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70" r:id="rId11"/>
    <p:sldId id="261" r:id="rId12"/>
    <p:sldId id="272" r:id="rId13"/>
    <p:sldId id="274" r:id="rId14"/>
    <p:sldId id="275" r:id="rId15"/>
    <p:sldId id="276" r:id="rId16"/>
    <p:sldId id="277" r:id="rId17"/>
    <p:sldId id="273" r:id="rId18"/>
    <p:sldId id="278" r:id="rId19"/>
    <p:sldId id="262" r:id="rId20"/>
    <p:sldId id="263" r:id="rId21"/>
    <p:sldId id="271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/>
      <dgm:spPr/>
      <dgm:t>
        <a:bodyPr/>
        <a:lstStyle/>
        <a:p>
          <a:r>
            <a:rPr lang="zh-TW" altLang="en-US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1E1F76BF-7FB7-4139-882B-E223DB9787EA}">
      <dgm:prSet phldrT="[文字]"/>
      <dgm:spPr/>
      <dgm:t>
        <a:bodyPr/>
        <a:lstStyle/>
        <a:p>
          <a:pPr algn="ctr"/>
          <a:r>
            <a:rPr lang="zh-TW" altLang="en-US"/>
            <a:t>健康紀錄</a:t>
          </a:r>
        </a:p>
      </dgm:t>
    </dgm:pt>
    <dgm:pt modelId="{06B79C13-B5BE-463F-A8B5-132C0FD06EE0}" type="parTrans" cxnId="{3D55E09C-73CD-4AD2-AD87-805081AFECDD}">
      <dgm:prSet/>
      <dgm:spPr/>
      <dgm:t>
        <a:bodyPr/>
        <a:lstStyle/>
        <a:p>
          <a:endParaRPr lang="zh-TW" altLang="en-US"/>
        </a:p>
      </dgm:t>
    </dgm:pt>
    <dgm:pt modelId="{58A80138-52A2-42E8-986B-2C056E04E783}" type="sibTrans" cxnId="{3D55E09C-73CD-4AD2-AD87-805081AFECDD}">
      <dgm:prSet/>
      <dgm:spPr/>
      <dgm:t>
        <a:bodyPr/>
        <a:lstStyle/>
        <a:p>
          <a:endParaRPr lang="zh-TW" altLang="en-US"/>
        </a:p>
      </dgm:t>
    </dgm:pt>
    <dgm:pt modelId="{C2E0001C-2B23-4D19-BFD3-AC27B468EB46}">
      <dgm:prSet phldrT="[文字]"/>
      <dgm:spPr/>
      <dgm:t>
        <a:bodyPr/>
        <a:lstStyle/>
        <a:p>
          <a:r>
            <a:rPr lang="zh-TW" altLang="en-US"/>
            <a:t>最近預約</a:t>
          </a:r>
        </a:p>
      </dgm:t>
    </dgm:pt>
    <dgm:pt modelId="{F93325A0-B7BC-4971-850A-A6DAF05E05BE}" type="parTrans" cxnId="{0B223128-AB4A-403E-85CC-E7A1AEC906E3}">
      <dgm:prSet/>
      <dgm:spPr/>
      <dgm:t>
        <a:bodyPr/>
        <a:lstStyle/>
        <a:p>
          <a:endParaRPr lang="zh-TW" altLang="en-US"/>
        </a:p>
      </dgm:t>
    </dgm:pt>
    <dgm:pt modelId="{A60B6B7D-E4C1-48F0-89DC-9CB65F12D981}" type="sibTrans" cxnId="{0B223128-AB4A-403E-85CC-E7A1AEC906E3}">
      <dgm:prSet/>
      <dgm:spPr/>
      <dgm:t>
        <a:bodyPr/>
        <a:lstStyle/>
        <a:p>
          <a:endParaRPr lang="zh-TW" altLang="en-US"/>
        </a:p>
      </dgm:t>
    </dgm:pt>
    <dgm:pt modelId="{54AD2478-C738-4117-96F0-148C45685B9D}" type="pres">
      <dgm:prSet presAssocID="{38E34F37-2B6B-4127-8244-0BE8AC8BD8A6}" presName="Name0" presStyleCnt="0">
        <dgm:presLayoutVars>
          <dgm:chMax val="7"/>
          <dgm:chPref val="7"/>
          <dgm:dir/>
        </dgm:presLayoutVars>
      </dgm:prSet>
      <dgm:spPr/>
    </dgm:pt>
    <dgm:pt modelId="{0B6126D3-52CF-4025-AF80-544AB1ED2EE9}" type="pres">
      <dgm:prSet presAssocID="{38E34F37-2B6B-4127-8244-0BE8AC8BD8A6}" presName="Name1" presStyleCnt="0"/>
      <dgm:spPr/>
    </dgm:pt>
    <dgm:pt modelId="{BCDDC3CF-A805-4901-9522-7FFACA4DD0E2}" type="pres">
      <dgm:prSet presAssocID="{38E34F37-2B6B-4127-8244-0BE8AC8BD8A6}" presName="cycle" presStyleCnt="0"/>
      <dgm:spPr/>
    </dgm:pt>
    <dgm:pt modelId="{5404BA84-F8C9-41B6-8E23-5EDDEDE8C0E3}" type="pres">
      <dgm:prSet presAssocID="{38E34F37-2B6B-4127-8244-0BE8AC8BD8A6}" presName="srcNode" presStyleLbl="node1" presStyleIdx="0" presStyleCnt="3"/>
      <dgm:spPr/>
    </dgm:pt>
    <dgm:pt modelId="{3A2E6903-2F11-42C9-9A5A-CA9E34ADDD89}" type="pres">
      <dgm:prSet presAssocID="{38E34F37-2B6B-4127-8244-0BE8AC8BD8A6}" presName="conn" presStyleLbl="parChTrans1D2" presStyleIdx="0" presStyleCnt="1"/>
      <dgm:spPr/>
    </dgm:pt>
    <dgm:pt modelId="{7BA51165-A6A8-4E22-8BE2-C6AA766F5755}" type="pres">
      <dgm:prSet presAssocID="{38E34F37-2B6B-4127-8244-0BE8AC8BD8A6}" presName="extraNode" presStyleLbl="node1" presStyleIdx="0" presStyleCnt="3"/>
      <dgm:spPr/>
    </dgm:pt>
    <dgm:pt modelId="{471317E6-8B45-42BC-A0A3-12F096E9F0B8}" type="pres">
      <dgm:prSet presAssocID="{38E34F37-2B6B-4127-8244-0BE8AC8BD8A6}" presName="dstNode" presStyleLbl="node1" presStyleIdx="0" presStyleCnt="3"/>
      <dgm:spPr/>
    </dgm:pt>
    <dgm:pt modelId="{78C88D2F-770F-4B2A-BAC6-C28007DFB5C5}" type="pres">
      <dgm:prSet presAssocID="{46C0CB32-EE0A-4738-9048-EABBFBBBFC64}" presName="text_1" presStyleLbl="node1" presStyleIdx="0" presStyleCnt="3">
        <dgm:presLayoutVars>
          <dgm:bulletEnabled val="1"/>
        </dgm:presLayoutVars>
      </dgm:prSet>
      <dgm:spPr/>
    </dgm:pt>
    <dgm:pt modelId="{3DC942DA-C99B-46E9-80CD-D8A2189FB420}" type="pres">
      <dgm:prSet presAssocID="{46C0CB32-EE0A-4738-9048-EABBFBBBFC64}" presName="accent_1" presStyleCnt="0"/>
      <dgm:spPr/>
    </dgm:pt>
    <dgm:pt modelId="{7E9197CA-FCFB-4909-84F7-B1F1549CB508}" type="pres">
      <dgm:prSet presAssocID="{46C0CB32-EE0A-4738-9048-EABBFBBBFC64}" presName="accentRepeatNode" presStyleLbl="solidFgAcc1" presStyleIdx="0" presStyleCnt="3" custScaleX="14066" custScaleY="24850"/>
      <dgm:spPr>
        <a:noFill/>
        <a:ln>
          <a:noFill/>
        </a:ln>
      </dgm:spPr>
    </dgm:pt>
    <dgm:pt modelId="{C4B68AAC-E804-4580-A9C3-33B6CC25FDD6}" type="pres">
      <dgm:prSet presAssocID="{1E1F76BF-7FB7-4139-882B-E223DB9787EA}" presName="text_2" presStyleLbl="node1" presStyleIdx="1" presStyleCnt="3" custScaleX="88172">
        <dgm:presLayoutVars>
          <dgm:bulletEnabled val="1"/>
        </dgm:presLayoutVars>
      </dgm:prSet>
      <dgm:spPr/>
    </dgm:pt>
    <dgm:pt modelId="{D609E2B3-B153-437B-9FB7-78301D612DF9}" type="pres">
      <dgm:prSet presAssocID="{1E1F76BF-7FB7-4139-882B-E223DB9787EA}" presName="accent_2" presStyleCnt="0"/>
      <dgm:spPr/>
    </dgm:pt>
    <dgm:pt modelId="{4C692B1B-7496-46BE-A11F-78A77D6BB162}" type="pres">
      <dgm:prSet presAssocID="{1E1F76BF-7FB7-4139-882B-E223DB9787EA}" presName="accentRepeatNode" presStyleLbl="solidFgAcc1" presStyleIdx="1" presStyleCnt="3"/>
      <dgm:spPr>
        <a:noFill/>
        <a:ln>
          <a:noFill/>
        </a:ln>
      </dgm:spPr>
    </dgm:pt>
    <dgm:pt modelId="{913096D2-83A9-44D8-A312-BAA8F556C68A}" type="pres">
      <dgm:prSet presAssocID="{C2E0001C-2B23-4D19-BFD3-AC27B468EB46}" presName="text_3" presStyleLbl="node1" presStyleIdx="2" presStyleCnt="3">
        <dgm:presLayoutVars>
          <dgm:bulletEnabled val="1"/>
        </dgm:presLayoutVars>
      </dgm:prSet>
      <dgm:spPr/>
    </dgm:pt>
    <dgm:pt modelId="{067035F6-4515-4901-90EE-5F8AC60A82C8}" type="pres">
      <dgm:prSet presAssocID="{C2E0001C-2B23-4D19-BFD3-AC27B468EB46}" presName="accent_3" presStyleCnt="0"/>
      <dgm:spPr/>
    </dgm:pt>
    <dgm:pt modelId="{72DED60B-3586-4EDB-BA5D-50DCF3E02A8D}" type="pres">
      <dgm:prSet presAssocID="{C2E0001C-2B23-4D19-BFD3-AC27B468EB46}" presName="accentRepeatNode" presStyleLbl="solidFgAcc1" presStyleIdx="2" presStyleCnt="3"/>
      <dgm:spPr>
        <a:noFill/>
        <a:ln>
          <a:noFill/>
        </a:ln>
      </dgm:spPr>
    </dgm:pt>
  </dgm:ptLst>
  <dgm:cxnLst>
    <dgm:cxn modelId="{F3F44810-80A5-462A-919B-48C0D4DE11A8}" type="presOf" srcId="{46C0CB32-EE0A-4738-9048-EABBFBBBFC64}" destId="{78C88D2F-770F-4B2A-BAC6-C28007DFB5C5}" srcOrd="0" destOrd="0" presId="urn:microsoft.com/office/officeart/2008/layout/VerticalCurvedList"/>
    <dgm:cxn modelId="{0B223128-AB4A-403E-85CC-E7A1AEC906E3}" srcId="{38E34F37-2B6B-4127-8244-0BE8AC8BD8A6}" destId="{C2E0001C-2B23-4D19-BFD3-AC27B468EB46}" srcOrd="2" destOrd="0" parTransId="{F93325A0-B7BC-4971-850A-A6DAF05E05BE}" sibTransId="{A60B6B7D-E4C1-48F0-89DC-9CB65F12D981}"/>
    <dgm:cxn modelId="{DAD82D55-81BF-412B-838B-335F90899CF1}" type="presOf" srcId="{38E34F37-2B6B-4127-8244-0BE8AC8BD8A6}" destId="{54AD2478-C738-4117-96F0-148C45685B9D}" srcOrd="0" destOrd="0" presId="urn:microsoft.com/office/officeart/2008/layout/VerticalCurvedList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7DC5FB9B-E6C4-4F05-B829-C5BB937A96F7}" type="presOf" srcId="{1E1F76BF-7FB7-4139-882B-E223DB9787EA}" destId="{C4B68AAC-E804-4580-A9C3-33B6CC25FDD6}" srcOrd="0" destOrd="0" presId="urn:microsoft.com/office/officeart/2008/layout/VerticalCurvedList"/>
    <dgm:cxn modelId="{3D55E09C-73CD-4AD2-AD87-805081AFECDD}" srcId="{38E34F37-2B6B-4127-8244-0BE8AC8BD8A6}" destId="{1E1F76BF-7FB7-4139-882B-E223DB9787EA}" srcOrd="1" destOrd="0" parTransId="{06B79C13-B5BE-463F-A8B5-132C0FD06EE0}" sibTransId="{58A80138-52A2-42E8-986B-2C056E04E783}"/>
    <dgm:cxn modelId="{4A4455B7-A7D8-4003-B87A-93EA0E13266C}" type="presOf" srcId="{F65B4E16-5999-41F7-A6D8-AA70FB5AC248}" destId="{3A2E6903-2F11-42C9-9A5A-CA9E34ADDD89}" srcOrd="0" destOrd="0" presId="urn:microsoft.com/office/officeart/2008/layout/VerticalCurvedList"/>
    <dgm:cxn modelId="{0B7793C1-7FAF-4E9A-8635-9AFF43E40401}" type="presOf" srcId="{C2E0001C-2B23-4D19-BFD3-AC27B468EB46}" destId="{913096D2-83A9-44D8-A312-BAA8F556C68A}" srcOrd="0" destOrd="0" presId="urn:microsoft.com/office/officeart/2008/layout/VerticalCurvedList"/>
    <dgm:cxn modelId="{6DAD2180-7EF0-4E9F-8B5B-C93AFEE89F58}" type="presParOf" srcId="{54AD2478-C738-4117-96F0-148C45685B9D}" destId="{0B6126D3-52CF-4025-AF80-544AB1ED2EE9}" srcOrd="0" destOrd="0" presId="urn:microsoft.com/office/officeart/2008/layout/VerticalCurvedList"/>
    <dgm:cxn modelId="{BE1EECD3-89E7-4C84-A7D2-F01D00104A20}" type="presParOf" srcId="{0B6126D3-52CF-4025-AF80-544AB1ED2EE9}" destId="{BCDDC3CF-A805-4901-9522-7FFACA4DD0E2}" srcOrd="0" destOrd="0" presId="urn:microsoft.com/office/officeart/2008/layout/VerticalCurvedList"/>
    <dgm:cxn modelId="{1139A8E4-2C5C-400F-8ACF-B5997FDCBB5D}" type="presParOf" srcId="{BCDDC3CF-A805-4901-9522-7FFACA4DD0E2}" destId="{5404BA84-F8C9-41B6-8E23-5EDDEDE8C0E3}" srcOrd="0" destOrd="0" presId="urn:microsoft.com/office/officeart/2008/layout/VerticalCurvedList"/>
    <dgm:cxn modelId="{F62F5B82-3E89-4259-887F-B3579ACEE3AD}" type="presParOf" srcId="{BCDDC3CF-A805-4901-9522-7FFACA4DD0E2}" destId="{3A2E6903-2F11-42C9-9A5A-CA9E34ADDD89}" srcOrd="1" destOrd="0" presId="urn:microsoft.com/office/officeart/2008/layout/VerticalCurvedList"/>
    <dgm:cxn modelId="{C9E5C1A3-B9EC-4989-9F36-E2BA6203BAD4}" type="presParOf" srcId="{BCDDC3CF-A805-4901-9522-7FFACA4DD0E2}" destId="{7BA51165-A6A8-4E22-8BE2-C6AA766F5755}" srcOrd="2" destOrd="0" presId="urn:microsoft.com/office/officeart/2008/layout/VerticalCurvedList"/>
    <dgm:cxn modelId="{F687426A-812F-4EB9-8F40-E8A3A16F9C48}" type="presParOf" srcId="{BCDDC3CF-A805-4901-9522-7FFACA4DD0E2}" destId="{471317E6-8B45-42BC-A0A3-12F096E9F0B8}" srcOrd="3" destOrd="0" presId="urn:microsoft.com/office/officeart/2008/layout/VerticalCurvedList"/>
    <dgm:cxn modelId="{73821C44-C472-47A1-8DD1-93C3F8130946}" type="presParOf" srcId="{0B6126D3-52CF-4025-AF80-544AB1ED2EE9}" destId="{78C88D2F-770F-4B2A-BAC6-C28007DFB5C5}" srcOrd="1" destOrd="0" presId="urn:microsoft.com/office/officeart/2008/layout/VerticalCurvedList"/>
    <dgm:cxn modelId="{0199B3B7-FF2A-4A57-A0D2-5B7ACA0EA121}" type="presParOf" srcId="{0B6126D3-52CF-4025-AF80-544AB1ED2EE9}" destId="{3DC942DA-C99B-46E9-80CD-D8A2189FB420}" srcOrd="2" destOrd="0" presId="urn:microsoft.com/office/officeart/2008/layout/VerticalCurvedList"/>
    <dgm:cxn modelId="{68F312A8-B967-4549-8EC6-7DC0EFF14D64}" type="presParOf" srcId="{3DC942DA-C99B-46E9-80CD-D8A2189FB420}" destId="{7E9197CA-FCFB-4909-84F7-B1F1549CB508}" srcOrd="0" destOrd="0" presId="urn:microsoft.com/office/officeart/2008/layout/VerticalCurvedList"/>
    <dgm:cxn modelId="{C86A121C-E897-4A5E-837A-9BDA62BA652B}" type="presParOf" srcId="{0B6126D3-52CF-4025-AF80-544AB1ED2EE9}" destId="{C4B68AAC-E804-4580-A9C3-33B6CC25FDD6}" srcOrd="3" destOrd="0" presId="urn:microsoft.com/office/officeart/2008/layout/VerticalCurvedList"/>
    <dgm:cxn modelId="{969C11C9-E6EB-4ACE-AE21-88842ABD56BB}" type="presParOf" srcId="{0B6126D3-52CF-4025-AF80-544AB1ED2EE9}" destId="{D609E2B3-B153-437B-9FB7-78301D612DF9}" srcOrd="4" destOrd="0" presId="urn:microsoft.com/office/officeart/2008/layout/VerticalCurvedList"/>
    <dgm:cxn modelId="{D18CBC2C-064A-4AA7-98ED-8CEB80622CE3}" type="presParOf" srcId="{D609E2B3-B153-437B-9FB7-78301D612DF9}" destId="{4C692B1B-7496-46BE-A11F-78A77D6BB162}" srcOrd="0" destOrd="0" presId="urn:microsoft.com/office/officeart/2008/layout/VerticalCurvedList"/>
    <dgm:cxn modelId="{4DF4B620-D03A-4550-9B47-78238706763B}" type="presParOf" srcId="{0B6126D3-52CF-4025-AF80-544AB1ED2EE9}" destId="{913096D2-83A9-44D8-A312-BAA8F556C68A}" srcOrd="5" destOrd="0" presId="urn:microsoft.com/office/officeart/2008/layout/VerticalCurvedList"/>
    <dgm:cxn modelId="{16818BE3-F898-4FDD-86F0-C340DB8309E5}" type="presParOf" srcId="{0B6126D3-52CF-4025-AF80-544AB1ED2EE9}" destId="{067035F6-4515-4901-90EE-5F8AC60A82C8}" srcOrd="6" destOrd="0" presId="urn:microsoft.com/office/officeart/2008/layout/VerticalCurvedList"/>
    <dgm:cxn modelId="{F4743905-09B2-4DA1-B265-D1DD2812F3D8}" type="presParOf" srcId="{067035F6-4515-4901-90EE-5F8AC60A82C8}" destId="{72DED60B-3586-4EDB-BA5D-50DCF3E02A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/>
      <dgm:t>
        <a:bodyPr/>
        <a:lstStyle/>
        <a:p>
          <a:r>
            <a:rPr lang="zh-TW" altLang="en-US" sz="2400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/>
      <dgm:t>
        <a:bodyPr/>
        <a:lstStyle/>
        <a:p>
          <a:r>
            <a:rPr lang="en-US" altLang="zh-TW" sz="2000" dirty="0"/>
            <a:t>LINE </a:t>
          </a:r>
          <a:r>
            <a:rPr lang="zh-TW" altLang="en-US" sz="20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/>
      <dgm:t>
        <a:bodyPr/>
        <a:lstStyle/>
        <a:p>
          <a:r>
            <a:rPr lang="zh-TW" altLang="en-US" sz="2400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/>
      <dgm:t>
        <a:bodyPr/>
        <a:lstStyle/>
        <a:p>
          <a:r>
            <a:rPr lang="zh-TW" altLang="en-US" sz="2400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/>
      <dgm:t>
        <a:bodyPr/>
        <a:lstStyle/>
        <a:p>
          <a:r>
            <a:rPr lang="zh-TW" altLang="en-US" sz="20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/>
      <dgm:t>
        <a:bodyPr/>
        <a:lstStyle/>
        <a:p>
          <a:r>
            <a:rPr lang="zh-TW" altLang="en-US" sz="2000"/>
            <a:t>醫生和醫護人員介面</a:t>
          </a:r>
          <a:endParaRPr lang="zh-TW" altLang="en-US" sz="2000" dirty="0"/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/>
      <dgm:t>
        <a:bodyPr/>
        <a:lstStyle/>
        <a:p>
          <a:r>
            <a:rPr lang="zh-TW" altLang="en-US" sz="20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/>
      <dgm:t>
        <a:bodyPr/>
        <a:lstStyle/>
        <a:p>
          <a:r>
            <a:rPr lang="zh-TW" altLang="en-US" sz="20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/>
      <dgm:t>
        <a:bodyPr/>
        <a:lstStyle/>
        <a:p>
          <a:r>
            <a:rPr lang="zh-TW" altLang="en-US" sz="20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/>
      <dgm:t>
        <a:bodyPr/>
        <a:lstStyle/>
        <a:p>
          <a:r>
            <a:rPr lang="zh-TW" altLang="en-US" sz="20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/>
      <dgm:t>
        <a:bodyPr/>
        <a:lstStyle/>
        <a:p>
          <a:r>
            <a:rPr lang="zh-TW" altLang="en-US" sz="20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61224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61224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61224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61224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61224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E6903-2F11-42C9-9A5A-CA9E34ADDD89}">
      <dsp:nvSpPr>
        <dsp:cNvPr id="0" name=""/>
        <dsp:cNvSpPr/>
      </dsp:nvSpPr>
      <dsp:spPr>
        <a:xfrm>
          <a:off x="-4484176" y="-687660"/>
          <a:ext cx="5341954" cy="5341954"/>
        </a:xfrm>
        <a:prstGeom prst="blockArc">
          <a:avLst>
            <a:gd name="adj1" fmla="val 18900000"/>
            <a:gd name="adj2" fmla="val 2700000"/>
            <a:gd name="adj3" fmla="val 404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88D2F-770F-4B2A-BAC6-C28007DFB5C5}">
      <dsp:nvSpPr>
        <dsp:cNvPr id="0" name=""/>
        <dsp:cNvSpPr/>
      </dsp:nvSpPr>
      <dsp:spPr>
        <a:xfrm>
          <a:off x="551659" y="396663"/>
          <a:ext cx="4579128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/>
            <a:t>預約看診</a:t>
          </a:r>
        </a:p>
      </dsp:txBody>
      <dsp:txXfrm>
        <a:off x="551659" y="396663"/>
        <a:ext cx="4579128" cy="793326"/>
      </dsp:txXfrm>
    </dsp:sp>
    <dsp:sp modelId="{7E9197CA-FCFB-4909-84F7-B1F1549CB508}">
      <dsp:nvSpPr>
        <dsp:cNvPr id="0" name=""/>
        <dsp:cNvSpPr/>
      </dsp:nvSpPr>
      <dsp:spPr>
        <a:xfrm>
          <a:off x="481916" y="670113"/>
          <a:ext cx="139486" cy="246427"/>
        </a:xfrm>
        <a:prstGeom prst="ellipse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8AAC-E804-4580-A9C3-33B6CC25FDD6}">
      <dsp:nvSpPr>
        <dsp:cNvPr id="0" name=""/>
        <dsp:cNvSpPr/>
      </dsp:nvSpPr>
      <dsp:spPr>
        <a:xfrm>
          <a:off x="1093788" y="1586653"/>
          <a:ext cx="3783244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/>
            <a:t>健康紀錄</a:t>
          </a:r>
        </a:p>
      </dsp:txBody>
      <dsp:txXfrm>
        <a:off x="1093788" y="1586653"/>
        <a:ext cx="3783244" cy="793326"/>
      </dsp:txXfrm>
    </dsp:sp>
    <dsp:sp modelId="{4C692B1B-7496-46BE-A11F-78A77D6BB162}">
      <dsp:nvSpPr>
        <dsp:cNvPr id="0" name=""/>
        <dsp:cNvSpPr/>
      </dsp:nvSpPr>
      <dsp:spPr>
        <a:xfrm>
          <a:off x="344204" y="1487487"/>
          <a:ext cx="991658" cy="991658"/>
        </a:xfrm>
        <a:prstGeom prst="ellipse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096D2-83A9-44D8-A312-BAA8F556C68A}">
      <dsp:nvSpPr>
        <dsp:cNvPr id="0" name=""/>
        <dsp:cNvSpPr/>
      </dsp:nvSpPr>
      <dsp:spPr>
        <a:xfrm>
          <a:off x="551659" y="2776643"/>
          <a:ext cx="4579128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/>
            <a:t>最近預約</a:t>
          </a:r>
        </a:p>
      </dsp:txBody>
      <dsp:txXfrm>
        <a:off x="551659" y="2776643"/>
        <a:ext cx="4579128" cy="793326"/>
      </dsp:txXfrm>
    </dsp:sp>
    <dsp:sp modelId="{72DED60B-3586-4EDB-BA5D-50DCF3E02A8D}">
      <dsp:nvSpPr>
        <dsp:cNvPr id="0" name=""/>
        <dsp:cNvSpPr/>
      </dsp:nvSpPr>
      <dsp:spPr>
        <a:xfrm>
          <a:off x="55830" y="2677477"/>
          <a:ext cx="991658" cy="991658"/>
        </a:xfrm>
        <a:prstGeom prst="ellipse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33139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使用者端</a:t>
          </a:r>
        </a:p>
      </dsp:txBody>
      <dsp:txXfrm>
        <a:off x="1353466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507795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68419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LINE </a:t>
          </a:r>
          <a:r>
            <a:rPr lang="zh-TW" altLang="en-US" sz="2000" kern="1200" dirty="0"/>
            <a:t>平台</a:t>
          </a:r>
        </a:p>
      </dsp:txBody>
      <dsp:txXfrm>
        <a:off x="1706267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507795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684195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預約看診功能</a:t>
          </a:r>
        </a:p>
      </dsp:txBody>
      <dsp:txXfrm>
        <a:off x="1706267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507795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68419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健康狀況機器人</a:t>
          </a:r>
        </a:p>
      </dsp:txBody>
      <dsp:txXfrm>
        <a:off x="1706267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652199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醫療院所端</a:t>
          </a:r>
        </a:p>
      </dsp:txBody>
      <dsp:txXfrm>
        <a:off x="3674271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828600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4005000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/>
            <a:t>醫生和醫護人員介面</a:t>
          </a:r>
          <a:endParaRPr lang="zh-TW" altLang="en-US" sz="2000" kern="1200" dirty="0"/>
        </a:p>
      </dsp:txBody>
      <dsp:txXfrm>
        <a:off x="4027072" y="965842"/>
        <a:ext cx="1899855" cy="709465"/>
      </dsp:txXfrm>
    </dsp:sp>
    <dsp:sp modelId="{8E93A25D-EA10-4A94-9D2A-8D92061D27C7}">
      <dsp:nvSpPr>
        <dsp:cNvPr id="0" name=""/>
        <dsp:cNvSpPr/>
      </dsp:nvSpPr>
      <dsp:spPr>
        <a:xfrm>
          <a:off x="3828600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4005000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資訊共享平台</a:t>
          </a:r>
        </a:p>
      </dsp:txBody>
      <dsp:txXfrm>
        <a:off x="4027072" y="1907854"/>
        <a:ext cx="1899855" cy="709465"/>
      </dsp:txXfrm>
    </dsp:sp>
    <dsp:sp modelId="{6D2C4158-066C-438F-80D3-BA64899567F4}">
      <dsp:nvSpPr>
        <dsp:cNvPr id="0" name=""/>
        <dsp:cNvSpPr/>
      </dsp:nvSpPr>
      <dsp:spPr>
        <a:xfrm>
          <a:off x="597300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系統後台</a:t>
          </a:r>
        </a:p>
      </dsp:txBody>
      <dsp:txXfrm>
        <a:off x="5995076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9404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580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用戶資料庫</a:t>
          </a:r>
        </a:p>
      </dsp:txBody>
      <dsp:txXfrm>
        <a:off x="6347877" y="965842"/>
        <a:ext cx="1899855" cy="709465"/>
      </dsp:txXfrm>
    </dsp:sp>
    <dsp:sp modelId="{7A0DADB0-F22F-407E-9F67-2A11E1430E49}">
      <dsp:nvSpPr>
        <dsp:cNvPr id="0" name=""/>
        <dsp:cNvSpPr/>
      </dsp:nvSpPr>
      <dsp:spPr>
        <a:xfrm>
          <a:off x="6149404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5805" y="1884901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智能機器人管理系統</a:t>
          </a:r>
        </a:p>
      </dsp:txBody>
      <dsp:txXfrm>
        <a:off x="6347877" y="1906973"/>
        <a:ext cx="1899855" cy="709465"/>
      </dsp:txXfrm>
    </dsp:sp>
    <dsp:sp modelId="{46D1E649-92B1-4BA3-BA79-6BB3A0C06F7D}">
      <dsp:nvSpPr>
        <dsp:cNvPr id="0" name=""/>
        <dsp:cNvSpPr/>
      </dsp:nvSpPr>
      <dsp:spPr>
        <a:xfrm>
          <a:off x="6149404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580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預約管理系統</a:t>
          </a:r>
        </a:p>
      </dsp:txBody>
      <dsp:txXfrm>
        <a:off x="6347877" y="2849862"/>
        <a:ext cx="1899855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latin typeface="微軟正黑體 (本文)"/>
              </a:rPr>
              <a:t>LINE</a:t>
            </a:r>
            <a:r>
              <a:rPr lang="zh-TW" altLang="en-US" sz="6000" dirty="0">
                <a:latin typeface="微軟正黑體 (本文)"/>
              </a:rPr>
              <a:t>在電商領域</a:t>
            </a:r>
            <a:br>
              <a:rPr lang="en-US" altLang="zh-TW" sz="6000" dirty="0">
                <a:latin typeface="微軟正黑體 (本文)"/>
              </a:rPr>
            </a:br>
            <a:r>
              <a:rPr lang="zh-TW" altLang="en-US" sz="6000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微軟正黑體 (本文)"/>
              </a:rPr>
              <a:t>1311234005 </a:t>
            </a:r>
            <a:r>
              <a:rPr lang="zh-TW" altLang="en-US" sz="2000" dirty="0">
                <a:latin typeface="微軟正黑體 (本文)"/>
              </a:rPr>
              <a:t>張郁梅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1311234007 </a:t>
            </a:r>
            <a:r>
              <a:rPr lang="zh-TW" altLang="en-US" sz="2000" dirty="0">
                <a:latin typeface="微軟正黑體 (本文)"/>
              </a:rPr>
              <a:t>郭佳棋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1311234010 </a:t>
            </a:r>
            <a:r>
              <a:rPr lang="zh-TW" altLang="en-US" sz="2000" dirty="0"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零售業提升營收的主要途徑。社交電商平台在企業線上轉型中扮演關鍵角色。日常生活中的社交工具同時擁有強大的電子商務潛力，實體店面轉移到電商平台可節省成本並提升價值。特別在醫療健康管理領域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652179"/>
              </p:ext>
            </p:extLst>
          </p:nvPr>
        </p:nvGraphicFramePr>
        <p:xfrm>
          <a:off x="1915609" y="1822077"/>
          <a:ext cx="5184437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BA508-F143-DB34-C31E-91B94207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" y="1580164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47041B-2B9B-580D-98BA-62158716D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41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9A4B65-3A50-001C-0C1B-90B63629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06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57590E66-9059-60FA-A0E4-0F23C35D2870}"/>
              </a:ext>
            </a:extLst>
          </p:cNvPr>
          <p:cNvGrpSpPr/>
          <p:nvPr/>
        </p:nvGrpSpPr>
        <p:grpSpPr>
          <a:xfrm>
            <a:off x="7612872" y="5502698"/>
            <a:ext cx="4579128" cy="793326"/>
            <a:chOff x="551659" y="396663"/>
            <a:chExt cx="4579128" cy="7933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2234E7-F1D1-A258-B6E7-0EA0D343EFFA}"/>
                </a:ext>
              </a:extLst>
            </p:cNvPr>
            <p:cNvSpPr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B010D7-37F1-A7F9-5C6F-B3F7CA9CD698}"/>
                </a:ext>
              </a:extLst>
            </p:cNvPr>
            <p:cNvSpPr txBox="1"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預約看診</a:t>
              </a: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EFC74D3-1676-686C-9E1C-805B9F5A065E}"/>
              </a:ext>
            </a:extLst>
          </p:cNvPr>
          <p:cNvSpPr txBox="1">
            <a:spLocks/>
          </p:cNvSpPr>
          <p:nvPr/>
        </p:nvSpPr>
        <p:spPr>
          <a:xfrm>
            <a:off x="7827871" y="2387973"/>
            <a:ext cx="4467223" cy="412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>
                <a:latin typeface="微軟正黑體 (本文)"/>
              </a:rPr>
              <a:t>透過平台選擇診間進行預約，</a:t>
            </a:r>
            <a:endParaRPr lang="en-US" altLang="zh-TW" i="0"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>
                <a:latin typeface="微軟正黑體 (本文)"/>
              </a:rPr>
              <a:t>即可於最近預約查看預約詳情。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57635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7590E66-9059-60FA-A0E4-0F23C35D2870}"/>
              </a:ext>
            </a:extLst>
          </p:cNvPr>
          <p:cNvGrpSpPr/>
          <p:nvPr/>
        </p:nvGrpSpPr>
        <p:grpSpPr>
          <a:xfrm>
            <a:off x="7612872" y="5502698"/>
            <a:ext cx="4579128" cy="793326"/>
            <a:chOff x="551659" y="396663"/>
            <a:chExt cx="4579128" cy="7933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2234E7-F1D1-A258-B6E7-0EA0D343EFFA}"/>
                </a:ext>
              </a:extLst>
            </p:cNvPr>
            <p:cNvSpPr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B010D7-37F1-A7F9-5C6F-B3F7CA9CD698}"/>
                </a:ext>
              </a:extLst>
            </p:cNvPr>
            <p:cNvSpPr txBox="1"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健康紀錄</a:t>
              </a: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4B008DC-364B-DFB4-704E-DEB3AE0A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94" y="1846729"/>
            <a:ext cx="3713305" cy="803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C517E70-1706-CC61-D82E-7211AB2A24E6}"/>
              </a:ext>
            </a:extLst>
          </p:cNvPr>
          <p:cNvSpPr txBox="1">
            <a:spLocks/>
          </p:cNvSpPr>
          <p:nvPr/>
        </p:nvSpPr>
        <p:spPr>
          <a:xfrm>
            <a:off x="7028330" y="217170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我的資訊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藥品一覽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回診日期設定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2104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84F9C-ABC3-088F-E0AB-C824B237A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5" y="538827"/>
            <a:ext cx="2810899" cy="6081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57590E66-9059-60FA-A0E4-0F23C35D2870}"/>
              </a:ext>
            </a:extLst>
          </p:cNvPr>
          <p:cNvGrpSpPr/>
          <p:nvPr/>
        </p:nvGrpSpPr>
        <p:grpSpPr>
          <a:xfrm>
            <a:off x="7612872" y="5502698"/>
            <a:ext cx="4579128" cy="793326"/>
            <a:chOff x="551659" y="396663"/>
            <a:chExt cx="4579128" cy="7933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2234E7-F1D1-A258-B6E7-0EA0D343EFFA}"/>
                </a:ext>
              </a:extLst>
            </p:cNvPr>
            <p:cNvSpPr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B010D7-37F1-A7F9-5C6F-B3F7CA9CD698}"/>
                </a:ext>
              </a:extLst>
            </p:cNvPr>
            <p:cNvSpPr txBox="1"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健康紀錄</a:t>
              </a:r>
            </a:p>
          </p:txBody>
        </p:sp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371600" y="2757911"/>
            <a:ext cx="4096871" cy="2262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 (本文)"/>
              </a:rPr>
              <a:t>我的資訊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個人資本資料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醫療史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可匯出成檔便於診療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522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7590E66-9059-60FA-A0E4-0F23C35D2870}"/>
              </a:ext>
            </a:extLst>
          </p:cNvPr>
          <p:cNvGrpSpPr/>
          <p:nvPr/>
        </p:nvGrpSpPr>
        <p:grpSpPr>
          <a:xfrm>
            <a:off x="7612872" y="5502698"/>
            <a:ext cx="4579128" cy="793326"/>
            <a:chOff x="551659" y="396663"/>
            <a:chExt cx="4579128" cy="7933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2234E7-F1D1-A258-B6E7-0EA0D343EFFA}"/>
                </a:ext>
              </a:extLst>
            </p:cNvPr>
            <p:cNvSpPr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B010D7-37F1-A7F9-5C6F-B3F7CA9CD698}"/>
                </a:ext>
              </a:extLst>
            </p:cNvPr>
            <p:cNvSpPr txBox="1"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健康紀錄</a:t>
              </a:r>
            </a:p>
          </p:txBody>
        </p:sp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7746222" y="2362200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 (本文)"/>
              </a:rPr>
              <a:t>藥品一覽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設置服藥提醒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備註協助分辨藥物</a:t>
            </a:r>
            <a:endParaRPr lang="en-US" altLang="zh-TW" i="0" dirty="0">
              <a:latin typeface="微軟正黑體 (本文)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AFE05-9F5C-C1F8-FA44-0494D01B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29" y="685800"/>
            <a:ext cx="2811600" cy="60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13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114022" y="3135418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微軟正黑體 (本文)"/>
              </a:rPr>
              <a:t>回診日期設定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設置回診日期提醒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避免遺忘回診日</a:t>
            </a:r>
            <a:endParaRPr lang="en-US" altLang="zh-TW" i="0" dirty="0">
              <a:latin typeface="微軟正黑體 (本文)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7435F6-1B95-C157-5077-31A5DAA1B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18" y="1742206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DCA12-699B-5519-4689-6C71731B8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54" y="1285718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5E227E-AA9B-608E-619F-042C3F1D1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88" y="845736"/>
            <a:ext cx="2162334" cy="4681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57590E66-9059-60FA-A0E4-0F23C35D2870}"/>
              </a:ext>
            </a:extLst>
          </p:cNvPr>
          <p:cNvGrpSpPr/>
          <p:nvPr/>
        </p:nvGrpSpPr>
        <p:grpSpPr>
          <a:xfrm>
            <a:off x="7612872" y="5502698"/>
            <a:ext cx="4579128" cy="793326"/>
            <a:chOff x="551659" y="396663"/>
            <a:chExt cx="4579128" cy="7933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2234E7-F1D1-A258-B6E7-0EA0D343EFFA}"/>
                </a:ext>
              </a:extLst>
            </p:cNvPr>
            <p:cNvSpPr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B010D7-37F1-A7F9-5C6F-B3F7CA9CD698}"/>
                </a:ext>
              </a:extLst>
            </p:cNvPr>
            <p:cNvSpPr txBox="1"/>
            <p:nvPr/>
          </p:nvSpPr>
          <p:spPr>
            <a:xfrm>
              <a:off x="551659" y="39666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健康紀錄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8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D7447D-4837-7A40-2079-2D8CE170FB2E}"/>
              </a:ext>
            </a:extLst>
          </p:cNvPr>
          <p:cNvGrpSpPr/>
          <p:nvPr/>
        </p:nvGrpSpPr>
        <p:grpSpPr>
          <a:xfrm>
            <a:off x="0" y="5423922"/>
            <a:ext cx="4579128" cy="793326"/>
            <a:chOff x="551659" y="2776643"/>
            <a:chExt cx="4579128" cy="7933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07F800-19F7-5F26-EFB5-279448428A8A}"/>
                </a:ext>
              </a:extLst>
            </p:cNvPr>
            <p:cNvSpPr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71457FA-9FD1-A893-9FEA-52670C63BEB6}"/>
                </a:ext>
              </a:extLst>
            </p:cNvPr>
            <p:cNvSpPr txBox="1"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703" tIns="78740" rIns="78740" bIns="7874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最近預約</a:t>
              </a:r>
            </a:p>
          </p:txBody>
        </p:sp>
      </p:grp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342299-14EC-8285-41B6-111B0F5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-1818980"/>
            <a:ext cx="3940187" cy="8531818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F95E49D-68C5-A2F0-BDC9-F317D68BE122}"/>
              </a:ext>
            </a:extLst>
          </p:cNvPr>
          <p:cNvSpPr txBox="1">
            <a:spLocks/>
          </p:cNvSpPr>
          <p:nvPr/>
        </p:nvSpPr>
        <p:spPr>
          <a:xfrm>
            <a:off x="1250373" y="2642043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查看過去預約紀錄</a:t>
            </a:r>
            <a:endParaRPr lang="en-US" altLang="zh-TW" i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>
                <a:latin typeface="微軟正黑體 (本文)"/>
              </a:rPr>
              <a:t>提醒最近一次的預約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28975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598054-8E5B-EF3B-B754-29CA924CD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83" y="0"/>
            <a:ext cx="3569372" cy="772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C305D2-30AA-B693-0694-DD911F18E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10" y="1809750"/>
            <a:ext cx="3571200" cy="77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67CBF677-5A43-9D65-A92A-585A0614D566}"/>
              </a:ext>
            </a:extLst>
          </p:cNvPr>
          <p:cNvGrpSpPr/>
          <p:nvPr/>
        </p:nvGrpSpPr>
        <p:grpSpPr>
          <a:xfrm rot="5400000">
            <a:off x="9329992" y="1413087"/>
            <a:ext cx="4579128" cy="793326"/>
            <a:chOff x="551659" y="2776643"/>
            <a:chExt cx="4579128" cy="7933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36EA0C-0AAD-703D-40E9-8EC5B92B8525}"/>
                </a:ext>
              </a:extLst>
            </p:cNvPr>
            <p:cNvSpPr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7CDB906-46F0-16F9-3F68-A2F8136AA5C1}"/>
                </a:ext>
              </a:extLst>
            </p:cNvPr>
            <p:cNvSpPr txBox="1"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629703" tIns="78740" rIns="78740" bIns="7874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健康小知識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429459D-7184-4260-2EBF-EA1C81969C7F}"/>
              </a:ext>
            </a:extLst>
          </p:cNvPr>
          <p:cNvGrpSpPr/>
          <p:nvPr/>
        </p:nvGrpSpPr>
        <p:grpSpPr>
          <a:xfrm rot="5400000">
            <a:off x="3387719" y="4171773"/>
            <a:ext cx="4579128" cy="793326"/>
            <a:chOff x="551659" y="2776643"/>
            <a:chExt cx="4579128" cy="7933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2A64F1-3DC0-039D-7449-7FE6677DADA2}"/>
                </a:ext>
              </a:extLst>
            </p:cNvPr>
            <p:cNvSpPr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788C2CB-1002-DDB8-E603-A2F01772A3C6}"/>
                </a:ext>
              </a:extLst>
            </p:cNvPr>
            <p:cNvSpPr txBox="1"/>
            <p:nvPr/>
          </p:nvSpPr>
          <p:spPr>
            <a:xfrm>
              <a:off x="551659" y="2776643"/>
              <a:ext cx="4579128" cy="79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629703" tIns="78740" rIns="78740" bIns="7874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100" kern="1200"/>
                <a:t>服藥提醒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33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74613"/>
              </p:ext>
            </p:extLst>
          </p:nvPr>
        </p:nvGraphicFramePr>
        <p:xfrm>
          <a:off x="14189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371598" y="1608083"/>
            <a:ext cx="9979574" cy="46876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790535" y="447864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個性化推薦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784741" y="5339734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784741" y="191090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784741" y="276681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784741" y="362273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主題方向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背景知識文獻探討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電商模式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系統介面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系統架構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收益模式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未來展望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資料來源</a:t>
            </a:r>
            <a:endParaRPr lang="en-US" altLang="zh-TW" sz="320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177"/>
            <a:ext cx="9601200" cy="5292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提供付費訂閱服務，用戶可以享有更多高級功能，如個性化健康管理、定制化醫療建議等。</a:t>
            </a:r>
          </a:p>
          <a:p>
            <a:pPr algn="just"/>
            <a:r>
              <a:rPr lang="zh-TW" altLang="en-US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與健康相關廠商合作，將他們的產品或服務推廣至用戶，以廣告費或推廣費獲取收益。</a:t>
            </a:r>
          </a:p>
          <a:p>
            <a:pPr algn="just"/>
            <a:r>
              <a:rPr lang="zh-TW" altLang="en-US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與醫療院所建立合作關係，通過提供資訊共享平台等服務，取得相應的合作收益。</a:t>
            </a:r>
          </a:p>
          <a:p>
            <a:pPr algn="just"/>
            <a:r>
              <a:rPr lang="zh-TW" altLang="en-US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智能化和</a:t>
            </a:r>
            <a:r>
              <a:rPr lang="en-US" altLang="zh-TW" dirty="0"/>
              <a:t>AI</a:t>
            </a:r>
            <a:r>
              <a:rPr lang="zh-TW" altLang="en-US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與更多的醫療院所和健康產業相關企業合作，擴大服務範圍，加強服務質量。</a:t>
            </a:r>
          </a:p>
          <a:p>
            <a:r>
              <a:rPr lang="zh-TW" altLang="en-US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7684015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24400" cy="42100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(本文)"/>
              </a:rPr>
              <a:t>背景與動機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透過互聯網技術支持，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通訊平台成為人們交流、社交、接收醫療資訊的場所。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本報告探討如何在醫療健康領域創新，擴展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功能，專注整合預約看診與健康狀況機器人，建立「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248400" y="2285998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用戶行為與特點分析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功能與商業模式比較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市場應用與全球影響分析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8805418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9132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8615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18639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研究方法與途徑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市場份額調查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商業合作案例分析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支付系統比較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48400" y="231864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預期結果與報告價值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透過比較分析，探討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的背景發展</a:t>
            </a:r>
            <a:endParaRPr lang="en-US" altLang="zh-TW" dirty="0"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是由日本</a:t>
            </a:r>
            <a:r>
              <a:rPr lang="en-US" altLang="zh-TW" dirty="0">
                <a:latin typeface="微軟正黑體 (本文)"/>
              </a:rPr>
              <a:t>NHN</a:t>
            </a:r>
            <a:r>
              <a:rPr lang="zh-TW" altLang="en-US" dirty="0">
                <a:latin typeface="微軟正黑體 (本文)"/>
              </a:rPr>
              <a:t>株式會社於</a:t>
            </a:r>
            <a:r>
              <a:rPr lang="en-US" altLang="zh-TW" dirty="0">
                <a:latin typeface="微軟正黑體 (本文)"/>
              </a:rPr>
              <a:t>2011</a:t>
            </a:r>
            <a:r>
              <a:rPr lang="zh-TW" altLang="en-US" dirty="0"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市場規模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市場趨勢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截至</a:t>
            </a:r>
            <a:r>
              <a:rPr lang="en-US" altLang="zh-TW" i="0" dirty="0">
                <a:latin typeface="微軟正黑體 (本文)"/>
              </a:rPr>
              <a:t>2022</a:t>
            </a:r>
            <a:r>
              <a:rPr lang="zh-TW" altLang="en-US" i="0" dirty="0"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latin typeface="微軟正黑體 (本文)"/>
              </a:rPr>
              <a:t>AI</a:t>
            </a:r>
            <a:r>
              <a:rPr lang="zh-TW" altLang="en-US" i="0" dirty="0"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latin typeface="微軟正黑體 (本文)"/>
              </a:rPr>
              <a:t>WhatsApp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Messenger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WeChat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Line</a:t>
            </a:r>
            <a:r>
              <a:rPr lang="zh-TW" altLang="en-US" i="0" dirty="0"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電子商務技術基礎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電子商務安全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2780"/>
              </p:ext>
            </p:extLst>
          </p:nvPr>
        </p:nvGraphicFramePr>
        <p:xfrm>
          <a:off x="1587904" y="3456038"/>
          <a:ext cx="9601200" cy="330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42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8003458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33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347</TotalTime>
  <Words>1559</Words>
  <Application>Microsoft Office PowerPoint</Application>
  <PresentationFormat>寬螢幕</PresentationFormat>
  <Paragraphs>169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系統架構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郭佳棋</cp:lastModifiedBy>
  <cp:revision>65</cp:revision>
  <dcterms:created xsi:type="dcterms:W3CDTF">2024-01-06T09:34:46Z</dcterms:created>
  <dcterms:modified xsi:type="dcterms:W3CDTF">2024-01-07T12:56:24Z</dcterms:modified>
</cp:coreProperties>
</file>