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6" r:id="rId5"/>
    <p:sldId id="259" r:id="rId6"/>
    <p:sldId id="268" r:id="rId7"/>
    <p:sldId id="267" r:id="rId8"/>
    <p:sldId id="269" r:id="rId9"/>
    <p:sldId id="260" r:id="rId10"/>
    <p:sldId id="270" r:id="rId11"/>
    <p:sldId id="261" r:id="rId12"/>
    <p:sldId id="262" r:id="rId13"/>
    <p:sldId id="263" r:id="rId14"/>
    <p:sldId id="271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FA8B09-C2E0-42B7-92C0-90F2D30828A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3C797BF-427B-4FED-9BBB-04B8C688223E}">
      <dgm:prSet phldrT="[文字]" custT="1"/>
      <dgm:spPr/>
      <dgm:t>
        <a:bodyPr/>
        <a:lstStyle/>
        <a:p>
          <a:r>
            <a:rPr lang="zh-TW" altLang="en-US" sz="2400" dirty="0"/>
            <a:t>使用者端</a:t>
          </a:r>
        </a:p>
      </dgm:t>
    </dgm:pt>
    <dgm:pt modelId="{261472D4-2F2F-40D0-AFE9-79137508462C}" type="parTrans" cxnId="{1ACFD827-7804-46CF-8475-F243AB8401BC}">
      <dgm:prSet/>
      <dgm:spPr/>
      <dgm:t>
        <a:bodyPr/>
        <a:lstStyle/>
        <a:p>
          <a:endParaRPr lang="zh-TW" altLang="en-US"/>
        </a:p>
      </dgm:t>
    </dgm:pt>
    <dgm:pt modelId="{A2C47219-9276-44CF-A563-48F13C43F522}" type="sibTrans" cxnId="{1ACFD827-7804-46CF-8475-F243AB8401BC}">
      <dgm:prSet/>
      <dgm:spPr/>
      <dgm:t>
        <a:bodyPr/>
        <a:lstStyle/>
        <a:p>
          <a:endParaRPr lang="zh-TW" altLang="en-US"/>
        </a:p>
      </dgm:t>
    </dgm:pt>
    <dgm:pt modelId="{04E41467-4D3A-455C-AFDD-9C3AED8BBBBA}">
      <dgm:prSet phldrT="[文字]" custT="1"/>
      <dgm:spPr/>
      <dgm:t>
        <a:bodyPr/>
        <a:lstStyle/>
        <a:p>
          <a:r>
            <a:rPr lang="en-US" altLang="zh-TW" sz="2000" dirty="0"/>
            <a:t>LINE </a:t>
          </a:r>
          <a:r>
            <a:rPr lang="zh-TW" altLang="en-US" sz="2000" dirty="0"/>
            <a:t>平台</a:t>
          </a:r>
        </a:p>
      </dgm:t>
    </dgm:pt>
    <dgm:pt modelId="{569DBEE0-2DDD-4D3E-9F48-655214743CA4}" type="parTrans" cxnId="{DCF7EEEC-13AD-4BD6-B02C-587163374A11}">
      <dgm:prSet/>
      <dgm:spPr/>
      <dgm:t>
        <a:bodyPr/>
        <a:lstStyle/>
        <a:p>
          <a:endParaRPr lang="zh-TW" altLang="en-US"/>
        </a:p>
      </dgm:t>
    </dgm:pt>
    <dgm:pt modelId="{CEAB1B8B-8E00-45C9-9C08-4993DA5004DD}" type="sibTrans" cxnId="{DCF7EEEC-13AD-4BD6-B02C-587163374A11}">
      <dgm:prSet/>
      <dgm:spPr/>
      <dgm:t>
        <a:bodyPr/>
        <a:lstStyle/>
        <a:p>
          <a:endParaRPr lang="zh-TW" altLang="en-US"/>
        </a:p>
      </dgm:t>
    </dgm:pt>
    <dgm:pt modelId="{979BE006-B2E9-4D2C-902E-ED2D3B5C7014}">
      <dgm:prSet phldrT="[文字]" custT="1"/>
      <dgm:spPr/>
      <dgm:t>
        <a:bodyPr/>
        <a:lstStyle/>
        <a:p>
          <a:r>
            <a:rPr lang="zh-TW" altLang="en-US" sz="2400" dirty="0"/>
            <a:t>醫療院所端</a:t>
          </a:r>
        </a:p>
      </dgm:t>
    </dgm:pt>
    <dgm:pt modelId="{060307C1-D337-4C1A-B0D8-65138769BCB1}" type="parTrans" cxnId="{FA83076C-531F-4E68-B376-EAE495175E31}">
      <dgm:prSet/>
      <dgm:spPr/>
      <dgm:t>
        <a:bodyPr/>
        <a:lstStyle/>
        <a:p>
          <a:endParaRPr lang="zh-TW" altLang="en-US"/>
        </a:p>
      </dgm:t>
    </dgm:pt>
    <dgm:pt modelId="{ACC63710-CE57-498C-B3B6-EE2771C3E610}" type="sibTrans" cxnId="{FA83076C-531F-4E68-B376-EAE495175E31}">
      <dgm:prSet/>
      <dgm:spPr/>
      <dgm:t>
        <a:bodyPr/>
        <a:lstStyle/>
        <a:p>
          <a:endParaRPr lang="zh-TW" altLang="en-US"/>
        </a:p>
      </dgm:t>
    </dgm:pt>
    <dgm:pt modelId="{D690550E-87DF-48CA-AA0F-E37DC03CEC60}">
      <dgm:prSet phldrT="[文字]" custT="1"/>
      <dgm:spPr/>
      <dgm:t>
        <a:bodyPr/>
        <a:lstStyle/>
        <a:p>
          <a:r>
            <a:rPr lang="zh-TW" altLang="en-US" sz="2400" dirty="0"/>
            <a:t>系統後台</a:t>
          </a:r>
        </a:p>
      </dgm:t>
    </dgm:pt>
    <dgm:pt modelId="{848EE539-B3BD-45D1-8A74-C53FBB5186BB}" type="parTrans" cxnId="{F288BB0A-A16D-4B6E-B6DB-0EEE14E250B4}">
      <dgm:prSet/>
      <dgm:spPr/>
      <dgm:t>
        <a:bodyPr/>
        <a:lstStyle/>
        <a:p>
          <a:endParaRPr lang="zh-TW" altLang="en-US"/>
        </a:p>
      </dgm:t>
    </dgm:pt>
    <dgm:pt modelId="{9D7C67EA-8065-4F70-8E2C-50C3DF9B8972}" type="sibTrans" cxnId="{F288BB0A-A16D-4B6E-B6DB-0EEE14E250B4}">
      <dgm:prSet/>
      <dgm:spPr/>
      <dgm:t>
        <a:bodyPr/>
        <a:lstStyle/>
        <a:p>
          <a:endParaRPr lang="zh-TW" altLang="en-US"/>
        </a:p>
      </dgm:t>
    </dgm:pt>
    <dgm:pt modelId="{CD244559-5EF6-42A5-BB55-D88029A23F41}">
      <dgm:prSet phldrT="[文字]" custT="1"/>
      <dgm:spPr/>
      <dgm:t>
        <a:bodyPr/>
        <a:lstStyle/>
        <a:p>
          <a:r>
            <a:rPr lang="zh-TW" altLang="en-US" sz="2000" dirty="0"/>
            <a:t>用戶資料庫</a:t>
          </a:r>
        </a:p>
      </dgm:t>
    </dgm:pt>
    <dgm:pt modelId="{3049B940-9C47-4886-B208-52AAA1DEF609}" type="parTrans" cxnId="{167BE31B-53AE-4E08-89F2-ED373E5A5EF2}">
      <dgm:prSet/>
      <dgm:spPr/>
      <dgm:t>
        <a:bodyPr/>
        <a:lstStyle/>
        <a:p>
          <a:endParaRPr lang="zh-TW" altLang="en-US"/>
        </a:p>
      </dgm:t>
    </dgm:pt>
    <dgm:pt modelId="{EB6FF82C-028D-4BDD-806A-4395F9A9671F}" type="sibTrans" cxnId="{167BE31B-53AE-4E08-89F2-ED373E5A5EF2}">
      <dgm:prSet/>
      <dgm:spPr/>
      <dgm:t>
        <a:bodyPr/>
        <a:lstStyle/>
        <a:p>
          <a:endParaRPr lang="zh-TW" altLang="en-US"/>
        </a:p>
      </dgm:t>
    </dgm:pt>
    <dgm:pt modelId="{72B50C81-94F2-4EC7-AC6C-18C93A7F3DF3}">
      <dgm:prSet phldrT="[文字]" custT="1"/>
      <dgm:spPr/>
      <dgm:t>
        <a:bodyPr/>
        <a:lstStyle/>
        <a:p>
          <a:r>
            <a:rPr lang="zh-TW" altLang="en-US" sz="2000"/>
            <a:t>醫生和醫護人員介面</a:t>
          </a:r>
          <a:endParaRPr lang="zh-TW" altLang="en-US" sz="2000" dirty="0"/>
        </a:p>
      </dgm:t>
    </dgm:pt>
    <dgm:pt modelId="{5BD2D3A3-B47B-4913-9ABF-6A803B1907B3}" type="sibTrans" cxnId="{937AD658-4F1A-469F-B38E-B325A8F79C28}">
      <dgm:prSet/>
      <dgm:spPr/>
      <dgm:t>
        <a:bodyPr/>
        <a:lstStyle/>
        <a:p>
          <a:endParaRPr lang="zh-TW" altLang="en-US"/>
        </a:p>
      </dgm:t>
    </dgm:pt>
    <dgm:pt modelId="{9B085E79-2DBB-4E99-BC9F-CE0062C094F6}" type="parTrans" cxnId="{937AD658-4F1A-469F-B38E-B325A8F79C28}">
      <dgm:prSet/>
      <dgm:spPr/>
      <dgm:t>
        <a:bodyPr/>
        <a:lstStyle/>
        <a:p>
          <a:endParaRPr lang="zh-TW" altLang="en-US"/>
        </a:p>
      </dgm:t>
    </dgm:pt>
    <dgm:pt modelId="{4EDA3995-6378-497F-82B1-6E95487BD637}">
      <dgm:prSet phldrT="[文字]" custT="1"/>
      <dgm:spPr/>
      <dgm:t>
        <a:bodyPr/>
        <a:lstStyle/>
        <a:p>
          <a:r>
            <a:rPr lang="zh-TW" altLang="en-US" sz="2000" dirty="0"/>
            <a:t>預約看診功能</a:t>
          </a:r>
        </a:p>
      </dgm:t>
    </dgm:pt>
    <dgm:pt modelId="{13498065-E430-4364-ACAB-23FD75CBC928}" type="parTrans" cxnId="{AA6D8B0D-2CBE-4B6E-8914-BA9B38213F0C}">
      <dgm:prSet/>
      <dgm:spPr/>
      <dgm:t>
        <a:bodyPr/>
        <a:lstStyle/>
        <a:p>
          <a:endParaRPr lang="zh-TW" altLang="en-US"/>
        </a:p>
      </dgm:t>
    </dgm:pt>
    <dgm:pt modelId="{57A20089-0A6F-4D0B-931D-754BB7EC6B62}" type="sibTrans" cxnId="{AA6D8B0D-2CBE-4B6E-8914-BA9B38213F0C}">
      <dgm:prSet/>
      <dgm:spPr/>
      <dgm:t>
        <a:bodyPr/>
        <a:lstStyle/>
        <a:p>
          <a:endParaRPr lang="zh-TW" altLang="en-US"/>
        </a:p>
      </dgm:t>
    </dgm:pt>
    <dgm:pt modelId="{5253B638-8B44-4E9D-8439-D4700BF361B0}">
      <dgm:prSet phldrT="[文字]" custT="1"/>
      <dgm:spPr/>
      <dgm:t>
        <a:bodyPr/>
        <a:lstStyle/>
        <a:p>
          <a:r>
            <a:rPr lang="zh-TW" altLang="en-US" sz="2000" dirty="0"/>
            <a:t>健康狀況機器人</a:t>
          </a:r>
        </a:p>
      </dgm:t>
    </dgm:pt>
    <dgm:pt modelId="{40E20A42-3528-46DA-B8D1-4403B28F7AE5}" type="parTrans" cxnId="{F38109AE-893E-41AD-9B37-EE69C42208AD}">
      <dgm:prSet/>
      <dgm:spPr/>
      <dgm:t>
        <a:bodyPr/>
        <a:lstStyle/>
        <a:p>
          <a:endParaRPr lang="zh-TW" altLang="en-US"/>
        </a:p>
      </dgm:t>
    </dgm:pt>
    <dgm:pt modelId="{57A71488-14AB-49D3-81C0-978A3FBCE56B}" type="sibTrans" cxnId="{F38109AE-893E-41AD-9B37-EE69C42208AD}">
      <dgm:prSet/>
      <dgm:spPr/>
      <dgm:t>
        <a:bodyPr/>
        <a:lstStyle/>
        <a:p>
          <a:endParaRPr lang="zh-TW" altLang="en-US"/>
        </a:p>
      </dgm:t>
    </dgm:pt>
    <dgm:pt modelId="{70997B1B-BDBC-4D55-B9CE-CAF370D590E3}">
      <dgm:prSet phldrT="[文字]" custT="1"/>
      <dgm:spPr/>
      <dgm:t>
        <a:bodyPr/>
        <a:lstStyle/>
        <a:p>
          <a:r>
            <a:rPr lang="zh-TW" altLang="en-US" sz="2000" dirty="0"/>
            <a:t>資訊共享平台</a:t>
          </a:r>
        </a:p>
      </dgm:t>
    </dgm:pt>
    <dgm:pt modelId="{9716ED36-B85F-459C-8508-B658CF29E680}" type="parTrans" cxnId="{B2AEFB08-65ED-4EB5-B7A4-FABC7ADE6E2A}">
      <dgm:prSet/>
      <dgm:spPr/>
      <dgm:t>
        <a:bodyPr/>
        <a:lstStyle/>
        <a:p>
          <a:endParaRPr lang="zh-TW" altLang="en-US"/>
        </a:p>
      </dgm:t>
    </dgm:pt>
    <dgm:pt modelId="{8ACAE263-8367-485F-B67B-39B8C21072C3}" type="sibTrans" cxnId="{B2AEFB08-65ED-4EB5-B7A4-FABC7ADE6E2A}">
      <dgm:prSet/>
      <dgm:spPr/>
      <dgm:t>
        <a:bodyPr/>
        <a:lstStyle/>
        <a:p>
          <a:endParaRPr lang="zh-TW" altLang="en-US"/>
        </a:p>
      </dgm:t>
    </dgm:pt>
    <dgm:pt modelId="{0C53407B-DBD4-441F-93C3-D38A23FBC989}">
      <dgm:prSet phldrT="[文字]" custT="1"/>
      <dgm:spPr/>
      <dgm:t>
        <a:bodyPr/>
        <a:lstStyle/>
        <a:p>
          <a:r>
            <a:rPr lang="zh-TW" altLang="en-US" sz="2000" dirty="0"/>
            <a:t>智能機器人管理系統</a:t>
          </a:r>
        </a:p>
      </dgm:t>
    </dgm:pt>
    <dgm:pt modelId="{806D52C3-D049-41A1-9AD7-45608B385A24}" type="parTrans" cxnId="{59FF7E9B-2154-4310-8BAB-FE648B695F4E}">
      <dgm:prSet/>
      <dgm:spPr/>
      <dgm:t>
        <a:bodyPr/>
        <a:lstStyle/>
        <a:p>
          <a:endParaRPr lang="zh-TW" altLang="en-US"/>
        </a:p>
      </dgm:t>
    </dgm:pt>
    <dgm:pt modelId="{45943334-0170-4B57-83D0-C890CD683263}" type="sibTrans" cxnId="{59FF7E9B-2154-4310-8BAB-FE648B695F4E}">
      <dgm:prSet/>
      <dgm:spPr/>
      <dgm:t>
        <a:bodyPr/>
        <a:lstStyle/>
        <a:p>
          <a:endParaRPr lang="zh-TW" altLang="en-US"/>
        </a:p>
      </dgm:t>
    </dgm:pt>
    <dgm:pt modelId="{A4995F72-F408-48F5-BCB2-4A5CF5AB4BF2}">
      <dgm:prSet phldrT="[文字]" custT="1"/>
      <dgm:spPr/>
      <dgm:t>
        <a:bodyPr/>
        <a:lstStyle/>
        <a:p>
          <a:r>
            <a:rPr lang="zh-TW" altLang="en-US" sz="2000" dirty="0"/>
            <a:t>預約管理系統</a:t>
          </a:r>
        </a:p>
      </dgm:t>
    </dgm:pt>
    <dgm:pt modelId="{2008D9C5-7B38-4D4F-A5B4-5E017BEAB6FD}" type="parTrans" cxnId="{9B4D1EB4-59BA-49F0-A7B7-AF5968A8EF2A}">
      <dgm:prSet/>
      <dgm:spPr/>
      <dgm:t>
        <a:bodyPr/>
        <a:lstStyle/>
        <a:p>
          <a:endParaRPr lang="zh-TW" altLang="en-US"/>
        </a:p>
      </dgm:t>
    </dgm:pt>
    <dgm:pt modelId="{8C5F882D-1169-4430-B759-D3B70E501A3E}" type="sibTrans" cxnId="{9B4D1EB4-59BA-49F0-A7B7-AF5968A8EF2A}">
      <dgm:prSet/>
      <dgm:spPr/>
      <dgm:t>
        <a:bodyPr/>
        <a:lstStyle/>
        <a:p>
          <a:endParaRPr lang="zh-TW" altLang="en-US"/>
        </a:p>
      </dgm:t>
    </dgm:pt>
    <dgm:pt modelId="{4E5CD307-3B43-499D-A690-EF0B1557DA12}" type="pres">
      <dgm:prSet presAssocID="{EAFA8B09-C2E0-42B7-92C0-90F2D30828A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BA903A-9273-49AD-A04F-1263D720AB52}" type="pres">
      <dgm:prSet presAssocID="{B3C797BF-427B-4FED-9BBB-04B8C688223E}" presName="root" presStyleCnt="0"/>
      <dgm:spPr/>
    </dgm:pt>
    <dgm:pt modelId="{37FA5636-2273-42E5-81E8-F7224B4AFA38}" type="pres">
      <dgm:prSet presAssocID="{B3C797BF-427B-4FED-9BBB-04B8C688223E}" presName="rootComposite" presStyleCnt="0"/>
      <dgm:spPr/>
    </dgm:pt>
    <dgm:pt modelId="{A82D5E96-8407-4583-9C38-B7118C066B85}" type="pres">
      <dgm:prSet presAssocID="{B3C797BF-427B-4FED-9BBB-04B8C688223E}" presName="rootText" presStyleLbl="node1" presStyleIdx="0" presStyleCnt="3" custScaleX="117037"/>
      <dgm:spPr/>
    </dgm:pt>
    <dgm:pt modelId="{A42AFC2D-1D4C-446F-89E1-DCF7B6903DC1}" type="pres">
      <dgm:prSet presAssocID="{B3C797BF-427B-4FED-9BBB-04B8C688223E}" presName="rootConnector" presStyleLbl="node1" presStyleIdx="0" presStyleCnt="3"/>
      <dgm:spPr/>
    </dgm:pt>
    <dgm:pt modelId="{789C67CB-DDAA-4344-92C7-9F00C8DEE1D5}" type="pres">
      <dgm:prSet presAssocID="{B3C797BF-427B-4FED-9BBB-04B8C688223E}" presName="childShape" presStyleCnt="0"/>
      <dgm:spPr/>
    </dgm:pt>
    <dgm:pt modelId="{3C9B4E9D-AD0B-465C-A6CC-F343BEF6358A}" type="pres">
      <dgm:prSet presAssocID="{569DBEE0-2DDD-4D3E-9F48-655214743CA4}" presName="Name13" presStyleLbl="parChTrans1D2" presStyleIdx="0" presStyleCnt="8"/>
      <dgm:spPr/>
    </dgm:pt>
    <dgm:pt modelId="{A221C86C-1A29-4D04-A472-FD0F95FF2EE5}" type="pres">
      <dgm:prSet presAssocID="{04E41467-4D3A-455C-AFDD-9C3AED8BBBBA}" presName="childText" presStyleLbl="bgAcc1" presStyleIdx="0" presStyleCnt="8" custScaleX="161224" custLinFactNeighborY="117">
        <dgm:presLayoutVars>
          <dgm:bulletEnabled val="1"/>
        </dgm:presLayoutVars>
      </dgm:prSet>
      <dgm:spPr/>
    </dgm:pt>
    <dgm:pt modelId="{63156B51-A1CC-428F-A92F-FAE770BF99D1}" type="pres">
      <dgm:prSet presAssocID="{13498065-E430-4364-ACAB-23FD75CBC928}" presName="Name13" presStyleLbl="parChTrans1D2" presStyleIdx="1" presStyleCnt="8"/>
      <dgm:spPr/>
    </dgm:pt>
    <dgm:pt modelId="{8C26239F-2411-41CE-AD14-7D267DDAF316}" type="pres">
      <dgm:prSet presAssocID="{4EDA3995-6378-497F-82B1-6E95487BD637}" presName="childText" presStyleLbl="bgAcc1" presStyleIdx="1" presStyleCnt="8" custScaleX="161224" custLinFactNeighborY="117">
        <dgm:presLayoutVars>
          <dgm:bulletEnabled val="1"/>
        </dgm:presLayoutVars>
      </dgm:prSet>
      <dgm:spPr/>
    </dgm:pt>
    <dgm:pt modelId="{50B94DC1-6096-4E92-A8ED-A8CACB2E319B}" type="pres">
      <dgm:prSet presAssocID="{40E20A42-3528-46DA-B8D1-4403B28F7AE5}" presName="Name13" presStyleLbl="parChTrans1D2" presStyleIdx="2" presStyleCnt="8"/>
      <dgm:spPr/>
    </dgm:pt>
    <dgm:pt modelId="{9B70382D-1C56-4307-B1C3-49F5A78A7B07}" type="pres">
      <dgm:prSet presAssocID="{5253B638-8B44-4E9D-8439-D4700BF361B0}" presName="childText" presStyleLbl="bgAcc1" presStyleIdx="2" presStyleCnt="8" custScaleX="161224" custLinFactNeighborY="117">
        <dgm:presLayoutVars>
          <dgm:bulletEnabled val="1"/>
        </dgm:presLayoutVars>
      </dgm:prSet>
      <dgm:spPr/>
    </dgm:pt>
    <dgm:pt modelId="{752A397E-7878-4612-8071-C6239F15CEBB}" type="pres">
      <dgm:prSet presAssocID="{979BE006-B2E9-4D2C-902E-ED2D3B5C7014}" presName="root" presStyleCnt="0"/>
      <dgm:spPr/>
    </dgm:pt>
    <dgm:pt modelId="{C0790AF3-4BED-462C-BD75-45FEF1CDEC78}" type="pres">
      <dgm:prSet presAssocID="{979BE006-B2E9-4D2C-902E-ED2D3B5C7014}" presName="rootComposite" presStyleCnt="0"/>
      <dgm:spPr/>
    </dgm:pt>
    <dgm:pt modelId="{E5658DAD-8571-4062-909E-AF21C74DEEDF}" type="pres">
      <dgm:prSet presAssocID="{979BE006-B2E9-4D2C-902E-ED2D3B5C7014}" presName="rootText" presStyleLbl="node1" presStyleIdx="1" presStyleCnt="3" custScaleX="117037"/>
      <dgm:spPr/>
    </dgm:pt>
    <dgm:pt modelId="{6A66D158-8F1B-49BE-9D09-0854B67E5A3B}" type="pres">
      <dgm:prSet presAssocID="{979BE006-B2E9-4D2C-902E-ED2D3B5C7014}" presName="rootConnector" presStyleLbl="node1" presStyleIdx="1" presStyleCnt="3"/>
      <dgm:spPr/>
    </dgm:pt>
    <dgm:pt modelId="{C79D0999-655A-46FA-BC2C-DF6F6E1CBF72}" type="pres">
      <dgm:prSet presAssocID="{979BE006-B2E9-4D2C-902E-ED2D3B5C7014}" presName="childShape" presStyleCnt="0"/>
      <dgm:spPr/>
    </dgm:pt>
    <dgm:pt modelId="{091E9468-93FC-4BD6-A88D-AA16768A4885}" type="pres">
      <dgm:prSet presAssocID="{9B085E79-2DBB-4E99-BC9F-CE0062C094F6}" presName="Name13" presStyleLbl="parChTrans1D2" presStyleIdx="3" presStyleCnt="8"/>
      <dgm:spPr/>
    </dgm:pt>
    <dgm:pt modelId="{40CC079D-503D-4E55-9672-D46C1DB7DC70}" type="pres">
      <dgm:prSet presAssocID="{72B50C81-94F2-4EC7-AC6C-18C93A7F3DF3}" presName="childText" presStyleLbl="bgAcc1" presStyleIdx="3" presStyleCnt="8" custScaleX="161224" custLinFactNeighborY="117">
        <dgm:presLayoutVars>
          <dgm:bulletEnabled val="1"/>
        </dgm:presLayoutVars>
      </dgm:prSet>
      <dgm:spPr/>
    </dgm:pt>
    <dgm:pt modelId="{8E93A25D-EA10-4A94-9D2A-8D92061D27C7}" type="pres">
      <dgm:prSet presAssocID="{9716ED36-B85F-459C-8508-B658CF29E680}" presName="Name13" presStyleLbl="parChTrans1D2" presStyleIdx="4" presStyleCnt="8"/>
      <dgm:spPr/>
    </dgm:pt>
    <dgm:pt modelId="{E944A330-7561-4D5A-9B74-2BDD3D8D7D22}" type="pres">
      <dgm:prSet presAssocID="{70997B1B-BDBC-4D55-B9CE-CAF370D590E3}" presName="childText" presStyleLbl="bgAcc1" presStyleIdx="4" presStyleCnt="8" custScaleX="161224" custLinFactNeighborY="117">
        <dgm:presLayoutVars>
          <dgm:bulletEnabled val="1"/>
        </dgm:presLayoutVars>
      </dgm:prSet>
      <dgm:spPr/>
    </dgm:pt>
    <dgm:pt modelId="{028E6624-C717-4238-BEB7-934794A21D79}" type="pres">
      <dgm:prSet presAssocID="{D690550E-87DF-48CA-AA0F-E37DC03CEC60}" presName="root" presStyleCnt="0"/>
      <dgm:spPr/>
    </dgm:pt>
    <dgm:pt modelId="{96C92CCC-D135-444D-BE34-E54AF2DF3320}" type="pres">
      <dgm:prSet presAssocID="{D690550E-87DF-48CA-AA0F-E37DC03CEC60}" presName="rootComposite" presStyleCnt="0"/>
      <dgm:spPr/>
    </dgm:pt>
    <dgm:pt modelId="{6D2C4158-066C-438F-80D3-BA64899567F4}" type="pres">
      <dgm:prSet presAssocID="{D690550E-87DF-48CA-AA0F-E37DC03CEC60}" presName="rootText" presStyleLbl="node1" presStyleIdx="2" presStyleCnt="3" custScaleX="117037"/>
      <dgm:spPr/>
    </dgm:pt>
    <dgm:pt modelId="{FB7D7FF2-9C3D-4EF3-8B5D-52991EBED283}" type="pres">
      <dgm:prSet presAssocID="{D690550E-87DF-48CA-AA0F-E37DC03CEC60}" presName="rootConnector" presStyleLbl="node1" presStyleIdx="2" presStyleCnt="3"/>
      <dgm:spPr/>
    </dgm:pt>
    <dgm:pt modelId="{47AD3A0F-20C7-4E15-AE1A-D3177D3482E3}" type="pres">
      <dgm:prSet presAssocID="{D690550E-87DF-48CA-AA0F-E37DC03CEC60}" presName="childShape" presStyleCnt="0"/>
      <dgm:spPr/>
    </dgm:pt>
    <dgm:pt modelId="{90B0DAD2-B24D-47D1-A4A4-6FAC5BD45C86}" type="pres">
      <dgm:prSet presAssocID="{3049B940-9C47-4886-B208-52AAA1DEF609}" presName="Name13" presStyleLbl="parChTrans1D2" presStyleIdx="5" presStyleCnt="8"/>
      <dgm:spPr/>
    </dgm:pt>
    <dgm:pt modelId="{A75B7EA1-CC83-428B-9E81-97701ACA2DB7}" type="pres">
      <dgm:prSet presAssocID="{CD244559-5EF6-42A5-BB55-D88029A23F41}" presName="childText" presStyleLbl="bgAcc1" presStyleIdx="5" presStyleCnt="8" custScaleX="161224" custLinFactNeighborY="117">
        <dgm:presLayoutVars>
          <dgm:bulletEnabled val="1"/>
        </dgm:presLayoutVars>
      </dgm:prSet>
      <dgm:spPr/>
    </dgm:pt>
    <dgm:pt modelId="{7A0DADB0-F22F-407E-9F67-2A11E1430E49}" type="pres">
      <dgm:prSet presAssocID="{806D52C3-D049-41A1-9AD7-45608B385A24}" presName="Name13" presStyleLbl="parChTrans1D2" presStyleIdx="6" presStyleCnt="8"/>
      <dgm:spPr/>
    </dgm:pt>
    <dgm:pt modelId="{B2EF7EED-8F7A-4CAC-9D3F-5DC36121F7DD}" type="pres">
      <dgm:prSet presAssocID="{0C53407B-DBD4-441F-93C3-D38A23FBC989}" presName="childText" presStyleLbl="bgAcc1" presStyleIdx="6" presStyleCnt="8" custScaleX="161224">
        <dgm:presLayoutVars>
          <dgm:bulletEnabled val="1"/>
        </dgm:presLayoutVars>
      </dgm:prSet>
      <dgm:spPr/>
    </dgm:pt>
    <dgm:pt modelId="{46D1E649-92B1-4BA3-BA79-6BB3A0C06F7D}" type="pres">
      <dgm:prSet presAssocID="{2008D9C5-7B38-4D4F-A5B4-5E017BEAB6FD}" presName="Name13" presStyleLbl="parChTrans1D2" presStyleIdx="7" presStyleCnt="8"/>
      <dgm:spPr/>
    </dgm:pt>
    <dgm:pt modelId="{B9E7CFB4-99FC-4AD1-B2B0-205B6F4AB641}" type="pres">
      <dgm:prSet presAssocID="{A4995F72-F408-48F5-BCB2-4A5CF5AB4BF2}" presName="childText" presStyleLbl="bgAcc1" presStyleIdx="7" presStyleCnt="8" custScaleX="161224" custLinFactNeighborY="117">
        <dgm:presLayoutVars>
          <dgm:bulletEnabled val="1"/>
        </dgm:presLayoutVars>
      </dgm:prSet>
      <dgm:spPr/>
    </dgm:pt>
  </dgm:ptLst>
  <dgm:cxnLst>
    <dgm:cxn modelId="{02DE3A07-07C1-48B4-A43F-DA801A09E855}" type="presOf" srcId="{979BE006-B2E9-4D2C-902E-ED2D3B5C7014}" destId="{6A66D158-8F1B-49BE-9D09-0854B67E5A3B}" srcOrd="1" destOrd="0" presId="urn:microsoft.com/office/officeart/2005/8/layout/hierarchy3"/>
    <dgm:cxn modelId="{CCBFAE07-4DF2-4FEF-AD8E-F9F91419E426}" type="presOf" srcId="{9716ED36-B85F-459C-8508-B658CF29E680}" destId="{8E93A25D-EA10-4A94-9D2A-8D92061D27C7}" srcOrd="0" destOrd="0" presId="urn:microsoft.com/office/officeart/2005/8/layout/hierarchy3"/>
    <dgm:cxn modelId="{B2AEFB08-65ED-4EB5-B7A4-FABC7ADE6E2A}" srcId="{979BE006-B2E9-4D2C-902E-ED2D3B5C7014}" destId="{70997B1B-BDBC-4D55-B9CE-CAF370D590E3}" srcOrd="1" destOrd="0" parTransId="{9716ED36-B85F-459C-8508-B658CF29E680}" sibTransId="{8ACAE263-8367-485F-B67B-39B8C21072C3}"/>
    <dgm:cxn modelId="{F288BB0A-A16D-4B6E-B6DB-0EEE14E250B4}" srcId="{EAFA8B09-C2E0-42B7-92C0-90F2D30828A5}" destId="{D690550E-87DF-48CA-AA0F-E37DC03CEC60}" srcOrd="2" destOrd="0" parTransId="{848EE539-B3BD-45D1-8A74-C53FBB5186BB}" sibTransId="{9D7C67EA-8065-4F70-8E2C-50C3DF9B8972}"/>
    <dgm:cxn modelId="{A380C40A-18F8-4762-B233-A407BEA0D08B}" type="presOf" srcId="{13498065-E430-4364-ACAB-23FD75CBC928}" destId="{63156B51-A1CC-428F-A92F-FAE770BF99D1}" srcOrd="0" destOrd="0" presId="urn:microsoft.com/office/officeart/2005/8/layout/hierarchy3"/>
    <dgm:cxn modelId="{AA6D8B0D-2CBE-4B6E-8914-BA9B38213F0C}" srcId="{B3C797BF-427B-4FED-9BBB-04B8C688223E}" destId="{4EDA3995-6378-497F-82B1-6E95487BD637}" srcOrd="1" destOrd="0" parTransId="{13498065-E430-4364-ACAB-23FD75CBC928}" sibTransId="{57A20089-0A6F-4D0B-931D-754BB7EC6B62}"/>
    <dgm:cxn modelId="{74F9A313-BE44-4D57-8300-6EECF237D7EB}" type="presOf" srcId="{2008D9C5-7B38-4D4F-A5B4-5E017BEAB6FD}" destId="{46D1E649-92B1-4BA3-BA79-6BB3A0C06F7D}" srcOrd="0" destOrd="0" presId="urn:microsoft.com/office/officeart/2005/8/layout/hierarchy3"/>
    <dgm:cxn modelId="{77B6DF1B-E930-4728-8E68-D11E46C28FFC}" type="presOf" srcId="{72B50C81-94F2-4EC7-AC6C-18C93A7F3DF3}" destId="{40CC079D-503D-4E55-9672-D46C1DB7DC70}" srcOrd="0" destOrd="0" presId="urn:microsoft.com/office/officeart/2005/8/layout/hierarchy3"/>
    <dgm:cxn modelId="{167BE31B-53AE-4E08-89F2-ED373E5A5EF2}" srcId="{D690550E-87DF-48CA-AA0F-E37DC03CEC60}" destId="{CD244559-5EF6-42A5-BB55-D88029A23F41}" srcOrd="0" destOrd="0" parTransId="{3049B940-9C47-4886-B208-52AAA1DEF609}" sibTransId="{EB6FF82C-028D-4BDD-806A-4395F9A9671F}"/>
    <dgm:cxn modelId="{ACD1041F-28E8-41D8-B23B-84F2AA1C3DEE}" type="presOf" srcId="{B3C797BF-427B-4FED-9BBB-04B8C688223E}" destId="{A42AFC2D-1D4C-446F-89E1-DCF7B6903DC1}" srcOrd="1" destOrd="0" presId="urn:microsoft.com/office/officeart/2005/8/layout/hierarchy3"/>
    <dgm:cxn modelId="{2E80F922-B0CB-4350-ABEB-AD887E7D71C9}" type="presOf" srcId="{569DBEE0-2DDD-4D3E-9F48-655214743CA4}" destId="{3C9B4E9D-AD0B-465C-A6CC-F343BEF6358A}" srcOrd="0" destOrd="0" presId="urn:microsoft.com/office/officeart/2005/8/layout/hierarchy3"/>
    <dgm:cxn modelId="{1ACFD827-7804-46CF-8475-F243AB8401BC}" srcId="{EAFA8B09-C2E0-42B7-92C0-90F2D30828A5}" destId="{B3C797BF-427B-4FED-9BBB-04B8C688223E}" srcOrd="0" destOrd="0" parTransId="{261472D4-2F2F-40D0-AFE9-79137508462C}" sibTransId="{A2C47219-9276-44CF-A563-48F13C43F522}"/>
    <dgm:cxn modelId="{53062A31-2072-4D25-A133-44C9BEAC7441}" type="presOf" srcId="{979BE006-B2E9-4D2C-902E-ED2D3B5C7014}" destId="{E5658DAD-8571-4062-909E-AF21C74DEEDF}" srcOrd="0" destOrd="0" presId="urn:microsoft.com/office/officeart/2005/8/layout/hierarchy3"/>
    <dgm:cxn modelId="{0040AB33-CDFC-459D-A296-7B7FB9FBCDFC}" type="presOf" srcId="{A4995F72-F408-48F5-BCB2-4A5CF5AB4BF2}" destId="{B9E7CFB4-99FC-4AD1-B2B0-205B6F4AB641}" srcOrd="0" destOrd="0" presId="urn:microsoft.com/office/officeart/2005/8/layout/hierarchy3"/>
    <dgm:cxn modelId="{4C51C13F-3BBD-4A42-B9B7-3C64E91B716A}" type="presOf" srcId="{9B085E79-2DBB-4E99-BC9F-CE0062C094F6}" destId="{091E9468-93FC-4BD6-A88D-AA16768A4885}" srcOrd="0" destOrd="0" presId="urn:microsoft.com/office/officeart/2005/8/layout/hierarchy3"/>
    <dgm:cxn modelId="{A2340360-FC34-48FB-8EAD-CF9CD10F721A}" type="presOf" srcId="{EAFA8B09-C2E0-42B7-92C0-90F2D30828A5}" destId="{4E5CD307-3B43-499D-A690-EF0B1557DA12}" srcOrd="0" destOrd="0" presId="urn:microsoft.com/office/officeart/2005/8/layout/hierarchy3"/>
    <dgm:cxn modelId="{C54CFA43-2536-4351-AFF3-C22D85B9088D}" type="presOf" srcId="{B3C797BF-427B-4FED-9BBB-04B8C688223E}" destId="{A82D5E96-8407-4583-9C38-B7118C066B85}" srcOrd="0" destOrd="0" presId="urn:microsoft.com/office/officeart/2005/8/layout/hierarchy3"/>
    <dgm:cxn modelId="{AF135769-5374-4102-992D-125CEC196BD8}" type="presOf" srcId="{D690550E-87DF-48CA-AA0F-E37DC03CEC60}" destId="{6D2C4158-066C-438F-80D3-BA64899567F4}" srcOrd="0" destOrd="0" presId="urn:microsoft.com/office/officeart/2005/8/layout/hierarchy3"/>
    <dgm:cxn modelId="{FA83076C-531F-4E68-B376-EAE495175E31}" srcId="{EAFA8B09-C2E0-42B7-92C0-90F2D30828A5}" destId="{979BE006-B2E9-4D2C-902E-ED2D3B5C7014}" srcOrd="1" destOrd="0" parTransId="{060307C1-D337-4C1A-B0D8-65138769BCB1}" sibTransId="{ACC63710-CE57-498C-B3B6-EE2771C3E610}"/>
    <dgm:cxn modelId="{BFC26873-0ABA-4249-B066-539501A62A26}" type="presOf" srcId="{04E41467-4D3A-455C-AFDD-9C3AED8BBBBA}" destId="{A221C86C-1A29-4D04-A472-FD0F95FF2EE5}" srcOrd="0" destOrd="0" presId="urn:microsoft.com/office/officeart/2005/8/layout/hierarchy3"/>
    <dgm:cxn modelId="{937AD658-4F1A-469F-B38E-B325A8F79C28}" srcId="{979BE006-B2E9-4D2C-902E-ED2D3B5C7014}" destId="{72B50C81-94F2-4EC7-AC6C-18C93A7F3DF3}" srcOrd="0" destOrd="0" parTransId="{9B085E79-2DBB-4E99-BC9F-CE0062C094F6}" sibTransId="{5BD2D3A3-B47B-4913-9ABF-6A803B1907B3}"/>
    <dgm:cxn modelId="{EAA2AD80-33C6-41CF-BE1B-71025CB3A684}" type="presOf" srcId="{40E20A42-3528-46DA-B8D1-4403B28F7AE5}" destId="{50B94DC1-6096-4E92-A8ED-A8CACB2E319B}" srcOrd="0" destOrd="0" presId="urn:microsoft.com/office/officeart/2005/8/layout/hierarchy3"/>
    <dgm:cxn modelId="{DDFF0782-F065-4399-B8E7-AF8580882DD3}" type="presOf" srcId="{70997B1B-BDBC-4D55-B9CE-CAF370D590E3}" destId="{E944A330-7561-4D5A-9B74-2BDD3D8D7D22}" srcOrd="0" destOrd="0" presId="urn:microsoft.com/office/officeart/2005/8/layout/hierarchy3"/>
    <dgm:cxn modelId="{3152F986-53F5-425B-B7E0-EDFA5E86D56D}" type="presOf" srcId="{5253B638-8B44-4E9D-8439-D4700BF361B0}" destId="{9B70382D-1C56-4307-B1C3-49F5A78A7B07}" srcOrd="0" destOrd="0" presId="urn:microsoft.com/office/officeart/2005/8/layout/hierarchy3"/>
    <dgm:cxn modelId="{AF479497-7996-45E1-854A-235AA7DCDFD7}" type="presOf" srcId="{D690550E-87DF-48CA-AA0F-E37DC03CEC60}" destId="{FB7D7FF2-9C3D-4EF3-8B5D-52991EBED283}" srcOrd="1" destOrd="0" presId="urn:microsoft.com/office/officeart/2005/8/layout/hierarchy3"/>
    <dgm:cxn modelId="{59FF7E9B-2154-4310-8BAB-FE648B695F4E}" srcId="{D690550E-87DF-48CA-AA0F-E37DC03CEC60}" destId="{0C53407B-DBD4-441F-93C3-D38A23FBC989}" srcOrd="1" destOrd="0" parTransId="{806D52C3-D049-41A1-9AD7-45608B385A24}" sibTransId="{45943334-0170-4B57-83D0-C890CD683263}"/>
    <dgm:cxn modelId="{F38109AE-893E-41AD-9B37-EE69C42208AD}" srcId="{B3C797BF-427B-4FED-9BBB-04B8C688223E}" destId="{5253B638-8B44-4E9D-8439-D4700BF361B0}" srcOrd="2" destOrd="0" parTransId="{40E20A42-3528-46DA-B8D1-4403B28F7AE5}" sibTransId="{57A71488-14AB-49D3-81C0-978A3FBCE56B}"/>
    <dgm:cxn modelId="{9B4D1EB4-59BA-49F0-A7B7-AF5968A8EF2A}" srcId="{D690550E-87DF-48CA-AA0F-E37DC03CEC60}" destId="{A4995F72-F408-48F5-BCB2-4A5CF5AB4BF2}" srcOrd="2" destOrd="0" parTransId="{2008D9C5-7B38-4D4F-A5B4-5E017BEAB6FD}" sibTransId="{8C5F882D-1169-4430-B759-D3B70E501A3E}"/>
    <dgm:cxn modelId="{C16487B6-C6EA-432E-84B0-15EB524571AE}" type="presOf" srcId="{0C53407B-DBD4-441F-93C3-D38A23FBC989}" destId="{B2EF7EED-8F7A-4CAC-9D3F-5DC36121F7DD}" srcOrd="0" destOrd="0" presId="urn:microsoft.com/office/officeart/2005/8/layout/hierarchy3"/>
    <dgm:cxn modelId="{C04A00E5-4FFF-43D1-A57E-B5290673EF99}" type="presOf" srcId="{4EDA3995-6378-497F-82B1-6E95487BD637}" destId="{8C26239F-2411-41CE-AD14-7D267DDAF316}" srcOrd="0" destOrd="0" presId="urn:microsoft.com/office/officeart/2005/8/layout/hierarchy3"/>
    <dgm:cxn modelId="{5FC499EC-23D7-4666-B3C3-A816BDDB30E6}" type="presOf" srcId="{806D52C3-D049-41A1-9AD7-45608B385A24}" destId="{7A0DADB0-F22F-407E-9F67-2A11E1430E49}" srcOrd="0" destOrd="0" presId="urn:microsoft.com/office/officeart/2005/8/layout/hierarchy3"/>
    <dgm:cxn modelId="{DCF7EEEC-13AD-4BD6-B02C-587163374A11}" srcId="{B3C797BF-427B-4FED-9BBB-04B8C688223E}" destId="{04E41467-4D3A-455C-AFDD-9C3AED8BBBBA}" srcOrd="0" destOrd="0" parTransId="{569DBEE0-2DDD-4D3E-9F48-655214743CA4}" sibTransId="{CEAB1B8B-8E00-45C9-9C08-4993DA5004DD}"/>
    <dgm:cxn modelId="{BC3D3DEF-62C4-4733-9B79-E0578C4328EC}" type="presOf" srcId="{3049B940-9C47-4886-B208-52AAA1DEF609}" destId="{90B0DAD2-B24D-47D1-A4A4-6FAC5BD45C86}" srcOrd="0" destOrd="0" presId="urn:microsoft.com/office/officeart/2005/8/layout/hierarchy3"/>
    <dgm:cxn modelId="{83791BFE-D661-4EE6-8C6F-16E1FC9B972A}" type="presOf" srcId="{CD244559-5EF6-42A5-BB55-D88029A23F41}" destId="{A75B7EA1-CC83-428B-9E81-97701ACA2DB7}" srcOrd="0" destOrd="0" presId="urn:microsoft.com/office/officeart/2005/8/layout/hierarchy3"/>
    <dgm:cxn modelId="{3B5E4DEE-11C9-41D0-9FEB-089EAAFE9511}" type="presParOf" srcId="{4E5CD307-3B43-499D-A690-EF0B1557DA12}" destId="{8CBA903A-9273-49AD-A04F-1263D720AB52}" srcOrd="0" destOrd="0" presId="urn:microsoft.com/office/officeart/2005/8/layout/hierarchy3"/>
    <dgm:cxn modelId="{6B1123A7-B370-4D59-BC34-BCE3915D2794}" type="presParOf" srcId="{8CBA903A-9273-49AD-A04F-1263D720AB52}" destId="{37FA5636-2273-42E5-81E8-F7224B4AFA38}" srcOrd="0" destOrd="0" presId="urn:microsoft.com/office/officeart/2005/8/layout/hierarchy3"/>
    <dgm:cxn modelId="{8D40F9E5-FFBC-4DBD-8913-5A1FB4C3E2FC}" type="presParOf" srcId="{37FA5636-2273-42E5-81E8-F7224B4AFA38}" destId="{A82D5E96-8407-4583-9C38-B7118C066B85}" srcOrd="0" destOrd="0" presId="urn:microsoft.com/office/officeart/2005/8/layout/hierarchy3"/>
    <dgm:cxn modelId="{2C83698A-A0E6-495B-9AB6-0D5D3B6CD049}" type="presParOf" srcId="{37FA5636-2273-42E5-81E8-F7224B4AFA38}" destId="{A42AFC2D-1D4C-446F-89E1-DCF7B6903DC1}" srcOrd="1" destOrd="0" presId="urn:microsoft.com/office/officeart/2005/8/layout/hierarchy3"/>
    <dgm:cxn modelId="{90BF2EB7-CF58-4ACB-AAF6-7182FA885E62}" type="presParOf" srcId="{8CBA903A-9273-49AD-A04F-1263D720AB52}" destId="{789C67CB-DDAA-4344-92C7-9F00C8DEE1D5}" srcOrd="1" destOrd="0" presId="urn:microsoft.com/office/officeart/2005/8/layout/hierarchy3"/>
    <dgm:cxn modelId="{6BBE7403-C6BF-43F6-9796-78A4FA5FE681}" type="presParOf" srcId="{789C67CB-DDAA-4344-92C7-9F00C8DEE1D5}" destId="{3C9B4E9D-AD0B-465C-A6CC-F343BEF6358A}" srcOrd="0" destOrd="0" presId="urn:microsoft.com/office/officeart/2005/8/layout/hierarchy3"/>
    <dgm:cxn modelId="{29F285D1-9EB9-40A3-BDE6-5428CDD489B6}" type="presParOf" srcId="{789C67CB-DDAA-4344-92C7-9F00C8DEE1D5}" destId="{A221C86C-1A29-4D04-A472-FD0F95FF2EE5}" srcOrd="1" destOrd="0" presId="urn:microsoft.com/office/officeart/2005/8/layout/hierarchy3"/>
    <dgm:cxn modelId="{81CC380C-A3A7-48C9-ABD0-588745C4DA32}" type="presParOf" srcId="{789C67CB-DDAA-4344-92C7-9F00C8DEE1D5}" destId="{63156B51-A1CC-428F-A92F-FAE770BF99D1}" srcOrd="2" destOrd="0" presId="urn:microsoft.com/office/officeart/2005/8/layout/hierarchy3"/>
    <dgm:cxn modelId="{21AC19AC-95BD-405B-BF5F-9CDFDC42EA0E}" type="presParOf" srcId="{789C67CB-DDAA-4344-92C7-9F00C8DEE1D5}" destId="{8C26239F-2411-41CE-AD14-7D267DDAF316}" srcOrd="3" destOrd="0" presId="urn:microsoft.com/office/officeart/2005/8/layout/hierarchy3"/>
    <dgm:cxn modelId="{49098A48-0BCE-4174-BDBA-770AD4EF66F5}" type="presParOf" srcId="{789C67CB-DDAA-4344-92C7-9F00C8DEE1D5}" destId="{50B94DC1-6096-4E92-A8ED-A8CACB2E319B}" srcOrd="4" destOrd="0" presId="urn:microsoft.com/office/officeart/2005/8/layout/hierarchy3"/>
    <dgm:cxn modelId="{8738A9A5-7577-42E9-95DC-83E0D5361C13}" type="presParOf" srcId="{789C67CB-DDAA-4344-92C7-9F00C8DEE1D5}" destId="{9B70382D-1C56-4307-B1C3-49F5A78A7B07}" srcOrd="5" destOrd="0" presId="urn:microsoft.com/office/officeart/2005/8/layout/hierarchy3"/>
    <dgm:cxn modelId="{596DAAB4-E15E-43F5-98DD-5E4F11E285F1}" type="presParOf" srcId="{4E5CD307-3B43-499D-A690-EF0B1557DA12}" destId="{752A397E-7878-4612-8071-C6239F15CEBB}" srcOrd="1" destOrd="0" presId="urn:microsoft.com/office/officeart/2005/8/layout/hierarchy3"/>
    <dgm:cxn modelId="{D411942F-F944-4826-84D2-F772F5318757}" type="presParOf" srcId="{752A397E-7878-4612-8071-C6239F15CEBB}" destId="{C0790AF3-4BED-462C-BD75-45FEF1CDEC78}" srcOrd="0" destOrd="0" presId="urn:microsoft.com/office/officeart/2005/8/layout/hierarchy3"/>
    <dgm:cxn modelId="{2422D320-B38E-4C48-9D96-B9BE5364A4C4}" type="presParOf" srcId="{C0790AF3-4BED-462C-BD75-45FEF1CDEC78}" destId="{E5658DAD-8571-4062-909E-AF21C74DEEDF}" srcOrd="0" destOrd="0" presId="urn:microsoft.com/office/officeart/2005/8/layout/hierarchy3"/>
    <dgm:cxn modelId="{0C5E1A4D-F665-42BE-A292-09E978BAF1B5}" type="presParOf" srcId="{C0790AF3-4BED-462C-BD75-45FEF1CDEC78}" destId="{6A66D158-8F1B-49BE-9D09-0854B67E5A3B}" srcOrd="1" destOrd="0" presId="urn:microsoft.com/office/officeart/2005/8/layout/hierarchy3"/>
    <dgm:cxn modelId="{F4A7A0A5-D4D3-4F6B-A6E8-3ADA182B0361}" type="presParOf" srcId="{752A397E-7878-4612-8071-C6239F15CEBB}" destId="{C79D0999-655A-46FA-BC2C-DF6F6E1CBF72}" srcOrd="1" destOrd="0" presId="urn:microsoft.com/office/officeart/2005/8/layout/hierarchy3"/>
    <dgm:cxn modelId="{58D0DB04-3CE1-4EDE-81FB-30287D5E89F2}" type="presParOf" srcId="{C79D0999-655A-46FA-BC2C-DF6F6E1CBF72}" destId="{091E9468-93FC-4BD6-A88D-AA16768A4885}" srcOrd="0" destOrd="0" presId="urn:microsoft.com/office/officeart/2005/8/layout/hierarchy3"/>
    <dgm:cxn modelId="{F8597709-267F-4086-9B0C-5FDEC4147AD0}" type="presParOf" srcId="{C79D0999-655A-46FA-BC2C-DF6F6E1CBF72}" destId="{40CC079D-503D-4E55-9672-D46C1DB7DC70}" srcOrd="1" destOrd="0" presId="urn:microsoft.com/office/officeart/2005/8/layout/hierarchy3"/>
    <dgm:cxn modelId="{BDBE8CC0-4E64-45FA-A6FD-2634F3DE5D75}" type="presParOf" srcId="{C79D0999-655A-46FA-BC2C-DF6F6E1CBF72}" destId="{8E93A25D-EA10-4A94-9D2A-8D92061D27C7}" srcOrd="2" destOrd="0" presId="urn:microsoft.com/office/officeart/2005/8/layout/hierarchy3"/>
    <dgm:cxn modelId="{FCB4D068-26B0-4661-ABEC-541CF2D003A0}" type="presParOf" srcId="{C79D0999-655A-46FA-BC2C-DF6F6E1CBF72}" destId="{E944A330-7561-4D5A-9B74-2BDD3D8D7D22}" srcOrd="3" destOrd="0" presId="urn:microsoft.com/office/officeart/2005/8/layout/hierarchy3"/>
    <dgm:cxn modelId="{07E0265B-415B-45A0-BC59-B280BA5F7D82}" type="presParOf" srcId="{4E5CD307-3B43-499D-A690-EF0B1557DA12}" destId="{028E6624-C717-4238-BEB7-934794A21D79}" srcOrd="2" destOrd="0" presId="urn:microsoft.com/office/officeart/2005/8/layout/hierarchy3"/>
    <dgm:cxn modelId="{757354FB-B68F-4024-A418-70135A5E0484}" type="presParOf" srcId="{028E6624-C717-4238-BEB7-934794A21D79}" destId="{96C92CCC-D135-444D-BE34-E54AF2DF3320}" srcOrd="0" destOrd="0" presId="urn:microsoft.com/office/officeart/2005/8/layout/hierarchy3"/>
    <dgm:cxn modelId="{C7A70654-6E6D-4872-8A1C-7CC51E51932D}" type="presParOf" srcId="{96C92CCC-D135-444D-BE34-E54AF2DF3320}" destId="{6D2C4158-066C-438F-80D3-BA64899567F4}" srcOrd="0" destOrd="0" presId="urn:microsoft.com/office/officeart/2005/8/layout/hierarchy3"/>
    <dgm:cxn modelId="{7E088ACE-6394-446D-93AC-39C17A72CED9}" type="presParOf" srcId="{96C92CCC-D135-444D-BE34-E54AF2DF3320}" destId="{FB7D7FF2-9C3D-4EF3-8B5D-52991EBED283}" srcOrd="1" destOrd="0" presId="urn:microsoft.com/office/officeart/2005/8/layout/hierarchy3"/>
    <dgm:cxn modelId="{6F234981-26C3-47EF-9A85-2CE4A09774E2}" type="presParOf" srcId="{028E6624-C717-4238-BEB7-934794A21D79}" destId="{47AD3A0F-20C7-4E15-AE1A-D3177D3482E3}" srcOrd="1" destOrd="0" presId="urn:microsoft.com/office/officeart/2005/8/layout/hierarchy3"/>
    <dgm:cxn modelId="{2718F493-E74B-4A68-AC06-CAD717B6CF4F}" type="presParOf" srcId="{47AD3A0F-20C7-4E15-AE1A-D3177D3482E3}" destId="{90B0DAD2-B24D-47D1-A4A4-6FAC5BD45C86}" srcOrd="0" destOrd="0" presId="urn:microsoft.com/office/officeart/2005/8/layout/hierarchy3"/>
    <dgm:cxn modelId="{DE3CD6E7-F421-4BCB-A243-0C0BD9AC0EED}" type="presParOf" srcId="{47AD3A0F-20C7-4E15-AE1A-D3177D3482E3}" destId="{A75B7EA1-CC83-428B-9E81-97701ACA2DB7}" srcOrd="1" destOrd="0" presId="urn:microsoft.com/office/officeart/2005/8/layout/hierarchy3"/>
    <dgm:cxn modelId="{9F052007-D14D-4F1A-A113-F8051BFFF4CE}" type="presParOf" srcId="{47AD3A0F-20C7-4E15-AE1A-D3177D3482E3}" destId="{7A0DADB0-F22F-407E-9F67-2A11E1430E49}" srcOrd="2" destOrd="0" presId="urn:microsoft.com/office/officeart/2005/8/layout/hierarchy3"/>
    <dgm:cxn modelId="{705481E7-7248-4CAA-A256-75662D32A53B}" type="presParOf" srcId="{47AD3A0F-20C7-4E15-AE1A-D3177D3482E3}" destId="{B2EF7EED-8F7A-4CAC-9D3F-5DC36121F7DD}" srcOrd="3" destOrd="0" presId="urn:microsoft.com/office/officeart/2005/8/layout/hierarchy3"/>
    <dgm:cxn modelId="{24241AEF-19EF-4E1E-85A8-C044641E73D0}" type="presParOf" srcId="{47AD3A0F-20C7-4E15-AE1A-D3177D3482E3}" destId="{46D1E649-92B1-4BA3-BA79-6BB3A0C06F7D}" srcOrd="4" destOrd="0" presId="urn:microsoft.com/office/officeart/2005/8/layout/hierarchy3"/>
    <dgm:cxn modelId="{01FF3511-21CB-41BA-A2EC-803604D2240F}" type="presParOf" srcId="{47AD3A0F-20C7-4E15-AE1A-D3177D3482E3}" destId="{B9E7CFB4-99FC-4AD1-B2B0-205B6F4AB64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D5E96-8407-4583-9C38-B7118C066B85}">
      <dsp:nvSpPr>
        <dsp:cNvPr id="0" name=""/>
        <dsp:cNvSpPr/>
      </dsp:nvSpPr>
      <dsp:spPr>
        <a:xfrm>
          <a:off x="1331394" y="876"/>
          <a:ext cx="1764004" cy="753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使用者端</a:t>
          </a:r>
        </a:p>
      </dsp:txBody>
      <dsp:txXfrm>
        <a:off x="1353466" y="22948"/>
        <a:ext cx="1719860" cy="709465"/>
      </dsp:txXfrm>
    </dsp:sp>
    <dsp:sp modelId="{3C9B4E9D-AD0B-465C-A6CC-F343BEF6358A}">
      <dsp:nvSpPr>
        <dsp:cNvPr id="0" name=""/>
        <dsp:cNvSpPr/>
      </dsp:nvSpPr>
      <dsp:spPr>
        <a:xfrm>
          <a:off x="1507795" y="754486"/>
          <a:ext cx="176400" cy="566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089"/>
              </a:lnTo>
              <a:lnTo>
                <a:pt x="176400" y="56608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1C86C-1A29-4D04-A472-FD0F95FF2EE5}">
      <dsp:nvSpPr>
        <dsp:cNvPr id="0" name=""/>
        <dsp:cNvSpPr/>
      </dsp:nvSpPr>
      <dsp:spPr>
        <a:xfrm>
          <a:off x="1684195" y="943770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LINE </a:t>
          </a:r>
          <a:r>
            <a:rPr lang="zh-TW" altLang="en-US" sz="2000" kern="1200" dirty="0"/>
            <a:t>平台</a:t>
          </a:r>
        </a:p>
      </dsp:txBody>
      <dsp:txXfrm>
        <a:off x="1706267" y="965842"/>
        <a:ext cx="1899855" cy="709465"/>
      </dsp:txXfrm>
    </dsp:sp>
    <dsp:sp modelId="{63156B51-A1CC-428F-A92F-FAE770BF99D1}">
      <dsp:nvSpPr>
        <dsp:cNvPr id="0" name=""/>
        <dsp:cNvSpPr/>
      </dsp:nvSpPr>
      <dsp:spPr>
        <a:xfrm>
          <a:off x="1507795" y="754486"/>
          <a:ext cx="176400" cy="1508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8101"/>
              </a:lnTo>
              <a:lnTo>
                <a:pt x="176400" y="150810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6239F-2411-41CE-AD14-7D267DDAF316}">
      <dsp:nvSpPr>
        <dsp:cNvPr id="0" name=""/>
        <dsp:cNvSpPr/>
      </dsp:nvSpPr>
      <dsp:spPr>
        <a:xfrm>
          <a:off x="1684195" y="1885782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預約看診功能</a:t>
          </a:r>
        </a:p>
      </dsp:txBody>
      <dsp:txXfrm>
        <a:off x="1706267" y="1907854"/>
        <a:ext cx="1899855" cy="709465"/>
      </dsp:txXfrm>
    </dsp:sp>
    <dsp:sp modelId="{50B94DC1-6096-4E92-A8ED-A8CACB2E319B}">
      <dsp:nvSpPr>
        <dsp:cNvPr id="0" name=""/>
        <dsp:cNvSpPr/>
      </dsp:nvSpPr>
      <dsp:spPr>
        <a:xfrm>
          <a:off x="1507795" y="754486"/>
          <a:ext cx="176400" cy="2450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0108"/>
              </a:lnTo>
              <a:lnTo>
                <a:pt x="176400" y="245010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0382D-1C56-4307-B1C3-49F5A78A7B07}">
      <dsp:nvSpPr>
        <dsp:cNvPr id="0" name=""/>
        <dsp:cNvSpPr/>
      </dsp:nvSpPr>
      <dsp:spPr>
        <a:xfrm>
          <a:off x="1684195" y="2827790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健康狀況機器人</a:t>
          </a:r>
        </a:p>
      </dsp:txBody>
      <dsp:txXfrm>
        <a:off x="1706267" y="2849862"/>
        <a:ext cx="1899855" cy="709465"/>
      </dsp:txXfrm>
    </dsp:sp>
    <dsp:sp modelId="{E5658DAD-8571-4062-909E-AF21C74DEEDF}">
      <dsp:nvSpPr>
        <dsp:cNvPr id="0" name=""/>
        <dsp:cNvSpPr/>
      </dsp:nvSpPr>
      <dsp:spPr>
        <a:xfrm>
          <a:off x="3652199" y="876"/>
          <a:ext cx="1764004" cy="753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醫療院所端</a:t>
          </a:r>
        </a:p>
      </dsp:txBody>
      <dsp:txXfrm>
        <a:off x="3674271" y="22948"/>
        <a:ext cx="1719860" cy="709465"/>
      </dsp:txXfrm>
    </dsp:sp>
    <dsp:sp modelId="{091E9468-93FC-4BD6-A88D-AA16768A4885}">
      <dsp:nvSpPr>
        <dsp:cNvPr id="0" name=""/>
        <dsp:cNvSpPr/>
      </dsp:nvSpPr>
      <dsp:spPr>
        <a:xfrm>
          <a:off x="3828600" y="754486"/>
          <a:ext cx="176400" cy="566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089"/>
              </a:lnTo>
              <a:lnTo>
                <a:pt x="176400" y="56608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C079D-503D-4E55-9672-D46C1DB7DC70}">
      <dsp:nvSpPr>
        <dsp:cNvPr id="0" name=""/>
        <dsp:cNvSpPr/>
      </dsp:nvSpPr>
      <dsp:spPr>
        <a:xfrm>
          <a:off x="4005000" y="943770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/>
            <a:t>醫生和醫護人員介面</a:t>
          </a:r>
          <a:endParaRPr lang="zh-TW" altLang="en-US" sz="2000" kern="1200" dirty="0"/>
        </a:p>
      </dsp:txBody>
      <dsp:txXfrm>
        <a:off x="4027072" y="965842"/>
        <a:ext cx="1899855" cy="709465"/>
      </dsp:txXfrm>
    </dsp:sp>
    <dsp:sp modelId="{8E93A25D-EA10-4A94-9D2A-8D92061D27C7}">
      <dsp:nvSpPr>
        <dsp:cNvPr id="0" name=""/>
        <dsp:cNvSpPr/>
      </dsp:nvSpPr>
      <dsp:spPr>
        <a:xfrm>
          <a:off x="3828600" y="754486"/>
          <a:ext cx="176400" cy="1508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8101"/>
              </a:lnTo>
              <a:lnTo>
                <a:pt x="176400" y="150810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44A330-7561-4D5A-9B74-2BDD3D8D7D22}">
      <dsp:nvSpPr>
        <dsp:cNvPr id="0" name=""/>
        <dsp:cNvSpPr/>
      </dsp:nvSpPr>
      <dsp:spPr>
        <a:xfrm>
          <a:off x="4005000" y="1885782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資訊共享平台</a:t>
          </a:r>
        </a:p>
      </dsp:txBody>
      <dsp:txXfrm>
        <a:off x="4027072" y="1907854"/>
        <a:ext cx="1899855" cy="709465"/>
      </dsp:txXfrm>
    </dsp:sp>
    <dsp:sp modelId="{6D2C4158-066C-438F-80D3-BA64899567F4}">
      <dsp:nvSpPr>
        <dsp:cNvPr id="0" name=""/>
        <dsp:cNvSpPr/>
      </dsp:nvSpPr>
      <dsp:spPr>
        <a:xfrm>
          <a:off x="5973004" y="876"/>
          <a:ext cx="1764004" cy="753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系統後台</a:t>
          </a:r>
        </a:p>
      </dsp:txBody>
      <dsp:txXfrm>
        <a:off x="5995076" y="22948"/>
        <a:ext cx="1719860" cy="709465"/>
      </dsp:txXfrm>
    </dsp:sp>
    <dsp:sp modelId="{90B0DAD2-B24D-47D1-A4A4-6FAC5BD45C86}">
      <dsp:nvSpPr>
        <dsp:cNvPr id="0" name=""/>
        <dsp:cNvSpPr/>
      </dsp:nvSpPr>
      <dsp:spPr>
        <a:xfrm>
          <a:off x="6149404" y="754486"/>
          <a:ext cx="176400" cy="566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089"/>
              </a:lnTo>
              <a:lnTo>
                <a:pt x="176400" y="56608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B7EA1-CC83-428B-9E81-97701ACA2DB7}">
      <dsp:nvSpPr>
        <dsp:cNvPr id="0" name=""/>
        <dsp:cNvSpPr/>
      </dsp:nvSpPr>
      <dsp:spPr>
        <a:xfrm>
          <a:off x="6325805" y="943770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用戶資料庫</a:t>
          </a:r>
        </a:p>
      </dsp:txBody>
      <dsp:txXfrm>
        <a:off x="6347877" y="965842"/>
        <a:ext cx="1899855" cy="709465"/>
      </dsp:txXfrm>
    </dsp:sp>
    <dsp:sp modelId="{7A0DADB0-F22F-407E-9F67-2A11E1430E49}">
      <dsp:nvSpPr>
        <dsp:cNvPr id="0" name=""/>
        <dsp:cNvSpPr/>
      </dsp:nvSpPr>
      <dsp:spPr>
        <a:xfrm>
          <a:off x="6149404" y="754486"/>
          <a:ext cx="176400" cy="1507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219"/>
              </a:lnTo>
              <a:lnTo>
                <a:pt x="176400" y="1507219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F7EED-8F7A-4CAC-9D3F-5DC36121F7DD}">
      <dsp:nvSpPr>
        <dsp:cNvPr id="0" name=""/>
        <dsp:cNvSpPr/>
      </dsp:nvSpPr>
      <dsp:spPr>
        <a:xfrm>
          <a:off x="6325805" y="1884901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智能機器人管理系統</a:t>
          </a:r>
        </a:p>
      </dsp:txBody>
      <dsp:txXfrm>
        <a:off x="6347877" y="1906973"/>
        <a:ext cx="1899855" cy="709465"/>
      </dsp:txXfrm>
    </dsp:sp>
    <dsp:sp modelId="{46D1E649-92B1-4BA3-BA79-6BB3A0C06F7D}">
      <dsp:nvSpPr>
        <dsp:cNvPr id="0" name=""/>
        <dsp:cNvSpPr/>
      </dsp:nvSpPr>
      <dsp:spPr>
        <a:xfrm>
          <a:off x="6149404" y="754486"/>
          <a:ext cx="176400" cy="2450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0108"/>
              </a:lnTo>
              <a:lnTo>
                <a:pt x="176400" y="245010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CFB4-99FC-4AD1-B2B0-205B6F4AB641}">
      <dsp:nvSpPr>
        <dsp:cNvPr id="0" name=""/>
        <dsp:cNvSpPr/>
      </dsp:nvSpPr>
      <dsp:spPr>
        <a:xfrm>
          <a:off x="6325805" y="2827790"/>
          <a:ext cx="1943999" cy="75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預約管理系統</a:t>
          </a:r>
        </a:p>
      </dsp:txBody>
      <dsp:txXfrm>
        <a:off x="6347877" y="2849862"/>
        <a:ext cx="1899855" cy="709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60870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89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66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30312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21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18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99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51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530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945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40AD7CA-D241-4A91-A033-62799EACC562}" type="datetimeFigureOut">
              <a:rPr lang="zh-TW" altLang="en-US" smtClean="0"/>
              <a:t>2024/1/7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A4D0833-8743-4A67-A5FD-39FF48398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73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martm.com.tw/Article/333136cea3" TargetMode="External"/><Relationship Id="rId13" Type="http://schemas.openxmlformats.org/officeDocument/2006/relationships/hyperlink" Target="https://hdl.handle.net/11296/pv4ygr" TargetMode="External"/><Relationship Id="rId18" Type="http://schemas.openxmlformats.org/officeDocument/2006/relationships/hyperlink" Target="https://www.wishmobile.com/blogs/omo/LINE_e_commerce#:~:text=%E5%89%B5%E5%BB%BA%E4%B8%80%E5%80%8B%E6%96%B0%E7%9A%84%E6%8F%AA%E5%9C%98%EF%BC%8C%E8%A8%AD%E5%AE%9A%E5%95%86%E5%93%81%E3%80%81%E5%83%B9%E6%A0%BC%E3%80%81%E6%95%B8%E9%87%8F%E9%99%90%E5%88%B6%E3%80%81%E6%88%AA%E6%AD%A2%E6%97%A5%E6%9C%9F%E7%AD%89%E8%B3%87%E8%A8%8A%E3%80%82%20%E9%80%8F%E9%81%8ELINE%E8%81%8A%E5%A4%A9%E5%AE%A4%E6%88%96%E7%BE%A4%E7%B5%84%E5%88%86%E4%BA%AB%E5%95%86%E5%93%81%E9%A0%81%E9%9D%A2%E7%9A%84%E9%80%A3%E7%B5%90%EF%BC%8C%E9%82%80%E8%AB%8B%E6%9C%8B%E5%8F%8B%E5%8F%83%E8%88%87%E3%80%82,%E5%8F%83%E8%88%87%E8%80%85%E9%81%B8%E6%93%87%E5%95%86%E5%93%81%E6%95%B8%E9%87%8F%E4%B8%A6%E6%8F%90%E4%BA%A4%E8%A8%82%E5%96%AE%E3%80%82%20%E6%8F%AA%E5%9C%98%E7%B5%90%E6%9D%9F%E5%BE%8C%EF%BC%8C%E6%8F%AA%E5%9C%98%E7%99%BC%E8%B5%B7%E8%80%85%E7%A2%BA%E8%AA%8D%E8%A8%82%E5%96%AE%E4%B8%A6%E6%94%B6%E5%8F%96%E4%BB%98%E6%AC%BE%EF%BC%8C%E7%84%B6%E5%BE%8C%E5%90%91%E4%BE%9B%E6%87%89%E5%95%86%E4%B8%8B%E5%96%AE%E4%B8%A6%E5%AE%89%E6%8E%92%E9%80%81%E8%B2%A8%E3%80%82" TargetMode="External"/><Relationship Id="rId3" Type="http://schemas.openxmlformats.org/officeDocument/2006/relationships/hyperlink" Target="https://mp.weixin.qq.com/cgi-bin/wx" TargetMode="External"/><Relationship Id="rId7" Type="http://schemas.openxmlformats.org/officeDocument/2006/relationships/hyperlink" Target="https://www.imbee.io/resource/line-statistics-tc" TargetMode="External"/><Relationship Id="rId12" Type="http://schemas.openxmlformats.org/officeDocument/2006/relationships/hyperlink" Target="https://zh.wikipedia.org/zh-tw/%E5%BE%AE%E4%BF%A1" TargetMode="External"/><Relationship Id="rId17" Type="http://schemas.openxmlformats.org/officeDocument/2006/relationships/hyperlink" Target="https://mrmad.com.tw/line-group" TargetMode="External"/><Relationship Id="rId2" Type="http://schemas.openxmlformats.org/officeDocument/2006/relationships/hyperlink" Target="https://work.weixin.qq.com/" TargetMode="External"/><Relationship Id="rId16" Type="http://schemas.openxmlformats.org/officeDocument/2006/relationships/hyperlink" Target="https://www.smartm.com.tw/Article/35303337cea3" TargetMode="External"/><Relationship Id="rId20" Type="http://schemas.openxmlformats.org/officeDocument/2006/relationships/hyperlink" Target="https://buy.line.me/u/article/16672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ixin.qq.com/" TargetMode="External"/><Relationship Id="rId11" Type="http://schemas.openxmlformats.org/officeDocument/2006/relationships/hyperlink" Target="https://www.isgsale.com/index.php/news/get_page_by_id/146" TargetMode="External"/><Relationship Id="rId5" Type="http://schemas.openxmlformats.org/officeDocument/2006/relationships/hyperlink" Target="https://zhuanlan.zhihu.com/p/161231906" TargetMode="External"/><Relationship Id="rId15" Type="http://schemas.openxmlformats.org/officeDocument/2006/relationships/hyperlink" Target="https://www.pintech.com.tw/blog_list/317/line-app-development" TargetMode="External"/><Relationship Id="rId10" Type="http://schemas.openxmlformats.org/officeDocument/2006/relationships/hyperlink" Target="https://zh.wikipedia.org/zh-tw/LINE" TargetMode="External"/><Relationship Id="rId19" Type="http://schemas.openxmlformats.org/officeDocument/2006/relationships/hyperlink" Target="https://www.flowchatroom.com/line-official-account-ecommerce-marketing/" TargetMode="External"/><Relationship Id="rId4" Type="http://schemas.openxmlformats.org/officeDocument/2006/relationships/hyperlink" Target="https://line.me/" TargetMode="External"/><Relationship Id="rId9" Type="http://schemas.openxmlformats.org/officeDocument/2006/relationships/hyperlink" Target="https://www.imbee.io/resource/wechat-statistics-2022-tc" TargetMode="External"/><Relationship Id="rId14" Type="http://schemas.openxmlformats.org/officeDocument/2006/relationships/hyperlink" Target="https://sleekflow.io/zh-hk/blog/%E5%8D%B3%E6%99%82%E9%80%9A%E8%A8%8A%E8%A1%8C%E9%8A%B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85B337-83E4-46EB-88E4-491291D1AF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000" dirty="0">
                <a:latin typeface="微軟正黑體 (本文)"/>
              </a:rPr>
              <a:t>LINE</a:t>
            </a:r>
            <a:r>
              <a:rPr lang="zh-TW" altLang="en-US" sz="6000" dirty="0">
                <a:latin typeface="微軟正黑體 (本文)"/>
              </a:rPr>
              <a:t>在電商領域</a:t>
            </a:r>
            <a:br>
              <a:rPr lang="en-US" altLang="zh-TW" sz="6000" dirty="0">
                <a:latin typeface="微軟正黑體 (本文)"/>
              </a:rPr>
            </a:br>
            <a:r>
              <a:rPr lang="zh-TW" altLang="en-US" sz="6000" dirty="0">
                <a:latin typeface="微軟正黑體 (本文)"/>
              </a:rPr>
              <a:t>能提出之新功能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1EC1A7-CC96-4C84-88D1-9931A2D2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061054"/>
            <a:ext cx="6831673" cy="1234846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微軟正黑體 (本文)"/>
              </a:rPr>
              <a:t>1311234005 </a:t>
            </a:r>
            <a:r>
              <a:rPr lang="zh-TW" altLang="en-US" sz="2000" dirty="0">
                <a:latin typeface="微軟正黑體 (本文)"/>
              </a:rPr>
              <a:t>張郁梅</a:t>
            </a:r>
            <a:endParaRPr lang="en-US" altLang="zh-TW" sz="2000" dirty="0">
              <a:latin typeface="微軟正黑體 (本文)"/>
            </a:endParaRPr>
          </a:p>
          <a:p>
            <a:r>
              <a:rPr lang="en-US" altLang="zh-TW" sz="2000" dirty="0">
                <a:latin typeface="微軟正黑體 (本文)"/>
              </a:rPr>
              <a:t>1311234007 </a:t>
            </a:r>
            <a:r>
              <a:rPr lang="zh-TW" altLang="en-US" sz="2000" dirty="0">
                <a:latin typeface="微軟正黑體 (本文)"/>
              </a:rPr>
              <a:t>郭佳棋</a:t>
            </a:r>
            <a:endParaRPr lang="en-US" altLang="zh-TW" sz="2000" dirty="0">
              <a:latin typeface="微軟正黑體 (本文)"/>
            </a:endParaRPr>
          </a:p>
          <a:p>
            <a:r>
              <a:rPr lang="en-US" altLang="zh-TW" sz="2000" dirty="0">
                <a:latin typeface="微軟正黑體 (本文)"/>
              </a:rPr>
              <a:t>1311234010 </a:t>
            </a:r>
            <a:r>
              <a:rPr lang="zh-TW" altLang="en-US" sz="2000" dirty="0">
                <a:latin typeface="微軟正黑體 (本文)"/>
              </a:rPr>
              <a:t>陳品安</a:t>
            </a:r>
          </a:p>
        </p:txBody>
      </p:sp>
    </p:spTree>
    <p:extLst>
      <p:ext uri="{BB962C8B-B14F-4D97-AF65-F5344CB8AC3E}">
        <p14:creationId xmlns:p14="http://schemas.microsoft.com/office/powerpoint/2010/main" val="3910884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93F99-DC67-4D75-839A-2D5587CA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5290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電商模式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F2EE08-3CD6-4ED6-B82F-307CFE01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49"/>
            <a:ext cx="9601200" cy="4680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社交電商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0000" indent="0" algn="just">
              <a:lnSpc>
                <a:spcPct val="16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科技和網路快速發展的時代，線上銷售成為零售業提升營收的主要途徑。社交電商平台在企業線上轉型中扮演關鍵角色。日常生活中的社交工具同時擁有強大的電子商務潛力，實體店面轉移到電商平台可節省成本並提升價值。特別在醫療健康管理領域，結合電商和醫療專業知識，提供消費者更便捷、高效、可信的醫療健康產品和服務，具有巨大的潛在價值。</a:t>
            </a:r>
          </a:p>
        </p:txBody>
      </p:sp>
    </p:spTree>
    <p:extLst>
      <p:ext uri="{BB962C8B-B14F-4D97-AF65-F5344CB8AC3E}">
        <p14:creationId xmlns:p14="http://schemas.microsoft.com/office/powerpoint/2010/main" val="234608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88BF9-71B3-4653-AABE-892F824C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F5C597-23C7-41D4-943D-F40C89594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17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382F8-92A0-428C-9501-B3B9B47A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系統架構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957D962D-2A59-4291-AFF4-E631A5BCF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874613"/>
              </p:ext>
            </p:extLst>
          </p:nvPr>
        </p:nvGraphicFramePr>
        <p:xfrm>
          <a:off x="141890" y="21717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: 圓角 6">
            <a:extLst>
              <a:ext uri="{FF2B5EF4-FFF2-40B4-BE49-F238E27FC236}">
                <a16:creationId xmlns:a16="http://schemas.microsoft.com/office/drawing/2014/main" id="{43CAF891-1B8D-4C12-93C9-431193CCF2DC}"/>
              </a:ext>
            </a:extLst>
          </p:cNvPr>
          <p:cNvSpPr/>
          <p:nvPr/>
        </p:nvSpPr>
        <p:spPr>
          <a:xfrm>
            <a:off x="1371598" y="1608083"/>
            <a:ext cx="9979574" cy="468761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0369149-FED8-436E-BF91-8C7FE19489BA}"/>
              </a:ext>
            </a:extLst>
          </p:cNvPr>
          <p:cNvSpPr/>
          <p:nvPr/>
        </p:nvSpPr>
        <p:spPr>
          <a:xfrm>
            <a:off x="8790535" y="4478647"/>
            <a:ext cx="2232000" cy="7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</a:rPr>
              <a:t>個性化推薦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3AFD061-1B61-45C8-BAC8-2393D5DF0F98}"/>
              </a:ext>
            </a:extLst>
          </p:cNvPr>
          <p:cNvSpPr/>
          <p:nvPr/>
        </p:nvSpPr>
        <p:spPr>
          <a:xfrm>
            <a:off x="8784741" y="5339734"/>
            <a:ext cx="2232000" cy="7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即時回饋互動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3A9A3BC-6654-4843-A239-FF80A82F5271}"/>
              </a:ext>
            </a:extLst>
          </p:cNvPr>
          <p:cNvSpPr/>
          <p:nvPr/>
        </p:nvSpPr>
        <p:spPr>
          <a:xfrm>
            <a:off x="8784741" y="1910902"/>
            <a:ext cx="2232000" cy="7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整合接口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9461674A-B510-4E90-8436-5468EEF68CDF}"/>
              </a:ext>
            </a:extLst>
          </p:cNvPr>
          <p:cNvSpPr/>
          <p:nvPr/>
        </p:nvSpPr>
        <p:spPr>
          <a:xfrm>
            <a:off x="8784741" y="2766817"/>
            <a:ext cx="2232000" cy="7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加密技術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25D5732-42B9-4D35-A5E8-2415B26A1A89}"/>
              </a:ext>
            </a:extLst>
          </p:cNvPr>
          <p:cNvSpPr/>
          <p:nvPr/>
        </p:nvSpPr>
        <p:spPr>
          <a:xfrm>
            <a:off x="8784741" y="3622732"/>
            <a:ext cx="2232000" cy="72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用戶授權</a:t>
            </a:r>
          </a:p>
        </p:txBody>
      </p:sp>
    </p:spTree>
    <p:extLst>
      <p:ext uri="{BB962C8B-B14F-4D97-AF65-F5344CB8AC3E}">
        <p14:creationId xmlns:p14="http://schemas.microsoft.com/office/powerpoint/2010/main" val="171349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FD476-2DFB-472D-B196-24962107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收益模式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C6811D-CBED-481F-88A0-66CE2B22D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5177"/>
            <a:ext cx="9601200" cy="5292000"/>
          </a:xfrm>
        </p:spPr>
        <p:txBody>
          <a:bodyPr>
            <a:noAutofit/>
          </a:bodyPr>
          <a:lstStyle/>
          <a:p>
            <a:pPr algn="just"/>
            <a:r>
              <a:rPr lang="zh-TW" altLang="en-US" dirty="0"/>
              <a:t>訂閱模式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/>
              <a:t>提供付費訂閱服務，用戶可以享有更多高級功能，如個性化健康管理、定制化醫療建議等。</a:t>
            </a:r>
          </a:p>
          <a:p>
            <a:pPr algn="just"/>
            <a:r>
              <a:rPr lang="zh-TW" altLang="en-US" dirty="0"/>
              <a:t>廣告與推廣收費</a:t>
            </a:r>
          </a:p>
          <a:p>
            <a:pPr marL="360000" indent="0" algn="just">
              <a:lnSpc>
                <a:spcPct val="160000"/>
              </a:lnSpc>
              <a:buNone/>
            </a:pPr>
            <a:r>
              <a:rPr lang="zh-TW" altLang="en-US" dirty="0"/>
              <a:t>與健康相關廠商合作，將他們的產品或服務推廣至用戶，以廣告費或推廣費獲取收益。</a:t>
            </a:r>
          </a:p>
          <a:p>
            <a:pPr algn="just"/>
            <a:r>
              <a:rPr lang="zh-TW" altLang="en-US" dirty="0"/>
              <a:t>醫療院所合作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/>
              <a:t>與醫療院所建立合作關係，通過提供資訊共享平台等服務，取得相應的合作收益。</a:t>
            </a:r>
          </a:p>
          <a:p>
            <a:pPr algn="just"/>
            <a:r>
              <a:rPr lang="zh-TW" altLang="en-US" dirty="0"/>
              <a:t>個性化健康商品推薦</a:t>
            </a:r>
          </a:p>
          <a:p>
            <a:pPr marL="360000" indent="0" algn="just">
              <a:lnSpc>
                <a:spcPct val="160000"/>
              </a:lnSpc>
              <a:buNone/>
            </a:pPr>
            <a:r>
              <a:rPr lang="zh-TW" altLang="en-US" dirty="0"/>
              <a:t>根據用戶健康資料提供相應健康商品推薦，並通過推薦銷售獲取收益。</a:t>
            </a:r>
          </a:p>
        </p:txBody>
      </p:sp>
    </p:spTree>
    <p:extLst>
      <p:ext uri="{BB962C8B-B14F-4D97-AF65-F5344CB8AC3E}">
        <p14:creationId xmlns:p14="http://schemas.microsoft.com/office/powerpoint/2010/main" val="213020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052A2-38AD-413F-81C6-37B4A69E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未來展望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8E909-BC70-4BC7-9718-D567EB6E3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2827"/>
            <a:ext cx="9601200" cy="4945117"/>
          </a:xfrm>
        </p:spPr>
        <p:txBody>
          <a:bodyPr>
            <a:noAutofit/>
          </a:bodyPr>
          <a:lstStyle/>
          <a:p>
            <a:r>
              <a:rPr lang="zh-TW" altLang="en-US" dirty="0"/>
              <a:t>智能化和</a:t>
            </a:r>
            <a:r>
              <a:rPr lang="en-US" altLang="zh-TW" dirty="0"/>
              <a:t>AI</a:t>
            </a:r>
            <a:r>
              <a:rPr lang="zh-TW" altLang="en-US" dirty="0"/>
              <a:t>技術的進一步應用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/>
              <a:t>未來隨著智能化和人工智能技術的不斷發展，可以增強系統的智能化程度，提供更精確、個性化的健康管理服務。</a:t>
            </a:r>
          </a:p>
          <a:p>
            <a:r>
              <a:rPr lang="zh-TW" altLang="en-US" dirty="0"/>
              <a:t>擴展服務範圍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/>
              <a:t>除了健康管理外，系統可以擴展到其他醫療領域，如遠程診斷、醫療影像診斷等，提供更全面的醫療服務。</a:t>
            </a:r>
          </a:p>
          <a:p>
            <a:r>
              <a:rPr lang="zh-TW" altLang="en-US" dirty="0"/>
              <a:t>國際化發展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/>
              <a:t>考慮擴大到其他國家或地區，為更廣泛的人群提供便捷的健康管理服務，進一步拓展市場。</a:t>
            </a:r>
          </a:p>
        </p:txBody>
      </p:sp>
    </p:spTree>
    <p:extLst>
      <p:ext uri="{BB962C8B-B14F-4D97-AF65-F5344CB8AC3E}">
        <p14:creationId xmlns:p14="http://schemas.microsoft.com/office/powerpoint/2010/main" val="243509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052A2-38AD-413F-81C6-37B4A69E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未來展望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88E909-BC70-4BC7-9718-D567EB6E3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2827"/>
            <a:ext cx="9601200" cy="4945117"/>
          </a:xfrm>
        </p:spPr>
        <p:txBody>
          <a:bodyPr>
            <a:noAutofit/>
          </a:bodyPr>
          <a:lstStyle/>
          <a:p>
            <a:r>
              <a:rPr lang="zh-TW" altLang="en-US" dirty="0"/>
              <a:t>合作拓展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/>
              <a:t>與更多的醫療院所和健康產業相關企業合作，擴大服務範圍，加強服務質量。</a:t>
            </a:r>
          </a:p>
          <a:p>
            <a:r>
              <a:rPr lang="zh-TW" altLang="en-US" dirty="0"/>
              <a:t>技術升級與安全性</a:t>
            </a: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/>
              <a:t>持續進行技術升級，保障系統的安全性和穩定性，以及用戶個人信息的隱私保護。</a:t>
            </a:r>
          </a:p>
        </p:txBody>
      </p:sp>
    </p:spTree>
    <p:extLst>
      <p:ext uri="{BB962C8B-B14F-4D97-AF65-F5344CB8AC3E}">
        <p14:creationId xmlns:p14="http://schemas.microsoft.com/office/powerpoint/2010/main" val="151750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9C847-5F0C-4F2B-848B-C3E3064B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D16A72-9E00-4A9C-B205-29468EB6E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1"/>
            <a:ext cx="9982200" cy="5086349"/>
          </a:xfrm>
        </p:spPr>
        <p:txBody>
          <a:bodyPr numCol="2">
            <a:noAutofit/>
          </a:bodyPr>
          <a:lstStyle/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企業微信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微信小程序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｜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always at your side.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微信小商店有哪些核心功能？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微信，是一个生活方式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(qq.com)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 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統計數據大全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</a:t>
            </a: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imBee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Blog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微信電商：蓄勢待發的「潛力股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」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(WeChat)2022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統計數據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(imbee.io)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 - 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維基百科，自由的百科全書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(wikipedia.org)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新零售《社交電商》是什麼？典型的三大主流模式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WeChat-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維基百科，自由的百科全書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(wikipedia.org)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中國與台灣電商平台之比較-以淘寶網與momo為例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【</a:t>
            </a: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營銷宣傳必學】一文拆解即時通訊行銷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| </a:t>
            </a: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SleekFlow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你知道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 App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如何成為市場龍頭嗎？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(pintech.com.tw)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微信成為消費者的新寵兒？微信為何會變成社群電商的新玩法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LINE揪團怎麼用？開團、團購統計、轉帳邀請、收款完整教學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 </a:t>
            </a: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社群電商策略探析：由實體店面轉向線上，打造全新電商藍圖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電商經營必看：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 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大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LINE </a:t>
            </a:r>
            <a:r>
              <a:rPr lang="zh-CN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行銷策略幫助品牌業績翻倍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(flowchatroom.com)</a:t>
            </a:r>
            <a:endParaRPr lang="zh-TW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lnSpc>
                <a:spcPct val="150000"/>
              </a:lnSpc>
              <a:spcBef>
                <a:spcPts val="300"/>
              </a:spcBef>
              <a:spcAft>
                <a:spcPts val="1000"/>
              </a:spcAft>
              <a:buFont typeface="Wingdings" panose="05000000000000000000" pitchFamily="2" charset="2"/>
              <a:buChar char="n"/>
            </a:pP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《</a:t>
            </a: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攻略》LINE購物APP全新上線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：「</a:t>
            </a:r>
            <a:r>
              <a:rPr lang="en-US" altLang="zh-TW" sz="15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先LINE購物，再購物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」，秒懂3大核心功能！</a:t>
            </a:r>
            <a:endParaRPr lang="zh-TW" altLang="en-US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070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9C3C2-5965-4349-82C4-315D86F7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B90AF-4EAE-46D0-A91F-75249A14F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925" y="1514474"/>
            <a:ext cx="9601200" cy="4657726"/>
          </a:xfrm>
        </p:spPr>
        <p:txBody>
          <a:bodyPr numCol="2">
            <a:normAutofit/>
          </a:bodyPr>
          <a:lstStyle/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主題方向</a:t>
            </a:r>
            <a:endParaRPr lang="en-US" altLang="zh-TW" sz="3200" dirty="0"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背景知識文獻探討</a:t>
            </a:r>
            <a:endParaRPr lang="en-US" altLang="zh-TW" sz="3200" dirty="0"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電商模式</a:t>
            </a:r>
            <a:endParaRPr lang="en-US" altLang="zh-TW" sz="3200" dirty="0"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系統介面</a:t>
            </a:r>
            <a:endParaRPr lang="en-US" altLang="zh-TW" sz="3200" dirty="0"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系統架構</a:t>
            </a:r>
            <a:endParaRPr lang="en-US" altLang="zh-TW" sz="3200" dirty="0"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收益模式</a:t>
            </a:r>
            <a:endParaRPr lang="en-US" altLang="zh-TW" sz="3200" dirty="0"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未來展望</a:t>
            </a:r>
            <a:endParaRPr lang="en-US" altLang="zh-TW" sz="3200" dirty="0">
              <a:latin typeface="微軟正黑體 (本文)"/>
            </a:endParaRPr>
          </a:p>
          <a:p>
            <a:pPr marL="457200" indent="-5400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3200" dirty="0">
                <a:latin typeface="微軟正黑體 (本文)"/>
              </a:rPr>
              <a:t>資料來源</a:t>
            </a:r>
            <a:endParaRPr lang="en-US" altLang="zh-TW" sz="3200" dirty="0"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87878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>
            <a:extLst>
              <a:ext uri="{FF2B5EF4-FFF2-40B4-BE49-F238E27FC236}">
                <a16:creationId xmlns:a16="http://schemas.microsoft.com/office/drawing/2014/main" id="{83C1FF12-AFC5-4F87-9401-BC9782533950}"/>
              </a:ext>
            </a:extLst>
          </p:cNvPr>
          <p:cNvGrpSpPr/>
          <p:nvPr/>
        </p:nvGrpSpPr>
        <p:grpSpPr>
          <a:xfrm>
            <a:off x="7684015" y="4529246"/>
            <a:ext cx="1738725" cy="1699130"/>
            <a:chOff x="7693922" y="4648853"/>
            <a:chExt cx="1738725" cy="1699130"/>
          </a:xfrm>
        </p:grpSpPr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3FBBD14B-3DE9-4744-9754-1FC81660FFDD}"/>
                </a:ext>
              </a:extLst>
            </p:cNvPr>
            <p:cNvSpPr/>
            <p:nvPr/>
          </p:nvSpPr>
          <p:spPr>
            <a:xfrm>
              <a:off x="7738707" y="4764206"/>
              <a:ext cx="1658882" cy="1430071"/>
            </a:xfrm>
            <a:prstGeom prst="triangl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(本文)"/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940ABDFE-2F6F-4DEB-8E72-5DBA92403756}"/>
                </a:ext>
              </a:extLst>
            </p:cNvPr>
            <p:cNvSpPr/>
            <p:nvPr/>
          </p:nvSpPr>
          <p:spPr>
            <a:xfrm>
              <a:off x="8288389" y="4648853"/>
              <a:ext cx="559517" cy="559517"/>
            </a:xfrm>
            <a:prstGeom prst="ellipse">
              <a:avLst/>
            </a:prstGeom>
            <a:solidFill>
              <a:srgbClr val="EFE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(本文)"/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9FC5E834-2A5B-46EC-8355-3DE6439BA3F8}"/>
                </a:ext>
              </a:extLst>
            </p:cNvPr>
            <p:cNvSpPr/>
            <p:nvPr/>
          </p:nvSpPr>
          <p:spPr>
            <a:xfrm>
              <a:off x="8873130" y="5788465"/>
              <a:ext cx="559517" cy="559517"/>
            </a:xfrm>
            <a:prstGeom prst="ellipse">
              <a:avLst/>
            </a:prstGeom>
            <a:solidFill>
              <a:srgbClr val="EFE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(本文)"/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785D3A22-738F-4580-A270-CD6DADB8F053}"/>
                </a:ext>
              </a:extLst>
            </p:cNvPr>
            <p:cNvSpPr/>
            <p:nvPr/>
          </p:nvSpPr>
          <p:spPr>
            <a:xfrm>
              <a:off x="7693922" y="5788466"/>
              <a:ext cx="559517" cy="559517"/>
            </a:xfrm>
            <a:prstGeom prst="ellipse">
              <a:avLst/>
            </a:prstGeom>
            <a:solidFill>
              <a:srgbClr val="EFE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(本文)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3D35FF9-32CF-4A41-8585-71AEB93A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主題方向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4D9A6B-883D-42EB-9483-5C3560CA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4724400" cy="4210051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latin typeface="微軟正黑體 (本文)"/>
              </a:rPr>
              <a:t>背景與動機</a:t>
            </a:r>
            <a:endParaRPr lang="en-US" altLang="zh-TW" dirty="0">
              <a:latin typeface="微軟正黑體 (本文)"/>
            </a:endParaRP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latin typeface="微軟正黑體 (本文)"/>
              </a:rPr>
              <a:t>透過互聯網技術支持，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通訊平台成為人們交流、社交、接收醫療資訊的場所。</a:t>
            </a:r>
            <a:endParaRPr lang="en-US" altLang="zh-TW" dirty="0">
              <a:latin typeface="微軟正黑體 (本文)"/>
            </a:endParaRP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latin typeface="微軟正黑體 (本文)"/>
              </a:rPr>
              <a:t>本報告探討如何在醫療健康領域創新，擴展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功能，專注整合預約看診與健康狀況機器人，建立「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醫療」服務，提供更便捷、智慧的醫療服務，解決現代用戶需求。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99F491B-2431-4BE0-8039-FECE089617A8}"/>
              </a:ext>
            </a:extLst>
          </p:cNvPr>
          <p:cNvSpPr txBox="1">
            <a:spLocks/>
          </p:cNvSpPr>
          <p:nvPr/>
        </p:nvSpPr>
        <p:spPr>
          <a:xfrm>
            <a:off x="1371600" y="1638300"/>
            <a:ext cx="9601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 (本文)"/>
              </a:rPr>
              <a:t>目的：研究整合預約看診與健康狀況機器人至</a:t>
            </a:r>
            <a:r>
              <a:rPr lang="en-US" altLang="zh-TW" sz="2400" dirty="0">
                <a:latin typeface="微軟正黑體 (本文)"/>
              </a:rPr>
              <a:t>LINE</a:t>
            </a:r>
            <a:r>
              <a:rPr lang="zh-TW" altLang="en-US" sz="2400" dirty="0">
                <a:latin typeface="微軟正黑體 (本文)"/>
              </a:rPr>
              <a:t>平台。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0A97DE3-D59B-4C09-BB05-8A52607A5B97}"/>
              </a:ext>
            </a:extLst>
          </p:cNvPr>
          <p:cNvSpPr txBox="1">
            <a:spLocks/>
          </p:cNvSpPr>
          <p:nvPr/>
        </p:nvSpPr>
        <p:spPr>
          <a:xfrm>
            <a:off x="6248400" y="2285998"/>
            <a:ext cx="4724400" cy="4204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 (本文)"/>
              </a:rPr>
              <a:t>研究方向</a:t>
            </a:r>
            <a:endParaRPr lang="en-US" altLang="zh-TW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用戶行為與特點分析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功能與商業模式比較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市場應用與全球影響分析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D194BDE-C392-4D36-BCD8-228474341559}"/>
              </a:ext>
            </a:extLst>
          </p:cNvPr>
          <p:cNvGrpSpPr>
            <a:grpSpLocks noChangeAspect="1"/>
          </p:cNvGrpSpPr>
          <p:nvPr/>
        </p:nvGrpSpPr>
        <p:grpSpPr>
          <a:xfrm>
            <a:off x="8805418" y="5714670"/>
            <a:ext cx="1164528" cy="720000"/>
            <a:chOff x="6954488" y="5067298"/>
            <a:chExt cx="1531164" cy="946683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39998CF-56E8-46E4-8E75-5497A3BD7A26}"/>
                </a:ext>
              </a:extLst>
            </p:cNvPr>
            <p:cNvGrpSpPr/>
            <p:nvPr/>
          </p:nvGrpSpPr>
          <p:grpSpPr>
            <a:xfrm>
              <a:off x="7571252" y="5099581"/>
              <a:ext cx="914400" cy="914400"/>
              <a:chOff x="7359657" y="5682310"/>
              <a:chExt cx="914400" cy="914400"/>
            </a:xfrm>
          </p:grpSpPr>
          <p:pic>
            <p:nvPicPr>
              <p:cNvPr id="9" name="圖形 8" descr="醫學 以實心填滿">
                <a:extLst>
                  <a:ext uri="{FF2B5EF4-FFF2-40B4-BE49-F238E27FC236}">
                    <a16:creationId xmlns:a16="http://schemas.microsoft.com/office/drawing/2014/main" id="{09BF151B-FA58-4BE8-BF1D-031BCD4B2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09844" y="5751073"/>
                <a:ext cx="373247" cy="373247"/>
              </a:xfrm>
              <a:prstGeom prst="rect">
                <a:avLst/>
              </a:prstGeom>
            </p:spPr>
          </p:pic>
          <p:pic>
            <p:nvPicPr>
              <p:cNvPr id="11" name="圖形 10" descr="聽診器 以實心填滿">
                <a:extLst>
                  <a:ext uri="{FF2B5EF4-FFF2-40B4-BE49-F238E27FC236}">
                    <a16:creationId xmlns:a16="http://schemas.microsoft.com/office/drawing/2014/main" id="{4AD26CAD-0AF5-41AF-A64B-F907B5BE7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59657" y="568231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63307A89-BCE3-47A9-AE61-EB38E59B1049}"/>
                </a:ext>
              </a:extLst>
            </p:cNvPr>
            <p:cNvGrpSpPr/>
            <p:nvPr/>
          </p:nvGrpSpPr>
          <p:grpSpPr>
            <a:xfrm>
              <a:off x="6954488" y="5067298"/>
              <a:ext cx="914400" cy="914400"/>
              <a:chOff x="6966029" y="5591275"/>
              <a:chExt cx="914400" cy="914400"/>
            </a:xfrm>
          </p:grpSpPr>
          <p:pic>
            <p:nvPicPr>
              <p:cNvPr id="7" name="圖形 6" descr="跳動的心 以實心填滿">
                <a:extLst>
                  <a:ext uri="{FF2B5EF4-FFF2-40B4-BE49-F238E27FC236}">
                    <a16:creationId xmlns:a16="http://schemas.microsoft.com/office/drawing/2014/main" id="{FF8B2393-C2D9-440B-919C-0305426F6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19494" y="5867398"/>
                <a:ext cx="426721" cy="426721"/>
              </a:xfrm>
              <a:prstGeom prst="rect">
                <a:avLst/>
              </a:prstGeom>
            </p:spPr>
          </p:pic>
          <p:pic>
            <p:nvPicPr>
              <p:cNvPr id="13" name="圖形 12" descr="智慧型手機 以實心填滿">
                <a:extLst>
                  <a:ext uri="{FF2B5EF4-FFF2-40B4-BE49-F238E27FC236}">
                    <a16:creationId xmlns:a16="http://schemas.microsoft.com/office/drawing/2014/main" id="{D49AC9A7-5E61-4FC0-86FC-02B1155DF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966029" y="5591275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5" name="圖形 14" descr="業績成長 以實心填滿">
            <a:extLst>
              <a:ext uri="{FF2B5EF4-FFF2-40B4-BE49-F238E27FC236}">
                <a16:creationId xmlns:a16="http://schemas.microsoft.com/office/drawing/2014/main" id="{488BEE3F-B608-4618-889F-59F16E4FDD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29132" y="5576250"/>
            <a:ext cx="914400" cy="914400"/>
          </a:xfrm>
          <a:prstGeom prst="rect">
            <a:avLst/>
          </a:prstGeom>
        </p:spPr>
      </p:pic>
      <p:pic>
        <p:nvPicPr>
          <p:cNvPr id="17" name="圖形 16" descr="美元 以實心填滿">
            <a:extLst>
              <a:ext uri="{FF2B5EF4-FFF2-40B4-BE49-F238E27FC236}">
                <a16:creationId xmlns:a16="http://schemas.microsoft.com/office/drawing/2014/main" id="{59184465-F1D8-4117-81B9-B36D7BA08D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88615" y="442366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2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35FF9-32CF-4A41-8585-71AEB93A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主題方向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99F491B-2431-4BE0-8039-FECE089617A8}"/>
              </a:ext>
            </a:extLst>
          </p:cNvPr>
          <p:cNvSpPr txBox="1">
            <a:spLocks/>
          </p:cNvSpPr>
          <p:nvPr/>
        </p:nvSpPr>
        <p:spPr>
          <a:xfrm>
            <a:off x="1371600" y="1638300"/>
            <a:ext cx="9601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 (本文)"/>
              </a:rPr>
              <a:t>目的：研究整合預約看診與健康狀況機器人至</a:t>
            </a:r>
            <a:r>
              <a:rPr lang="en-US" altLang="zh-TW" sz="2400" dirty="0">
                <a:latin typeface="微軟正黑體 (本文)"/>
              </a:rPr>
              <a:t>LINE</a:t>
            </a:r>
            <a:r>
              <a:rPr lang="zh-TW" altLang="en-US" sz="2400" dirty="0">
                <a:latin typeface="微軟正黑體 (本文)"/>
              </a:rPr>
              <a:t>平台。</a:t>
            </a: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573269CA-E482-4D93-800F-B12D0D702A91}"/>
              </a:ext>
            </a:extLst>
          </p:cNvPr>
          <p:cNvSpPr txBox="1">
            <a:spLocks/>
          </p:cNvSpPr>
          <p:nvPr/>
        </p:nvSpPr>
        <p:spPr>
          <a:xfrm>
            <a:off x="1371600" y="2318639"/>
            <a:ext cx="4724400" cy="4210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 (本文)"/>
              </a:rPr>
              <a:t>研究方法與途徑</a:t>
            </a:r>
            <a:endParaRPr lang="en-US" altLang="zh-TW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市場份額調查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用戶調查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商業合作案例分析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支付系統比較</a:t>
            </a:r>
            <a:endParaRPr lang="en-US" altLang="zh-TW" i="0" dirty="0">
              <a:latin typeface="微軟正黑體 (本文)"/>
            </a:endParaRPr>
          </a:p>
          <a:p>
            <a:pPr lvl="1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隱私與安全比較</a:t>
            </a: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EF6BBC26-0B5E-4961-AD17-8310BAC0F5C1}"/>
              </a:ext>
            </a:extLst>
          </p:cNvPr>
          <p:cNvSpPr txBox="1">
            <a:spLocks/>
          </p:cNvSpPr>
          <p:nvPr/>
        </p:nvSpPr>
        <p:spPr>
          <a:xfrm>
            <a:off x="6248400" y="2318640"/>
            <a:ext cx="4724400" cy="4210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 (本文)"/>
              </a:rPr>
              <a:t>預期結果與報告價值</a:t>
            </a:r>
            <a:endParaRPr lang="en-US" altLang="zh-TW" dirty="0">
              <a:latin typeface="微軟正黑體 (本文)"/>
            </a:endParaRP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latin typeface="微軟正黑體 (本文)"/>
              </a:rPr>
              <a:t>透過比較分析，探討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醫療新功能對電商市場格局及用戶行為的影響。本研究期望清晰揭示新功能與現有市場主要平台的區別，並關注其對用戶醫療體驗和機構策略的潛在改變。這將為未來醫療電商提供價值，協助用戶和機構更明智地利用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醫療平台。</a:t>
            </a:r>
          </a:p>
        </p:txBody>
      </p:sp>
    </p:spTree>
    <p:extLst>
      <p:ext uri="{BB962C8B-B14F-4D97-AF65-F5344CB8AC3E}">
        <p14:creationId xmlns:p14="http://schemas.microsoft.com/office/powerpoint/2010/main" val="207319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8E73-5E71-400F-BFDF-8401E9B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背景知識文獻探討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BC0E7-831A-40C6-841C-BF79B57F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794638"/>
            <a:ext cx="4724400" cy="4212000"/>
          </a:xfrm>
        </p:spPr>
        <p:txBody>
          <a:bodyPr/>
          <a:lstStyle/>
          <a:p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的背景發展</a:t>
            </a:r>
            <a:endParaRPr lang="en-US" altLang="zh-TW" dirty="0">
              <a:latin typeface="微軟正黑體 (本文)"/>
            </a:endParaRPr>
          </a:p>
          <a:p>
            <a:pPr marL="360000" indent="0">
              <a:lnSpc>
                <a:spcPct val="150000"/>
              </a:lnSpc>
              <a:buNone/>
            </a:pP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是由日本</a:t>
            </a:r>
            <a:r>
              <a:rPr lang="en-US" altLang="zh-TW" dirty="0">
                <a:latin typeface="微軟正黑體 (本文)"/>
              </a:rPr>
              <a:t>NHN</a:t>
            </a:r>
            <a:r>
              <a:rPr lang="zh-TW" altLang="en-US" dirty="0">
                <a:latin typeface="微軟正黑體 (本文)"/>
              </a:rPr>
              <a:t>株式會社於</a:t>
            </a:r>
            <a:r>
              <a:rPr lang="en-US" altLang="zh-TW" dirty="0">
                <a:latin typeface="微軟正黑體 (本文)"/>
              </a:rPr>
              <a:t>2011</a:t>
            </a:r>
            <a:r>
              <a:rPr lang="zh-TW" altLang="en-US" dirty="0">
                <a:latin typeface="微軟正黑體 (本文)"/>
              </a:rPr>
              <a:t>年推出的即時通訊軟體，最初為應對東日本大地震而推出。除了即時訊息外，還提供免費語音通話、視訊通話、貼圖、遊戲等功能。這些基礎功能奠定了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在電商創新的基礎，透過通信和多媒體功能提供更創意和便利的電子商務體驗。</a:t>
            </a:r>
          </a:p>
        </p:txBody>
      </p:sp>
      <p:pic>
        <p:nvPicPr>
          <p:cNvPr id="5" name="圖片 4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0634C04E-920C-4FF4-A0A2-7CE40D8B63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00" y="851362"/>
            <a:ext cx="4068000" cy="2295586"/>
          </a:xfrm>
          <a:prstGeom prst="rect">
            <a:avLst/>
          </a:prstGeom>
        </p:spPr>
      </p:pic>
      <p:pic>
        <p:nvPicPr>
          <p:cNvPr id="6" name="圖片 5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43594448-2DAE-4659-89D1-87617C19E8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00" y="3530861"/>
            <a:ext cx="4068000" cy="232233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8231607-DFBE-428B-8CDF-8810578EF9D6}"/>
              </a:ext>
            </a:extLst>
          </p:cNvPr>
          <p:cNvSpPr txBox="1"/>
          <p:nvPr/>
        </p:nvSpPr>
        <p:spPr>
          <a:xfrm>
            <a:off x="6962995" y="3138584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的使用者佔日本網絡用戶的</a:t>
            </a:r>
            <a:r>
              <a:rPr lang="en-US" altLang="zh-TW" dirty="0">
                <a:latin typeface="微軟正黑體 (本文)"/>
              </a:rPr>
              <a:t>79.6%</a:t>
            </a:r>
            <a:endParaRPr lang="zh-TW" altLang="en-US" dirty="0">
              <a:latin typeface="微軟正黑體 (本文)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232C63-1046-436F-9059-4D55B09AC86A}"/>
              </a:ext>
            </a:extLst>
          </p:cNvPr>
          <p:cNvSpPr txBox="1"/>
          <p:nvPr/>
        </p:nvSpPr>
        <p:spPr>
          <a:xfrm>
            <a:off x="6829144" y="5852925"/>
            <a:ext cx="4371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微軟正黑體 (本文)"/>
              </a:rPr>
              <a:t>台灣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用戶高達</a:t>
            </a:r>
            <a:r>
              <a:rPr lang="en-US" altLang="zh-TW" dirty="0">
                <a:latin typeface="微軟正黑體 (本文)"/>
              </a:rPr>
              <a:t>95.7%</a:t>
            </a:r>
            <a:r>
              <a:rPr lang="zh-TW" altLang="en-US" dirty="0">
                <a:latin typeface="微軟正黑體 (本文)"/>
              </a:rPr>
              <a:t>，</a:t>
            </a:r>
            <a:endParaRPr lang="en-US" altLang="zh-TW" dirty="0">
              <a:latin typeface="微軟正黑體 (本文)"/>
            </a:endParaRPr>
          </a:p>
          <a:p>
            <a:pPr algn="ctr"/>
            <a:r>
              <a:rPr lang="zh-TW" altLang="en-US" dirty="0">
                <a:latin typeface="微軟正黑體 (本文)"/>
              </a:rPr>
              <a:t>是</a:t>
            </a:r>
            <a:r>
              <a:rPr lang="en-US" altLang="zh-TW" dirty="0">
                <a:latin typeface="微軟正黑體 (本文)"/>
              </a:rPr>
              <a:t>LINE</a:t>
            </a:r>
            <a:r>
              <a:rPr lang="zh-TW" altLang="en-US" dirty="0">
                <a:latin typeface="微軟正黑體 (本文)"/>
              </a:rPr>
              <a:t>三大主要市場中普及率最高的地區</a:t>
            </a:r>
          </a:p>
          <a:p>
            <a:pPr algn="ctr"/>
            <a:endParaRPr lang="zh-TW" altLang="en-US" dirty="0"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76298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8E73-5E71-400F-BFDF-8401E9B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背景知識文獻探討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BC0E7-831A-40C6-841C-BF79B57F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799" y="1588164"/>
            <a:ext cx="9601199" cy="4860000"/>
          </a:xfrm>
        </p:spPr>
        <p:txBody>
          <a:bodyPr>
            <a:noAutofit/>
          </a:bodyPr>
          <a:lstStyle/>
          <a:p>
            <a:pPr algn="just"/>
            <a:r>
              <a:rPr lang="zh-TW" altLang="en-US" dirty="0">
                <a:latin typeface="微軟正黑體 (本文)"/>
              </a:rPr>
              <a:t>即時通訊軟體的電子商務概況</a:t>
            </a:r>
            <a:endParaRPr lang="en-US" altLang="zh-TW" dirty="0">
              <a:latin typeface="微軟正黑體 (本文)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市場規模</a:t>
            </a:r>
            <a:endParaRPr lang="en-US" altLang="zh-TW" i="0" dirty="0">
              <a:latin typeface="微軟正黑體 (本文)"/>
            </a:endParaRP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latin typeface="微軟正黑體 (本文)"/>
              </a:rPr>
              <a:t>隨著智慧手機線上購物興起，通訊軟體需求急速擴增，市場規模不斷擴大。通訊軟體不僅交流，還成為線上購物、支付、社交整合的重要工具，市值持續攀升。</a:t>
            </a:r>
            <a:endParaRPr lang="en-US" altLang="zh-TW" i="0" dirty="0">
              <a:latin typeface="微軟正黑體 (本文)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市場趨勢</a:t>
            </a:r>
            <a:endParaRPr lang="en-US" altLang="zh-TW" i="0" dirty="0">
              <a:latin typeface="微軟正黑體 (本文)"/>
            </a:endParaRP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latin typeface="微軟正黑體 (本文)"/>
              </a:rPr>
              <a:t>截至</a:t>
            </a:r>
            <a:r>
              <a:rPr lang="en-US" altLang="zh-TW" i="0" dirty="0">
                <a:latin typeface="微軟正黑體 (本文)"/>
              </a:rPr>
              <a:t>2022</a:t>
            </a:r>
            <a:r>
              <a:rPr lang="zh-TW" altLang="en-US" i="0" dirty="0">
                <a:latin typeface="微軟正黑體 (本文)"/>
              </a:rPr>
              <a:t>年，即時通訊軟體在電商市場崛起多項趨勢：強調移動購物體驗、即時支付、個人化推薦，透過</a:t>
            </a:r>
            <a:r>
              <a:rPr lang="en-US" altLang="zh-TW" i="0" dirty="0">
                <a:latin typeface="微軟正黑體 (本文)"/>
              </a:rPr>
              <a:t>AI</a:t>
            </a:r>
            <a:r>
              <a:rPr lang="zh-TW" altLang="en-US" i="0" dirty="0">
                <a:latin typeface="微軟正黑體 (本文)"/>
              </a:rPr>
              <a:t>技術提高轉換率。社交媒體整合促進用戶互動，提高參與度和信任度，對購物決策產生積極影響。</a:t>
            </a:r>
            <a:endParaRPr lang="en-US" altLang="zh-TW" i="0" dirty="0"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263758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8E73-5E71-400F-BFDF-8401E9B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背景知識文獻探討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BC0E7-831A-40C6-841C-BF79B57F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799" y="1588164"/>
            <a:ext cx="9601199" cy="4625827"/>
          </a:xfrm>
        </p:spPr>
        <p:txBody>
          <a:bodyPr>
            <a:normAutofit/>
          </a:bodyPr>
          <a:lstStyle/>
          <a:p>
            <a:pPr algn="just"/>
            <a:r>
              <a:rPr lang="zh-TW" altLang="en-US" dirty="0">
                <a:latin typeface="微軟正黑體 (本文)"/>
              </a:rPr>
              <a:t>即時通訊軟體的電子商務概況</a:t>
            </a:r>
            <a:endParaRPr lang="en-US" altLang="zh-TW" dirty="0">
              <a:latin typeface="微軟正黑體 (本文)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競爭格局 </a:t>
            </a: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latin typeface="微軟正黑體 (本文)"/>
              </a:rPr>
              <a:t>即時通訊軟體電商市場競爭激烈，全球規模數千億美元。主要參與者如</a:t>
            </a:r>
            <a:r>
              <a:rPr lang="en-US" altLang="zh-TW" i="0" dirty="0">
                <a:latin typeface="微軟正黑體 (本文)"/>
              </a:rPr>
              <a:t>WhatsApp</a:t>
            </a:r>
            <a:r>
              <a:rPr lang="zh-TW" altLang="en-US" i="0" dirty="0">
                <a:latin typeface="微軟正黑體 (本文)"/>
              </a:rPr>
              <a:t>、</a:t>
            </a:r>
            <a:r>
              <a:rPr lang="en-US" altLang="zh-TW" i="0" dirty="0">
                <a:latin typeface="微軟正黑體 (本文)"/>
              </a:rPr>
              <a:t>Messenger</a:t>
            </a:r>
            <a:r>
              <a:rPr lang="zh-TW" altLang="en-US" i="0" dirty="0">
                <a:latin typeface="微軟正黑體 (本文)"/>
              </a:rPr>
              <a:t>、</a:t>
            </a:r>
            <a:r>
              <a:rPr lang="en-US" altLang="zh-TW" i="0" dirty="0">
                <a:latin typeface="微軟正黑體 (本文)"/>
              </a:rPr>
              <a:t>WeChat</a:t>
            </a:r>
            <a:r>
              <a:rPr lang="zh-TW" altLang="en-US" i="0" dirty="0">
                <a:latin typeface="微軟正黑體 (本文)"/>
              </a:rPr>
              <a:t>、</a:t>
            </a:r>
            <a:r>
              <a:rPr lang="en-US" altLang="zh-TW" i="0" dirty="0">
                <a:latin typeface="微軟正黑體 (本文)"/>
              </a:rPr>
              <a:t>Line</a:t>
            </a:r>
            <a:r>
              <a:rPr lang="zh-TW" altLang="en-US" i="0" dirty="0">
                <a:latin typeface="微軟正黑體 (本文)"/>
              </a:rPr>
              <a:t>提供多功能，不斷創新擴大市場份額，競爭將受新興參與者、政策、用戶隱私等因素影響。</a:t>
            </a:r>
          </a:p>
          <a:p>
            <a:pPr lvl="1" algn="just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電子商務技術基礎</a:t>
            </a:r>
            <a:endParaRPr lang="en-US" altLang="zh-TW" i="0" dirty="0">
              <a:latin typeface="微軟正黑體 (本文)"/>
            </a:endParaRP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latin typeface="微軟正黑體 (本文)"/>
              </a:rPr>
              <a:t>即時通訊軟體電商技術基礎包括實時數據傳輸、消息推送、支付集成等功能，促使用戶直接在軟體內進行商品交易，大數據分析提供個人化推薦，提升用戶體驗。</a:t>
            </a:r>
            <a:endParaRPr lang="en-US" altLang="zh-TW" i="0" dirty="0">
              <a:latin typeface="微軟正黑體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82917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8E73-5E71-400F-BFDF-8401E9BD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 (本文)"/>
              </a:rPr>
              <a:t>背景知識文獻探討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BC0E7-831A-40C6-841C-BF79B57F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799" y="1588164"/>
            <a:ext cx="9601199" cy="4625827"/>
          </a:xfrm>
        </p:spPr>
        <p:txBody>
          <a:bodyPr>
            <a:normAutofit/>
          </a:bodyPr>
          <a:lstStyle/>
          <a:p>
            <a:pPr algn="just"/>
            <a:r>
              <a:rPr lang="zh-TW" altLang="en-US" dirty="0">
                <a:latin typeface="微軟正黑體 (本文)"/>
              </a:rPr>
              <a:t>即時通訊軟體的電子商務概況</a:t>
            </a:r>
            <a:endParaRPr lang="en-US" altLang="zh-TW" dirty="0">
              <a:latin typeface="微軟正黑體 (本文)"/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i="0" dirty="0">
                <a:latin typeface="微軟正黑體 (本文)"/>
              </a:rPr>
              <a:t>電子商務安全</a:t>
            </a:r>
            <a:endParaRPr lang="en-US" altLang="zh-TW" i="0" dirty="0">
              <a:latin typeface="微軟正黑體 (本文)"/>
            </a:endParaRPr>
          </a:p>
          <a:p>
            <a:pPr marL="900000" lvl="1" indent="0" algn="just">
              <a:lnSpc>
                <a:spcPct val="150000"/>
              </a:lnSpc>
              <a:buNone/>
            </a:pPr>
            <a:r>
              <a:rPr lang="zh-TW" altLang="en-US" i="0" dirty="0">
                <a:latin typeface="微軟正黑體 (本文)"/>
              </a:rPr>
              <a:t>即時通訊軟體在電商中面臨嚴重的安全挑戰，包含用戶個資和交易數據的風險。為確保安全，需提供加密通訊、身份驗證、防篡改技術等多層次安全措施，有效應對應對釣魚、惡意軟體、個資盜竊等威脅，確保用戶和企業數據得到全面保護。</a:t>
            </a:r>
          </a:p>
        </p:txBody>
      </p:sp>
    </p:spTree>
    <p:extLst>
      <p:ext uri="{BB962C8B-B14F-4D97-AF65-F5344CB8AC3E}">
        <p14:creationId xmlns:p14="http://schemas.microsoft.com/office/powerpoint/2010/main" val="36334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93F99-DC67-4D75-839A-2D5587CA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電商模式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F2EE08-3CD6-4ED6-B82F-307CFE01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社交電商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0000" indent="0" algn="just">
              <a:lnSpc>
                <a:spcPct val="15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社交媒體改變購物體驗，不僅是交易，更是信任、分享、互動的社交元素融入。商品銷售不僅仰賴電商平台，更受社交互動、口碑、名人影響力影響，形成融合社交媒體的交易模式。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A2E259-A412-48A4-8A8F-8490C7A84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092780"/>
              </p:ext>
            </p:extLst>
          </p:nvPr>
        </p:nvGraphicFramePr>
        <p:xfrm>
          <a:off x="1587904" y="3456038"/>
          <a:ext cx="9601200" cy="3306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7742">
                  <a:extLst>
                    <a:ext uri="{9D8B030D-6E8A-4147-A177-3AD203B41FA5}">
                      <a16:colId xmlns:a16="http://schemas.microsoft.com/office/drawing/2014/main" val="214939162"/>
                    </a:ext>
                  </a:extLst>
                </a:gridCol>
                <a:gridCol w="8003458">
                  <a:extLst>
                    <a:ext uri="{9D8B030D-6E8A-4147-A177-3AD203B41FA5}">
                      <a16:colId xmlns:a16="http://schemas.microsoft.com/office/drawing/2014/main" val="573776967"/>
                    </a:ext>
                  </a:extLst>
                </a:gridCol>
              </a:tblGrid>
              <a:tr h="3306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平台功能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zh-CN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電商策略說明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7340303"/>
                  </a:ext>
                </a:extLst>
              </a:tr>
              <a:tr h="66121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CN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揪團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結合了</a:t>
                      </a:r>
                      <a:r>
                        <a:rPr lang="en-US" sz="1800" spc="-30" dirty="0">
                          <a:effectLst/>
                          <a:latin typeface="微軟正黑體 (本文)"/>
                        </a:rPr>
                        <a:t> LINE </a:t>
                      </a: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群組和電商購物系統的創新功能。</a:t>
                      </a:r>
                      <a:endParaRPr lang="en-US" altLang="zh-TW" sz="1800" spc="-30" dirty="0">
                        <a:effectLst/>
                        <a:latin typeface="微軟正黑體 (本文)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消費者可以更有效率地進行購物，透過集中訂購來節省時間和運費。</a:t>
                      </a:r>
                      <a:endParaRPr lang="zh-TW" sz="1800" spc="-3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9679380"/>
                  </a:ext>
                </a:extLst>
              </a:tr>
              <a:tr h="9918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CN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官方帳號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發佈產品訊息，透過互動方式提高消費者的參與度。</a:t>
                      </a:r>
                      <a:endParaRPr lang="en-US" altLang="zh-TW" sz="1800" spc="-30" dirty="0">
                        <a:effectLst/>
                        <a:latin typeface="微軟正黑體 (本文)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也可設計吸引人的促銷活動，如限時折扣、購物金回饋等，以激發消費者的購買意願。</a:t>
                      </a:r>
                      <a:endParaRPr lang="zh-TW" sz="1800" spc="-3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1376951"/>
                  </a:ext>
                </a:extLst>
              </a:tr>
              <a:tr h="66121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CN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購物商城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整合拼團、直播、</a:t>
                      </a:r>
                      <a:r>
                        <a:rPr lang="en-US" sz="1800" spc="-30" dirty="0">
                          <a:effectLst/>
                          <a:latin typeface="微軟正黑體 (本文)"/>
                        </a:rPr>
                        <a:t>VIP</a:t>
                      </a: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賣場、自動加好友、快速支付、自動通知等功能，還有簡易的進駐流程，提供商家進駐</a:t>
                      </a:r>
                      <a:r>
                        <a:rPr lang="en-US" sz="1800" spc="-30" dirty="0">
                          <a:effectLst/>
                          <a:latin typeface="微軟正黑體 (本文)"/>
                        </a:rPr>
                        <a:t>LINE</a:t>
                      </a: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市場。</a:t>
                      </a:r>
                      <a:endParaRPr lang="zh-TW" sz="1800" spc="-3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2053676"/>
                  </a:ext>
                </a:extLst>
              </a:tr>
              <a:tr h="66121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LINE</a:t>
                      </a:r>
                      <a:r>
                        <a:rPr lang="zh-CN" sz="1800" spc="-30" baseline="0" dirty="0">
                          <a:effectLst/>
                          <a:latin typeface="微軟正黑體 (本文)"/>
                          <a:ea typeface="微軟正黑體" panose="020B0604030504040204" pitchFamily="34" charset="-120"/>
                        </a:rPr>
                        <a:t>購物</a:t>
                      </a:r>
                      <a:endParaRPr lang="zh-TW" sz="1800" spc="-30" baseline="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spc="-30" dirty="0">
                          <a:effectLst/>
                          <a:latin typeface="微軟正黑體 (本文)"/>
                        </a:rPr>
                        <a:t>集結各通路合作對象，整合跨平台搜尋比價、商品降價通知、價格追蹤、會員優惠等功能，便於消費者使用。</a:t>
                      </a:r>
                      <a:endParaRPr lang="zh-TW" sz="1800" spc="-30" dirty="0">
                        <a:solidFill>
                          <a:srgbClr val="595959"/>
                        </a:solidFill>
                        <a:effectLst/>
                        <a:latin typeface="微軟正黑體 (本文)"/>
                        <a:ea typeface="Microsoft JhengHei UI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1243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995156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310</TotalTime>
  <Words>1449</Words>
  <Application>Microsoft Office PowerPoint</Application>
  <PresentationFormat>寬螢幕</PresentationFormat>
  <Paragraphs>131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微軟正黑體 (本文)</vt:lpstr>
      <vt:lpstr>Franklin Gothic Book</vt:lpstr>
      <vt:lpstr>Wingdings</vt:lpstr>
      <vt:lpstr>裁剪</vt:lpstr>
      <vt:lpstr>LINE在電商領域 能提出之新功能</vt:lpstr>
      <vt:lpstr>目錄</vt:lpstr>
      <vt:lpstr>主題方向</vt:lpstr>
      <vt:lpstr>主題方向</vt:lpstr>
      <vt:lpstr>背景知識文獻探討</vt:lpstr>
      <vt:lpstr>背景知識文獻探討</vt:lpstr>
      <vt:lpstr>背景知識文獻探討</vt:lpstr>
      <vt:lpstr>背景知識文獻探討</vt:lpstr>
      <vt:lpstr>電商模式</vt:lpstr>
      <vt:lpstr>電商模式</vt:lpstr>
      <vt:lpstr>系統介面</vt:lpstr>
      <vt:lpstr>系統架構</vt:lpstr>
      <vt:lpstr>收益模式</vt:lpstr>
      <vt:lpstr>未來展望</vt:lpstr>
      <vt:lpstr>未來展望</vt:lpstr>
      <vt:lpstr>資料來源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LINE在電商領域 能提出之新功能</dc:title>
  <dc:creator>USER</dc:creator>
  <cp:lastModifiedBy>張郁梅</cp:lastModifiedBy>
  <cp:revision>63</cp:revision>
  <dcterms:created xsi:type="dcterms:W3CDTF">2024-01-06T09:34:46Z</dcterms:created>
  <dcterms:modified xsi:type="dcterms:W3CDTF">2024-01-07T10:44:34Z</dcterms:modified>
</cp:coreProperties>
</file>