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70" r:id="rId11"/>
    <p:sldId id="261" r:id="rId12"/>
    <p:sldId id="272" r:id="rId13"/>
    <p:sldId id="274" r:id="rId14"/>
    <p:sldId id="275" r:id="rId15"/>
    <p:sldId id="276" r:id="rId16"/>
    <p:sldId id="277" r:id="rId17"/>
    <p:sldId id="273" r:id="rId18"/>
    <p:sldId id="278" r:id="rId19"/>
    <p:sldId id="262" r:id="rId20"/>
    <p:sldId id="263" r:id="rId21"/>
    <p:sldId id="271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29703" tIns="73660" rIns="73660" bIns="73660" numCol="1" spcCol="1270" anchor="ctr" anchorCtr="0"/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pPr algn="ctr"/>
          <a:endParaRPr lang="zh-TW" altLang="en-US" sz="3000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pPr algn="ctr"/>
          <a:endParaRPr lang="zh-TW" altLang="en-US" sz="3000"/>
        </a:p>
      </dgm:t>
    </dgm:pt>
    <dgm:pt modelId="{1E1F76BF-7FB7-4139-882B-E223DB9787EA}">
      <dgm:prSet phldrT="[文字]" custT="1"/>
      <dgm:spPr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29703" tIns="73660" rIns="73660" bIns="73660" numCol="1" spcCol="1270" anchor="ctr" anchorCtr="0"/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健康紀錄</a:t>
          </a:r>
        </a:p>
      </dgm:t>
    </dgm:pt>
    <dgm:pt modelId="{06B79C13-B5BE-463F-A8B5-132C0FD06EE0}" type="parTrans" cxnId="{3D55E09C-73CD-4AD2-AD87-805081AFECDD}">
      <dgm:prSet/>
      <dgm:spPr/>
      <dgm:t>
        <a:bodyPr/>
        <a:lstStyle/>
        <a:p>
          <a:pPr algn="ctr"/>
          <a:endParaRPr lang="zh-TW" altLang="en-US" sz="3000"/>
        </a:p>
      </dgm:t>
    </dgm:pt>
    <dgm:pt modelId="{58A80138-52A2-42E8-986B-2C056E04E783}" type="sibTrans" cxnId="{3D55E09C-73CD-4AD2-AD87-805081AFECDD}">
      <dgm:prSet/>
      <dgm:spPr/>
      <dgm:t>
        <a:bodyPr/>
        <a:lstStyle/>
        <a:p>
          <a:pPr algn="ctr"/>
          <a:endParaRPr lang="zh-TW" altLang="en-US" sz="3000"/>
        </a:p>
      </dgm:t>
    </dgm:pt>
    <dgm:pt modelId="{C2E0001C-2B23-4D19-BFD3-AC27B468EB46}">
      <dgm:prSet phldrT="[文字]" custT="1"/>
      <dgm:spPr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29703" tIns="73660" rIns="73660" bIns="73660" numCol="1" spcCol="1270" anchor="ctr" anchorCtr="0"/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最近預約</a:t>
          </a:r>
        </a:p>
      </dgm:t>
    </dgm:pt>
    <dgm:pt modelId="{F93325A0-B7BC-4971-850A-A6DAF05E05BE}" type="parTrans" cxnId="{0B223128-AB4A-403E-85CC-E7A1AEC906E3}">
      <dgm:prSet/>
      <dgm:spPr/>
      <dgm:t>
        <a:bodyPr/>
        <a:lstStyle/>
        <a:p>
          <a:pPr algn="ctr"/>
          <a:endParaRPr lang="zh-TW" altLang="en-US" sz="3000"/>
        </a:p>
      </dgm:t>
    </dgm:pt>
    <dgm:pt modelId="{A60B6B7D-E4C1-48F0-89DC-9CB65F12D981}" type="sibTrans" cxnId="{0B223128-AB4A-403E-85CC-E7A1AEC906E3}">
      <dgm:prSet/>
      <dgm:spPr/>
      <dgm:t>
        <a:bodyPr/>
        <a:lstStyle/>
        <a:p>
          <a:pPr algn="ctr"/>
          <a:endParaRPr lang="zh-TW" altLang="en-US" sz="3000"/>
        </a:p>
      </dgm:t>
    </dgm:pt>
    <dgm:pt modelId="{6FEA4D10-F4D1-4191-B318-ED39B89A44E8}" type="pres">
      <dgm:prSet presAssocID="{38E34F37-2B6B-4127-8244-0BE8AC8BD8A6}" presName="linearFlow" presStyleCnt="0">
        <dgm:presLayoutVars>
          <dgm:dir/>
          <dgm:resizeHandles val="exact"/>
        </dgm:presLayoutVars>
      </dgm:prSet>
      <dgm:spPr/>
    </dgm:pt>
    <dgm:pt modelId="{DC0C55B0-27B0-4E99-8195-4C23178292C6}" type="pres">
      <dgm:prSet presAssocID="{46C0CB32-EE0A-4738-9048-EABBFBBBFC64}" presName="composite" presStyleCnt="0"/>
      <dgm:spPr/>
    </dgm:pt>
    <dgm:pt modelId="{58CE9C17-D0BF-4493-BE5A-98E789045096}" type="pres">
      <dgm:prSet presAssocID="{46C0CB32-EE0A-4738-9048-EABBFBBBFC64}" presName="imgShp" presStyleLbl="fgImgPlace1" presStyleIdx="0" presStyleCnt="3" custScaleX="81636" custScaleY="81636"/>
      <dgm:spPr/>
    </dgm:pt>
    <dgm:pt modelId="{08F40C20-E04F-4F76-AD53-5D339596542C}" type="pres">
      <dgm:prSet presAssocID="{46C0CB32-EE0A-4738-9048-EABBFBBBFC64}" presName="txShp" presStyleLbl="node1" presStyleIdx="0" presStyleCnt="3">
        <dgm:presLayoutVars>
          <dgm:bulletEnabled val="1"/>
        </dgm:presLayoutVars>
      </dgm:prSet>
      <dgm:spPr/>
    </dgm:pt>
    <dgm:pt modelId="{C89DBA00-4DA0-4684-9A75-6F033083EB57}" type="pres">
      <dgm:prSet presAssocID="{F65B4E16-5999-41F7-A6D8-AA70FB5AC248}" presName="spacing" presStyleCnt="0"/>
      <dgm:spPr/>
    </dgm:pt>
    <dgm:pt modelId="{37517587-E38A-4894-A57D-E8DC8F1DFEC1}" type="pres">
      <dgm:prSet presAssocID="{1E1F76BF-7FB7-4139-882B-E223DB9787EA}" presName="composite" presStyleCnt="0"/>
      <dgm:spPr/>
    </dgm:pt>
    <dgm:pt modelId="{FE7280F8-5FF6-4D9A-96B9-A204A14BE192}" type="pres">
      <dgm:prSet presAssocID="{1E1F76BF-7FB7-4139-882B-E223DB9787EA}" presName="imgShp" presStyleLbl="fgImgPlace1" presStyleIdx="1" presStyleCnt="3" custScaleX="81636" custScaleY="81636"/>
      <dgm:spPr/>
    </dgm:pt>
    <dgm:pt modelId="{E7370600-8478-4FCC-B92E-3CAF8EBDC83D}" type="pres">
      <dgm:prSet presAssocID="{1E1F76BF-7FB7-4139-882B-E223DB9787EA}" presName="txShp" presStyleLbl="node1" presStyleIdx="1" presStyleCnt="3">
        <dgm:presLayoutVars>
          <dgm:bulletEnabled val="1"/>
        </dgm:presLayoutVars>
      </dgm:prSet>
      <dgm:spPr/>
    </dgm:pt>
    <dgm:pt modelId="{09E9FC81-E0BD-4994-91D1-AFB28B3612B9}" type="pres">
      <dgm:prSet presAssocID="{58A80138-52A2-42E8-986B-2C056E04E783}" presName="spacing" presStyleCnt="0"/>
      <dgm:spPr/>
    </dgm:pt>
    <dgm:pt modelId="{6BECD9B0-8F59-40C4-97F4-7B5B2E834865}" type="pres">
      <dgm:prSet presAssocID="{C2E0001C-2B23-4D19-BFD3-AC27B468EB46}" presName="composite" presStyleCnt="0"/>
      <dgm:spPr/>
    </dgm:pt>
    <dgm:pt modelId="{0C24CAEB-2B80-4A1D-A456-B658E54B225F}" type="pres">
      <dgm:prSet presAssocID="{C2E0001C-2B23-4D19-BFD3-AC27B468EB46}" presName="imgShp" presStyleLbl="fgImgPlace1" presStyleIdx="2" presStyleCnt="3" custScaleX="81636" custScaleY="81636"/>
      <dgm:spPr/>
    </dgm:pt>
    <dgm:pt modelId="{DD162D1D-2D16-4EEF-BB96-D47201B6942B}" type="pres">
      <dgm:prSet presAssocID="{C2E0001C-2B23-4D19-BFD3-AC27B468EB46}" presName="txShp" presStyleLbl="node1" presStyleIdx="2" presStyleCnt="3">
        <dgm:presLayoutVars>
          <dgm:bulletEnabled val="1"/>
        </dgm:presLayoutVars>
      </dgm:prSet>
      <dgm:spPr/>
    </dgm:pt>
  </dgm:ptLst>
  <dgm:cxnLst>
    <dgm:cxn modelId="{2C888D1E-A3F8-41C8-BFFE-874A025D822F}" type="presOf" srcId="{46C0CB32-EE0A-4738-9048-EABBFBBBFC64}" destId="{08F40C20-E04F-4F76-AD53-5D339596542C}" srcOrd="0" destOrd="0" presId="urn:microsoft.com/office/officeart/2005/8/layout/vList3"/>
    <dgm:cxn modelId="{0B223128-AB4A-403E-85CC-E7A1AEC906E3}" srcId="{38E34F37-2B6B-4127-8244-0BE8AC8BD8A6}" destId="{C2E0001C-2B23-4D19-BFD3-AC27B468EB46}" srcOrd="2" destOrd="0" parTransId="{F93325A0-B7BC-4971-850A-A6DAF05E05BE}" sibTransId="{A60B6B7D-E4C1-48F0-89DC-9CB65F12D981}"/>
    <dgm:cxn modelId="{5EBE7562-4583-45F3-8D9D-C57BF075EFE9}" type="presOf" srcId="{38E34F37-2B6B-4127-8244-0BE8AC8BD8A6}" destId="{6FEA4D10-F4D1-4191-B318-ED39B89A44E8}" srcOrd="0" destOrd="0" presId="urn:microsoft.com/office/officeart/2005/8/layout/vList3"/>
    <dgm:cxn modelId="{8AC1C353-B4D9-4CCB-A162-92A08C472BC4}" type="presOf" srcId="{C2E0001C-2B23-4D19-BFD3-AC27B468EB46}" destId="{DD162D1D-2D16-4EEF-BB96-D47201B6942B}" srcOrd="0" destOrd="0" presId="urn:microsoft.com/office/officeart/2005/8/layout/vList3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D55E09C-73CD-4AD2-AD87-805081AFECDD}" srcId="{38E34F37-2B6B-4127-8244-0BE8AC8BD8A6}" destId="{1E1F76BF-7FB7-4139-882B-E223DB9787EA}" srcOrd="1" destOrd="0" parTransId="{06B79C13-B5BE-463F-A8B5-132C0FD06EE0}" sibTransId="{58A80138-52A2-42E8-986B-2C056E04E783}"/>
    <dgm:cxn modelId="{A0562FE4-376E-4953-A5A1-F724A9B93EC0}" type="presOf" srcId="{1E1F76BF-7FB7-4139-882B-E223DB9787EA}" destId="{E7370600-8478-4FCC-B92E-3CAF8EBDC83D}" srcOrd="0" destOrd="0" presId="urn:microsoft.com/office/officeart/2005/8/layout/vList3"/>
    <dgm:cxn modelId="{CBE3C1ED-3F08-42E9-86EE-203ED86A4B4F}" type="presParOf" srcId="{6FEA4D10-F4D1-4191-B318-ED39B89A44E8}" destId="{DC0C55B0-27B0-4E99-8195-4C23178292C6}" srcOrd="0" destOrd="0" presId="urn:microsoft.com/office/officeart/2005/8/layout/vList3"/>
    <dgm:cxn modelId="{F34471CE-3736-4883-90AD-C4666107A416}" type="presParOf" srcId="{DC0C55B0-27B0-4E99-8195-4C23178292C6}" destId="{58CE9C17-D0BF-4493-BE5A-98E789045096}" srcOrd="0" destOrd="0" presId="urn:microsoft.com/office/officeart/2005/8/layout/vList3"/>
    <dgm:cxn modelId="{B8BA9336-3611-4D5F-9BAA-13478D87F3DB}" type="presParOf" srcId="{DC0C55B0-27B0-4E99-8195-4C23178292C6}" destId="{08F40C20-E04F-4F76-AD53-5D339596542C}" srcOrd="1" destOrd="0" presId="urn:microsoft.com/office/officeart/2005/8/layout/vList3"/>
    <dgm:cxn modelId="{AC668D8F-F304-4704-958E-62834870E6A8}" type="presParOf" srcId="{6FEA4D10-F4D1-4191-B318-ED39B89A44E8}" destId="{C89DBA00-4DA0-4684-9A75-6F033083EB57}" srcOrd="1" destOrd="0" presId="urn:microsoft.com/office/officeart/2005/8/layout/vList3"/>
    <dgm:cxn modelId="{9839463F-10AC-4FD3-AA1D-DCFEEF4C5A17}" type="presParOf" srcId="{6FEA4D10-F4D1-4191-B318-ED39B89A44E8}" destId="{37517587-E38A-4894-A57D-E8DC8F1DFEC1}" srcOrd="2" destOrd="0" presId="urn:microsoft.com/office/officeart/2005/8/layout/vList3"/>
    <dgm:cxn modelId="{CB9E49BE-32A4-40F5-A892-6EBCFCD8DE45}" type="presParOf" srcId="{37517587-E38A-4894-A57D-E8DC8F1DFEC1}" destId="{FE7280F8-5FF6-4D9A-96B9-A204A14BE192}" srcOrd="0" destOrd="0" presId="urn:microsoft.com/office/officeart/2005/8/layout/vList3"/>
    <dgm:cxn modelId="{27123BF1-49E5-443E-AC8D-FD9D920AF674}" type="presParOf" srcId="{37517587-E38A-4894-A57D-E8DC8F1DFEC1}" destId="{E7370600-8478-4FCC-B92E-3CAF8EBDC83D}" srcOrd="1" destOrd="0" presId="urn:microsoft.com/office/officeart/2005/8/layout/vList3"/>
    <dgm:cxn modelId="{56847998-366F-48C6-8B68-42F4C80BE78B}" type="presParOf" srcId="{6FEA4D10-F4D1-4191-B318-ED39B89A44E8}" destId="{09E9FC81-E0BD-4994-91D1-AFB28B3612B9}" srcOrd="3" destOrd="0" presId="urn:microsoft.com/office/officeart/2005/8/layout/vList3"/>
    <dgm:cxn modelId="{261C42B3-57F1-4400-B169-99A79462D459}" type="presParOf" srcId="{6FEA4D10-F4D1-4191-B318-ED39B89A44E8}" destId="{6BECD9B0-8F59-40C4-97F4-7B5B2E834865}" srcOrd="4" destOrd="0" presId="urn:microsoft.com/office/officeart/2005/8/layout/vList3"/>
    <dgm:cxn modelId="{6BF35A51-AF44-485E-A7E3-860FEBB2B8BC}" type="presParOf" srcId="{6BECD9B0-8F59-40C4-97F4-7B5B2E834865}" destId="{0C24CAEB-2B80-4A1D-A456-B658E54B225F}" srcOrd="0" destOrd="0" presId="urn:microsoft.com/office/officeart/2005/8/layout/vList3"/>
    <dgm:cxn modelId="{37BAD723-55F5-4012-94EE-49FD9527FDEF}" type="presParOf" srcId="{6BECD9B0-8F59-40C4-97F4-7B5B2E834865}" destId="{DD162D1D-2D16-4EEF-BB96-D47201B694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/>
      <dgm:t>
        <a:bodyPr/>
        <a:lstStyle/>
        <a:p>
          <a:r>
            <a:rPr lang="zh-TW" altLang="en-US" sz="2400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/>
      <dgm:t>
        <a:bodyPr/>
        <a:lstStyle/>
        <a:p>
          <a:r>
            <a:rPr lang="en-US" altLang="zh-TW" sz="2000" dirty="0"/>
            <a:t>LINE </a:t>
          </a:r>
          <a:r>
            <a:rPr lang="zh-TW" altLang="en-US" sz="20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/>
      <dgm:t>
        <a:bodyPr/>
        <a:lstStyle/>
        <a:p>
          <a:r>
            <a:rPr lang="zh-TW" altLang="en-US" sz="2400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/>
      <dgm:t>
        <a:bodyPr/>
        <a:lstStyle/>
        <a:p>
          <a:r>
            <a:rPr lang="zh-TW" altLang="en-US" sz="2400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/>
      <dgm:t>
        <a:bodyPr/>
        <a:lstStyle/>
        <a:p>
          <a:r>
            <a:rPr lang="zh-TW" altLang="en-US" sz="20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/>
      <dgm:t>
        <a:bodyPr/>
        <a:lstStyle/>
        <a:p>
          <a:r>
            <a:rPr lang="zh-TW" altLang="en-US" sz="2000"/>
            <a:t>醫生和醫護人員介面</a:t>
          </a:r>
          <a:endParaRPr lang="zh-TW" altLang="en-US" sz="2000" dirty="0"/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/>
      <dgm:t>
        <a:bodyPr/>
        <a:lstStyle/>
        <a:p>
          <a:r>
            <a:rPr lang="zh-TW" altLang="en-US" sz="20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/>
      <dgm:t>
        <a:bodyPr/>
        <a:lstStyle/>
        <a:p>
          <a:r>
            <a:rPr lang="zh-TW" altLang="en-US" sz="20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/>
      <dgm:t>
        <a:bodyPr/>
        <a:lstStyle/>
        <a:p>
          <a:r>
            <a:rPr lang="zh-TW" altLang="en-US" sz="20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/>
      <dgm:t>
        <a:bodyPr/>
        <a:lstStyle/>
        <a:p>
          <a:r>
            <a:rPr lang="zh-TW" altLang="en-US" sz="20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/>
      <dgm:t>
        <a:bodyPr/>
        <a:lstStyle/>
        <a:p>
          <a:r>
            <a:rPr lang="zh-TW" altLang="en-US" sz="20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61224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61224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61224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61224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61224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40C20-E04F-4F76-AD53-5D339596542C}">
      <dsp:nvSpPr>
        <dsp:cNvPr id="0" name=""/>
        <dsp:cNvSpPr/>
      </dsp:nvSpPr>
      <dsp:spPr>
        <a:xfrm rot="10800000">
          <a:off x="1093392" y="547"/>
          <a:ext cx="3447650" cy="1102452"/>
        </a:xfrm>
        <a:prstGeom prst="homePlate">
          <a:avLst/>
        </a:prstGeom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3660" rIns="73660" bIns="73660" numCol="1" spcCol="1270" anchor="ctr" anchorCtr="0">
          <a:noAutofit/>
        </a:bodyPr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預約看診</a:t>
          </a:r>
        </a:p>
      </dsp:txBody>
      <dsp:txXfrm rot="10800000">
        <a:off x="1369005" y="547"/>
        <a:ext cx="3172037" cy="1102452"/>
      </dsp:txXfrm>
    </dsp:sp>
    <dsp:sp modelId="{58CE9C17-D0BF-4493-BE5A-98E789045096}">
      <dsp:nvSpPr>
        <dsp:cNvPr id="0" name=""/>
        <dsp:cNvSpPr/>
      </dsp:nvSpPr>
      <dsp:spPr>
        <a:xfrm>
          <a:off x="643393" y="101774"/>
          <a:ext cx="899997" cy="8999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70600-8478-4FCC-B92E-3CAF8EBDC83D}">
      <dsp:nvSpPr>
        <dsp:cNvPr id="0" name=""/>
        <dsp:cNvSpPr/>
      </dsp:nvSpPr>
      <dsp:spPr>
        <a:xfrm rot="10800000">
          <a:off x="1093392" y="1432090"/>
          <a:ext cx="3447650" cy="1102452"/>
        </a:xfrm>
        <a:prstGeom prst="homePlate">
          <a:avLst/>
        </a:prstGeom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3660" rIns="73660" bIns="73660" numCol="1" spcCol="1270" anchor="ctr" anchorCtr="0">
          <a:noAutofit/>
        </a:bodyPr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健康紀錄</a:t>
          </a:r>
        </a:p>
      </dsp:txBody>
      <dsp:txXfrm rot="10800000">
        <a:off x="1369005" y="1432090"/>
        <a:ext cx="3172037" cy="1102452"/>
      </dsp:txXfrm>
    </dsp:sp>
    <dsp:sp modelId="{FE7280F8-5FF6-4D9A-96B9-A204A14BE192}">
      <dsp:nvSpPr>
        <dsp:cNvPr id="0" name=""/>
        <dsp:cNvSpPr/>
      </dsp:nvSpPr>
      <dsp:spPr>
        <a:xfrm>
          <a:off x="643393" y="1533317"/>
          <a:ext cx="899997" cy="8999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62D1D-2D16-4EEF-BB96-D47201B6942B}">
      <dsp:nvSpPr>
        <dsp:cNvPr id="0" name=""/>
        <dsp:cNvSpPr/>
      </dsp:nvSpPr>
      <dsp:spPr>
        <a:xfrm rot="10800000">
          <a:off x="1093392" y="2863632"/>
          <a:ext cx="3447650" cy="1102452"/>
        </a:xfrm>
        <a:prstGeom prst="homePlate">
          <a:avLst/>
        </a:prstGeom>
        <a:solidFill>
          <a:srgbClr val="8C8D86">
            <a:hueOff val="0"/>
            <a:satOff val="0"/>
            <a:lumOff val="0"/>
            <a:alphaOff val="0"/>
          </a:srgb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3660" rIns="73660" bIns="73660" numCol="1" spcCol="1270" anchor="ctr" anchorCtr="0">
          <a:noAutofit/>
        </a:bodyPr>
        <a:lstStyle/>
        <a:p>
          <a:pPr marL="360000" lvl="0" indent="0" algn="l" defTabSz="1289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3000" kern="1200" dirty="0">
              <a:solidFill>
                <a:prstClr val="white"/>
              </a:solidFill>
              <a:latin typeface="Franklin Gothic Book" panose="020B0503020102020204"/>
              <a:ea typeface="微軟正黑體" panose="020B0604030504040204" pitchFamily="34" charset="-120"/>
              <a:cs typeface="+mn-cs"/>
            </a:rPr>
            <a:t>最近預約</a:t>
          </a:r>
        </a:p>
      </dsp:txBody>
      <dsp:txXfrm rot="10800000">
        <a:off x="1369005" y="2863632"/>
        <a:ext cx="3172037" cy="1102452"/>
      </dsp:txXfrm>
    </dsp:sp>
    <dsp:sp modelId="{0C24CAEB-2B80-4A1D-A456-B658E54B225F}">
      <dsp:nvSpPr>
        <dsp:cNvPr id="0" name=""/>
        <dsp:cNvSpPr/>
      </dsp:nvSpPr>
      <dsp:spPr>
        <a:xfrm>
          <a:off x="643393" y="2964860"/>
          <a:ext cx="899997" cy="8999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33139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使用者端</a:t>
          </a:r>
        </a:p>
      </dsp:txBody>
      <dsp:txXfrm>
        <a:off x="1353466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507795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68419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LINE </a:t>
          </a:r>
          <a:r>
            <a:rPr lang="zh-TW" altLang="en-US" sz="2000" kern="1200" dirty="0"/>
            <a:t>平台</a:t>
          </a:r>
        </a:p>
      </dsp:txBody>
      <dsp:txXfrm>
        <a:off x="1706267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507795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684195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預約看診功能</a:t>
          </a:r>
        </a:p>
      </dsp:txBody>
      <dsp:txXfrm>
        <a:off x="1706267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507795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68419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健康狀況機器人</a:t>
          </a:r>
        </a:p>
      </dsp:txBody>
      <dsp:txXfrm>
        <a:off x="1706267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652199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醫療院所端</a:t>
          </a:r>
        </a:p>
      </dsp:txBody>
      <dsp:txXfrm>
        <a:off x="3674271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828600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4005000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/>
            <a:t>醫生和醫護人員介面</a:t>
          </a:r>
          <a:endParaRPr lang="zh-TW" altLang="en-US" sz="2000" kern="1200" dirty="0"/>
        </a:p>
      </dsp:txBody>
      <dsp:txXfrm>
        <a:off x="4027072" y="965842"/>
        <a:ext cx="1899855" cy="709465"/>
      </dsp:txXfrm>
    </dsp:sp>
    <dsp:sp modelId="{8E93A25D-EA10-4A94-9D2A-8D92061D27C7}">
      <dsp:nvSpPr>
        <dsp:cNvPr id="0" name=""/>
        <dsp:cNvSpPr/>
      </dsp:nvSpPr>
      <dsp:spPr>
        <a:xfrm>
          <a:off x="3828600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4005000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資訊共享平台</a:t>
          </a:r>
        </a:p>
      </dsp:txBody>
      <dsp:txXfrm>
        <a:off x="4027072" y="1907854"/>
        <a:ext cx="1899855" cy="709465"/>
      </dsp:txXfrm>
    </dsp:sp>
    <dsp:sp modelId="{6D2C4158-066C-438F-80D3-BA64899567F4}">
      <dsp:nvSpPr>
        <dsp:cNvPr id="0" name=""/>
        <dsp:cNvSpPr/>
      </dsp:nvSpPr>
      <dsp:spPr>
        <a:xfrm>
          <a:off x="597300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系統後台</a:t>
          </a:r>
        </a:p>
      </dsp:txBody>
      <dsp:txXfrm>
        <a:off x="5995076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9404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580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用戶資料庫</a:t>
          </a:r>
        </a:p>
      </dsp:txBody>
      <dsp:txXfrm>
        <a:off x="6347877" y="965842"/>
        <a:ext cx="1899855" cy="709465"/>
      </dsp:txXfrm>
    </dsp:sp>
    <dsp:sp modelId="{7A0DADB0-F22F-407E-9F67-2A11E1430E49}">
      <dsp:nvSpPr>
        <dsp:cNvPr id="0" name=""/>
        <dsp:cNvSpPr/>
      </dsp:nvSpPr>
      <dsp:spPr>
        <a:xfrm>
          <a:off x="6149404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5805" y="1884901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智能機器人管理系統</a:t>
          </a:r>
        </a:p>
      </dsp:txBody>
      <dsp:txXfrm>
        <a:off x="6347877" y="1906973"/>
        <a:ext cx="1899855" cy="709465"/>
      </dsp:txXfrm>
    </dsp:sp>
    <dsp:sp modelId="{46D1E649-92B1-4BA3-BA79-6BB3A0C06F7D}">
      <dsp:nvSpPr>
        <dsp:cNvPr id="0" name=""/>
        <dsp:cNvSpPr/>
      </dsp:nvSpPr>
      <dsp:spPr>
        <a:xfrm>
          <a:off x="6149404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580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預約管理系統</a:t>
          </a:r>
        </a:p>
      </dsp:txBody>
      <dsp:txXfrm>
        <a:off x="6347877" y="2849862"/>
        <a:ext cx="1899855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latin typeface="微軟正黑體 (本文)"/>
              </a:rPr>
              <a:t>LINE</a:t>
            </a:r>
            <a:r>
              <a:rPr lang="zh-TW" altLang="en-US" sz="6000" dirty="0">
                <a:latin typeface="微軟正黑體 (本文)"/>
              </a:rPr>
              <a:t>在電商領域</a:t>
            </a:r>
            <a:br>
              <a:rPr lang="en-US" altLang="zh-TW" sz="6000" dirty="0">
                <a:latin typeface="微軟正黑體 (本文)"/>
              </a:rPr>
            </a:br>
            <a:r>
              <a:rPr lang="zh-TW" altLang="en-US" sz="6000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微軟正黑體 (本文)"/>
              </a:rPr>
              <a:t>1311234005 </a:t>
            </a:r>
            <a:r>
              <a:rPr lang="zh-TW" altLang="en-US" sz="2000" dirty="0">
                <a:latin typeface="微軟正黑體 (本文)"/>
              </a:rPr>
              <a:t>張郁梅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1311234007 </a:t>
            </a:r>
            <a:r>
              <a:rPr lang="zh-TW" altLang="en-US" sz="2000" dirty="0">
                <a:latin typeface="微軟正黑體 (本文)"/>
              </a:rPr>
              <a:t>郭佳棋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1311234010 </a:t>
            </a:r>
            <a:r>
              <a:rPr lang="zh-TW" altLang="en-US" sz="2000" dirty="0"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零售業提升營收的主要途徑。社交電商平台在企業線上轉型中扮演關鍵角色。日常生活中的社交工具同時擁有強大的電子商務潛力，實體店面轉移到電商平台可節省成本並提升價值。特別在醫療健康管理領域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55" y="369000"/>
            <a:ext cx="2825710" cy="612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1391"/>
              </p:ext>
            </p:extLst>
          </p:nvPr>
        </p:nvGraphicFramePr>
        <p:xfrm>
          <a:off x="1915609" y="1822077"/>
          <a:ext cx="5184437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BA508-F143-DB34-C31E-91B94207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96" y="1946909"/>
            <a:ext cx="2246226" cy="4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47041B-2B9B-580D-98BA-62158716D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35" y="1946909"/>
            <a:ext cx="2246226" cy="4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9A4B65-3A50-001C-0C1B-90B63629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74" y="1946909"/>
            <a:ext cx="2246226" cy="4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28A8FBB7-851F-6494-F14A-034C1082515A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預約看診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DE61E9F-767C-35C4-7568-0F268C03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TW" altLang="en-US" dirty="0"/>
              <a:t>透過平台選擇診間進行預約，即可於最近預約查看預約詳情。</a:t>
            </a:r>
          </a:p>
        </p:txBody>
      </p:sp>
    </p:spTree>
    <p:extLst>
      <p:ext uri="{BB962C8B-B14F-4D97-AF65-F5344CB8AC3E}">
        <p14:creationId xmlns:p14="http://schemas.microsoft.com/office/powerpoint/2010/main" val="57635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4B008DC-364B-DFB4-704E-DEB3AE0A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22" y="369000"/>
            <a:ext cx="2827356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C517E70-1706-CC61-D82E-7211AB2A24E6}"/>
              </a:ext>
            </a:extLst>
          </p:cNvPr>
          <p:cNvSpPr txBox="1">
            <a:spLocks/>
          </p:cNvSpPr>
          <p:nvPr/>
        </p:nvSpPr>
        <p:spPr>
          <a:xfrm>
            <a:off x="7028330" y="217170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i="0" dirty="0">
              <a:latin typeface="微軟正黑體 (本文)"/>
            </a:endParaRPr>
          </a:p>
        </p:txBody>
      </p:sp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1DFA82D-E825-02D0-D2DD-22AE7EE76F80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7DDFAD9-D85A-3F62-A142-F475C475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我的資訊</a:t>
            </a:r>
          </a:p>
          <a:p>
            <a:pPr>
              <a:lnSpc>
                <a:spcPct val="200000"/>
              </a:lnSpc>
            </a:pPr>
            <a:r>
              <a:rPr lang="zh-TW" altLang="en-US" dirty="0"/>
              <a:t>藥品一覽</a:t>
            </a:r>
          </a:p>
          <a:p>
            <a:pPr>
              <a:lnSpc>
                <a:spcPct val="200000"/>
              </a:lnSpc>
            </a:pPr>
            <a:r>
              <a:rPr lang="zh-TW" altLang="en-US" dirty="0"/>
              <a:t>回診日期設定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427DCD-48D9-E0CD-745E-11CDA25E3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" b="41479"/>
          <a:stretch/>
        </p:blipFill>
        <p:spPr bwMode="auto">
          <a:xfrm>
            <a:off x="7812009" y="1690233"/>
            <a:ext cx="4023852" cy="4798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4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84F9C-ABC3-088F-E0AB-C824B237A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8" y="369000"/>
            <a:ext cx="2828904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5780114-BBBB-F42F-BB1F-8A24D9A2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我的資訊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個人資本資料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醫療史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可匯出成檔便於診療</a:t>
            </a:r>
          </a:p>
        </p:txBody>
      </p:sp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9E38E511-4E85-1B67-C84C-E00F29656776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健康紀錄</a:t>
            </a:r>
          </a:p>
        </p:txBody>
      </p:sp>
    </p:spTree>
    <p:extLst>
      <p:ext uri="{BB962C8B-B14F-4D97-AF65-F5344CB8AC3E}">
        <p14:creationId xmlns:p14="http://schemas.microsoft.com/office/powerpoint/2010/main" val="28522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7746222" y="2362200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i="0" dirty="0">
              <a:latin typeface="微軟正黑體 (本文)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AFE05-9F5C-C1F8-FA44-0494D01B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8" y="369000"/>
            <a:ext cx="2828904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087B3-75B3-6ADA-0A80-50D59D2D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藥品一覽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設置服藥提醒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備註協助分辨藥物</a:t>
            </a: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C3060AAB-A2CE-04D6-6A12-74CB423BE74E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健康紀錄</a:t>
            </a:r>
          </a:p>
        </p:txBody>
      </p:sp>
    </p:spTree>
    <p:extLst>
      <p:ext uri="{BB962C8B-B14F-4D97-AF65-F5344CB8AC3E}">
        <p14:creationId xmlns:p14="http://schemas.microsoft.com/office/powerpoint/2010/main" val="189013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7435F6-1B95-C157-5077-31A5DAA1B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90" y="1535661"/>
            <a:ext cx="2245019" cy="4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DCA12-699B-5519-4689-6C71731B8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90" y="1537272"/>
            <a:ext cx="2245019" cy="4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5E227E-AA9B-608E-619F-042C3F1D1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90" y="1535661"/>
            <a:ext cx="2245019" cy="4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8DC82B6C-4868-05EA-6477-010FC1DDA5AB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健康紀錄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F5093BA-467A-6BDB-A60E-50D03225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回診日期設定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設置回診日期提醒</a:t>
            </a:r>
          </a:p>
          <a:p>
            <a:pPr lvl="1">
              <a:lnSpc>
                <a:spcPct val="200000"/>
              </a:lnSpc>
            </a:pPr>
            <a:r>
              <a:rPr lang="zh-TW" altLang="en-US" i="0" dirty="0"/>
              <a:t>避免遺忘回診日</a:t>
            </a:r>
          </a:p>
        </p:txBody>
      </p:sp>
    </p:spTree>
    <p:extLst>
      <p:ext uri="{BB962C8B-B14F-4D97-AF65-F5344CB8AC3E}">
        <p14:creationId xmlns:p14="http://schemas.microsoft.com/office/powerpoint/2010/main" val="64238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342299-14EC-8285-41B6-111B0F5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22" y="369000"/>
            <a:ext cx="2826355" cy="6120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5CA38-18B4-A7FE-7A7B-3C7A2135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查看過去預約紀錄</a:t>
            </a:r>
          </a:p>
          <a:p>
            <a:pPr>
              <a:lnSpc>
                <a:spcPct val="200000"/>
              </a:lnSpc>
            </a:pPr>
            <a:r>
              <a:rPr lang="zh-TW" altLang="en-US" dirty="0"/>
              <a:t>提醒最近一次的預約</a:t>
            </a:r>
          </a:p>
        </p:txBody>
      </p:sp>
      <p:sp>
        <p:nvSpPr>
          <p:cNvPr id="4" name="箭號: 五邊形 3">
            <a:extLst>
              <a:ext uri="{FF2B5EF4-FFF2-40B4-BE49-F238E27FC236}">
                <a16:creationId xmlns:a16="http://schemas.microsoft.com/office/drawing/2014/main" id="{FA5978F2-F55A-B9FF-FE4E-56EA4869BBF5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最近預約</a:t>
            </a:r>
          </a:p>
        </p:txBody>
      </p:sp>
      <p:pic>
        <p:nvPicPr>
          <p:cNvPr id="9" name="圖片 8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B112C9D9-A716-866C-5B17-9AC974A0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2"/>
          <a:stretch/>
        </p:blipFill>
        <p:spPr>
          <a:xfrm>
            <a:off x="7811312" y="2169988"/>
            <a:ext cx="4024800" cy="4319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975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598054-8E5B-EF3B-B754-29CA924CD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45" y="369000"/>
            <a:ext cx="2828673" cy="61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C305D2-30AA-B693-0694-DD911F18E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83" y="369000"/>
            <a:ext cx="2828673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A936DD2A-7AF4-A782-A23D-51C3BAC7A3BA}"/>
              </a:ext>
            </a:extLst>
          </p:cNvPr>
          <p:cNvSpPr/>
          <p:nvPr/>
        </p:nvSpPr>
        <p:spPr>
          <a:xfrm flipH="1">
            <a:off x="9312000" y="685800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dirty="0"/>
              <a:t>服藥提醒</a:t>
            </a:r>
            <a:endParaRPr lang="zh-TW" altLang="en-US" sz="3000" kern="1200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F2CDA0B1-84A2-7978-9EA0-1F852357ED28}"/>
              </a:ext>
            </a:extLst>
          </p:cNvPr>
          <p:cNvSpPr/>
          <p:nvPr/>
        </p:nvSpPr>
        <p:spPr>
          <a:xfrm flipH="1">
            <a:off x="9312000" y="1651644"/>
            <a:ext cx="2880000" cy="793326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 algn="ctr" defTabSz="1377950">
              <a:spcBef>
                <a:spcPct val="0"/>
              </a:spcBef>
              <a:buNone/>
            </a:pPr>
            <a:r>
              <a:rPr lang="zh-TW" altLang="en-US" sz="3000" kern="1200" dirty="0"/>
              <a:t>健康小知識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8BC229-A031-8937-C608-60462AEEE252}"/>
              </a:ext>
            </a:extLst>
          </p:cNvPr>
          <p:cNvSpPr txBox="1"/>
          <p:nvPr/>
        </p:nvSpPr>
        <p:spPr>
          <a:xfrm>
            <a:off x="1332272" y="618699"/>
            <a:ext cx="610583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500" b="1" dirty="0">
                <a:solidFill>
                  <a:schemeClr val="bg1"/>
                </a:solidFill>
              </a:rPr>
              <a:t>系統介面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358973-4826-19C7-6EF5-BA67C050F883}"/>
              </a:ext>
            </a:extLst>
          </p:cNvPr>
          <p:cNvSpPr/>
          <p:nvPr/>
        </p:nvSpPr>
        <p:spPr>
          <a:xfrm>
            <a:off x="6239788" y="369000"/>
            <a:ext cx="2828673" cy="6120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6C3EE0-D6BE-DE0E-5C84-879A83018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41129"/>
          <a:stretch/>
        </p:blipFill>
        <p:spPr bwMode="auto">
          <a:xfrm>
            <a:off x="8660320" y="2754125"/>
            <a:ext cx="3366810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EADA31A-4A19-E757-5CB0-5C3944A6CC77}"/>
              </a:ext>
            </a:extLst>
          </p:cNvPr>
          <p:cNvSpPr/>
          <p:nvPr/>
        </p:nvSpPr>
        <p:spPr>
          <a:xfrm>
            <a:off x="3098526" y="369000"/>
            <a:ext cx="2828673" cy="6120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4F30DA-6D2D-B854-5434-5C4291AAA1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b="46711"/>
          <a:stretch/>
        </p:blipFill>
        <p:spPr bwMode="auto">
          <a:xfrm>
            <a:off x="897258" y="3130523"/>
            <a:ext cx="3366000" cy="3583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833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74613"/>
              </p:ext>
            </p:extLst>
          </p:nvPr>
        </p:nvGraphicFramePr>
        <p:xfrm>
          <a:off x="14189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371598" y="1608083"/>
            <a:ext cx="9979574" cy="46876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790535" y="447864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個性化推薦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784741" y="5339734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784741" y="191090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784741" y="276681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784741" y="362273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主題方向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背景知識文獻探討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電商模式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系統介面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系統架構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收益模式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未來展望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資料來源</a:t>
            </a:r>
            <a:endParaRPr lang="en-US" altLang="zh-TW" sz="320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177"/>
            <a:ext cx="9601200" cy="5292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提供付費訂閱服務，用戶可以享有更多高級功能，如個性化健康管理、定制化醫療建議等。</a:t>
            </a:r>
          </a:p>
          <a:p>
            <a:pPr algn="just"/>
            <a:r>
              <a:rPr lang="zh-TW" altLang="en-US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與健康相關廠商合作，將他們的產品或服務推廣至用戶，以廣告費或推廣費獲取收益。</a:t>
            </a:r>
          </a:p>
          <a:p>
            <a:pPr algn="just"/>
            <a:r>
              <a:rPr lang="zh-TW" altLang="en-US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與醫療院所建立合作關係，通過提供資訊共享平台等服務，取得相應的合作收益。</a:t>
            </a:r>
          </a:p>
          <a:p>
            <a:pPr algn="just"/>
            <a:r>
              <a:rPr lang="zh-TW" altLang="en-US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智能化和</a:t>
            </a:r>
            <a:r>
              <a:rPr lang="en-US" altLang="zh-TW" dirty="0"/>
              <a:t>AI</a:t>
            </a:r>
            <a:r>
              <a:rPr lang="zh-TW" altLang="en-US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與更多的醫療院所和健康產業相關企業合作，擴大服務範圍，加強服務質量。</a:t>
            </a:r>
          </a:p>
          <a:p>
            <a:r>
              <a:rPr lang="zh-TW" altLang="en-US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7684015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24400" cy="42100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(本文)"/>
              </a:rPr>
              <a:t>背景與動機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透過互聯網技術支持，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通訊平台成為人們交流、社交、接收醫療資訊的場所。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本報告探討如何在醫療健康領域創新，擴展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功能，專注整合預約看診與健康狀況機器人，建立「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248400" y="2285998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用戶行為與特點分析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功能與商業模式比較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市場應用與全球影響分析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8805418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9132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8615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18639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研究方法與途徑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市場份額調查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商業合作案例分析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支付系統比較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48400" y="231864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預期結果與報告價值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透過比較分析，探討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的背景發展</a:t>
            </a:r>
            <a:endParaRPr lang="en-US" altLang="zh-TW" dirty="0"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是由日本</a:t>
            </a:r>
            <a:r>
              <a:rPr lang="en-US" altLang="zh-TW" dirty="0">
                <a:latin typeface="微軟正黑體 (本文)"/>
              </a:rPr>
              <a:t>NHN</a:t>
            </a:r>
            <a:r>
              <a:rPr lang="zh-TW" altLang="en-US" dirty="0">
                <a:latin typeface="微軟正黑體 (本文)"/>
              </a:rPr>
              <a:t>株式會社於</a:t>
            </a:r>
            <a:r>
              <a:rPr lang="en-US" altLang="zh-TW" dirty="0">
                <a:latin typeface="微軟正黑體 (本文)"/>
              </a:rPr>
              <a:t>2011</a:t>
            </a:r>
            <a:r>
              <a:rPr lang="zh-TW" altLang="en-US" dirty="0"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市場規模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市場趨勢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截至</a:t>
            </a:r>
            <a:r>
              <a:rPr lang="en-US" altLang="zh-TW" i="0" dirty="0">
                <a:latin typeface="微軟正黑體 (本文)"/>
              </a:rPr>
              <a:t>2022</a:t>
            </a:r>
            <a:r>
              <a:rPr lang="zh-TW" altLang="en-US" i="0" dirty="0"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latin typeface="微軟正黑體 (本文)"/>
              </a:rPr>
              <a:t>AI</a:t>
            </a:r>
            <a:r>
              <a:rPr lang="zh-TW" altLang="en-US" i="0" dirty="0"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latin typeface="微軟正黑體 (本文)"/>
              </a:rPr>
              <a:t>WhatsApp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Messenger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WeChat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Line</a:t>
            </a:r>
            <a:r>
              <a:rPr lang="zh-TW" altLang="en-US" i="0" dirty="0"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電子商務技術基礎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電子商務安全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2780"/>
              </p:ext>
            </p:extLst>
          </p:nvPr>
        </p:nvGraphicFramePr>
        <p:xfrm>
          <a:off x="1587904" y="3456038"/>
          <a:ext cx="9601200" cy="330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42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8003458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33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385</TotalTime>
  <Words>1561</Words>
  <Application>Microsoft Office PowerPoint</Application>
  <PresentationFormat>寬螢幕</PresentationFormat>
  <Paragraphs>166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系統架構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陳品安</cp:lastModifiedBy>
  <cp:revision>80</cp:revision>
  <dcterms:created xsi:type="dcterms:W3CDTF">2024-01-06T09:34:46Z</dcterms:created>
  <dcterms:modified xsi:type="dcterms:W3CDTF">2024-01-07T14:42:54Z</dcterms:modified>
</cp:coreProperties>
</file>