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74" r:id="rId2"/>
    <p:sldId id="281" r:id="rId3"/>
    <p:sldId id="282" r:id="rId4"/>
    <p:sldId id="284" r:id="rId5"/>
    <p:sldId id="278" r:id="rId6"/>
    <p:sldId id="276" r:id="rId7"/>
    <p:sldId id="280" r:id="rId8"/>
  </p:sldIdLst>
  <p:sldSz cx="18000663" cy="10799763"/>
  <p:notesSz cx="6858000" cy="9144000"/>
  <p:defaultTextStyle>
    <a:defPPr>
      <a:defRPr lang="zh-TW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8" userDrawn="1">
          <p15:clr>
            <a:srgbClr val="A4A3A4"/>
          </p15:clr>
        </p15:guide>
        <p15:guide id="2" pos="55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2F30"/>
    <a:srgbClr val="F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35"/>
    <p:restoredTop sz="80216"/>
  </p:normalViewPr>
  <p:slideViewPr>
    <p:cSldViewPr snapToGrid="0" snapToObjects="1" showGuides="1">
      <p:cViewPr>
        <p:scale>
          <a:sx n="59" d="100"/>
          <a:sy n="59" d="100"/>
        </p:scale>
        <p:origin x="-56" y="144"/>
      </p:cViewPr>
      <p:guideLst>
        <p:guide orient="horz" pos="3878"/>
        <p:guide pos="55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CDCCE-DD53-B94A-9F56-77B9113AD2D5}" type="doc">
      <dgm:prSet loTypeId="urn:microsoft.com/office/officeart/2005/8/layout/process2" loCatId="" qsTypeId="urn:microsoft.com/office/officeart/2005/8/quickstyle/simple2" qsCatId="simple" csTypeId="urn:microsoft.com/office/officeart/2005/8/colors/accent3_1" csCatId="accent3" phldr="1"/>
      <dgm:spPr/>
    </dgm:pt>
    <dgm:pt modelId="{5DAC16E2-F3DB-524D-87F4-D92410EF1E68}">
      <dgm:prSet phldrT="[文字]" custT="1"/>
      <dgm:spPr/>
      <dgm:t>
        <a:bodyPr/>
        <a:lstStyle/>
        <a:p>
          <a:r>
            <a:rPr kumimoji="1" lang="zh-TW" altLang="en-US" sz="2400" b="0" i="0" dirty="0" smtClean="0">
              <a:latin typeface="Heiti TC Light" charset="-120"/>
              <a:ea typeface="Heiti TC Light" charset="-120"/>
              <a:cs typeface="Heiti TC Light" charset="-120"/>
            </a:rPr>
            <a:t>各</a:t>
          </a:r>
          <a:r>
            <a:rPr kumimoji="1" lang="en-US" altLang="zh-TW" sz="2400" b="0" i="0" dirty="0" smtClean="0">
              <a:latin typeface="Heiti TC Light" charset="-120"/>
              <a:ea typeface="Heiti TC Light" charset="-120"/>
              <a:cs typeface="Heiti TC Light" charset="-120"/>
            </a:rPr>
            <a:t>LED</a:t>
          </a:r>
          <a:r>
            <a:rPr kumimoji="1" lang="zh-TW" altLang="en-US" sz="2400" b="0" i="0" dirty="0" smtClean="0">
              <a:latin typeface="Heiti TC Light" charset="-120"/>
              <a:ea typeface="Heiti TC Light" charset="-120"/>
              <a:cs typeface="Heiti TC Light" charset="-120"/>
            </a:rPr>
            <a:t>進行編碼（</a:t>
          </a:r>
          <a:r>
            <a:rPr kumimoji="1" lang="en-US" altLang="zh-TW" sz="2400" b="0" i="0" dirty="0" smtClean="0">
              <a:latin typeface="Heiti TC Light" charset="-120"/>
              <a:ea typeface="Heiti TC Light" charset="-120"/>
              <a:cs typeface="Heiti TC Light" charset="-120"/>
            </a:rPr>
            <a:t>Modulation</a:t>
          </a:r>
          <a:r>
            <a:rPr kumimoji="1" lang="zh-TW" altLang="en-US" sz="2400" b="0" i="0" dirty="0" smtClean="0">
              <a:latin typeface="Heiti TC Light" charset="-120"/>
              <a:ea typeface="Heiti TC Light" charset="-120"/>
              <a:cs typeface="Heiti TC Light" charset="-120"/>
            </a:rPr>
            <a:t>）</a:t>
          </a:r>
          <a:endParaRPr lang="zh-TW" altLang="en-US" sz="2400" b="0" i="0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F5CB537F-B7AC-AC4D-8403-F9068B4363BC}" type="parTrans" cxnId="{F7E56021-7E92-9A43-9CE9-7B5FB88C2BDA}">
      <dgm:prSet/>
      <dgm:spPr/>
      <dgm:t>
        <a:bodyPr/>
        <a:lstStyle/>
        <a:p>
          <a:endParaRPr lang="zh-TW" altLang="en-US" sz="24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95DC5BD1-BB47-2B45-B60B-0278B6FE8578}" type="sibTrans" cxnId="{F7E56021-7E92-9A43-9CE9-7B5FB88C2BDA}">
      <dgm:prSet custT="1"/>
      <dgm:spPr/>
      <dgm:t>
        <a:bodyPr/>
        <a:lstStyle/>
        <a:p>
          <a:endParaRPr lang="zh-TW" altLang="en-US" sz="24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043E0353-9513-E04C-8A74-BD5171B969A3}">
      <dgm:prSet phldrT="[文字]" custT="1"/>
      <dgm:spPr/>
      <dgm:t>
        <a:bodyPr/>
        <a:lstStyle/>
        <a:p>
          <a:r>
            <a:rPr lang="zh-TW" altLang="en-US" sz="2400" b="0" i="0" dirty="0" smtClean="0">
              <a:latin typeface="Heiti TC Light" charset="-120"/>
              <a:ea typeface="Heiti TC Light" charset="-120"/>
              <a:cs typeface="Heiti TC Light" charset="-120"/>
            </a:rPr>
            <a:t>光波傳遞</a:t>
          </a:r>
        </a:p>
      </dgm:t>
    </dgm:pt>
    <dgm:pt modelId="{BEDDD20A-5931-3847-B68F-22DDCE854A27}" type="parTrans" cxnId="{EFBE446F-6AF9-714A-92D1-A27789750F86}">
      <dgm:prSet/>
      <dgm:spPr/>
      <dgm:t>
        <a:bodyPr/>
        <a:lstStyle/>
        <a:p>
          <a:endParaRPr lang="zh-TW" altLang="en-US" sz="24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0742E57B-6C69-BE45-AB89-2F591F3411A0}" type="sibTrans" cxnId="{EFBE446F-6AF9-714A-92D1-A27789750F86}">
      <dgm:prSet custT="1"/>
      <dgm:spPr/>
      <dgm:t>
        <a:bodyPr/>
        <a:lstStyle/>
        <a:p>
          <a:endParaRPr lang="zh-TW" altLang="en-US" sz="24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163DE3DD-F91A-954C-9F67-8C12130CBC1C}">
      <dgm:prSet phldrT="[文字]" custT="1"/>
      <dgm:spPr/>
      <dgm:t>
        <a:bodyPr/>
        <a:lstStyle/>
        <a:p>
          <a:r>
            <a:rPr kumimoji="1" lang="zh-TW" altLang="en-US" sz="2400" b="0" i="0" dirty="0" smtClean="0">
              <a:latin typeface="Heiti TC Light" charset="-120"/>
              <a:ea typeface="Heiti TC Light" charset="-120"/>
              <a:cs typeface="Heiti TC Light" charset="-120"/>
            </a:rPr>
            <a:t>各</a:t>
          </a:r>
          <a:r>
            <a:rPr kumimoji="1" lang="en-US" altLang="zh-TW" sz="2400" b="0" i="0" dirty="0" smtClean="0">
              <a:latin typeface="Heiti TC Light" charset="-120"/>
              <a:ea typeface="Heiti TC Light" charset="-120"/>
              <a:cs typeface="Heiti TC Light" charset="-120"/>
            </a:rPr>
            <a:t>PD</a:t>
          </a:r>
          <a:r>
            <a:rPr kumimoji="1" lang="zh-TW" altLang="en-US" sz="2400" b="0" i="0" dirty="0" smtClean="0">
              <a:latin typeface="Heiti TC Light" charset="-120"/>
              <a:ea typeface="Heiti TC Light" charset="-120"/>
              <a:cs typeface="Heiti TC Light" charset="-120"/>
            </a:rPr>
            <a:t>進行解碼（</a:t>
          </a:r>
          <a:r>
            <a:rPr kumimoji="1" lang="en-US" altLang="zh-TW" sz="2400" b="0" i="0" dirty="0" smtClean="0">
              <a:latin typeface="Heiti TC Light" charset="-120"/>
              <a:ea typeface="Heiti TC Light" charset="-120"/>
              <a:cs typeface="Heiti TC Light" charset="-120"/>
            </a:rPr>
            <a:t>Demodulation</a:t>
          </a:r>
          <a:r>
            <a:rPr kumimoji="1" lang="zh-TW" altLang="en-US" sz="2400" b="0" i="0" dirty="0" smtClean="0">
              <a:latin typeface="Heiti TC Light" charset="-120"/>
              <a:ea typeface="Heiti TC Light" charset="-120"/>
              <a:cs typeface="Heiti TC Light" charset="-120"/>
            </a:rPr>
            <a:t>）</a:t>
          </a:r>
          <a:endParaRPr lang="zh-TW" altLang="en-US" sz="2400" b="0" i="0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B14AAD5B-2DF6-4D41-8E37-FFC5388F1D99}" type="parTrans" cxnId="{7E11F75B-30DB-664E-92E6-3DDF0C141C63}">
      <dgm:prSet/>
      <dgm:spPr/>
      <dgm:t>
        <a:bodyPr/>
        <a:lstStyle/>
        <a:p>
          <a:endParaRPr lang="zh-TW" altLang="en-US" sz="24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D8B49572-3203-314C-A745-158192D4A222}" type="sibTrans" cxnId="{7E11F75B-30DB-664E-92E6-3DDF0C141C63}">
      <dgm:prSet custT="1"/>
      <dgm:spPr/>
      <dgm:t>
        <a:bodyPr/>
        <a:lstStyle/>
        <a:p>
          <a:endParaRPr lang="zh-TW" altLang="en-US" sz="24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15368EB3-430A-584D-ADE4-A398CDAC6EEE}">
      <dgm:prSet custT="1"/>
      <dgm:spPr/>
      <dgm:t>
        <a:bodyPr/>
        <a:lstStyle/>
        <a:p>
          <a:r>
            <a:rPr lang="zh-TW" altLang="en-US" sz="2400" b="0" i="0" dirty="0" smtClean="0">
              <a:latin typeface="Heiti TC Light" charset="-120"/>
              <a:ea typeface="Heiti TC Light" charset="-120"/>
              <a:cs typeface="Heiti TC Light" charset="-120"/>
            </a:rPr>
            <a:t>定位演算法</a:t>
          </a:r>
          <a:endParaRPr lang="zh-TW" altLang="en-US" sz="2400" b="0" i="0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3DAB758F-80C6-0C43-8848-EB50DDC02EAC}" type="parTrans" cxnId="{248DE4F9-2823-4641-B3E6-B6712AF4F9FD}">
      <dgm:prSet/>
      <dgm:spPr/>
      <dgm:t>
        <a:bodyPr/>
        <a:lstStyle/>
        <a:p>
          <a:endParaRPr lang="zh-TW" altLang="en-US" sz="24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B757C5E9-3D5A-334C-8F0F-FA20074C0454}" type="sibTrans" cxnId="{248DE4F9-2823-4641-B3E6-B6712AF4F9FD}">
      <dgm:prSet/>
      <dgm:spPr/>
      <dgm:t>
        <a:bodyPr/>
        <a:lstStyle/>
        <a:p>
          <a:endParaRPr lang="zh-TW" altLang="en-US" sz="24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9FF955FB-E124-8A41-B265-6A1E336E2D85}" type="pres">
      <dgm:prSet presAssocID="{C31CDCCE-DD53-B94A-9F56-77B9113AD2D5}" presName="linearFlow" presStyleCnt="0">
        <dgm:presLayoutVars>
          <dgm:resizeHandles val="exact"/>
        </dgm:presLayoutVars>
      </dgm:prSet>
      <dgm:spPr/>
    </dgm:pt>
    <dgm:pt modelId="{809891AC-C422-3F41-ABA3-EB4F850AF1E0}" type="pres">
      <dgm:prSet presAssocID="{5DAC16E2-F3DB-524D-87F4-D92410EF1E68}" presName="node" presStyleLbl="node1" presStyleIdx="0" presStyleCnt="4" custScaleX="174655" custLinFactNeighborX="33371" custLinFactNeighborY="-1507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7BF7BE-BB62-4343-BCEC-262CBB19DC68}" type="pres">
      <dgm:prSet presAssocID="{95DC5BD1-BB47-2B45-B60B-0278B6FE8578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3CA98BEB-7348-D94C-ABC5-51C2A92FE464}" type="pres">
      <dgm:prSet presAssocID="{95DC5BD1-BB47-2B45-B60B-0278B6FE8578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A5A826BD-B044-8D4A-B2C6-BBAA1BCE975C}" type="pres">
      <dgm:prSet presAssocID="{043E0353-9513-E04C-8A74-BD5171B969A3}" presName="node" presStyleLbl="node1" presStyleIdx="1" presStyleCnt="4" custScaleX="17465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916A22-BD18-324C-A435-7ECC77FEC453}" type="pres">
      <dgm:prSet presAssocID="{0742E57B-6C69-BE45-AB89-2F591F3411A0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F1318BDD-5AB4-8D47-AACD-2B9EE4FA0879}" type="pres">
      <dgm:prSet presAssocID="{0742E57B-6C69-BE45-AB89-2F591F3411A0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D8E67274-6C93-C946-9C02-EB60C3C3A408}" type="pres">
      <dgm:prSet presAssocID="{163DE3DD-F91A-954C-9F67-8C12130CBC1C}" presName="node" presStyleLbl="node1" presStyleIdx="2" presStyleCnt="4" custScaleX="17465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952ED3B-3DBB-2543-836F-FF4B9FB5921D}" type="pres">
      <dgm:prSet presAssocID="{D8B49572-3203-314C-A745-158192D4A222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887BBABB-F121-F549-A974-7A9733AE8753}" type="pres">
      <dgm:prSet presAssocID="{D8B49572-3203-314C-A745-158192D4A222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F934A8E9-4803-8946-97C0-FD931445E1CC}" type="pres">
      <dgm:prSet presAssocID="{15368EB3-430A-584D-ADE4-A398CDAC6EEE}" presName="node" presStyleLbl="node1" presStyleIdx="3" presStyleCnt="4" custScaleX="17465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B9E7900-427C-5B4A-B1FF-B4F81D1AE4C9}" type="presOf" srcId="{163DE3DD-F91A-954C-9F67-8C12130CBC1C}" destId="{D8E67274-6C93-C946-9C02-EB60C3C3A408}" srcOrd="0" destOrd="0" presId="urn:microsoft.com/office/officeart/2005/8/layout/process2"/>
    <dgm:cxn modelId="{2485953C-A5D9-0F48-B951-B0DCA54245D8}" type="presOf" srcId="{043E0353-9513-E04C-8A74-BD5171B969A3}" destId="{A5A826BD-B044-8D4A-B2C6-BBAA1BCE975C}" srcOrd="0" destOrd="0" presId="urn:microsoft.com/office/officeart/2005/8/layout/process2"/>
    <dgm:cxn modelId="{87389864-76FE-9D4C-9D2D-A3008B4383BA}" type="presOf" srcId="{5DAC16E2-F3DB-524D-87F4-D92410EF1E68}" destId="{809891AC-C422-3F41-ABA3-EB4F850AF1E0}" srcOrd="0" destOrd="0" presId="urn:microsoft.com/office/officeart/2005/8/layout/process2"/>
    <dgm:cxn modelId="{A4BFB5ED-B863-9B43-83D2-261989421491}" type="presOf" srcId="{C31CDCCE-DD53-B94A-9F56-77B9113AD2D5}" destId="{9FF955FB-E124-8A41-B265-6A1E336E2D85}" srcOrd="0" destOrd="0" presId="urn:microsoft.com/office/officeart/2005/8/layout/process2"/>
    <dgm:cxn modelId="{A37AC772-E7F5-D248-9F43-B3271BE10E6A}" type="presOf" srcId="{D8B49572-3203-314C-A745-158192D4A222}" destId="{887BBABB-F121-F549-A974-7A9733AE8753}" srcOrd="1" destOrd="0" presId="urn:microsoft.com/office/officeart/2005/8/layout/process2"/>
    <dgm:cxn modelId="{7AD6F343-0EE6-494F-8F72-DE05A93BD927}" type="presOf" srcId="{0742E57B-6C69-BE45-AB89-2F591F3411A0}" destId="{F1318BDD-5AB4-8D47-AACD-2B9EE4FA0879}" srcOrd="1" destOrd="0" presId="urn:microsoft.com/office/officeart/2005/8/layout/process2"/>
    <dgm:cxn modelId="{8479DF07-4A9A-9444-83D0-1146E018958F}" type="presOf" srcId="{95DC5BD1-BB47-2B45-B60B-0278B6FE8578}" destId="{3CA98BEB-7348-D94C-ABC5-51C2A92FE464}" srcOrd="1" destOrd="0" presId="urn:microsoft.com/office/officeart/2005/8/layout/process2"/>
    <dgm:cxn modelId="{991F6B59-DE65-1E44-B26F-AF30FA48288D}" type="presOf" srcId="{15368EB3-430A-584D-ADE4-A398CDAC6EEE}" destId="{F934A8E9-4803-8946-97C0-FD931445E1CC}" srcOrd="0" destOrd="0" presId="urn:microsoft.com/office/officeart/2005/8/layout/process2"/>
    <dgm:cxn modelId="{01F529D2-FF36-B640-95B7-59A31D58A8C5}" type="presOf" srcId="{0742E57B-6C69-BE45-AB89-2F591F3411A0}" destId="{9D916A22-BD18-324C-A435-7ECC77FEC453}" srcOrd="0" destOrd="0" presId="urn:microsoft.com/office/officeart/2005/8/layout/process2"/>
    <dgm:cxn modelId="{248DE4F9-2823-4641-B3E6-B6712AF4F9FD}" srcId="{C31CDCCE-DD53-B94A-9F56-77B9113AD2D5}" destId="{15368EB3-430A-584D-ADE4-A398CDAC6EEE}" srcOrd="3" destOrd="0" parTransId="{3DAB758F-80C6-0C43-8848-EB50DDC02EAC}" sibTransId="{B757C5E9-3D5A-334C-8F0F-FA20074C0454}"/>
    <dgm:cxn modelId="{EFBE446F-6AF9-714A-92D1-A27789750F86}" srcId="{C31CDCCE-DD53-B94A-9F56-77B9113AD2D5}" destId="{043E0353-9513-E04C-8A74-BD5171B969A3}" srcOrd="1" destOrd="0" parTransId="{BEDDD20A-5931-3847-B68F-22DDCE854A27}" sibTransId="{0742E57B-6C69-BE45-AB89-2F591F3411A0}"/>
    <dgm:cxn modelId="{F7E56021-7E92-9A43-9CE9-7B5FB88C2BDA}" srcId="{C31CDCCE-DD53-B94A-9F56-77B9113AD2D5}" destId="{5DAC16E2-F3DB-524D-87F4-D92410EF1E68}" srcOrd="0" destOrd="0" parTransId="{F5CB537F-B7AC-AC4D-8403-F9068B4363BC}" sibTransId="{95DC5BD1-BB47-2B45-B60B-0278B6FE8578}"/>
    <dgm:cxn modelId="{7E11F75B-30DB-664E-92E6-3DDF0C141C63}" srcId="{C31CDCCE-DD53-B94A-9F56-77B9113AD2D5}" destId="{163DE3DD-F91A-954C-9F67-8C12130CBC1C}" srcOrd="2" destOrd="0" parTransId="{B14AAD5B-2DF6-4D41-8E37-FFC5388F1D99}" sibTransId="{D8B49572-3203-314C-A745-158192D4A222}"/>
    <dgm:cxn modelId="{B50373A0-3A39-F94D-A558-A1C666D4F6F8}" type="presOf" srcId="{95DC5BD1-BB47-2B45-B60B-0278B6FE8578}" destId="{897BF7BE-BB62-4343-BCEC-262CBB19DC68}" srcOrd="0" destOrd="0" presId="urn:microsoft.com/office/officeart/2005/8/layout/process2"/>
    <dgm:cxn modelId="{17823BFE-7136-A342-AE53-1DBBFF35D75E}" type="presOf" srcId="{D8B49572-3203-314C-A745-158192D4A222}" destId="{4952ED3B-3DBB-2543-836F-FF4B9FB5921D}" srcOrd="0" destOrd="0" presId="urn:microsoft.com/office/officeart/2005/8/layout/process2"/>
    <dgm:cxn modelId="{B9F1F670-BF5C-C840-94CC-2F545D1A67DE}" type="presParOf" srcId="{9FF955FB-E124-8A41-B265-6A1E336E2D85}" destId="{809891AC-C422-3F41-ABA3-EB4F850AF1E0}" srcOrd="0" destOrd="0" presId="urn:microsoft.com/office/officeart/2005/8/layout/process2"/>
    <dgm:cxn modelId="{2DDCD958-BBB2-6742-BE66-D513F9ADD9E4}" type="presParOf" srcId="{9FF955FB-E124-8A41-B265-6A1E336E2D85}" destId="{897BF7BE-BB62-4343-BCEC-262CBB19DC68}" srcOrd="1" destOrd="0" presId="urn:microsoft.com/office/officeart/2005/8/layout/process2"/>
    <dgm:cxn modelId="{020841FD-BE10-624D-AAEB-2AC4921E1C1A}" type="presParOf" srcId="{897BF7BE-BB62-4343-BCEC-262CBB19DC68}" destId="{3CA98BEB-7348-D94C-ABC5-51C2A92FE464}" srcOrd="0" destOrd="0" presId="urn:microsoft.com/office/officeart/2005/8/layout/process2"/>
    <dgm:cxn modelId="{11018EBB-0CFE-3441-8160-6FE0D3962617}" type="presParOf" srcId="{9FF955FB-E124-8A41-B265-6A1E336E2D85}" destId="{A5A826BD-B044-8D4A-B2C6-BBAA1BCE975C}" srcOrd="2" destOrd="0" presId="urn:microsoft.com/office/officeart/2005/8/layout/process2"/>
    <dgm:cxn modelId="{CAAD2CDB-8D63-1A4D-A805-FE69F31D8CF5}" type="presParOf" srcId="{9FF955FB-E124-8A41-B265-6A1E336E2D85}" destId="{9D916A22-BD18-324C-A435-7ECC77FEC453}" srcOrd="3" destOrd="0" presId="urn:microsoft.com/office/officeart/2005/8/layout/process2"/>
    <dgm:cxn modelId="{C876DBE0-AA28-8444-8619-EC6A546F3942}" type="presParOf" srcId="{9D916A22-BD18-324C-A435-7ECC77FEC453}" destId="{F1318BDD-5AB4-8D47-AACD-2B9EE4FA0879}" srcOrd="0" destOrd="0" presId="urn:microsoft.com/office/officeart/2005/8/layout/process2"/>
    <dgm:cxn modelId="{E500D48C-B07D-BD40-BEAD-AD6F122C70E4}" type="presParOf" srcId="{9FF955FB-E124-8A41-B265-6A1E336E2D85}" destId="{D8E67274-6C93-C946-9C02-EB60C3C3A408}" srcOrd="4" destOrd="0" presId="urn:microsoft.com/office/officeart/2005/8/layout/process2"/>
    <dgm:cxn modelId="{3E73207D-3C3B-2344-877D-5F2CA970DC8D}" type="presParOf" srcId="{9FF955FB-E124-8A41-B265-6A1E336E2D85}" destId="{4952ED3B-3DBB-2543-836F-FF4B9FB5921D}" srcOrd="5" destOrd="0" presId="urn:microsoft.com/office/officeart/2005/8/layout/process2"/>
    <dgm:cxn modelId="{B857C4FA-C9FA-9F47-A0C2-81648852FDA4}" type="presParOf" srcId="{4952ED3B-3DBB-2543-836F-FF4B9FB5921D}" destId="{887BBABB-F121-F549-A974-7A9733AE8753}" srcOrd="0" destOrd="0" presId="urn:microsoft.com/office/officeart/2005/8/layout/process2"/>
    <dgm:cxn modelId="{EF50DFF8-D446-794C-8758-4FF120540A96}" type="presParOf" srcId="{9FF955FB-E124-8A41-B265-6A1E336E2D85}" destId="{F934A8E9-4803-8946-97C0-FD931445E1CC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1CDCCE-DD53-B94A-9F56-77B9113AD2D5}" type="doc">
      <dgm:prSet loTypeId="urn:microsoft.com/office/officeart/2005/8/layout/process1" loCatId="" qsTypeId="urn:microsoft.com/office/officeart/2005/8/quickstyle/simple2" qsCatId="simple" csTypeId="urn:microsoft.com/office/officeart/2005/8/colors/accent3_1" csCatId="accent3" phldr="1"/>
      <dgm:spPr/>
    </dgm:pt>
    <dgm:pt modelId="{5DAC16E2-F3DB-524D-87F4-D92410EF1E68}">
      <dgm:prSet phldrT="[文字]" custT="1"/>
      <dgm:spPr/>
      <dgm:t>
        <a:bodyPr/>
        <a:lstStyle/>
        <a:p>
          <a:r>
            <a:rPr lang="zh-TW" altLang="en-US" sz="2800" b="0" i="0" dirty="0" smtClean="0">
              <a:latin typeface="Heiti TC Light" charset="-120"/>
              <a:ea typeface="Heiti TC Light" charset="-120"/>
              <a:cs typeface="Heiti TC Light" charset="-120"/>
            </a:rPr>
            <a:t>限制組態</a:t>
          </a:r>
          <a:endParaRPr lang="zh-TW" altLang="en-US" sz="2800" b="0" i="0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F5CB537F-B7AC-AC4D-8403-F9068B4363BC}" type="parTrans" cxnId="{F7E56021-7E92-9A43-9CE9-7B5FB88C2BDA}">
      <dgm:prSet/>
      <dgm:spPr/>
      <dgm:t>
        <a:bodyPr/>
        <a:lstStyle/>
        <a:p>
          <a:endParaRPr lang="zh-TW" altLang="en-US" sz="28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95DC5BD1-BB47-2B45-B60B-0278B6FE8578}" type="sibTrans" cxnId="{F7E56021-7E92-9A43-9CE9-7B5FB88C2BDA}">
      <dgm:prSet custT="1"/>
      <dgm:spPr/>
      <dgm:t>
        <a:bodyPr/>
        <a:lstStyle/>
        <a:p>
          <a:endParaRPr lang="zh-TW" altLang="en-US" sz="28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043E0353-9513-E04C-8A74-BD5171B969A3}">
      <dgm:prSet phldrT="[文字]" custT="1"/>
      <dgm:spPr/>
      <dgm:t>
        <a:bodyPr/>
        <a:lstStyle/>
        <a:p>
          <a:r>
            <a:rPr lang="zh-TW" altLang="en-US" sz="2800" b="0" i="0" dirty="0" smtClean="0">
              <a:latin typeface="Heiti TC Light" charset="-120"/>
              <a:ea typeface="Heiti TC Light" charset="-120"/>
              <a:cs typeface="Heiti TC Light" charset="-120"/>
            </a:rPr>
            <a:t>兩</a:t>
          </a:r>
          <a:r>
            <a:rPr lang="en-US" altLang="zh-TW" sz="2800" b="0" i="0" dirty="0" smtClean="0">
              <a:latin typeface="Heiti TC Light" charset="-120"/>
              <a:ea typeface="Heiti TC Light" charset="-120"/>
              <a:cs typeface="Heiti TC Light" charset="-120"/>
            </a:rPr>
            <a:t>PD</a:t>
          </a:r>
          <a:r>
            <a:rPr lang="zh-TW" altLang="en-US" sz="2800" b="0" i="0" dirty="0" smtClean="0">
              <a:latin typeface="Heiti TC Light" charset="-120"/>
              <a:ea typeface="Heiti TC Light" charset="-120"/>
              <a:cs typeface="Heiti TC Light" charset="-120"/>
            </a:rPr>
            <a:t>強度比值開朗博次方根，為入射角餘弦比值，即為一平面</a:t>
          </a:r>
        </a:p>
      </dgm:t>
    </dgm:pt>
    <dgm:pt modelId="{BEDDD20A-5931-3847-B68F-22DDCE854A27}" type="parTrans" cxnId="{EFBE446F-6AF9-714A-92D1-A27789750F86}">
      <dgm:prSet/>
      <dgm:spPr/>
      <dgm:t>
        <a:bodyPr/>
        <a:lstStyle/>
        <a:p>
          <a:endParaRPr lang="zh-TW" altLang="en-US" sz="28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0742E57B-6C69-BE45-AB89-2F591F3411A0}" type="sibTrans" cxnId="{EFBE446F-6AF9-714A-92D1-A27789750F86}">
      <dgm:prSet custT="1"/>
      <dgm:spPr/>
      <dgm:t>
        <a:bodyPr/>
        <a:lstStyle/>
        <a:p>
          <a:endParaRPr lang="zh-TW" altLang="en-US" sz="28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15368EB3-430A-584D-ADE4-A398CDAC6EEE}">
      <dgm:prSet custT="1"/>
      <dgm:spPr/>
      <dgm:t>
        <a:bodyPr/>
        <a:lstStyle/>
        <a:p>
          <a:r>
            <a:rPr lang="zh-TW" altLang="en-US" sz="2800" b="0" i="0" dirty="0" smtClean="0">
              <a:latin typeface="Heiti TC Light" charset="-120"/>
              <a:ea typeface="Heiti TC Light" charset="-120"/>
              <a:cs typeface="Heiti TC Light" charset="-120"/>
            </a:rPr>
            <a:t>多個平面交得一點</a:t>
          </a:r>
          <a:endParaRPr lang="zh-TW" altLang="en-US" sz="2800" b="0" i="0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3DAB758F-80C6-0C43-8848-EB50DDC02EAC}" type="parTrans" cxnId="{248DE4F9-2823-4641-B3E6-B6712AF4F9FD}">
      <dgm:prSet/>
      <dgm:spPr/>
      <dgm:t>
        <a:bodyPr/>
        <a:lstStyle/>
        <a:p>
          <a:endParaRPr lang="zh-TW" altLang="en-US" sz="28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B757C5E9-3D5A-334C-8F0F-FA20074C0454}" type="sibTrans" cxnId="{248DE4F9-2823-4641-B3E6-B6712AF4F9FD}">
      <dgm:prSet/>
      <dgm:spPr/>
      <dgm:t>
        <a:bodyPr/>
        <a:lstStyle/>
        <a:p>
          <a:endParaRPr lang="zh-TW" altLang="en-US" sz="28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E9E04D0E-3CA8-8343-8F7E-5FBE4C5D04C0}" type="pres">
      <dgm:prSet presAssocID="{C31CDCCE-DD53-B94A-9F56-77B9113AD2D5}" presName="Name0" presStyleCnt="0">
        <dgm:presLayoutVars>
          <dgm:dir/>
          <dgm:resizeHandles val="exact"/>
        </dgm:presLayoutVars>
      </dgm:prSet>
      <dgm:spPr/>
    </dgm:pt>
    <dgm:pt modelId="{3688F485-2F8D-3E40-98E0-D5026C10BC97}" type="pres">
      <dgm:prSet presAssocID="{5DAC16E2-F3DB-524D-87F4-D92410EF1E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E2D7FE-E29C-F841-8673-0757793C17B9}" type="pres">
      <dgm:prSet presAssocID="{95DC5BD1-BB47-2B45-B60B-0278B6FE8578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C4AB6C30-3E0C-0146-A581-60D65FDE0147}" type="pres">
      <dgm:prSet presAssocID="{95DC5BD1-BB47-2B45-B60B-0278B6FE8578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1BE769DC-A834-2D4C-A43C-E3C121B25289}" type="pres">
      <dgm:prSet presAssocID="{043E0353-9513-E04C-8A74-BD5171B969A3}" presName="node" presStyleLbl="node1" presStyleIdx="1" presStyleCnt="3" custScaleX="16182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059EC2-EF2E-694A-9424-C0848932F3A3}" type="pres">
      <dgm:prSet presAssocID="{0742E57B-6C69-BE45-AB89-2F591F3411A0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E7336BE4-0E92-4146-9985-F021274BCAA8}" type="pres">
      <dgm:prSet presAssocID="{0742E57B-6C69-BE45-AB89-2F591F3411A0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CE7E4284-EE19-FD4A-93E5-6627E599E6FE}" type="pres">
      <dgm:prSet presAssocID="{15368EB3-430A-584D-ADE4-A398CDAC6EE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616A0F1-72A0-3243-9E69-2BD5ADB32393}" type="presOf" srcId="{043E0353-9513-E04C-8A74-BD5171B969A3}" destId="{1BE769DC-A834-2D4C-A43C-E3C121B25289}" srcOrd="0" destOrd="0" presId="urn:microsoft.com/office/officeart/2005/8/layout/process1"/>
    <dgm:cxn modelId="{0A50C0C5-8752-E646-9DD9-927EF29F6341}" type="presOf" srcId="{95DC5BD1-BB47-2B45-B60B-0278B6FE8578}" destId="{C4AB6C30-3E0C-0146-A581-60D65FDE0147}" srcOrd="1" destOrd="0" presId="urn:microsoft.com/office/officeart/2005/8/layout/process1"/>
    <dgm:cxn modelId="{5DF3ADD8-E529-CC49-AEB5-268810DBDA91}" type="presOf" srcId="{C31CDCCE-DD53-B94A-9F56-77B9113AD2D5}" destId="{E9E04D0E-3CA8-8343-8F7E-5FBE4C5D04C0}" srcOrd="0" destOrd="0" presId="urn:microsoft.com/office/officeart/2005/8/layout/process1"/>
    <dgm:cxn modelId="{2C3A0B48-A823-394A-9AB2-8C3CDD8D21EE}" type="presOf" srcId="{0742E57B-6C69-BE45-AB89-2F591F3411A0}" destId="{E7336BE4-0E92-4146-9985-F021274BCAA8}" srcOrd="1" destOrd="0" presId="urn:microsoft.com/office/officeart/2005/8/layout/process1"/>
    <dgm:cxn modelId="{673E38C3-262E-0144-824E-AC5C50274D3E}" type="presOf" srcId="{95DC5BD1-BB47-2B45-B60B-0278B6FE8578}" destId="{82E2D7FE-E29C-F841-8673-0757793C17B9}" srcOrd="0" destOrd="0" presId="urn:microsoft.com/office/officeart/2005/8/layout/process1"/>
    <dgm:cxn modelId="{248DE4F9-2823-4641-B3E6-B6712AF4F9FD}" srcId="{C31CDCCE-DD53-B94A-9F56-77B9113AD2D5}" destId="{15368EB3-430A-584D-ADE4-A398CDAC6EEE}" srcOrd="2" destOrd="0" parTransId="{3DAB758F-80C6-0C43-8848-EB50DDC02EAC}" sibTransId="{B757C5E9-3D5A-334C-8F0F-FA20074C0454}"/>
    <dgm:cxn modelId="{EFBE446F-6AF9-714A-92D1-A27789750F86}" srcId="{C31CDCCE-DD53-B94A-9F56-77B9113AD2D5}" destId="{043E0353-9513-E04C-8A74-BD5171B969A3}" srcOrd="1" destOrd="0" parTransId="{BEDDD20A-5931-3847-B68F-22DDCE854A27}" sibTransId="{0742E57B-6C69-BE45-AB89-2F591F3411A0}"/>
    <dgm:cxn modelId="{F7E56021-7E92-9A43-9CE9-7B5FB88C2BDA}" srcId="{C31CDCCE-DD53-B94A-9F56-77B9113AD2D5}" destId="{5DAC16E2-F3DB-524D-87F4-D92410EF1E68}" srcOrd="0" destOrd="0" parTransId="{F5CB537F-B7AC-AC4D-8403-F9068B4363BC}" sibTransId="{95DC5BD1-BB47-2B45-B60B-0278B6FE8578}"/>
    <dgm:cxn modelId="{6149B136-6117-294E-8078-564BC97DB1DD}" type="presOf" srcId="{15368EB3-430A-584D-ADE4-A398CDAC6EEE}" destId="{CE7E4284-EE19-FD4A-93E5-6627E599E6FE}" srcOrd="0" destOrd="0" presId="urn:microsoft.com/office/officeart/2005/8/layout/process1"/>
    <dgm:cxn modelId="{42D94A67-AAB9-C74F-BE99-2EA846A2B301}" type="presOf" srcId="{0742E57B-6C69-BE45-AB89-2F591F3411A0}" destId="{DA059EC2-EF2E-694A-9424-C0848932F3A3}" srcOrd="0" destOrd="0" presId="urn:microsoft.com/office/officeart/2005/8/layout/process1"/>
    <dgm:cxn modelId="{D5B04B1B-FEC3-8244-AB12-D59D9CEAFE44}" type="presOf" srcId="{5DAC16E2-F3DB-524D-87F4-D92410EF1E68}" destId="{3688F485-2F8D-3E40-98E0-D5026C10BC97}" srcOrd="0" destOrd="0" presId="urn:microsoft.com/office/officeart/2005/8/layout/process1"/>
    <dgm:cxn modelId="{49A5AF0E-B81B-AA46-8D68-24ECF3529ECD}" type="presParOf" srcId="{E9E04D0E-3CA8-8343-8F7E-5FBE4C5D04C0}" destId="{3688F485-2F8D-3E40-98E0-D5026C10BC97}" srcOrd="0" destOrd="0" presId="urn:microsoft.com/office/officeart/2005/8/layout/process1"/>
    <dgm:cxn modelId="{2BE54BE4-1C6A-A145-9739-0185377C1CFD}" type="presParOf" srcId="{E9E04D0E-3CA8-8343-8F7E-5FBE4C5D04C0}" destId="{82E2D7FE-E29C-F841-8673-0757793C17B9}" srcOrd="1" destOrd="0" presId="urn:microsoft.com/office/officeart/2005/8/layout/process1"/>
    <dgm:cxn modelId="{635351F6-11ED-D442-8880-87AC54AD0821}" type="presParOf" srcId="{82E2D7FE-E29C-F841-8673-0757793C17B9}" destId="{C4AB6C30-3E0C-0146-A581-60D65FDE0147}" srcOrd="0" destOrd="0" presId="urn:microsoft.com/office/officeart/2005/8/layout/process1"/>
    <dgm:cxn modelId="{569510C8-6055-FC4D-BDFF-E81CBB006379}" type="presParOf" srcId="{E9E04D0E-3CA8-8343-8F7E-5FBE4C5D04C0}" destId="{1BE769DC-A834-2D4C-A43C-E3C121B25289}" srcOrd="2" destOrd="0" presId="urn:microsoft.com/office/officeart/2005/8/layout/process1"/>
    <dgm:cxn modelId="{CBF77B22-E1FC-0D4F-AA50-BA094F09F4C1}" type="presParOf" srcId="{E9E04D0E-3CA8-8343-8F7E-5FBE4C5D04C0}" destId="{DA059EC2-EF2E-694A-9424-C0848932F3A3}" srcOrd="3" destOrd="0" presId="urn:microsoft.com/office/officeart/2005/8/layout/process1"/>
    <dgm:cxn modelId="{CEB2F557-1752-0047-8319-FB55A67ABE1B}" type="presParOf" srcId="{DA059EC2-EF2E-694A-9424-C0848932F3A3}" destId="{E7336BE4-0E92-4146-9985-F021274BCAA8}" srcOrd="0" destOrd="0" presId="urn:microsoft.com/office/officeart/2005/8/layout/process1"/>
    <dgm:cxn modelId="{A6158D77-4FED-9349-9186-31979C1F6806}" type="presParOf" srcId="{E9E04D0E-3CA8-8343-8F7E-5FBE4C5D04C0}" destId="{CE7E4284-EE19-FD4A-93E5-6627E599E6F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1CDCCE-DD53-B94A-9F56-77B9113AD2D5}" type="doc">
      <dgm:prSet loTypeId="urn:microsoft.com/office/officeart/2005/8/layout/process1" loCatId="" qsTypeId="urn:microsoft.com/office/officeart/2005/8/quickstyle/simple2" qsCatId="simple" csTypeId="urn:microsoft.com/office/officeart/2005/8/colors/accent3_1" csCatId="accent3" phldr="1"/>
      <dgm:spPr/>
    </dgm:pt>
    <dgm:pt modelId="{5DAC16E2-F3DB-524D-87F4-D92410EF1E68}">
      <dgm:prSet phldrT="[文字]" custT="1"/>
      <dgm:spPr/>
      <dgm:t>
        <a:bodyPr/>
        <a:lstStyle/>
        <a:p>
          <a:r>
            <a:rPr lang="zh-TW" altLang="en-US" sz="2800" b="0" i="0" dirty="0" smtClean="0">
              <a:latin typeface="Heiti TC Light" charset="-120"/>
              <a:ea typeface="Heiti TC Light" charset="-120"/>
              <a:cs typeface="Heiti TC Light" charset="-120"/>
            </a:rPr>
            <a:t>限制組態</a:t>
          </a:r>
          <a:endParaRPr lang="zh-TW" altLang="en-US" sz="2800" b="0" i="0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F5CB537F-B7AC-AC4D-8403-F9068B4363BC}" type="parTrans" cxnId="{F7E56021-7E92-9A43-9CE9-7B5FB88C2BDA}">
      <dgm:prSet/>
      <dgm:spPr/>
      <dgm:t>
        <a:bodyPr/>
        <a:lstStyle/>
        <a:p>
          <a:endParaRPr lang="zh-TW" altLang="en-US" sz="28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95DC5BD1-BB47-2B45-B60B-0278B6FE8578}" type="sibTrans" cxnId="{F7E56021-7E92-9A43-9CE9-7B5FB88C2BDA}">
      <dgm:prSet custT="1"/>
      <dgm:spPr/>
      <dgm:t>
        <a:bodyPr/>
        <a:lstStyle/>
        <a:p>
          <a:endParaRPr lang="zh-TW" altLang="en-US" sz="28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043E0353-9513-E04C-8A74-BD5171B969A3}">
      <dgm:prSet phldrT="[文字]" custT="1"/>
      <dgm:spPr/>
      <dgm:t>
        <a:bodyPr/>
        <a:lstStyle/>
        <a:p>
          <a:r>
            <a:rPr lang="zh-TW" altLang="en-US" sz="2800" b="0" i="0" dirty="0" smtClean="0">
              <a:latin typeface="Heiti TC Light" charset="-120"/>
              <a:ea typeface="Heiti TC Light" charset="-120"/>
              <a:cs typeface="Heiti TC Light" charset="-120"/>
            </a:rPr>
            <a:t>兩</a:t>
          </a:r>
          <a:r>
            <a:rPr lang="en-US" altLang="zh-TW" sz="2800" b="0" i="0" dirty="0" smtClean="0">
              <a:latin typeface="Heiti TC Light" charset="-120"/>
              <a:ea typeface="Heiti TC Light" charset="-120"/>
              <a:cs typeface="Heiti TC Light" charset="-120"/>
            </a:rPr>
            <a:t>PD</a:t>
          </a:r>
          <a:r>
            <a:rPr lang="zh-TW" altLang="en-US" sz="2800" b="0" i="0" dirty="0" smtClean="0">
              <a:latin typeface="Heiti TC Light" charset="-120"/>
              <a:ea typeface="Heiti TC Light" charset="-120"/>
              <a:cs typeface="Heiti TC Light" charset="-120"/>
            </a:rPr>
            <a:t>強度比值開朗博次方根，為入射角餘弦比值，即為一平面</a:t>
          </a:r>
        </a:p>
      </dgm:t>
    </dgm:pt>
    <dgm:pt modelId="{BEDDD20A-5931-3847-B68F-22DDCE854A27}" type="parTrans" cxnId="{EFBE446F-6AF9-714A-92D1-A27789750F86}">
      <dgm:prSet/>
      <dgm:spPr/>
      <dgm:t>
        <a:bodyPr/>
        <a:lstStyle/>
        <a:p>
          <a:endParaRPr lang="zh-TW" altLang="en-US" sz="28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0742E57B-6C69-BE45-AB89-2F591F3411A0}" type="sibTrans" cxnId="{EFBE446F-6AF9-714A-92D1-A27789750F86}">
      <dgm:prSet custT="1"/>
      <dgm:spPr/>
      <dgm:t>
        <a:bodyPr/>
        <a:lstStyle/>
        <a:p>
          <a:endParaRPr lang="zh-TW" altLang="en-US" sz="28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15368EB3-430A-584D-ADE4-A398CDAC6EEE}">
      <dgm:prSet custT="1"/>
      <dgm:spPr/>
      <dgm:t>
        <a:bodyPr/>
        <a:lstStyle/>
        <a:p>
          <a:r>
            <a:rPr lang="zh-TW" altLang="en-US" sz="2800" b="0" i="0" dirty="0" smtClean="0">
              <a:latin typeface="Heiti TC Light" charset="-120"/>
              <a:ea typeface="Heiti TC Light" charset="-120"/>
              <a:cs typeface="Heiti TC Light" charset="-120"/>
            </a:rPr>
            <a:t>多個平面交得一點</a:t>
          </a:r>
          <a:endParaRPr lang="zh-TW" altLang="en-US" sz="2800" b="0" i="0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3DAB758F-80C6-0C43-8848-EB50DDC02EAC}" type="parTrans" cxnId="{248DE4F9-2823-4641-B3E6-B6712AF4F9FD}">
      <dgm:prSet/>
      <dgm:spPr/>
      <dgm:t>
        <a:bodyPr/>
        <a:lstStyle/>
        <a:p>
          <a:endParaRPr lang="zh-TW" altLang="en-US" sz="28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B757C5E9-3D5A-334C-8F0F-FA20074C0454}" type="sibTrans" cxnId="{248DE4F9-2823-4641-B3E6-B6712AF4F9FD}">
      <dgm:prSet/>
      <dgm:spPr/>
      <dgm:t>
        <a:bodyPr/>
        <a:lstStyle/>
        <a:p>
          <a:endParaRPr lang="zh-TW" altLang="en-US" sz="28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E9E04D0E-3CA8-8343-8F7E-5FBE4C5D04C0}" type="pres">
      <dgm:prSet presAssocID="{C31CDCCE-DD53-B94A-9F56-77B9113AD2D5}" presName="Name0" presStyleCnt="0">
        <dgm:presLayoutVars>
          <dgm:dir/>
          <dgm:resizeHandles val="exact"/>
        </dgm:presLayoutVars>
      </dgm:prSet>
      <dgm:spPr/>
    </dgm:pt>
    <dgm:pt modelId="{3688F485-2F8D-3E40-98E0-D5026C10BC97}" type="pres">
      <dgm:prSet presAssocID="{5DAC16E2-F3DB-524D-87F4-D92410EF1E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E2D7FE-E29C-F841-8673-0757793C17B9}" type="pres">
      <dgm:prSet presAssocID="{95DC5BD1-BB47-2B45-B60B-0278B6FE8578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C4AB6C30-3E0C-0146-A581-60D65FDE0147}" type="pres">
      <dgm:prSet presAssocID="{95DC5BD1-BB47-2B45-B60B-0278B6FE8578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1BE769DC-A834-2D4C-A43C-E3C121B25289}" type="pres">
      <dgm:prSet presAssocID="{043E0353-9513-E04C-8A74-BD5171B969A3}" presName="node" presStyleLbl="node1" presStyleIdx="1" presStyleCnt="3" custScaleX="16182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059EC2-EF2E-694A-9424-C0848932F3A3}" type="pres">
      <dgm:prSet presAssocID="{0742E57B-6C69-BE45-AB89-2F591F3411A0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E7336BE4-0E92-4146-9985-F021274BCAA8}" type="pres">
      <dgm:prSet presAssocID="{0742E57B-6C69-BE45-AB89-2F591F3411A0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CE7E4284-EE19-FD4A-93E5-6627E599E6FE}" type="pres">
      <dgm:prSet presAssocID="{15368EB3-430A-584D-ADE4-A398CDAC6EE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75F9BE0-DEFD-3F49-A678-789C5B7F4C30}" type="presOf" srcId="{0742E57B-6C69-BE45-AB89-2F591F3411A0}" destId="{DA059EC2-EF2E-694A-9424-C0848932F3A3}" srcOrd="0" destOrd="0" presId="urn:microsoft.com/office/officeart/2005/8/layout/process1"/>
    <dgm:cxn modelId="{8721066D-C47A-3A47-A491-E6389FAC4594}" type="presOf" srcId="{5DAC16E2-F3DB-524D-87F4-D92410EF1E68}" destId="{3688F485-2F8D-3E40-98E0-D5026C10BC97}" srcOrd="0" destOrd="0" presId="urn:microsoft.com/office/officeart/2005/8/layout/process1"/>
    <dgm:cxn modelId="{F7E56021-7E92-9A43-9CE9-7B5FB88C2BDA}" srcId="{C31CDCCE-DD53-B94A-9F56-77B9113AD2D5}" destId="{5DAC16E2-F3DB-524D-87F4-D92410EF1E68}" srcOrd="0" destOrd="0" parTransId="{F5CB537F-B7AC-AC4D-8403-F9068B4363BC}" sibTransId="{95DC5BD1-BB47-2B45-B60B-0278B6FE8578}"/>
    <dgm:cxn modelId="{E6B38DFF-7F8A-8841-A1C9-F27C60A91EDC}" type="presOf" srcId="{043E0353-9513-E04C-8A74-BD5171B969A3}" destId="{1BE769DC-A834-2D4C-A43C-E3C121B25289}" srcOrd="0" destOrd="0" presId="urn:microsoft.com/office/officeart/2005/8/layout/process1"/>
    <dgm:cxn modelId="{CDC711A0-7DE5-E546-9A3C-C10571E83542}" type="presOf" srcId="{95DC5BD1-BB47-2B45-B60B-0278B6FE8578}" destId="{C4AB6C30-3E0C-0146-A581-60D65FDE0147}" srcOrd="1" destOrd="0" presId="urn:microsoft.com/office/officeart/2005/8/layout/process1"/>
    <dgm:cxn modelId="{248DE4F9-2823-4641-B3E6-B6712AF4F9FD}" srcId="{C31CDCCE-DD53-B94A-9F56-77B9113AD2D5}" destId="{15368EB3-430A-584D-ADE4-A398CDAC6EEE}" srcOrd="2" destOrd="0" parTransId="{3DAB758F-80C6-0C43-8848-EB50DDC02EAC}" sibTransId="{B757C5E9-3D5A-334C-8F0F-FA20074C0454}"/>
    <dgm:cxn modelId="{EFBE446F-6AF9-714A-92D1-A27789750F86}" srcId="{C31CDCCE-DD53-B94A-9F56-77B9113AD2D5}" destId="{043E0353-9513-E04C-8A74-BD5171B969A3}" srcOrd="1" destOrd="0" parTransId="{BEDDD20A-5931-3847-B68F-22DDCE854A27}" sibTransId="{0742E57B-6C69-BE45-AB89-2F591F3411A0}"/>
    <dgm:cxn modelId="{872A3154-931B-E14B-B9EA-B7BB0A35D670}" type="presOf" srcId="{C31CDCCE-DD53-B94A-9F56-77B9113AD2D5}" destId="{E9E04D0E-3CA8-8343-8F7E-5FBE4C5D04C0}" srcOrd="0" destOrd="0" presId="urn:microsoft.com/office/officeart/2005/8/layout/process1"/>
    <dgm:cxn modelId="{AB0D1D6C-BCE4-504C-B5E3-0B7131792992}" type="presOf" srcId="{15368EB3-430A-584D-ADE4-A398CDAC6EEE}" destId="{CE7E4284-EE19-FD4A-93E5-6627E599E6FE}" srcOrd="0" destOrd="0" presId="urn:microsoft.com/office/officeart/2005/8/layout/process1"/>
    <dgm:cxn modelId="{3791A5F5-A18B-574E-B17B-10882E77AFAA}" type="presOf" srcId="{95DC5BD1-BB47-2B45-B60B-0278B6FE8578}" destId="{82E2D7FE-E29C-F841-8673-0757793C17B9}" srcOrd="0" destOrd="0" presId="urn:microsoft.com/office/officeart/2005/8/layout/process1"/>
    <dgm:cxn modelId="{00AE216A-36F2-894E-9D5A-61C39796F460}" type="presOf" srcId="{0742E57B-6C69-BE45-AB89-2F591F3411A0}" destId="{E7336BE4-0E92-4146-9985-F021274BCAA8}" srcOrd="1" destOrd="0" presId="urn:microsoft.com/office/officeart/2005/8/layout/process1"/>
    <dgm:cxn modelId="{17A9EAB7-C7C5-2441-B4C1-13AC06D58E69}" type="presParOf" srcId="{E9E04D0E-3CA8-8343-8F7E-5FBE4C5D04C0}" destId="{3688F485-2F8D-3E40-98E0-D5026C10BC97}" srcOrd="0" destOrd="0" presId="urn:microsoft.com/office/officeart/2005/8/layout/process1"/>
    <dgm:cxn modelId="{2B9E9050-067B-544C-AB30-E7CCE9C63003}" type="presParOf" srcId="{E9E04D0E-3CA8-8343-8F7E-5FBE4C5D04C0}" destId="{82E2D7FE-E29C-F841-8673-0757793C17B9}" srcOrd="1" destOrd="0" presId="urn:microsoft.com/office/officeart/2005/8/layout/process1"/>
    <dgm:cxn modelId="{99065AA9-5735-F140-A8E5-32BB32749E23}" type="presParOf" srcId="{82E2D7FE-E29C-F841-8673-0757793C17B9}" destId="{C4AB6C30-3E0C-0146-A581-60D65FDE0147}" srcOrd="0" destOrd="0" presId="urn:microsoft.com/office/officeart/2005/8/layout/process1"/>
    <dgm:cxn modelId="{F8BCF1B5-109A-9B43-9916-8D6F406D5F69}" type="presParOf" srcId="{E9E04D0E-3CA8-8343-8F7E-5FBE4C5D04C0}" destId="{1BE769DC-A834-2D4C-A43C-E3C121B25289}" srcOrd="2" destOrd="0" presId="urn:microsoft.com/office/officeart/2005/8/layout/process1"/>
    <dgm:cxn modelId="{FE0EF734-71FA-604C-B9B4-570256884781}" type="presParOf" srcId="{E9E04D0E-3CA8-8343-8F7E-5FBE4C5D04C0}" destId="{DA059EC2-EF2E-694A-9424-C0848932F3A3}" srcOrd="3" destOrd="0" presId="urn:microsoft.com/office/officeart/2005/8/layout/process1"/>
    <dgm:cxn modelId="{D837A7C5-3707-F446-A9EC-772EE079D959}" type="presParOf" srcId="{DA059EC2-EF2E-694A-9424-C0848932F3A3}" destId="{E7336BE4-0E92-4146-9985-F021274BCAA8}" srcOrd="0" destOrd="0" presId="urn:microsoft.com/office/officeart/2005/8/layout/process1"/>
    <dgm:cxn modelId="{EA1975A4-7630-5646-9057-AE77E32ECF2F}" type="presParOf" srcId="{E9E04D0E-3CA8-8343-8F7E-5FBE4C5D04C0}" destId="{CE7E4284-EE19-FD4A-93E5-6627E599E6F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1CDCCE-DD53-B94A-9F56-77B9113AD2D5}" type="doc">
      <dgm:prSet loTypeId="urn:microsoft.com/office/officeart/2005/8/layout/process2" loCatId="" qsTypeId="urn:microsoft.com/office/officeart/2005/8/quickstyle/simple2" qsCatId="simple" csTypeId="urn:microsoft.com/office/officeart/2005/8/colors/accent3_1" csCatId="accent3" phldr="1"/>
      <dgm:spPr/>
    </dgm:pt>
    <dgm:pt modelId="{5DAC16E2-F3DB-524D-87F4-D92410EF1E68}">
      <dgm:prSet phldrT="[文字]" custT="1"/>
      <dgm:spPr/>
      <dgm:t>
        <a:bodyPr/>
        <a:lstStyle/>
        <a:p>
          <a:r>
            <a:rPr kumimoji="1" lang="zh-TW" altLang="en-US" sz="3600" b="0" i="0" dirty="0" smtClean="0">
              <a:latin typeface="Heiti TC Light" charset="-120"/>
              <a:ea typeface="Heiti TC Light" charset="-120"/>
              <a:cs typeface="Heiti TC Light" charset="-120"/>
            </a:rPr>
            <a:t>在</a:t>
          </a:r>
          <a:r>
            <a:rPr kumimoji="1" lang="en-US" altLang="zh-TW" sz="3600" b="0" i="0" dirty="0" smtClean="0">
              <a:latin typeface="Heiti TC Light" charset="-120"/>
              <a:ea typeface="Heiti TC Light" charset="-120"/>
              <a:cs typeface="Heiti TC Light" charset="-120"/>
            </a:rPr>
            <a:t>ROI</a:t>
          </a:r>
          <a:r>
            <a:rPr kumimoji="1" lang="zh-TW" altLang="en-US" sz="3600" b="0" i="0" dirty="0" smtClean="0">
              <a:latin typeface="Heiti TC Light" charset="-120"/>
              <a:ea typeface="Heiti TC Light" charset="-120"/>
              <a:cs typeface="Heiti TC Light" charset="-120"/>
            </a:rPr>
            <a:t>中選則</a:t>
          </a:r>
          <a:r>
            <a:rPr kumimoji="1" lang="en-US" altLang="zh-TW" sz="3600" b="0" i="0" dirty="0" smtClean="0">
              <a:latin typeface="Heiti TC Light" charset="-120"/>
              <a:ea typeface="Heiti TC Light" charset="-120"/>
              <a:cs typeface="Heiti TC Light" charset="-120"/>
            </a:rPr>
            <a:t>K</a:t>
          </a:r>
          <a:r>
            <a:rPr kumimoji="1" lang="zh-TW" altLang="en-US" sz="3600" b="0" i="0" dirty="0" smtClean="0">
              <a:latin typeface="Heiti TC Light" charset="-120"/>
              <a:ea typeface="Heiti TC Light" charset="-120"/>
              <a:cs typeface="Heiti TC Light" charset="-120"/>
            </a:rPr>
            <a:t>個樣本點</a:t>
          </a:r>
          <a:endParaRPr lang="zh-TW" altLang="en-US" sz="3600" b="0" i="0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F5CB537F-B7AC-AC4D-8403-F9068B4363BC}" type="parTrans" cxnId="{F7E56021-7E92-9A43-9CE9-7B5FB88C2BDA}">
      <dgm:prSet/>
      <dgm:spPr/>
      <dgm:t>
        <a:bodyPr/>
        <a:lstStyle/>
        <a:p>
          <a:endParaRPr lang="zh-TW" altLang="en-US" sz="36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95DC5BD1-BB47-2B45-B60B-0278B6FE8578}" type="sibTrans" cxnId="{F7E56021-7E92-9A43-9CE9-7B5FB88C2BDA}">
      <dgm:prSet custT="1"/>
      <dgm:spPr/>
      <dgm:t>
        <a:bodyPr/>
        <a:lstStyle/>
        <a:p>
          <a:endParaRPr lang="zh-TW" altLang="en-US" sz="36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043E0353-9513-E04C-8A74-BD5171B969A3}">
      <dgm:prSet phldrT="[文字]" custT="1"/>
      <dgm:spPr/>
      <dgm:t>
        <a:bodyPr/>
        <a:lstStyle/>
        <a:p>
          <a:r>
            <a:rPr lang="zh-TW" altLang="en-US" sz="3600" b="0" i="0" dirty="0" smtClean="0">
              <a:latin typeface="Heiti TC Light" charset="-120"/>
              <a:ea typeface="Heiti TC Light" charset="-120"/>
              <a:cs typeface="Heiti TC Light" charset="-120"/>
            </a:rPr>
            <a:t>各樣本點利用定位演算法求相對位置</a:t>
          </a:r>
        </a:p>
      </dgm:t>
    </dgm:pt>
    <dgm:pt modelId="{BEDDD20A-5931-3847-B68F-22DDCE854A27}" type="parTrans" cxnId="{EFBE446F-6AF9-714A-92D1-A27789750F86}">
      <dgm:prSet/>
      <dgm:spPr/>
      <dgm:t>
        <a:bodyPr/>
        <a:lstStyle/>
        <a:p>
          <a:endParaRPr lang="zh-TW" altLang="en-US" sz="36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0742E57B-6C69-BE45-AB89-2F591F3411A0}" type="sibTrans" cxnId="{EFBE446F-6AF9-714A-92D1-A27789750F86}">
      <dgm:prSet custT="1"/>
      <dgm:spPr/>
      <dgm:t>
        <a:bodyPr/>
        <a:lstStyle/>
        <a:p>
          <a:endParaRPr lang="zh-TW" altLang="en-US" sz="36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15368EB3-430A-584D-ADE4-A398CDAC6EEE}">
      <dgm:prSet custT="1"/>
      <dgm:spPr/>
      <dgm:t>
        <a:bodyPr/>
        <a:lstStyle/>
        <a:p>
          <a:r>
            <a:rPr lang="zh-TW" altLang="en-US" sz="3600" b="0" i="0" dirty="0" smtClean="0">
              <a:latin typeface="Heiti TC Light" charset="-120"/>
              <a:ea typeface="Heiti TC Light" charset="-120"/>
              <a:cs typeface="Heiti TC Light" charset="-120"/>
            </a:rPr>
            <a:t>系算容許誤差內的樣本點數量</a:t>
          </a:r>
          <a:endParaRPr lang="zh-TW" altLang="en-US" sz="3600" b="0" i="0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3DAB758F-80C6-0C43-8848-EB50DDC02EAC}" type="parTrans" cxnId="{248DE4F9-2823-4641-B3E6-B6712AF4F9FD}">
      <dgm:prSet/>
      <dgm:spPr/>
      <dgm:t>
        <a:bodyPr/>
        <a:lstStyle/>
        <a:p>
          <a:endParaRPr lang="zh-TW" altLang="en-US" sz="36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B757C5E9-3D5A-334C-8F0F-FA20074C0454}" type="sibTrans" cxnId="{248DE4F9-2823-4641-B3E6-B6712AF4F9FD}">
      <dgm:prSet/>
      <dgm:spPr/>
      <dgm:t>
        <a:bodyPr/>
        <a:lstStyle/>
        <a:p>
          <a:endParaRPr lang="zh-TW" altLang="en-US" sz="3600" b="0" i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9FF955FB-E124-8A41-B265-6A1E336E2D85}" type="pres">
      <dgm:prSet presAssocID="{C31CDCCE-DD53-B94A-9F56-77B9113AD2D5}" presName="linearFlow" presStyleCnt="0">
        <dgm:presLayoutVars>
          <dgm:resizeHandles val="exact"/>
        </dgm:presLayoutVars>
      </dgm:prSet>
      <dgm:spPr/>
    </dgm:pt>
    <dgm:pt modelId="{809891AC-C422-3F41-ABA3-EB4F850AF1E0}" type="pres">
      <dgm:prSet presAssocID="{5DAC16E2-F3DB-524D-87F4-D92410EF1E68}" presName="node" presStyleLbl="node1" presStyleIdx="0" presStyleCnt="3" custScaleX="174655" custLinFactNeighborX="33371" custLinFactNeighborY="-1507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7BF7BE-BB62-4343-BCEC-262CBB19DC68}" type="pres">
      <dgm:prSet presAssocID="{95DC5BD1-BB47-2B45-B60B-0278B6FE8578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3CA98BEB-7348-D94C-ABC5-51C2A92FE464}" type="pres">
      <dgm:prSet presAssocID="{95DC5BD1-BB47-2B45-B60B-0278B6FE8578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A5A826BD-B044-8D4A-B2C6-BBAA1BCE975C}" type="pres">
      <dgm:prSet presAssocID="{043E0353-9513-E04C-8A74-BD5171B969A3}" presName="node" presStyleLbl="node1" presStyleIdx="1" presStyleCnt="3" custScaleX="17465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916A22-BD18-324C-A435-7ECC77FEC453}" type="pres">
      <dgm:prSet presAssocID="{0742E57B-6C69-BE45-AB89-2F591F3411A0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F1318BDD-5AB4-8D47-AACD-2B9EE4FA0879}" type="pres">
      <dgm:prSet presAssocID="{0742E57B-6C69-BE45-AB89-2F591F3411A0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F934A8E9-4803-8946-97C0-FD931445E1CC}" type="pres">
      <dgm:prSet presAssocID="{15368EB3-430A-584D-ADE4-A398CDAC6EEE}" presName="node" presStyleLbl="node1" presStyleIdx="2" presStyleCnt="3" custScaleX="17465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7E56021-7E92-9A43-9CE9-7B5FB88C2BDA}" srcId="{C31CDCCE-DD53-B94A-9F56-77B9113AD2D5}" destId="{5DAC16E2-F3DB-524D-87F4-D92410EF1E68}" srcOrd="0" destOrd="0" parTransId="{F5CB537F-B7AC-AC4D-8403-F9068B4363BC}" sibTransId="{95DC5BD1-BB47-2B45-B60B-0278B6FE8578}"/>
    <dgm:cxn modelId="{EF19755E-6B76-CA43-A78B-F17E10610D55}" type="presOf" srcId="{0742E57B-6C69-BE45-AB89-2F591F3411A0}" destId="{F1318BDD-5AB4-8D47-AACD-2B9EE4FA0879}" srcOrd="1" destOrd="0" presId="urn:microsoft.com/office/officeart/2005/8/layout/process2"/>
    <dgm:cxn modelId="{AC3C7D50-C0BC-484F-BADB-4CA6F4330E23}" type="presOf" srcId="{95DC5BD1-BB47-2B45-B60B-0278B6FE8578}" destId="{897BF7BE-BB62-4343-BCEC-262CBB19DC68}" srcOrd="0" destOrd="0" presId="urn:microsoft.com/office/officeart/2005/8/layout/process2"/>
    <dgm:cxn modelId="{5DCAE177-3FF8-AB41-9C17-C2C62D989BF4}" type="presOf" srcId="{0742E57B-6C69-BE45-AB89-2F591F3411A0}" destId="{9D916A22-BD18-324C-A435-7ECC77FEC453}" srcOrd="0" destOrd="0" presId="urn:microsoft.com/office/officeart/2005/8/layout/process2"/>
    <dgm:cxn modelId="{248DE4F9-2823-4641-B3E6-B6712AF4F9FD}" srcId="{C31CDCCE-DD53-B94A-9F56-77B9113AD2D5}" destId="{15368EB3-430A-584D-ADE4-A398CDAC6EEE}" srcOrd="2" destOrd="0" parTransId="{3DAB758F-80C6-0C43-8848-EB50DDC02EAC}" sibTransId="{B757C5E9-3D5A-334C-8F0F-FA20074C0454}"/>
    <dgm:cxn modelId="{2E9EC2EE-9DD1-E541-9F0B-FD19FBEB84B2}" type="presOf" srcId="{C31CDCCE-DD53-B94A-9F56-77B9113AD2D5}" destId="{9FF955FB-E124-8A41-B265-6A1E336E2D85}" srcOrd="0" destOrd="0" presId="urn:microsoft.com/office/officeart/2005/8/layout/process2"/>
    <dgm:cxn modelId="{EFBE446F-6AF9-714A-92D1-A27789750F86}" srcId="{C31CDCCE-DD53-B94A-9F56-77B9113AD2D5}" destId="{043E0353-9513-E04C-8A74-BD5171B969A3}" srcOrd="1" destOrd="0" parTransId="{BEDDD20A-5931-3847-B68F-22DDCE854A27}" sibTransId="{0742E57B-6C69-BE45-AB89-2F591F3411A0}"/>
    <dgm:cxn modelId="{707BA5C9-7D7E-674F-8179-7487BBDB0120}" type="presOf" srcId="{043E0353-9513-E04C-8A74-BD5171B969A3}" destId="{A5A826BD-B044-8D4A-B2C6-BBAA1BCE975C}" srcOrd="0" destOrd="0" presId="urn:microsoft.com/office/officeart/2005/8/layout/process2"/>
    <dgm:cxn modelId="{E13BCE44-2394-A743-989F-FE0A72164ECE}" type="presOf" srcId="{15368EB3-430A-584D-ADE4-A398CDAC6EEE}" destId="{F934A8E9-4803-8946-97C0-FD931445E1CC}" srcOrd="0" destOrd="0" presId="urn:microsoft.com/office/officeart/2005/8/layout/process2"/>
    <dgm:cxn modelId="{2FB346B5-38E5-844B-8840-D44149B6E518}" type="presOf" srcId="{5DAC16E2-F3DB-524D-87F4-D92410EF1E68}" destId="{809891AC-C422-3F41-ABA3-EB4F850AF1E0}" srcOrd="0" destOrd="0" presId="urn:microsoft.com/office/officeart/2005/8/layout/process2"/>
    <dgm:cxn modelId="{ECC5F64F-8673-CF41-ADA7-3F179E8CCD00}" type="presOf" srcId="{95DC5BD1-BB47-2B45-B60B-0278B6FE8578}" destId="{3CA98BEB-7348-D94C-ABC5-51C2A92FE464}" srcOrd="1" destOrd="0" presId="urn:microsoft.com/office/officeart/2005/8/layout/process2"/>
    <dgm:cxn modelId="{5B85865E-D261-5A44-AD5A-55D5891F7553}" type="presParOf" srcId="{9FF955FB-E124-8A41-B265-6A1E336E2D85}" destId="{809891AC-C422-3F41-ABA3-EB4F850AF1E0}" srcOrd="0" destOrd="0" presId="urn:microsoft.com/office/officeart/2005/8/layout/process2"/>
    <dgm:cxn modelId="{E338669A-9E78-7C4F-BC58-AB14B15FC015}" type="presParOf" srcId="{9FF955FB-E124-8A41-B265-6A1E336E2D85}" destId="{897BF7BE-BB62-4343-BCEC-262CBB19DC68}" srcOrd="1" destOrd="0" presId="urn:microsoft.com/office/officeart/2005/8/layout/process2"/>
    <dgm:cxn modelId="{82FF7E46-C714-2E42-892F-ED7666C5D7DD}" type="presParOf" srcId="{897BF7BE-BB62-4343-BCEC-262CBB19DC68}" destId="{3CA98BEB-7348-D94C-ABC5-51C2A92FE464}" srcOrd="0" destOrd="0" presId="urn:microsoft.com/office/officeart/2005/8/layout/process2"/>
    <dgm:cxn modelId="{958018CF-5359-8B4D-9D1E-05448D5EBAA6}" type="presParOf" srcId="{9FF955FB-E124-8A41-B265-6A1E336E2D85}" destId="{A5A826BD-B044-8D4A-B2C6-BBAA1BCE975C}" srcOrd="2" destOrd="0" presId="urn:microsoft.com/office/officeart/2005/8/layout/process2"/>
    <dgm:cxn modelId="{21E30BFB-F119-714A-B497-A0E54AE1CFE2}" type="presParOf" srcId="{9FF955FB-E124-8A41-B265-6A1E336E2D85}" destId="{9D916A22-BD18-324C-A435-7ECC77FEC453}" srcOrd="3" destOrd="0" presId="urn:microsoft.com/office/officeart/2005/8/layout/process2"/>
    <dgm:cxn modelId="{C7F9D207-B211-854C-9BFB-56098DE8BF4A}" type="presParOf" srcId="{9D916A22-BD18-324C-A435-7ECC77FEC453}" destId="{F1318BDD-5AB4-8D47-AACD-2B9EE4FA0879}" srcOrd="0" destOrd="0" presId="urn:microsoft.com/office/officeart/2005/8/layout/process2"/>
    <dgm:cxn modelId="{7452B35E-CDE5-A343-AE9C-4B403BE74C9D}" type="presParOf" srcId="{9FF955FB-E124-8A41-B265-6A1E336E2D85}" destId="{F934A8E9-4803-8946-97C0-FD931445E1C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891AC-C422-3F41-ABA3-EB4F850AF1E0}">
      <dsp:nvSpPr>
        <dsp:cNvPr id="0" name=""/>
        <dsp:cNvSpPr/>
      </dsp:nvSpPr>
      <dsp:spPr>
        <a:xfrm>
          <a:off x="0" y="0"/>
          <a:ext cx="3375368" cy="13827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24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各</a:t>
          </a:r>
          <a:r>
            <a:rPr kumimoji="1" lang="en-US" altLang="zh-TW" sz="24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LED</a:t>
          </a:r>
          <a:r>
            <a:rPr kumimoji="1" lang="zh-TW" altLang="en-US" sz="24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進行編碼（</a:t>
          </a:r>
          <a:r>
            <a:rPr kumimoji="1" lang="en-US" altLang="zh-TW" sz="24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Modulation</a:t>
          </a:r>
          <a:r>
            <a:rPr kumimoji="1" lang="zh-TW" altLang="en-US" sz="24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）</a:t>
          </a:r>
          <a:endParaRPr lang="zh-TW" altLang="en-US" sz="2400" b="0" i="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40499" y="40499"/>
        <a:ext cx="3294370" cy="1301727"/>
      </dsp:txXfrm>
    </dsp:sp>
    <dsp:sp modelId="{897BF7BE-BB62-4343-BCEC-262CBB19DC68}">
      <dsp:nvSpPr>
        <dsp:cNvPr id="0" name=""/>
        <dsp:cNvSpPr/>
      </dsp:nvSpPr>
      <dsp:spPr>
        <a:xfrm rot="5400000">
          <a:off x="1427029" y="1419152"/>
          <a:ext cx="521309" cy="6222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b="0" i="0" kern="1200">
            <a:latin typeface="Heiti TC Light" charset="-120"/>
            <a:ea typeface="Heiti TC Light" charset="-120"/>
            <a:cs typeface="Heiti TC Light" charset="-120"/>
          </a:endParaRPr>
        </a:p>
      </dsp:txBody>
      <dsp:txXfrm rot="-5400000">
        <a:off x="1501016" y="1469611"/>
        <a:ext cx="373336" cy="364916"/>
      </dsp:txXfrm>
    </dsp:sp>
    <dsp:sp modelId="{A5A826BD-B044-8D4A-B2C6-BBAA1BCE975C}">
      <dsp:nvSpPr>
        <dsp:cNvPr id="0" name=""/>
        <dsp:cNvSpPr/>
      </dsp:nvSpPr>
      <dsp:spPr>
        <a:xfrm>
          <a:off x="0" y="2077805"/>
          <a:ext cx="3375368" cy="13827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光波傳遞</a:t>
          </a:r>
        </a:p>
      </dsp:txBody>
      <dsp:txXfrm>
        <a:off x="40499" y="2118304"/>
        <a:ext cx="3294370" cy="1301727"/>
      </dsp:txXfrm>
    </dsp:sp>
    <dsp:sp modelId="{9D916A22-BD18-324C-A435-7ECC77FEC453}">
      <dsp:nvSpPr>
        <dsp:cNvPr id="0" name=""/>
        <dsp:cNvSpPr/>
      </dsp:nvSpPr>
      <dsp:spPr>
        <a:xfrm rot="5400000">
          <a:off x="1428422" y="3495099"/>
          <a:ext cx="518522" cy="6222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b="0" i="0" kern="1200">
            <a:latin typeface="Heiti TC Light" charset="-120"/>
            <a:ea typeface="Heiti TC Light" charset="-120"/>
            <a:cs typeface="Heiti TC Light" charset="-120"/>
          </a:endParaRPr>
        </a:p>
      </dsp:txBody>
      <dsp:txXfrm rot="-5400000">
        <a:off x="1501016" y="3546951"/>
        <a:ext cx="373336" cy="362965"/>
      </dsp:txXfrm>
    </dsp:sp>
    <dsp:sp modelId="{D8E67274-6C93-C946-9C02-EB60C3C3A408}">
      <dsp:nvSpPr>
        <dsp:cNvPr id="0" name=""/>
        <dsp:cNvSpPr/>
      </dsp:nvSpPr>
      <dsp:spPr>
        <a:xfrm>
          <a:off x="0" y="4151893"/>
          <a:ext cx="3375368" cy="13827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24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各</a:t>
          </a:r>
          <a:r>
            <a:rPr kumimoji="1" lang="en-US" altLang="zh-TW" sz="24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PD</a:t>
          </a:r>
          <a:r>
            <a:rPr kumimoji="1" lang="zh-TW" altLang="en-US" sz="24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進行解碼（</a:t>
          </a:r>
          <a:r>
            <a:rPr kumimoji="1" lang="en-US" altLang="zh-TW" sz="24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Demodulation</a:t>
          </a:r>
          <a:r>
            <a:rPr kumimoji="1" lang="zh-TW" altLang="en-US" sz="24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）</a:t>
          </a:r>
          <a:endParaRPr lang="zh-TW" altLang="en-US" sz="2400" b="0" i="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40499" y="4192392"/>
        <a:ext cx="3294370" cy="1301727"/>
      </dsp:txXfrm>
    </dsp:sp>
    <dsp:sp modelId="{4952ED3B-3DBB-2543-836F-FF4B9FB5921D}">
      <dsp:nvSpPr>
        <dsp:cNvPr id="0" name=""/>
        <dsp:cNvSpPr/>
      </dsp:nvSpPr>
      <dsp:spPr>
        <a:xfrm rot="5400000">
          <a:off x="1428422" y="5569187"/>
          <a:ext cx="518522" cy="6222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b="0" i="0" kern="1200">
            <a:latin typeface="Heiti TC Light" charset="-120"/>
            <a:ea typeface="Heiti TC Light" charset="-120"/>
            <a:cs typeface="Heiti TC Light" charset="-120"/>
          </a:endParaRPr>
        </a:p>
      </dsp:txBody>
      <dsp:txXfrm rot="-5400000">
        <a:off x="1501016" y="5621039"/>
        <a:ext cx="373336" cy="362965"/>
      </dsp:txXfrm>
    </dsp:sp>
    <dsp:sp modelId="{F934A8E9-4803-8946-97C0-FD931445E1CC}">
      <dsp:nvSpPr>
        <dsp:cNvPr id="0" name=""/>
        <dsp:cNvSpPr/>
      </dsp:nvSpPr>
      <dsp:spPr>
        <a:xfrm>
          <a:off x="0" y="6225982"/>
          <a:ext cx="3375368" cy="13827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定位演算法</a:t>
          </a:r>
          <a:endParaRPr lang="zh-TW" altLang="en-US" sz="2400" b="0" i="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40499" y="6266481"/>
        <a:ext cx="3294370" cy="1301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F485-2F8D-3E40-98E0-D5026C10BC97}">
      <dsp:nvSpPr>
        <dsp:cNvPr id="0" name=""/>
        <dsp:cNvSpPr/>
      </dsp:nvSpPr>
      <dsp:spPr>
        <a:xfrm>
          <a:off x="7872" y="0"/>
          <a:ext cx="3435188" cy="15226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限制組態</a:t>
          </a:r>
          <a:endParaRPr lang="zh-TW" altLang="en-US" sz="2800" b="0" i="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52468" y="44596"/>
        <a:ext cx="3345996" cy="1433426"/>
      </dsp:txXfrm>
    </dsp:sp>
    <dsp:sp modelId="{82E2D7FE-E29C-F841-8673-0757793C17B9}">
      <dsp:nvSpPr>
        <dsp:cNvPr id="0" name=""/>
        <dsp:cNvSpPr/>
      </dsp:nvSpPr>
      <dsp:spPr>
        <a:xfrm>
          <a:off x="3786579" y="335345"/>
          <a:ext cx="728259" cy="8519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0" i="0" kern="120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3786579" y="505730"/>
        <a:ext cx="509781" cy="511156"/>
      </dsp:txXfrm>
    </dsp:sp>
    <dsp:sp modelId="{1BE769DC-A834-2D4C-A43C-E3C121B25289}">
      <dsp:nvSpPr>
        <dsp:cNvPr id="0" name=""/>
        <dsp:cNvSpPr/>
      </dsp:nvSpPr>
      <dsp:spPr>
        <a:xfrm>
          <a:off x="4817136" y="0"/>
          <a:ext cx="5559130" cy="15226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兩</a:t>
          </a:r>
          <a:r>
            <a:rPr lang="en-US" altLang="zh-TW" sz="28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PD</a:t>
          </a:r>
          <a:r>
            <a:rPr lang="zh-TW" altLang="en-US" sz="28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強度比值開朗博次方根，為入射角餘弦比值，即為一平面</a:t>
          </a:r>
        </a:p>
      </dsp:txBody>
      <dsp:txXfrm>
        <a:off x="4861732" y="44596"/>
        <a:ext cx="5469938" cy="1433426"/>
      </dsp:txXfrm>
    </dsp:sp>
    <dsp:sp modelId="{DA059EC2-EF2E-694A-9424-C0848932F3A3}">
      <dsp:nvSpPr>
        <dsp:cNvPr id="0" name=""/>
        <dsp:cNvSpPr/>
      </dsp:nvSpPr>
      <dsp:spPr>
        <a:xfrm>
          <a:off x="10719785" y="335345"/>
          <a:ext cx="728259" cy="8519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0" i="0" kern="120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10719785" y="505730"/>
        <a:ext cx="509781" cy="511156"/>
      </dsp:txXfrm>
    </dsp:sp>
    <dsp:sp modelId="{CE7E4284-EE19-FD4A-93E5-6627E599E6FE}">
      <dsp:nvSpPr>
        <dsp:cNvPr id="0" name=""/>
        <dsp:cNvSpPr/>
      </dsp:nvSpPr>
      <dsp:spPr>
        <a:xfrm>
          <a:off x="11750341" y="0"/>
          <a:ext cx="3435188" cy="15226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多個平面交得一點</a:t>
          </a:r>
          <a:endParaRPr lang="zh-TW" altLang="en-US" sz="2800" b="0" i="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11794937" y="44596"/>
        <a:ext cx="3345996" cy="14334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F485-2F8D-3E40-98E0-D5026C10BC97}">
      <dsp:nvSpPr>
        <dsp:cNvPr id="0" name=""/>
        <dsp:cNvSpPr/>
      </dsp:nvSpPr>
      <dsp:spPr>
        <a:xfrm>
          <a:off x="7872" y="0"/>
          <a:ext cx="3435188" cy="15226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限制組態</a:t>
          </a:r>
          <a:endParaRPr lang="zh-TW" altLang="en-US" sz="2800" b="0" i="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52468" y="44596"/>
        <a:ext cx="3345996" cy="1433426"/>
      </dsp:txXfrm>
    </dsp:sp>
    <dsp:sp modelId="{82E2D7FE-E29C-F841-8673-0757793C17B9}">
      <dsp:nvSpPr>
        <dsp:cNvPr id="0" name=""/>
        <dsp:cNvSpPr/>
      </dsp:nvSpPr>
      <dsp:spPr>
        <a:xfrm>
          <a:off x="3786579" y="335345"/>
          <a:ext cx="728259" cy="8519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0" i="0" kern="120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3786579" y="505730"/>
        <a:ext cx="509781" cy="511156"/>
      </dsp:txXfrm>
    </dsp:sp>
    <dsp:sp modelId="{1BE769DC-A834-2D4C-A43C-E3C121B25289}">
      <dsp:nvSpPr>
        <dsp:cNvPr id="0" name=""/>
        <dsp:cNvSpPr/>
      </dsp:nvSpPr>
      <dsp:spPr>
        <a:xfrm>
          <a:off x="4817136" y="0"/>
          <a:ext cx="5559130" cy="15226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兩</a:t>
          </a:r>
          <a:r>
            <a:rPr lang="en-US" altLang="zh-TW" sz="28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PD</a:t>
          </a:r>
          <a:r>
            <a:rPr lang="zh-TW" altLang="en-US" sz="28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強度比值開朗博次方根，為入射角餘弦比值，即為一平面</a:t>
          </a:r>
        </a:p>
      </dsp:txBody>
      <dsp:txXfrm>
        <a:off x="4861732" y="44596"/>
        <a:ext cx="5469938" cy="1433426"/>
      </dsp:txXfrm>
    </dsp:sp>
    <dsp:sp modelId="{DA059EC2-EF2E-694A-9424-C0848932F3A3}">
      <dsp:nvSpPr>
        <dsp:cNvPr id="0" name=""/>
        <dsp:cNvSpPr/>
      </dsp:nvSpPr>
      <dsp:spPr>
        <a:xfrm>
          <a:off x="10719785" y="335345"/>
          <a:ext cx="728259" cy="8519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0" i="0" kern="120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10719785" y="505730"/>
        <a:ext cx="509781" cy="511156"/>
      </dsp:txXfrm>
    </dsp:sp>
    <dsp:sp modelId="{CE7E4284-EE19-FD4A-93E5-6627E599E6FE}">
      <dsp:nvSpPr>
        <dsp:cNvPr id="0" name=""/>
        <dsp:cNvSpPr/>
      </dsp:nvSpPr>
      <dsp:spPr>
        <a:xfrm>
          <a:off x="11750341" y="0"/>
          <a:ext cx="3435188" cy="15226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多個平面交得一點</a:t>
          </a:r>
          <a:endParaRPr lang="zh-TW" altLang="en-US" sz="2800" b="0" i="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11794937" y="44596"/>
        <a:ext cx="3345996" cy="14334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891AC-C422-3F41-ABA3-EB4F850AF1E0}">
      <dsp:nvSpPr>
        <dsp:cNvPr id="0" name=""/>
        <dsp:cNvSpPr/>
      </dsp:nvSpPr>
      <dsp:spPr>
        <a:xfrm>
          <a:off x="0" y="0"/>
          <a:ext cx="8054907" cy="14043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36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在</a:t>
          </a:r>
          <a:r>
            <a:rPr kumimoji="1" lang="en-US" altLang="zh-TW" sz="36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ROI</a:t>
          </a:r>
          <a:r>
            <a:rPr kumimoji="1" lang="zh-TW" altLang="en-US" sz="36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中選則</a:t>
          </a:r>
          <a:r>
            <a:rPr kumimoji="1" lang="en-US" altLang="zh-TW" sz="36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K</a:t>
          </a:r>
          <a:r>
            <a:rPr kumimoji="1" lang="zh-TW" altLang="en-US" sz="36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個樣本點</a:t>
          </a:r>
          <a:endParaRPr lang="zh-TW" altLang="en-US" sz="3600" b="0" i="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41132" y="41132"/>
        <a:ext cx="7972643" cy="1322092"/>
      </dsp:txXfrm>
    </dsp:sp>
    <dsp:sp modelId="{897BF7BE-BB62-4343-BCEC-262CBB19DC68}">
      <dsp:nvSpPr>
        <dsp:cNvPr id="0" name=""/>
        <dsp:cNvSpPr/>
      </dsp:nvSpPr>
      <dsp:spPr>
        <a:xfrm rot="5400000">
          <a:off x="3763107" y="1440838"/>
          <a:ext cx="528692" cy="6319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600" b="0" i="0" kern="1200">
            <a:latin typeface="Heiti TC Light" charset="-120"/>
            <a:ea typeface="Heiti TC Light" charset="-120"/>
            <a:cs typeface="Heiti TC Light" charset="-120"/>
          </a:endParaRPr>
        </a:p>
      </dsp:txBody>
      <dsp:txXfrm rot="-5400000">
        <a:off x="3837865" y="1492472"/>
        <a:ext cx="379176" cy="370084"/>
      </dsp:txXfrm>
    </dsp:sp>
    <dsp:sp modelId="{A5A826BD-B044-8D4A-B2C6-BBAA1BCE975C}">
      <dsp:nvSpPr>
        <dsp:cNvPr id="0" name=""/>
        <dsp:cNvSpPr/>
      </dsp:nvSpPr>
      <dsp:spPr>
        <a:xfrm>
          <a:off x="0" y="2109280"/>
          <a:ext cx="8054907" cy="14043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各樣本點利用定位演算法求相對位置</a:t>
          </a:r>
        </a:p>
      </dsp:txBody>
      <dsp:txXfrm>
        <a:off x="41132" y="2150412"/>
        <a:ext cx="7972643" cy="1322092"/>
      </dsp:txXfrm>
    </dsp:sp>
    <dsp:sp modelId="{9D916A22-BD18-324C-A435-7ECC77FEC453}">
      <dsp:nvSpPr>
        <dsp:cNvPr id="0" name=""/>
        <dsp:cNvSpPr/>
      </dsp:nvSpPr>
      <dsp:spPr>
        <a:xfrm rot="5400000">
          <a:off x="3764136" y="3548745"/>
          <a:ext cx="526633" cy="6319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600" b="0" i="0" kern="1200">
            <a:latin typeface="Heiti TC Light" charset="-120"/>
            <a:ea typeface="Heiti TC Light" charset="-120"/>
            <a:cs typeface="Heiti TC Light" charset="-120"/>
          </a:endParaRPr>
        </a:p>
      </dsp:txBody>
      <dsp:txXfrm rot="-5400000">
        <a:off x="3837865" y="3601408"/>
        <a:ext cx="379176" cy="368643"/>
      </dsp:txXfrm>
    </dsp:sp>
    <dsp:sp modelId="{F934A8E9-4803-8946-97C0-FD931445E1CC}">
      <dsp:nvSpPr>
        <dsp:cNvPr id="0" name=""/>
        <dsp:cNvSpPr/>
      </dsp:nvSpPr>
      <dsp:spPr>
        <a:xfrm>
          <a:off x="0" y="4215814"/>
          <a:ext cx="8054907" cy="14043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b="0" i="0" kern="1200" dirty="0" smtClean="0">
              <a:latin typeface="Heiti TC Light" charset="-120"/>
              <a:ea typeface="Heiti TC Light" charset="-120"/>
              <a:cs typeface="Heiti TC Light" charset="-120"/>
            </a:rPr>
            <a:t>系算容許誤差內的樣本點數量</a:t>
          </a:r>
          <a:endParaRPr lang="zh-TW" altLang="en-US" sz="3600" b="0" i="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41132" y="4256946"/>
        <a:ext cx="7972643" cy="1322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F9BF-13DE-8443-A7CC-15BDDA9E8E66}" type="datetimeFigureOut">
              <a:rPr kumimoji="1" lang="zh-TW" altLang="en-US" smtClean="0"/>
              <a:t>2022/6/27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75E22-726B-1540-A539-793F77B9CA8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9956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本研究針對的是使用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對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（</a:t>
            </a:r>
            <a:r>
              <a:rPr kumimoji="1" lang="en-US" altLang="zh-TW" dirty="0" smtClean="0"/>
              <a:t>Photodiode</a:t>
            </a:r>
            <a:r>
              <a:rPr kumimoji="1" lang="zh-TW" altLang="en-US" dirty="0" smtClean="0"/>
              <a:t>光電二極體）的定位系統，這種系統分為目標物與觀察者，兩者皆為剛體，觀察者由多個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組成，透過接收多個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組成的目標物所發出的光訊號，藉由各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所接收到的各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光強度，進行演算法計算，得到兩座標系的相對位置。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目標將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與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分別包裝成兩個獨立可攜的裝置，可靈活的將兩個任意安裝在欲量測的兩物體上。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其中，為了能讓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夠辨識光訊號來源是哪個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，系統需要進行編碼，各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將自己的</a:t>
            </a:r>
            <a:r>
              <a:rPr kumimoji="1" lang="en-US" altLang="zh-TW" dirty="0" smtClean="0"/>
              <a:t>ID</a:t>
            </a:r>
            <a:r>
              <a:rPr kumimoji="1" lang="zh-TW" altLang="en-US" dirty="0" smtClean="0"/>
              <a:t>編碼後傳送，光波傳遞至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端之後需進行解碼，各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需將所接收到的訊號分解成</a:t>
            </a:r>
            <a:r>
              <a:rPr kumimoji="1" lang="en-US" altLang="zh-TW" dirty="0" smtClean="0"/>
              <a:t>ID</a:t>
            </a:r>
            <a:r>
              <a:rPr kumimoji="1" lang="zh-TW" altLang="en-US" dirty="0" smtClean="0"/>
              <a:t>與強度，可以得到</a:t>
            </a:r>
            <a:r>
              <a:rPr kumimoji="1" lang="en-US" altLang="zh-TW" dirty="0" err="1" smtClean="0"/>
              <a:t>LxP</a:t>
            </a:r>
            <a:r>
              <a:rPr kumimoji="1" lang="zh-TW" altLang="en-US" dirty="0" smtClean="0"/>
              <a:t>個對應的強度。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因此，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與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硬體端需要針對可見光通訊的部分進行編碼解碼，而定位演算法則是要針對光波傳遞中，光強度與相對位置之間的特性進行分析，透過多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對多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的強度關係，回推兩座標系的相對位置。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在此系統中，需要克服的問題包含可見光通訊的可靠度，如何有效的利用編碼解碼得到多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對多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的訊號強度是有難度的；除此之外，有效的定位演算法也需要被探討，現今大多演算法會假設硬體為理想、限制兩者為平行，且缺乏同時兼具效率又能達到三維定位的演算法，因此本研究針對定位演算法的部分，從理論上探討如何建立完整又靈活的三維定位演算法，並透過改變系統中的參數來針對不同情境提供最佳系統組態。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75E22-726B-1540-A539-793F77B9CA83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8333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探討多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對多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系統之前，需先介紹一對一的光傳遞模型，簡單將光傳遞模型從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發射傳送到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分為三個部分：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首先是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輻射的部分，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的輻射模式為軸對稱的朗博輻射模式，輻射強度為出射角度的</a:t>
            </a:r>
            <a:r>
              <a:rPr kumimoji="1" lang="en-US" altLang="zh-TW" dirty="0" smtClean="0"/>
              <a:t>cosine</a:t>
            </a:r>
            <a:r>
              <a:rPr kumimoji="1" lang="zh-TW" altLang="en-US" dirty="0" smtClean="0"/>
              <a:t>函數的次方，該次方就是朗博次方。朗博次方影響著輻射強度隨出射角度變化的改變速度，朗博次方愈大時，光束較為集中，隨著出射角變大時輻射強度衰減的速度越快，對角度變化的敏感度較大，然而可視範圍變小。因此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發光強度式子如下，為出射角的</a:t>
            </a:r>
            <a:r>
              <a:rPr kumimoji="1" lang="en-US" altLang="zh-TW" dirty="0" smtClean="0"/>
              <a:t>cosine</a:t>
            </a:r>
            <a:r>
              <a:rPr kumimoji="1" lang="zh-TW" altLang="en-US" dirty="0" smtClean="0"/>
              <a:t>函數，其中由於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照光並非一維的，其照射模式是軸對稱的，因此</a:t>
            </a:r>
            <a:r>
              <a:rPr kumimoji="1" lang="en-US" altLang="zh-TW" dirty="0" smtClean="0"/>
              <a:t>(Ml+1)/2pi</a:t>
            </a:r>
            <a:r>
              <a:rPr kumimoji="1" lang="zh-TW" altLang="en-US" dirty="0" smtClean="0"/>
              <a:t>為一常數使總照射能量相同。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接著是光傳播至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的部分，輻射強度會與距離平方成反比，而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同樣遵守朗博輻射模式，因此接收到的輻射強度為入射角度的</a:t>
            </a:r>
            <a:r>
              <a:rPr kumimoji="1" lang="en-US" altLang="zh-TW" dirty="0" smtClean="0"/>
              <a:t>cosine</a:t>
            </a:r>
            <a:r>
              <a:rPr kumimoji="1" lang="zh-TW" altLang="en-US" dirty="0" smtClean="0"/>
              <a:t>函數的次方。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最後是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的硬體部分，透過硬體參數：有效面積與響應率，將光輻射強度轉換為電流。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75E22-726B-1540-A539-793F77B9CA83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1176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多個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對多個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的訊號中，當我們統一所有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與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的硬體參數，光強度的變數便僅剩下入射角、出射角、以及距離三項。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考慮單個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對多個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，當我們將多個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擺設於同個位置時，各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的出射角與距離皆相同，因此輸出電流僅為入射角的函數。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比較兩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的入射強度，取得兩者比值並開朗博次方根後，即為兩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入射角的餘弦比值。透過內積與餘弦的關係，符合該餘弦比值的入射方位便為一平面。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兩兩比較入射強度得到多個平面，平面交點即為入射方位。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75E22-726B-1540-A539-793F77B9CA83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824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多個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對多個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的訊號中，當我們統一所有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與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的硬體參數，光強度的變數便僅剩下入射角、出射角、以及距離三項。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考慮單個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對多個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，當我們將多個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擺設於同個位置時，各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的出射角與距離皆相同，因此輸出電流僅為入射角的函數。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比較兩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的入射強度，取得兩者比值並開朗博次方根後，即為兩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入射角的餘弦比值。透過內積與餘弦的關係，符合該餘弦比值的入射方位便為一平面。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smtClean="0"/>
              <a:t>兩兩比較入射強度得到多個平面，平面交點即為入射方位。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75E22-726B-1540-A539-793F77B9CA83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43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75E22-726B-1540-A539-793F77B9CA83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5477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本研究主要著重在朗博次方與組態的探討：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朗博次方為覆蓋率與角度敏感度之間的取捨，其為欲探討的變數之一。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再來欲探討的是硬體擺設組態最系統表現的影響。由於設計的演算法需限制各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與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擺放於同位置，因此擺設自由度各自只有</a:t>
            </a:r>
            <a:r>
              <a:rPr kumimoji="1" lang="en-US" altLang="zh-TW" dirty="0" smtClean="0"/>
              <a:t>2dof</a:t>
            </a:r>
            <a:r>
              <a:rPr kumimoji="1" lang="zh-TW" altLang="en-US" dirty="0" smtClean="0"/>
              <a:t>，為球座標系中的天頂角與方位角，因此共有</a:t>
            </a:r>
            <a:r>
              <a:rPr kumimoji="1" lang="en-US" altLang="zh-TW" dirty="0" smtClean="0"/>
              <a:t>2+P*2+L*2</a:t>
            </a:r>
            <a:r>
              <a:rPr kumimoji="1" lang="zh-TW" altLang="en-US" dirty="0" smtClean="0"/>
              <a:t>個變數。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75E22-726B-1540-A539-793F77B9CA83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426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（目前沒觀察出很具體的現象）</a:t>
            </a:r>
            <a:endParaRPr kumimoji="1" lang="en-US" altLang="zh-TW" dirty="0" smtClean="0"/>
          </a:p>
          <a:p>
            <a:pPr marL="0" marR="0" indent="0" algn="l" defTabSz="1382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（改來改去跑了不到十次的觀察結果）</a:t>
            </a:r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只要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與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數量不多（低於</a:t>
            </a:r>
            <a:r>
              <a:rPr kumimoji="1" lang="en-US" altLang="zh-TW" dirty="0" smtClean="0"/>
              <a:t>10</a:t>
            </a:r>
            <a:r>
              <a:rPr kumimoji="1" lang="zh-TW" altLang="en-US" dirty="0" smtClean="0"/>
              <a:t>），基本上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與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的朗博次方結果都會在</a:t>
            </a:r>
            <a:r>
              <a:rPr kumimoji="1" lang="en-US" altLang="zh-TW" dirty="0" smtClean="0"/>
              <a:t>3</a:t>
            </a:r>
            <a:r>
              <a:rPr kumimoji="1" lang="zh-TW" altLang="en-US" dirty="0" smtClean="0"/>
              <a:t>以內</a:t>
            </a:r>
            <a:endParaRPr kumimoji="1" lang="en-US" altLang="zh-TW" dirty="0" smtClean="0"/>
          </a:p>
          <a:p>
            <a:r>
              <a:rPr kumimoji="1" lang="zh-TW" altLang="en-US" dirty="0" smtClean="0"/>
              <a:t>組態的部分，當我</a:t>
            </a:r>
            <a:r>
              <a:rPr kumimoji="1" lang="en-US" altLang="zh-TW" dirty="0" smtClean="0"/>
              <a:t>rotation</a:t>
            </a:r>
            <a:r>
              <a:rPr kumimoji="1" lang="zh-TW" altLang="en-US" dirty="0" smtClean="0"/>
              <a:t>的樣本點給的不是對稱時，組態也會偏一邊，符合預期，但偏移的比我想像的大不少。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目前結果算是符合預期，但目標函數最終都會變成一樣，就是針對</a:t>
            </a:r>
            <a:r>
              <a:rPr kumimoji="1" lang="en-US" altLang="zh-TW" dirty="0" smtClean="0"/>
              <a:t>coverage</a:t>
            </a:r>
            <a:r>
              <a:rPr kumimoji="1" lang="zh-TW" altLang="en-US" dirty="0" smtClean="0"/>
              <a:t>在做改善。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75E22-726B-1540-A539-793F77B9CA83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151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2022/6/27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2022/6/27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2022/6/27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Heiti TC Medium" charset="-120"/>
                <a:ea typeface="Heiti TC Medium" charset="-120"/>
                <a:cs typeface="Heiti TC Medium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>
                <a:latin typeface="Heiti TC Medium" charset="-120"/>
                <a:ea typeface="Heiti TC Medium" charset="-120"/>
                <a:cs typeface="Heiti TC Medium" charset="-120"/>
              </a:defRPr>
            </a:lvl1pPr>
            <a:lvl2pPr>
              <a:defRPr b="1" i="0">
                <a:latin typeface="Heiti TC Medium" charset="-120"/>
                <a:ea typeface="Heiti TC Medium" charset="-120"/>
                <a:cs typeface="Heiti TC Medium" charset="-120"/>
              </a:defRPr>
            </a:lvl2pPr>
            <a:lvl3pPr>
              <a:defRPr b="1" i="0">
                <a:latin typeface="Heiti TC Medium" charset="-120"/>
                <a:ea typeface="Heiti TC Medium" charset="-120"/>
                <a:cs typeface="Heiti TC Medium" charset="-120"/>
              </a:defRPr>
            </a:lvl3pPr>
            <a:lvl4pPr>
              <a:defRPr b="1" i="0">
                <a:latin typeface="Heiti TC Medium" charset="-120"/>
                <a:ea typeface="Heiti TC Medium" charset="-120"/>
                <a:cs typeface="Heiti TC Medium" charset="-120"/>
              </a:defRPr>
            </a:lvl4pPr>
            <a:lvl5pPr>
              <a:defRPr b="1" i="0">
                <a:latin typeface="Heiti TC Medium" charset="-120"/>
                <a:ea typeface="Heiti TC Medium" charset="-120"/>
                <a:cs typeface="Heiti TC Medium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Heiti TC Medium" charset="-120"/>
                <a:ea typeface="Heiti TC Medium" charset="-120"/>
                <a:cs typeface="Heiti TC Medium" charset="-120"/>
              </a:defRPr>
            </a:lvl1pPr>
          </a:lstStyle>
          <a:p>
            <a:fld id="{FA211DFF-BB2F-CB4E-809D-92F79E84671F}" type="datetimeFigureOut">
              <a:rPr kumimoji="1" lang="zh-TW" altLang="en-US" smtClean="0"/>
              <a:pPr/>
              <a:t>2022/6/27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Heiti TC Medium" charset="-120"/>
                <a:ea typeface="Heiti TC Medium" charset="-120"/>
                <a:cs typeface="Heiti TC Medium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Heiti TC Medium" charset="-120"/>
                <a:ea typeface="Heiti TC Medium" charset="-120"/>
                <a:cs typeface="Heiti TC Medium" charset="-120"/>
              </a:defRPr>
            </a:lvl1pPr>
          </a:lstStyle>
          <a:p>
            <a:fld id="{66F991B7-2001-9048-8FC3-FC7E9145A784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2022/6/27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2022/6/27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2022/6/27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2022/6/27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2022/6/27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2022/6/27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2022/6/27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1DFF-BB2F-CB4E-809D-92F79E84671F}" type="datetimeFigureOut">
              <a:rPr kumimoji="1" lang="zh-TW" altLang="en-US" smtClean="0"/>
              <a:t>2022/6/27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891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1" Type="http://schemas.openxmlformats.org/officeDocument/2006/relationships/image" Target="../media/image76.png"/><Relationship Id="rId2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23" Type="http://schemas.openxmlformats.org/officeDocument/2006/relationships/image" Target="../media/image3.png"/><Relationship Id="rId10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42" Type="http://schemas.openxmlformats.org/officeDocument/2006/relationships/image" Target="../media/image4.png"/><Relationship Id="rId43" Type="http://schemas.openxmlformats.org/officeDocument/2006/relationships/image" Target="../media/image5.png"/><Relationship Id="rId44" Type="http://schemas.openxmlformats.org/officeDocument/2006/relationships/image" Target="../media/image6.png"/><Relationship Id="rId45" Type="http://schemas.openxmlformats.org/officeDocument/2006/relationships/image" Target="../media/image98.png"/><Relationship Id="rId46" Type="http://schemas.openxmlformats.org/officeDocument/2006/relationships/image" Target="../media/image99.png"/><Relationship Id="rId47" Type="http://schemas.openxmlformats.org/officeDocument/2006/relationships/image" Target="../media/image100.png"/><Relationship Id="rId48" Type="http://schemas.openxmlformats.org/officeDocument/2006/relationships/image" Target="../media/image101.png"/><Relationship Id="rId49" Type="http://schemas.openxmlformats.org/officeDocument/2006/relationships/image" Target="../media/image102.png"/><Relationship Id="rId50" Type="http://schemas.openxmlformats.org/officeDocument/2006/relationships/image" Target="../media/image103.png"/><Relationship Id="rId51" Type="http://schemas.openxmlformats.org/officeDocument/2006/relationships/image" Target="../media/image7.png"/><Relationship Id="rId10" Type="http://schemas.openxmlformats.org/officeDocument/2006/relationships/image" Target="../media/image4401.png"/><Relationship Id="rId11" Type="http://schemas.openxmlformats.org/officeDocument/2006/relationships/image" Target="../media/image4501.png"/><Relationship Id="rId12" Type="http://schemas.openxmlformats.org/officeDocument/2006/relationships/image" Target="../media/image4601.png"/><Relationship Id="rId38" Type="http://schemas.openxmlformats.org/officeDocument/2006/relationships/image" Target="../media/image94.png"/><Relationship Id="rId39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8" Type="http://schemas.openxmlformats.org/officeDocument/2006/relationships/image" Target="../media/image4201.png"/><Relationship Id="rId9" Type="http://schemas.openxmlformats.org/officeDocument/2006/relationships/image" Target="../media/image4301.png"/><Relationship Id="rId40" Type="http://schemas.openxmlformats.org/officeDocument/2006/relationships/image" Target="../media/image96.png"/><Relationship Id="rId41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65" Type="http://schemas.openxmlformats.org/officeDocument/2006/relationships/diagramLayout" Target="../diagrams/layout2.xml"/><Relationship Id="rId66" Type="http://schemas.openxmlformats.org/officeDocument/2006/relationships/diagramQuickStyle" Target="../diagrams/quickStyle2.xml"/><Relationship Id="rId67" Type="http://schemas.openxmlformats.org/officeDocument/2006/relationships/diagramColors" Target="../diagrams/colors2.xml"/><Relationship Id="rId68" Type="http://schemas.microsoft.com/office/2007/relationships/diagramDrawing" Target="../diagrams/drawing2.xml"/><Relationship Id="rId46" Type="http://schemas.openxmlformats.org/officeDocument/2006/relationships/image" Target="../media/image162.png"/><Relationship Id="rId49" Type="http://schemas.openxmlformats.org/officeDocument/2006/relationships/image" Target="../media/image165.png"/><Relationship Id="rId53" Type="http://schemas.openxmlformats.org/officeDocument/2006/relationships/image" Target="../media/image169.png"/><Relationship Id="rId54" Type="http://schemas.openxmlformats.org/officeDocument/2006/relationships/image" Target="../media/image170.png"/><Relationship Id="rId55" Type="http://schemas.openxmlformats.org/officeDocument/2006/relationships/image" Target="../media/image171.png"/><Relationship Id="rId56" Type="http://schemas.openxmlformats.org/officeDocument/2006/relationships/image" Target="../media/image172.png"/><Relationship Id="rId57" Type="http://schemas.openxmlformats.org/officeDocument/2006/relationships/image" Target="../media/image173.png"/><Relationship Id="rId58" Type="http://schemas.openxmlformats.org/officeDocument/2006/relationships/image" Target="../media/image174.png"/><Relationship Id="rId59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60" Type="http://schemas.openxmlformats.org/officeDocument/2006/relationships/image" Target="../media/image176.png"/><Relationship Id="rId61" Type="http://schemas.openxmlformats.org/officeDocument/2006/relationships/image" Target="../media/image177.png"/><Relationship Id="rId62" Type="http://schemas.openxmlformats.org/officeDocument/2006/relationships/image" Target="../media/image8.png"/><Relationship Id="rId63" Type="http://schemas.openxmlformats.org/officeDocument/2006/relationships/image" Target="../media/image9.png"/><Relationship Id="rId6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5.png"/><Relationship Id="rId20" Type="http://schemas.microsoft.com/office/2007/relationships/diagramDrawing" Target="../diagrams/drawing3.xml"/><Relationship Id="rId10" Type="http://schemas.openxmlformats.org/officeDocument/2006/relationships/image" Target="../media/image174.png"/><Relationship Id="rId11" Type="http://schemas.openxmlformats.org/officeDocument/2006/relationships/image" Target="../media/image175.png"/><Relationship Id="rId12" Type="http://schemas.openxmlformats.org/officeDocument/2006/relationships/image" Target="../media/image176.png"/><Relationship Id="rId13" Type="http://schemas.openxmlformats.org/officeDocument/2006/relationships/image" Target="../media/image17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diagramData" Target="../diagrams/data3.xml"/><Relationship Id="rId17" Type="http://schemas.openxmlformats.org/officeDocument/2006/relationships/diagramLayout" Target="../diagrams/layout3.xml"/><Relationship Id="rId18" Type="http://schemas.openxmlformats.org/officeDocument/2006/relationships/diagramQuickStyle" Target="../diagrams/quickStyle3.xml"/><Relationship Id="rId19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62.png"/><Relationship Id="rId7" Type="http://schemas.openxmlformats.org/officeDocument/2006/relationships/image" Target="../media/image172.png"/><Relationship Id="rId8" Type="http://schemas.openxmlformats.org/officeDocument/2006/relationships/image" Target="../media/image173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500.png"/><Relationship Id="rId12" Type="http://schemas.openxmlformats.org/officeDocument/2006/relationships/image" Target="../media/image4600.png"/><Relationship Id="rId13" Type="http://schemas.openxmlformats.org/officeDocument/2006/relationships/diagramData" Target="../diagrams/data4.xml"/><Relationship Id="rId14" Type="http://schemas.openxmlformats.org/officeDocument/2006/relationships/diagramLayout" Target="../diagrams/layout4.xml"/><Relationship Id="rId15" Type="http://schemas.openxmlformats.org/officeDocument/2006/relationships/diagramQuickStyle" Target="../diagrams/quickStyle4.xml"/><Relationship Id="rId16" Type="http://schemas.openxmlformats.org/officeDocument/2006/relationships/diagramColors" Target="../diagrams/colors4.xml"/><Relationship Id="rId17" Type="http://schemas.microsoft.com/office/2007/relationships/diagramDrawing" Target="../diagrams/drawing4.xml"/><Relationship Id="rId1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8" Type="http://schemas.openxmlformats.org/officeDocument/2006/relationships/image" Target="../media/image4200.png"/><Relationship Id="rId9" Type="http://schemas.openxmlformats.org/officeDocument/2006/relationships/image" Target="../media/image4300.png"/><Relationship Id="rId10" Type="http://schemas.openxmlformats.org/officeDocument/2006/relationships/image" Target="../media/image4400.png"/></Relationships>
</file>

<file path=ppt/slides/_rels/slide6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3.png"/><Relationship Id="rId43" Type="http://schemas.openxmlformats.org/officeDocument/2006/relationships/image" Target="../media/image114.png"/><Relationship Id="rId44" Type="http://schemas.openxmlformats.org/officeDocument/2006/relationships/image" Target="../media/image115.png"/><Relationship Id="rId63" Type="http://schemas.openxmlformats.org/officeDocument/2006/relationships/image" Target="../media/image134.png"/><Relationship Id="rId66" Type="http://schemas.openxmlformats.org/officeDocument/2006/relationships/image" Target="../media/image137.png"/><Relationship Id="rId67" Type="http://schemas.openxmlformats.org/officeDocument/2006/relationships/image" Target="../media/image138.png"/><Relationship Id="rId68" Type="http://schemas.openxmlformats.org/officeDocument/2006/relationships/image" Target="../media/image139.png"/><Relationship Id="rId71" Type="http://schemas.openxmlformats.org/officeDocument/2006/relationships/image" Target="../media/image142.png"/><Relationship Id="rId72" Type="http://schemas.openxmlformats.org/officeDocument/2006/relationships/image" Target="../media/image143.png"/><Relationship Id="rId73" Type="http://schemas.openxmlformats.org/officeDocument/2006/relationships/image" Target="../media/image144.png"/><Relationship Id="rId74" Type="http://schemas.openxmlformats.org/officeDocument/2006/relationships/image" Target="../media/image145.png"/><Relationship Id="rId75" Type="http://schemas.openxmlformats.org/officeDocument/2006/relationships/image" Target="../media/image146.png"/><Relationship Id="rId76" Type="http://schemas.openxmlformats.org/officeDocument/2006/relationships/image" Target="../media/image147.png"/><Relationship Id="rId77" Type="http://schemas.openxmlformats.org/officeDocument/2006/relationships/image" Target="../media/image148.png"/><Relationship Id="rId33" Type="http://schemas.openxmlformats.org/officeDocument/2006/relationships/image" Target="../media/image104.png"/><Relationship Id="rId34" Type="http://schemas.openxmlformats.org/officeDocument/2006/relationships/image" Target="../media/image105.png"/><Relationship Id="rId35" Type="http://schemas.openxmlformats.org/officeDocument/2006/relationships/image" Target="../media/image106.png"/><Relationship Id="rId36" Type="http://schemas.openxmlformats.org/officeDocument/2006/relationships/image" Target="../media/image107.png"/><Relationship Id="rId37" Type="http://schemas.openxmlformats.org/officeDocument/2006/relationships/image" Target="../media/image108.png"/><Relationship Id="rId38" Type="http://schemas.openxmlformats.org/officeDocument/2006/relationships/image" Target="../media/image109.png"/><Relationship Id="rId39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58" Type="http://schemas.openxmlformats.org/officeDocument/2006/relationships/image" Target="../media/image129.png"/><Relationship Id="rId40" Type="http://schemas.openxmlformats.org/officeDocument/2006/relationships/image" Target="../media/image111.png"/><Relationship Id="rId41" Type="http://schemas.openxmlformats.org/officeDocument/2006/relationships/image" Target="../media/image112.png"/></Relationships>
</file>

<file path=ppt/slides/_rels/slide7.xml.rels><?xml version="1.0" encoding="UTF-8" standalone="yes"?>
<Relationships xmlns="http://schemas.openxmlformats.org/package/2006/relationships"><Relationship Id="rId10" Type="http://schemas.openxmlformats.org/officeDocument/2006/relationships/image" Target="../media/image4400.png"/><Relationship Id="rId8" Type="http://schemas.openxmlformats.org/officeDocument/2006/relationships/image" Target="../media/image4200.png"/><Relationship Id="rId9" Type="http://schemas.openxmlformats.org/officeDocument/2006/relationships/image" Target="../media/image4300.png"/><Relationship Id="rId11" Type="http://schemas.openxmlformats.org/officeDocument/2006/relationships/image" Target="../media/image4500.png"/><Relationship Id="rId12" Type="http://schemas.openxmlformats.org/officeDocument/2006/relationships/image" Target="../media/image4600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圖片 1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7523">
            <a:off x="3445481" y="6679148"/>
            <a:ext cx="1663700" cy="1231900"/>
          </a:xfrm>
          <a:prstGeom prst="rect">
            <a:avLst/>
          </a:prstGeom>
        </p:spPr>
      </p:pic>
      <p:sp>
        <p:nvSpPr>
          <p:cNvPr id="118" name="手繪多邊形 117"/>
          <p:cNvSpPr/>
          <p:nvPr/>
        </p:nvSpPr>
        <p:spPr>
          <a:xfrm rot="1656056">
            <a:off x="1448557" y="2417657"/>
            <a:ext cx="3402604" cy="3201123"/>
          </a:xfrm>
          <a:custGeom>
            <a:avLst/>
            <a:gdLst>
              <a:gd name="connsiteX0" fmla="*/ 1272179 w 3725819"/>
              <a:gd name="connsiteY0" fmla="*/ 60960 h 3505200"/>
              <a:gd name="connsiteX1" fmla="*/ 1272179 w 3725819"/>
              <a:gd name="connsiteY1" fmla="*/ 60960 h 3505200"/>
              <a:gd name="connsiteX2" fmla="*/ 1409339 w 3725819"/>
              <a:gd name="connsiteY2" fmla="*/ 106680 h 3505200"/>
              <a:gd name="connsiteX3" fmla="*/ 1470299 w 3725819"/>
              <a:gd name="connsiteY3" fmla="*/ 137160 h 3505200"/>
              <a:gd name="connsiteX4" fmla="*/ 1546499 w 3725819"/>
              <a:gd name="connsiteY4" fmla="*/ 152400 h 3505200"/>
              <a:gd name="connsiteX5" fmla="*/ 1607459 w 3725819"/>
              <a:gd name="connsiteY5" fmla="*/ 167640 h 3505200"/>
              <a:gd name="connsiteX6" fmla="*/ 1942739 w 3725819"/>
              <a:gd name="connsiteY6" fmla="*/ 152400 h 3505200"/>
              <a:gd name="connsiteX7" fmla="*/ 2064659 w 3725819"/>
              <a:gd name="connsiteY7" fmla="*/ 106680 h 3505200"/>
              <a:gd name="connsiteX8" fmla="*/ 2140859 w 3725819"/>
              <a:gd name="connsiteY8" fmla="*/ 76200 h 3505200"/>
              <a:gd name="connsiteX9" fmla="*/ 2201819 w 3725819"/>
              <a:gd name="connsiteY9" fmla="*/ 45720 h 3505200"/>
              <a:gd name="connsiteX10" fmla="*/ 2338979 w 3725819"/>
              <a:gd name="connsiteY10" fmla="*/ 15240 h 3505200"/>
              <a:gd name="connsiteX11" fmla="*/ 2399939 w 3725819"/>
              <a:gd name="connsiteY11" fmla="*/ 0 h 3505200"/>
              <a:gd name="connsiteX12" fmla="*/ 2689499 w 3725819"/>
              <a:gd name="connsiteY12" fmla="*/ 15240 h 3505200"/>
              <a:gd name="connsiteX13" fmla="*/ 2735219 w 3725819"/>
              <a:gd name="connsiteY13" fmla="*/ 45720 h 3505200"/>
              <a:gd name="connsiteX14" fmla="*/ 2826659 w 3725819"/>
              <a:gd name="connsiteY14" fmla="*/ 121920 h 3505200"/>
              <a:gd name="connsiteX15" fmla="*/ 2857139 w 3725819"/>
              <a:gd name="connsiteY15" fmla="*/ 167640 h 3505200"/>
              <a:gd name="connsiteX16" fmla="*/ 2887619 w 3725819"/>
              <a:gd name="connsiteY16" fmla="*/ 259080 h 3505200"/>
              <a:gd name="connsiteX17" fmla="*/ 2902859 w 3725819"/>
              <a:gd name="connsiteY17" fmla="*/ 304800 h 3505200"/>
              <a:gd name="connsiteX18" fmla="*/ 2918099 w 3725819"/>
              <a:gd name="connsiteY18" fmla="*/ 350520 h 3505200"/>
              <a:gd name="connsiteX19" fmla="*/ 2933339 w 3725819"/>
              <a:gd name="connsiteY19" fmla="*/ 411480 h 3505200"/>
              <a:gd name="connsiteX20" fmla="*/ 2963819 w 3725819"/>
              <a:gd name="connsiteY20" fmla="*/ 746760 h 3505200"/>
              <a:gd name="connsiteX21" fmla="*/ 2979059 w 3725819"/>
              <a:gd name="connsiteY21" fmla="*/ 822960 h 3505200"/>
              <a:gd name="connsiteX22" fmla="*/ 2994299 w 3725819"/>
              <a:gd name="connsiteY22" fmla="*/ 914400 h 3505200"/>
              <a:gd name="connsiteX23" fmla="*/ 3085739 w 3725819"/>
              <a:gd name="connsiteY23" fmla="*/ 1127760 h 3505200"/>
              <a:gd name="connsiteX24" fmla="*/ 3222899 w 3725819"/>
              <a:gd name="connsiteY24" fmla="*/ 1280160 h 3505200"/>
              <a:gd name="connsiteX25" fmla="*/ 3268619 w 3725819"/>
              <a:gd name="connsiteY25" fmla="*/ 1310640 h 3505200"/>
              <a:gd name="connsiteX26" fmla="*/ 3375299 w 3725819"/>
              <a:gd name="connsiteY26" fmla="*/ 1402080 h 3505200"/>
              <a:gd name="connsiteX27" fmla="*/ 3466739 w 3725819"/>
              <a:gd name="connsiteY27" fmla="*/ 1463040 h 3505200"/>
              <a:gd name="connsiteX28" fmla="*/ 3573419 w 3725819"/>
              <a:gd name="connsiteY28" fmla="*/ 1554480 h 3505200"/>
              <a:gd name="connsiteX29" fmla="*/ 3588659 w 3725819"/>
              <a:gd name="connsiteY29" fmla="*/ 1600200 h 3505200"/>
              <a:gd name="connsiteX30" fmla="*/ 3634379 w 3725819"/>
              <a:gd name="connsiteY30" fmla="*/ 1661160 h 3505200"/>
              <a:gd name="connsiteX31" fmla="*/ 3680099 w 3725819"/>
              <a:gd name="connsiteY31" fmla="*/ 1737360 h 3505200"/>
              <a:gd name="connsiteX32" fmla="*/ 3695339 w 3725819"/>
              <a:gd name="connsiteY32" fmla="*/ 1813560 h 3505200"/>
              <a:gd name="connsiteX33" fmla="*/ 3710579 w 3725819"/>
              <a:gd name="connsiteY33" fmla="*/ 1859280 h 3505200"/>
              <a:gd name="connsiteX34" fmla="*/ 3725819 w 3725819"/>
              <a:gd name="connsiteY34" fmla="*/ 1950720 h 3505200"/>
              <a:gd name="connsiteX35" fmla="*/ 3710579 w 3725819"/>
              <a:gd name="connsiteY35" fmla="*/ 2133600 h 3505200"/>
              <a:gd name="connsiteX36" fmla="*/ 3664859 w 3725819"/>
              <a:gd name="connsiteY36" fmla="*/ 2194560 h 3505200"/>
              <a:gd name="connsiteX37" fmla="*/ 3542939 w 3725819"/>
              <a:gd name="connsiteY37" fmla="*/ 2301240 h 3505200"/>
              <a:gd name="connsiteX38" fmla="*/ 3497219 w 3725819"/>
              <a:gd name="connsiteY38" fmla="*/ 2316480 h 3505200"/>
              <a:gd name="connsiteX39" fmla="*/ 3451499 w 3725819"/>
              <a:gd name="connsiteY39" fmla="*/ 2346960 h 3505200"/>
              <a:gd name="connsiteX40" fmla="*/ 3299099 w 3725819"/>
              <a:gd name="connsiteY40" fmla="*/ 2392680 h 3505200"/>
              <a:gd name="connsiteX41" fmla="*/ 3161939 w 3725819"/>
              <a:gd name="connsiteY41" fmla="*/ 2468880 h 3505200"/>
              <a:gd name="connsiteX42" fmla="*/ 3055259 w 3725819"/>
              <a:gd name="connsiteY42" fmla="*/ 2499360 h 3505200"/>
              <a:gd name="connsiteX43" fmla="*/ 2811419 w 3725819"/>
              <a:gd name="connsiteY43" fmla="*/ 2667000 h 3505200"/>
              <a:gd name="connsiteX44" fmla="*/ 2689499 w 3725819"/>
              <a:gd name="connsiteY44" fmla="*/ 2788920 h 3505200"/>
              <a:gd name="connsiteX45" fmla="*/ 2598059 w 3725819"/>
              <a:gd name="connsiteY45" fmla="*/ 2880360 h 3505200"/>
              <a:gd name="connsiteX46" fmla="*/ 2506619 w 3725819"/>
              <a:gd name="connsiteY46" fmla="*/ 2941320 h 3505200"/>
              <a:gd name="connsiteX47" fmla="*/ 2430419 w 3725819"/>
              <a:gd name="connsiteY47" fmla="*/ 3032760 h 3505200"/>
              <a:gd name="connsiteX48" fmla="*/ 2369459 w 3725819"/>
              <a:gd name="connsiteY48" fmla="*/ 3063240 h 3505200"/>
              <a:gd name="connsiteX49" fmla="*/ 2201819 w 3725819"/>
              <a:gd name="connsiteY49" fmla="*/ 3185160 h 3505200"/>
              <a:gd name="connsiteX50" fmla="*/ 2049419 w 3725819"/>
              <a:gd name="connsiteY50" fmla="*/ 3261360 h 3505200"/>
              <a:gd name="connsiteX51" fmla="*/ 1897019 w 3725819"/>
              <a:gd name="connsiteY51" fmla="*/ 3337560 h 3505200"/>
              <a:gd name="connsiteX52" fmla="*/ 1836059 w 3725819"/>
              <a:gd name="connsiteY52" fmla="*/ 3352800 h 3505200"/>
              <a:gd name="connsiteX53" fmla="*/ 1714139 w 3725819"/>
              <a:gd name="connsiteY53" fmla="*/ 3398520 h 3505200"/>
              <a:gd name="connsiteX54" fmla="*/ 1561739 w 3725819"/>
              <a:gd name="connsiteY54" fmla="*/ 3429000 h 3505200"/>
              <a:gd name="connsiteX55" fmla="*/ 1500779 w 3725819"/>
              <a:gd name="connsiteY55" fmla="*/ 3444240 h 3505200"/>
              <a:gd name="connsiteX56" fmla="*/ 1455059 w 3725819"/>
              <a:gd name="connsiteY56" fmla="*/ 3459480 h 3505200"/>
              <a:gd name="connsiteX57" fmla="*/ 1165499 w 3725819"/>
              <a:gd name="connsiteY57" fmla="*/ 3505200 h 3505200"/>
              <a:gd name="connsiteX58" fmla="*/ 845459 w 3725819"/>
              <a:gd name="connsiteY58" fmla="*/ 3489960 h 3505200"/>
              <a:gd name="connsiteX59" fmla="*/ 769259 w 3725819"/>
              <a:gd name="connsiteY59" fmla="*/ 3474720 h 3505200"/>
              <a:gd name="connsiteX60" fmla="*/ 708299 w 3725819"/>
              <a:gd name="connsiteY60" fmla="*/ 3444240 h 3505200"/>
              <a:gd name="connsiteX61" fmla="*/ 662579 w 3725819"/>
              <a:gd name="connsiteY61" fmla="*/ 3429000 h 3505200"/>
              <a:gd name="connsiteX62" fmla="*/ 510179 w 3725819"/>
              <a:gd name="connsiteY62" fmla="*/ 3337560 h 3505200"/>
              <a:gd name="connsiteX63" fmla="*/ 388259 w 3725819"/>
              <a:gd name="connsiteY63" fmla="*/ 3185160 h 3505200"/>
              <a:gd name="connsiteX64" fmla="*/ 327299 w 3725819"/>
              <a:gd name="connsiteY64" fmla="*/ 3124200 h 3505200"/>
              <a:gd name="connsiteX65" fmla="*/ 235859 w 3725819"/>
              <a:gd name="connsiteY65" fmla="*/ 2971800 h 3505200"/>
              <a:gd name="connsiteX66" fmla="*/ 190139 w 3725819"/>
              <a:gd name="connsiteY66" fmla="*/ 2895600 h 3505200"/>
              <a:gd name="connsiteX67" fmla="*/ 144419 w 3725819"/>
              <a:gd name="connsiteY67" fmla="*/ 2804160 h 3505200"/>
              <a:gd name="connsiteX68" fmla="*/ 83459 w 3725819"/>
              <a:gd name="connsiteY68" fmla="*/ 2697480 h 3505200"/>
              <a:gd name="connsiteX69" fmla="*/ 22499 w 3725819"/>
              <a:gd name="connsiteY69" fmla="*/ 2468880 h 3505200"/>
              <a:gd name="connsiteX70" fmla="*/ 22499 w 3725819"/>
              <a:gd name="connsiteY70" fmla="*/ 1813560 h 3505200"/>
              <a:gd name="connsiteX71" fmla="*/ 52979 w 3725819"/>
              <a:gd name="connsiteY71" fmla="*/ 1767840 h 3505200"/>
              <a:gd name="connsiteX72" fmla="*/ 98699 w 3725819"/>
              <a:gd name="connsiteY72" fmla="*/ 1706880 h 3505200"/>
              <a:gd name="connsiteX73" fmla="*/ 205379 w 3725819"/>
              <a:gd name="connsiteY73" fmla="*/ 1539240 h 3505200"/>
              <a:gd name="connsiteX74" fmla="*/ 251099 w 3725819"/>
              <a:gd name="connsiteY74" fmla="*/ 1493520 h 3505200"/>
              <a:gd name="connsiteX75" fmla="*/ 342539 w 3725819"/>
              <a:gd name="connsiteY75" fmla="*/ 1371600 h 3505200"/>
              <a:gd name="connsiteX76" fmla="*/ 373019 w 3725819"/>
              <a:gd name="connsiteY76" fmla="*/ 1325880 h 3505200"/>
              <a:gd name="connsiteX77" fmla="*/ 479699 w 3725819"/>
              <a:gd name="connsiteY77" fmla="*/ 1158240 h 3505200"/>
              <a:gd name="connsiteX78" fmla="*/ 510179 w 3725819"/>
              <a:gd name="connsiteY78" fmla="*/ 1066800 h 3505200"/>
              <a:gd name="connsiteX79" fmla="*/ 525419 w 3725819"/>
              <a:gd name="connsiteY79" fmla="*/ 1021080 h 3505200"/>
              <a:gd name="connsiteX80" fmla="*/ 540659 w 3725819"/>
              <a:gd name="connsiteY80" fmla="*/ 929640 h 3505200"/>
              <a:gd name="connsiteX81" fmla="*/ 571139 w 3725819"/>
              <a:gd name="connsiteY81" fmla="*/ 655320 h 3505200"/>
              <a:gd name="connsiteX82" fmla="*/ 586379 w 3725819"/>
              <a:gd name="connsiteY82" fmla="*/ 609600 h 3505200"/>
              <a:gd name="connsiteX83" fmla="*/ 616859 w 3725819"/>
              <a:gd name="connsiteY83" fmla="*/ 472440 h 3505200"/>
              <a:gd name="connsiteX84" fmla="*/ 647339 w 3725819"/>
              <a:gd name="connsiteY84" fmla="*/ 381000 h 3505200"/>
              <a:gd name="connsiteX85" fmla="*/ 677819 w 3725819"/>
              <a:gd name="connsiteY85" fmla="*/ 335280 h 3505200"/>
              <a:gd name="connsiteX86" fmla="*/ 769259 w 3725819"/>
              <a:gd name="connsiteY86" fmla="*/ 152400 h 3505200"/>
              <a:gd name="connsiteX87" fmla="*/ 860699 w 3725819"/>
              <a:gd name="connsiteY87" fmla="*/ 91440 h 3505200"/>
              <a:gd name="connsiteX88" fmla="*/ 906419 w 3725819"/>
              <a:gd name="connsiteY88" fmla="*/ 60960 h 3505200"/>
              <a:gd name="connsiteX89" fmla="*/ 952139 w 3725819"/>
              <a:gd name="connsiteY89" fmla="*/ 45720 h 3505200"/>
              <a:gd name="connsiteX90" fmla="*/ 1058819 w 3725819"/>
              <a:gd name="connsiteY90" fmla="*/ 15240 h 3505200"/>
              <a:gd name="connsiteX91" fmla="*/ 1272179 w 3725819"/>
              <a:gd name="connsiteY91" fmla="*/ 6096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725819" h="3505200">
                <a:moveTo>
                  <a:pt x="1272179" y="60960"/>
                </a:moveTo>
                <a:lnTo>
                  <a:pt x="1272179" y="60960"/>
                </a:lnTo>
                <a:cubicBezTo>
                  <a:pt x="1317899" y="76200"/>
                  <a:pt x="1364358" y="89380"/>
                  <a:pt x="1409339" y="106680"/>
                </a:cubicBezTo>
                <a:cubicBezTo>
                  <a:pt x="1430543" y="114835"/>
                  <a:pt x="1448746" y="129976"/>
                  <a:pt x="1470299" y="137160"/>
                </a:cubicBezTo>
                <a:cubicBezTo>
                  <a:pt x="1494873" y="145351"/>
                  <a:pt x="1521213" y="146781"/>
                  <a:pt x="1546499" y="152400"/>
                </a:cubicBezTo>
                <a:cubicBezTo>
                  <a:pt x="1566946" y="156944"/>
                  <a:pt x="1587139" y="162560"/>
                  <a:pt x="1607459" y="167640"/>
                </a:cubicBezTo>
                <a:cubicBezTo>
                  <a:pt x="1719219" y="162560"/>
                  <a:pt x="1831193" y="160980"/>
                  <a:pt x="1942739" y="152400"/>
                </a:cubicBezTo>
                <a:cubicBezTo>
                  <a:pt x="1997758" y="148168"/>
                  <a:pt x="2015314" y="128611"/>
                  <a:pt x="2064659" y="106680"/>
                </a:cubicBezTo>
                <a:cubicBezTo>
                  <a:pt x="2089658" y="95569"/>
                  <a:pt x="2115860" y="87311"/>
                  <a:pt x="2140859" y="76200"/>
                </a:cubicBezTo>
                <a:cubicBezTo>
                  <a:pt x="2161619" y="66973"/>
                  <a:pt x="2180937" y="54669"/>
                  <a:pt x="2201819" y="45720"/>
                </a:cubicBezTo>
                <a:cubicBezTo>
                  <a:pt x="2253723" y="23475"/>
                  <a:pt x="2276186" y="27799"/>
                  <a:pt x="2338979" y="15240"/>
                </a:cubicBezTo>
                <a:cubicBezTo>
                  <a:pt x="2359518" y="11132"/>
                  <a:pt x="2379619" y="5080"/>
                  <a:pt x="2399939" y="0"/>
                </a:cubicBezTo>
                <a:cubicBezTo>
                  <a:pt x="2496459" y="5080"/>
                  <a:pt x="2593732" y="2181"/>
                  <a:pt x="2689499" y="15240"/>
                </a:cubicBezTo>
                <a:cubicBezTo>
                  <a:pt x="2707647" y="17715"/>
                  <a:pt x="2721148" y="33994"/>
                  <a:pt x="2735219" y="45720"/>
                </a:cubicBezTo>
                <a:cubicBezTo>
                  <a:pt x="2852562" y="143506"/>
                  <a:pt x="2713145" y="46244"/>
                  <a:pt x="2826659" y="121920"/>
                </a:cubicBezTo>
                <a:cubicBezTo>
                  <a:pt x="2836819" y="137160"/>
                  <a:pt x="2849700" y="150902"/>
                  <a:pt x="2857139" y="167640"/>
                </a:cubicBezTo>
                <a:cubicBezTo>
                  <a:pt x="2870188" y="197000"/>
                  <a:pt x="2877459" y="228600"/>
                  <a:pt x="2887619" y="259080"/>
                </a:cubicBezTo>
                <a:lnTo>
                  <a:pt x="2902859" y="304800"/>
                </a:lnTo>
                <a:cubicBezTo>
                  <a:pt x="2907939" y="320040"/>
                  <a:pt x="2914203" y="334935"/>
                  <a:pt x="2918099" y="350520"/>
                </a:cubicBezTo>
                <a:lnTo>
                  <a:pt x="2933339" y="411480"/>
                </a:lnTo>
                <a:cubicBezTo>
                  <a:pt x="2943111" y="548294"/>
                  <a:pt x="2944552" y="621524"/>
                  <a:pt x="2963819" y="746760"/>
                </a:cubicBezTo>
                <a:cubicBezTo>
                  <a:pt x="2967758" y="772362"/>
                  <a:pt x="2974425" y="797475"/>
                  <a:pt x="2979059" y="822960"/>
                </a:cubicBezTo>
                <a:cubicBezTo>
                  <a:pt x="2984587" y="853362"/>
                  <a:pt x="2985082" y="884906"/>
                  <a:pt x="2994299" y="914400"/>
                </a:cubicBezTo>
                <a:cubicBezTo>
                  <a:pt x="3000252" y="933449"/>
                  <a:pt x="3057134" y="1081993"/>
                  <a:pt x="3085739" y="1127760"/>
                </a:cubicBezTo>
                <a:cubicBezTo>
                  <a:pt x="3113847" y="1172732"/>
                  <a:pt x="3187279" y="1256413"/>
                  <a:pt x="3222899" y="1280160"/>
                </a:cubicBezTo>
                <a:cubicBezTo>
                  <a:pt x="3238139" y="1290320"/>
                  <a:pt x="3254548" y="1298914"/>
                  <a:pt x="3268619" y="1310640"/>
                </a:cubicBezTo>
                <a:cubicBezTo>
                  <a:pt x="3387016" y="1409304"/>
                  <a:pt x="3232612" y="1302199"/>
                  <a:pt x="3375299" y="1402080"/>
                </a:cubicBezTo>
                <a:cubicBezTo>
                  <a:pt x="3405309" y="1423087"/>
                  <a:pt x="3440836" y="1437137"/>
                  <a:pt x="3466739" y="1463040"/>
                </a:cubicBezTo>
                <a:cubicBezTo>
                  <a:pt x="3530420" y="1526721"/>
                  <a:pt x="3495217" y="1495828"/>
                  <a:pt x="3573419" y="1554480"/>
                </a:cubicBezTo>
                <a:cubicBezTo>
                  <a:pt x="3578499" y="1569720"/>
                  <a:pt x="3580689" y="1586252"/>
                  <a:pt x="3588659" y="1600200"/>
                </a:cubicBezTo>
                <a:cubicBezTo>
                  <a:pt x="3601261" y="1622253"/>
                  <a:pt x="3620290" y="1640026"/>
                  <a:pt x="3634379" y="1661160"/>
                </a:cubicBezTo>
                <a:cubicBezTo>
                  <a:pt x="3650810" y="1685806"/>
                  <a:pt x="3664859" y="1711960"/>
                  <a:pt x="3680099" y="1737360"/>
                </a:cubicBezTo>
                <a:cubicBezTo>
                  <a:pt x="3685179" y="1762760"/>
                  <a:pt x="3689057" y="1788430"/>
                  <a:pt x="3695339" y="1813560"/>
                </a:cubicBezTo>
                <a:cubicBezTo>
                  <a:pt x="3699235" y="1829145"/>
                  <a:pt x="3707094" y="1843598"/>
                  <a:pt x="3710579" y="1859280"/>
                </a:cubicBezTo>
                <a:cubicBezTo>
                  <a:pt x="3717282" y="1889445"/>
                  <a:pt x="3720739" y="1920240"/>
                  <a:pt x="3725819" y="1950720"/>
                </a:cubicBezTo>
                <a:cubicBezTo>
                  <a:pt x="3720739" y="2011680"/>
                  <a:pt x="3725415" y="2074255"/>
                  <a:pt x="3710579" y="2133600"/>
                </a:cubicBezTo>
                <a:cubicBezTo>
                  <a:pt x="3704419" y="2158242"/>
                  <a:pt x="3679622" y="2173891"/>
                  <a:pt x="3664859" y="2194560"/>
                </a:cubicBezTo>
                <a:cubicBezTo>
                  <a:pt x="3615062" y="2264276"/>
                  <a:pt x="3647614" y="2243087"/>
                  <a:pt x="3542939" y="2301240"/>
                </a:cubicBezTo>
                <a:cubicBezTo>
                  <a:pt x="3528896" y="2309042"/>
                  <a:pt x="3511587" y="2309296"/>
                  <a:pt x="3497219" y="2316480"/>
                </a:cubicBezTo>
                <a:cubicBezTo>
                  <a:pt x="3480836" y="2324671"/>
                  <a:pt x="3468334" y="2339745"/>
                  <a:pt x="3451499" y="2346960"/>
                </a:cubicBezTo>
                <a:cubicBezTo>
                  <a:pt x="3376281" y="2379196"/>
                  <a:pt x="3384468" y="2341458"/>
                  <a:pt x="3299099" y="2392680"/>
                </a:cubicBezTo>
                <a:cubicBezTo>
                  <a:pt x="3250929" y="2421582"/>
                  <a:pt x="3212954" y="2447016"/>
                  <a:pt x="3161939" y="2468880"/>
                </a:cubicBezTo>
                <a:cubicBezTo>
                  <a:pt x="3131330" y="2481998"/>
                  <a:pt x="3086193" y="2491626"/>
                  <a:pt x="3055259" y="2499360"/>
                </a:cubicBezTo>
                <a:cubicBezTo>
                  <a:pt x="2991053" y="2539489"/>
                  <a:pt x="2864839" y="2613580"/>
                  <a:pt x="2811419" y="2667000"/>
                </a:cubicBezTo>
                <a:cubicBezTo>
                  <a:pt x="2770779" y="2707640"/>
                  <a:pt x="2737320" y="2757039"/>
                  <a:pt x="2689499" y="2788920"/>
                </a:cubicBezTo>
                <a:cubicBezTo>
                  <a:pt x="2540857" y="2888015"/>
                  <a:pt x="2768188" y="2729134"/>
                  <a:pt x="2598059" y="2880360"/>
                </a:cubicBezTo>
                <a:cubicBezTo>
                  <a:pt x="2570680" y="2904697"/>
                  <a:pt x="2506619" y="2941320"/>
                  <a:pt x="2506619" y="2941320"/>
                </a:cubicBezTo>
                <a:cubicBezTo>
                  <a:pt x="2482315" y="2977776"/>
                  <a:pt x="2467755" y="3006091"/>
                  <a:pt x="2430419" y="3032760"/>
                </a:cubicBezTo>
                <a:cubicBezTo>
                  <a:pt x="2411932" y="3045965"/>
                  <a:pt x="2388362" y="3050638"/>
                  <a:pt x="2369459" y="3063240"/>
                </a:cubicBezTo>
                <a:cubicBezTo>
                  <a:pt x="2311968" y="3101567"/>
                  <a:pt x="2257538" y="3144299"/>
                  <a:pt x="2201819" y="3185160"/>
                </a:cubicBezTo>
                <a:cubicBezTo>
                  <a:pt x="2070262" y="3281635"/>
                  <a:pt x="2221742" y="3183031"/>
                  <a:pt x="2049419" y="3261360"/>
                </a:cubicBezTo>
                <a:cubicBezTo>
                  <a:pt x="1891929" y="3332946"/>
                  <a:pt x="2054132" y="3285189"/>
                  <a:pt x="1897019" y="3337560"/>
                </a:cubicBezTo>
                <a:cubicBezTo>
                  <a:pt x="1877148" y="3344184"/>
                  <a:pt x="1855930" y="3346176"/>
                  <a:pt x="1836059" y="3352800"/>
                </a:cubicBezTo>
                <a:cubicBezTo>
                  <a:pt x="1739436" y="3385008"/>
                  <a:pt x="1789046" y="3377118"/>
                  <a:pt x="1714139" y="3398520"/>
                </a:cubicBezTo>
                <a:cubicBezTo>
                  <a:pt x="1631542" y="3422119"/>
                  <a:pt x="1661534" y="3409041"/>
                  <a:pt x="1561739" y="3429000"/>
                </a:cubicBezTo>
                <a:cubicBezTo>
                  <a:pt x="1541200" y="3433108"/>
                  <a:pt x="1520918" y="3438486"/>
                  <a:pt x="1500779" y="3444240"/>
                </a:cubicBezTo>
                <a:cubicBezTo>
                  <a:pt x="1485333" y="3448653"/>
                  <a:pt x="1470811" y="3456330"/>
                  <a:pt x="1455059" y="3459480"/>
                </a:cubicBezTo>
                <a:cubicBezTo>
                  <a:pt x="1364096" y="3477673"/>
                  <a:pt x="1259339" y="3491794"/>
                  <a:pt x="1165499" y="3505200"/>
                </a:cubicBezTo>
                <a:cubicBezTo>
                  <a:pt x="1058819" y="3500120"/>
                  <a:pt x="951945" y="3498151"/>
                  <a:pt x="845459" y="3489960"/>
                </a:cubicBezTo>
                <a:cubicBezTo>
                  <a:pt x="819632" y="3487973"/>
                  <a:pt x="793833" y="3482911"/>
                  <a:pt x="769259" y="3474720"/>
                </a:cubicBezTo>
                <a:cubicBezTo>
                  <a:pt x="747706" y="3467536"/>
                  <a:pt x="729181" y="3453189"/>
                  <a:pt x="708299" y="3444240"/>
                </a:cubicBezTo>
                <a:cubicBezTo>
                  <a:pt x="693534" y="3437912"/>
                  <a:pt x="677344" y="3435328"/>
                  <a:pt x="662579" y="3429000"/>
                </a:cubicBezTo>
                <a:cubicBezTo>
                  <a:pt x="617310" y="3409599"/>
                  <a:pt x="542389" y="3366841"/>
                  <a:pt x="510179" y="3337560"/>
                </a:cubicBezTo>
                <a:cubicBezTo>
                  <a:pt x="444290" y="3277661"/>
                  <a:pt x="440774" y="3245177"/>
                  <a:pt x="388259" y="3185160"/>
                </a:cubicBezTo>
                <a:cubicBezTo>
                  <a:pt x="369336" y="3163533"/>
                  <a:pt x="344002" y="3147584"/>
                  <a:pt x="327299" y="3124200"/>
                </a:cubicBezTo>
                <a:cubicBezTo>
                  <a:pt x="292865" y="3075992"/>
                  <a:pt x="266339" y="3022600"/>
                  <a:pt x="235859" y="2971800"/>
                </a:cubicBezTo>
                <a:cubicBezTo>
                  <a:pt x="220619" y="2946400"/>
                  <a:pt x="203386" y="2922094"/>
                  <a:pt x="190139" y="2895600"/>
                </a:cubicBezTo>
                <a:cubicBezTo>
                  <a:pt x="174899" y="2865120"/>
                  <a:pt x="160969" y="2833949"/>
                  <a:pt x="144419" y="2804160"/>
                </a:cubicBezTo>
                <a:cubicBezTo>
                  <a:pt x="112346" y="2746429"/>
                  <a:pt x="108475" y="2766274"/>
                  <a:pt x="83459" y="2697480"/>
                </a:cubicBezTo>
                <a:cubicBezTo>
                  <a:pt x="66664" y="2651293"/>
                  <a:pt x="33413" y="2512534"/>
                  <a:pt x="22499" y="2468880"/>
                </a:cubicBezTo>
                <a:cubicBezTo>
                  <a:pt x="-4552" y="2198371"/>
                  <a:pt x="-10311" y="2207276"/>
                  <a:pt x="22499" y="1813560"/>
                </a:cubicBezTo>
                <a:cubicBezTo>
                  <a:pt x="24020" y="1795307"/>
                  <a:pt x="42333" y="1782745"/>
                  <a:pt x="52979" y="1767840"/>
                </a:cubicBezTo>
                <a:cubicBezTo>
                  <a:pt x="67742" y="1747171"/>
                  <a:pt x="83459" y="1727200"/>
                  <a:pt x="98699" y="1706880"/>
                </a:cubicBezTo>
                <a:cubicBezTo>
                  <a:pt x="124676" y="1628949"/>
                  <a:pt x="121147" y="1623472"/>
                  <a:pt x="205379" y="1539240"/>
                </a:cubicBezTo>
                <a:cubicBezTo>
                  <a:pt x="220619" y="1524000"/>
                  <a:pt x="237451" y="1510201"/>
                  <a:pt x="251099" y="1493520"/>
                </a:cubicBezTo>
                <a:cubicBezTo>
                  <a:pt x="283267" y="1454203"/>
                  <a:pt x="314360" y="1413868"/>
                  <a:pt x="342539" y="1371600"/>
                </a:cubicBezTo>
                <a:cubicBezTo>
                  <a:pt x="352699" y="1356360"/>
                  <a:pt x="361293" y="1339951"/>
                  <a:pt x="373019" y="1325880"/>
                </a:cubicBezTo>
                <a:cubicBezTo>
                  <a:pt x="440913" y="1244407"/>
                  <a:pt x="430086" y="1307078"/>
                  <a:pt x="479699" y="1158240"/>
                </a:cubicBezTo>
                <a:lnTo>
                  <a:pt x="510179" y="1066800"/>
                </a:lnTo>
                <a:cubicBezTo>
                  <a:pt x="515259" y="1051560"/>
                  <a:pt x="522778" y="1036926"/>
                  <a:pt x="525419" y="1021080"/>
                </a:cubicBezTo>
                <a:cubicBezTo>
                  <a:pt x="530499" y="990600"/>
                  <a:pt x="536826" y="960302"/>
                  <a:pt x="540659" y="929640"/>
                </a:cubicBezTo>
                <a:cubicBezTo>
                  <a:pt x="548536" y="866625"/>
                  <a:pt x="558743" y="723499"/>
                  <a:pt x="571139" y="655320"/>
                </a:cubicBezTo>
                <a:cubicBezTo>
                  <a:pt x="574013" y="639515"/>
                  <a:pt x="582483" y="625185"/>
                  <a:pt x="586379" y="609600"/>
                </a:cubicBezTo>
                <a:cubicBezTo>
                  <a:pt x="608132" y="522589"/>
                  <a:pt x="593392" y="550664"/>
                  <a:pt x="616859" y="472440"/>
                </a:cubicBezTo>
                <a:cubicBezTo>
                  <a:pt x="626091" y="441666"/>
                  <a:pt x="629517" y="407733"/>
                  <a:pt x="647339" y="381000"/>
                </a:cubicBezTo>
                <a:cubicBezTo>
                  <a:pt x="657499" y="365760"/>
                  <a:pt x="670380" y="352018"/>
                  <a:pt x="677819" y="335280"/>
                </a:cubicBezTo>
                <a:cubicBezTo>
                  <a:pt x="703442" y="277629"/>
                  <a:pt x="709223" y="192424"/>
                  <a:pt x="769259" y="152400"/>
                </a:cubicBezTo>
                <a:lnTo>
                  <a:pt x="860699" y="91440"/>
                </a:lnTo>
                <a:cubicBezTo>
                  <a:pt x="875939" y="81280"/>
                  <a:pt x="889043" y="66752"/>
                  <a:pt x="906419" y="60960"/>
                </a:cubicBezTo>
                <a:cubicBezTo>
                  <a:pt x="921659" y="55880"/>
                  <a:pt x="936693" y="50133"/>
                  <a:pt x="952139" y="45720"/>
                </a:cubicBezTo>
                <a:cubicBezTo>
                  <a:pt x="1086092" y="7448"/>
                  <a:pt x="949198" y="51780"/>
                  <a:pt x="1058819" y="15240"/>
                </a:cubicBezTo>
                <a:cubicBezTo>
                  <a:pt x="1302625" y="31494"/>
                  <a:pt x="1236619" y="53340"/>
                  <a:pt x="1272179" y="60960"/>
                </a:cubicBezTo>
                <a:close/>
              </a:path>
            </a:pathLst>
          </a:custGeom>
          <a:solidFill>
            <a:schemeClr val="accent6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74" name="群組 73"/>
          <p:cNvGrpSpPr/>
          <p:nvPr/>
        </p:nvGrpSpPr>
        <p:grpSpPr>
          <a:xfrm rot="19585483">
            <a:off x="5392174" y="8005827"/>
            <a:ext cx="1732670" cy="1635530"/>
            <a:chOff x="2340340" y="8158761"/>
            <a:chExt cx="1146375" cy="1082105"/>
          </a:xfrm>
        </p:grpSpPr>
        <p:grpSp>
          <p:nvGrpSpPr>
            <p:cNvPr id="2" name="群組 1"/>
            <p:cNvGrpSpPr/>
            <p:nvPr/>
          </p:nvGrpSpPr>
          <p:grpSpPr>
            <a:xfrm>
              <a:off x="2670668" y="8158761"/>
              <a:ext cx="282515" cy="1082105"/>
              <a:chOff x="2675790" y="8855300"/>
              <a:chExt cx="282515" cy="1082105"/>
            </a:xfrm>
          </p:grpSpPr>
          <p:sp>
            <p:nvSpPr>
              <p:cNvPr id="45" name="橢圓 44"/>
              <p:cNvSpPr/>
              <p:nvPr/>
            </p:nvSpPr>
            <p:spPr>
              <a:xfrm rot="13335718">
                <a:off x="2675790" y="9654890"/>
                <a:ext cx="282515" cy="28251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46" name="直線箭頭接點 45"/>
              <p:cNvCxnSpPr/>
              <p:nvPr/>
            </p:nvCxnSpPr>
            <p:spPr>
              <a:xfrm flipH="1" flipV="1">
                <a:off x="2774051" y="8855300"/>
                <a:ext cx="36249" cy="799751"/>
              </a:xfrm>
              <a:prstGeom prst="straightConnector1">
                <a:avLst/>
              </a:prstGeom>
              <a:ln w="444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直線箭頭接點 48"/>
            <p:cNvCxnSpPr/>
            <p:nvPr/>
          </p:nvCxnSpPr>
          <p:spPr>
            <a:xfrm flipH="1" flipV="1">
              <a:off x="2340340" y="8352967"/>
              <a:ext cx="378655" cy="653670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箭頭接點 49"/>
            <p:cNvCxnSpPr/>
            <p:nvPr/>
          </p:nvCxnSpPr>
          <p:spPr>
            <a:xfrm flipV="1">
              <a:off x="2852264" y="8299857"/>
              <a:ext cx="347670" cy="710502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箭頭接點 50"/>
            <p:cNvCxnSpPr/>
            <p:nvPr/>
          </p:nvCxnSpPr>
          <p:spPr>
            <a:xfrm flipV="1">
              <a:off x="2831663" y="8880048"/>
              <a:ext cx="655052" cy="190306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箭頭接點 52"/>
            <p:cNvCxnSpPr/>
            <p:nvPr/>
          </p:nvCxnSpPr>
          <p:spPr>
            <a:xfrm flipV="1">
              <a:off x="2821363" y="8728955"/>
              <a:ext cx="399172" cy="350723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箭頭接點 54"/>
            <p:cNvCxnSpPr/>
            <p:nvPr/>
          </p:nvCxnSpPr>
          <p:spPr>
            <a:xfrm flipH="1" flipV="1">
              <a:off x="2620088" y="8568672"/>
              <a:ext cx="156505" cy="451277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標題 1"/>
          <p:cNvSpPr>
            <a:spLocks noGrp="1"/>
          </p:cNvSpPr>
          <p:nvPr>
            <p:ph type="title"/>
          </p:nvPr>
        </p:nvSpPr>
        <p:spPr>
          <a:xfrm>
            <a:off x="1163362" y="356846"/>
            <a:ext cx="11191470" cy="2087455"/>
          </a:xfrm>
        </p:spPr>
        <p:txBody>
          <a:bodyPr/>
          <a:lstStyle/>
          <a:p>
            <a:r>
              <a:rPr kumimoji="1" lang="zh-TW" altLang="en-US" dirty="0" smtClean="0"/>
              <a:t>多</a:t>
            </a:r>
            <a:r>
              <a:rPr kumimoji="1" lang="en-US" altLang="zh-TW" dirty="0" smtClean="0"/>
              <a:t>LED</a:t>
            </a:r>
            <a:r>
              <a:rPr kumimoji="1" lang="zh-TW" altLang="en-US" dirty="0" smtClean="0"/>
              <a:t>對多</a:t>
            </a:r>
            <a:r>
              <a:rPr kumimoji="1" lang="en-US" altLang="zh-TW" dirty="0" smtClean="0"/>
              <a:t>PD</a:t>
            </a:r>
            <a:r>
              <a:rPr kumimoji="1" lang="zh-TW" altLang="en-US" dirty="0" smtClean="0"/>
              <a:t>定位系統：介紹</a:t>
            </a:r>
            <a:endParaRPr kumimoji="1" lang="zh-TW" altLang="en-US" dirty="0"/>
          </a:p>
        </p:txBody>
      </p:sp>
      <p:cxnSp>
        <p:nvCxnSpPr>
          <p:cNvPr id="60" name="直線箭頭接點 59"/>
          <p:cNvCxnSpPr/>
          <p:nvPr/>
        </p:nvCxnSpPr>
        <p:spPr>
          <a:xfrm>
            <a:off x="240345" y="9146966"/>
            <a:ext cx="1162403" cy="0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箭頭接點 61"/>
          <p:cNvCxnSpPr/>
          <p:nvPr/>
        </p:nvCxnSpPr>
        <p:spPr>
          <a:xfrm>
            <a:off x="240345" y="9595126"/>
            <a:ext cx="1162403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群組 74"/>
          <p:cNvGrpSpPr/>
          <p:nvPr/>
        </p:nvGrpSpPr>
        <p:grpSpPr>
          <a:xfrm rot="8344048">
            <a:off x="1938136" y="2788950"/>
            <a:ext cx="1855777" cy="1643241"/>
            <a:chOff x="10587869" y="8190644"/>
            <a:chExt cx="1146375" cy="1082105"/>
          </a:xfrm>
        </p:grpSpPr>
        <p:grpSp>
          <p:nvGrpSpPr>
            <p:cNvPr id="63" name="群組 62"/>
            <p:cNvGrpSpPr/>
            <p:nvPr/>
          </p:nvGrpSpPr>
          <p:grpSpPr>
            <a:xfrm>
              <a:off x="10918197" y="8190644"/>
              <a:ext cx="282515" cy="1082105"/>
              <a:chOff x="2675790" y="8855300"/>
              <a:chExt cx="282515" cy="1082105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64" name="橢圓 63"/>
              <p:cNvSpPr/>
              <p:nvPr/>
            </p:nvSpPr>
            <p:spPr>
              <a:xfrm rot="13335718">
                <a:off x="2675790" y="9654890"/>
                <a:ext cx="282515" cy="282515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65" name="直線箭頭接點 64"/>
              <p:cNvCxnSpPr/>
              <p:nvPr/>
            </p:nvCxnSpPr>
            <p:spPr>
              <a:xfrm flipH="1" flipV="1">
                <a:off x="2774051" y="8855300"/>
                <a:ext cx="36249" cy="799751"/>
              </a:xfrm>
              <a:prstGeom prst="straightConnector1">
                <a:avLst/>
              </a:prstGeom>
              <a:grpFill/>
              <a:ln w="44450">
                <a:solidFill>
                  <a:schemeClr val="accent6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線箭頭接點 65"/>
            <p:cNvCxnSpPr/>
            <p:nvPr/>
          </p:nvCxnSpPr>
          <p:spPr>
            <a:xfrm flipH="1" flipV="1">
              <a:off x="10587869" y="8384850"/>
              <a:ext cx="378655" cy="653670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箭頭接點 66"/>
            <p:cNvCxnSpPr/>
            <p:nvPr/>
          </p:nvCxnSpPr>
          <p:spPr>
            <a:xfrm flipV="1">
              <a:off x="11099793" y="8331740"/>
              <a:ext cx="347670" cy="710502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箭頭接點 67"/>
            <p:cNvCxnSpPr/>
            <p:nvPr/>
          </p:nvCxnSpPr>
          <p:spPr>
            <a:xfrm flipV="1">
              <a:off x="11079192" y="8911931"/>
              <a:ext cx="655052" cy="190306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箭頭接點 68"/>
            <p:cNvCxnSpPr/>
            <p:nvPr/>
          </p:nvCxnSpPr>
          <p:spPr>
            <a:xfrm flipV="1">
              <a:off x="11068892" y="8760838"/>
              <a:ext cx="399172" cy="350723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箭頭接點 69"/>
            <p:cNvCxnSpPr/>
            <p:nvPr/>
          </p:nvCxnSpPr>
          <p:spPr>
            <a:xfrm flipH="1" flipV="1">
              <a:off x="10867617" y="8600555"/>
              <a:ext cx="156505" cy="451277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直線箭頭接點 75"/>
          <p:cNvCxnSpPr/>
          <p:nvPr/>
        </p:nvCxnSpPr>
        <p:spPr>
          <a:xfrm>
            <a:off x="2504389" y="2844996"/>
            <a:ext cx="1361358" cy="167507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箭頭接點 76"/>
          <p:cNvCxnSpPr/>
          <p:nvPr/>
        </p:nvCxnSpPr>
        <p:spPr>
          <a:xfrm flipH="1">
            <a:off x="1693351" y="2844997"/>
            <a:ext cx="826758" cy="167507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3977363" y="2514785"/>
            <a:ext cx="2148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Coordinate LED </a:t>
            </a:r>
            <a:endParaRPr kumimoji="1" lang="zh-TW" altLang="en-US" sz="2400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0" name="直線箭頭接點 79"/>
          <p:cNvCxnSpPr/>
          <p:nvPr/>
        </p:nvCxnSpPr>
        <p:spPr>
          <a:xfrm flipV="1">
            <a:off x="2497383" y="2733161"/>
            <a:ext cx="1202031" cy="12978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群組 84"/>
          <p:cNvGrpSpPr/>
          <p:nvPr/>
        </p:nvGrpSpPr>
        <p:grpSpPr>
          <a:xfrm rot="11808580">
            <a:off x="5390069" y="7811229"/>
            <a:ext cx="2172396" cy="1786913"/>
            <a:chOff x="7883864" y="5081556"/>
            <a:chExt cx="2172396" cy="1786913"/>
          </a:xfrm>
        </p:grpSpPr>
        <p:cxnSp>
          <p:nvCxnSpPr>
            <p:cNvPr id="82" name="直線箭頭接點 81"/>
            <p:cNvCxnSpPr/>
            <p:nvPr/>
          </p:nvCxnSpPr>
          <p:spPr>
            <a:xfrm>
              <a:off x="8694902" y="5193391"/>
              <a:ext cx="1361358" cy="1675078"/>
            </a:xfrm>
            <a:prstGeom prst="straightConnector1">
              <a:avLst/>
            </a:prstGeom>
            <a:ln w="28575">
              <a:solidFill>
                <a:srgbClr val="FF0000">
                  <a:alpha val="49000"/>
                </a:srgb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箭頭接點 82"/>
            <p:cNvCxnSpPr/>
            <p:nvPr/>
          </p:nvCxnSpPr>
          <p:spPr>
            <a:xfrm flipH="1">
              <a:off x="7883864" y="5193392"/>
              <a:ext cx="826758" cy="1675077"/>
            </a:xfrm>
            <a:prstGeom prst="straightConnector1">
              <a:avLst/>
            </a:prstGeom>
            <a:ln w="28575">
              <a:solidFill>
                <a:srgbClr val="FF0000">
                  <a:alpha val="49000"/>
                </a:srgb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箭頭接點 83"/>
            <p:cNvCxnSpPr/>
            <p:nvPr/>
          </p:nvCxnSpPr>
          <p:spPr>
            <a:xfrm flipV="1">
              <a:off x="8687896" y="5081556"/>
              <a:ext cx="1202031" cy="129782"/>
            </a:xfrm>
            <a:prstGeom prst="straightConnector1">
              <a:avLst/>
            </a:prstGeom>
            <a:ln w="28575">
              <a:solidFill>
                <a:srgbClr val="FF0000">
                  <a:alpha val="49000"/>
                </a:srgb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字方塊 85"/>
          <p:cNvSpPr txBox="1"/>
          <p:nvPr/>
        </p:nvSpPr>
        <p:spPr>
          <a:xfrm>
            <a:off x="7104589" y="9273577"/>
            <a:ext cx="1594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Coordinate PD</a:t>
            </a:r>
            <a:endParaRPr kumimoji="1" lang="zh-TW" altLang="en-US" sz="2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14701245" y="19345215"/>
            <a:ext cx="1931939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>
                <a:latin typeface="Heiti TC Light" charset="-120"/>
                <a:ea typeface="Heiti TC Light" charset="-120"/>
                <a:cs typeface="Heiti TC Light" charset="-120"/>
              </a:rPr>
              <a:t>定位演算法</a:t>
            </a:r>
            <a:endParaRPr kumimoji="1" lang="zh-TW" altLang="en-US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grpSp>
        <p:nvGrpSpPr>
          <p:cNvPr id="121" name="群組 120"/>
          <p:cNvGrpSpPr/>
          <p:nvPr/>
        </p:nvGrpSpPr>
        <p:grpSpPr>
          <a:xfrm>
            <a:off x="878174" y="3469123"/>
            <a:ext cx="5642480" cy="3391922"/>
            <a:chOff x="962345" y="3444674"/>
            <a:chExt cx="6599091" cy="3966980"/>
          </a:xfrm>
        </p:grpSpPr>
        <p:grpSp>
          <p:nvGrpSpPr>
            <p:cNvPr id="89" name="群組 88"/>
            <p:cNvGrpSpPr/>
            <p:nvPr/>
          </p:nvGrpSpPr>
          <p:grpSpPr>
            <a:xfrm rot="5629245" flipV="1">
              <a:off x="1373667" y="5408231"/>
              <a:ext cx="2064015" cy="489535"/>
              <a:chOff x="5981217" y="4520073"/>
              <a:chExt cx="6308174" cy="1496149"/>
            </a:xfrm>
          </p:grpSpPr>
          <p:pic>
            <p:nvPicPr>
              <p:cNvPr id="87" name="圖片 8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219" y1="17656" x2="29219" y2="1765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03" t="41854" r="22771" b="44293"/>
              <a:stretch/>
            </p:blipFill>
            <p:spPr>
              <a:xfrm>
                <a:off x="5981217" y="4520073"/>
                <a:ext cx="5953440" cy="1496149"/>
              </a:xfrm>
              <a:prstGeom prst="rect">
                <a:avLst/>
              </a:prstGeom>
            </p:spPr>
          </p:pic>
          <p:sp>
            <p:nvSpPr>
              <p:cNvPr id="88" name="三角形 87"/>
              <p:cNvSpPr/>
              <p:nvPr/>
            </p:nvSpPr>
            <p:spPr>
              <a:xfrm rot="5400000">
                <a:off x="11523165" y="4837986"/>
                <a:ext cx="822983" cy="70946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95" name="群組 94"/>
            <p:cNvGrpSpPr/>
            <p:nvPr/>
          </p:nvGrpSpPr>
          <p:grpSpPr>
            <a:xfrm rot="1682767" flipV="1">
              <a:off x="4254053" y="4566130"/>
              <a:ext cx="2440435" cy="578813"/>
              <a:chOff x="5981217" y="4520073"/>
              <a:chExt cx="6308174" cy="1496149"/>
            </a:xfrm>
          </p:grpSpPr>
          <p:pic>
            <p:nvPicPr>
              <p:cNvPr id="96" name="圖片 9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219" y1="17656" x2="29219" y2="1765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03" t="41854" r="22771" b="44293"/>
              <a:stretch/>
            </p:blipFill>
            <p:spPr>
              <a:xfrm>
                <a:off x="5981217" y="4520073"/>
                <a:ext cx="5953440" cy="1496149"/>
              </a:xfrm>
              <a:prstGeom prst="rect">
                <a:avLst/>
              </a:prstGeom>
            </p:spPr>
          </p:pic>
          <p:sp>
            <p:nvSpPr>
              <p:cNvPr id="97" name="三角形 96"/>
              <p:cNvSpPr/>
              <p:nvPr/>
            </p:nvSpPr>
            <p:spPr>
              <a:xfrm rot="5400000">
                <a:off x="11523165" y="4837986"/>
                <a:ext cx="822983" cy="70946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98" name="群組 97"/>
            <p:cNvGrpSpPr/>
            <p:nvPr/>
          </p:nvGrpSpPr>
          <p:grpSpPr>
            <a:xfrm rot="933206" flipV="1">
              <a:off x="4773411" y="3444674"/>
              <a:ext cx="2788025" cy="661253"/>
              <a:chOff x="5981217" y="4520073"/>
              <a:chExt cx="6308174" cy="1496149"/>
            </a:xfrm>
          </p:grpSpPr>
          <p:pic>
            <p:nvPicPr>
              <p:cNvPr id="99" name="圖片 98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219" y1="17656" x2="29219" y2="1765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03" t="41854" r="22771" b="44293"/>
              <a:stretch/>
            </p:blipFill>
            <p:spPr>
              <a:xfrm>
                <a:off x="5981217" y="4520073"/>
                <a:ext cx="5953440" cy="1496149"/>
              </a:xfrm>
              <a:prstGeom prst="rect">
                <a:avLst/>
              </a:prstGeom>
            </p:spPr>
          </p:pic>
          <p:sp>
            <p:nvSpPr>
              <p:cNvPr id="100" name="三角形 99"/>
              <p:cNvSpPr/>
              <p:nvPr/>
            </p:nvSpPr>
            <p:spPr>
              <a:xfrm rot="5400000">
                <a:off x="11523165" y="4837986"/>
                <a:ext cx="822983" cy="70946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101" name="群組 100"/>
            <p:cNvGrpSpPr/>
            <p:nvPr/>
          </p:nvGrpSpPr>
          <p:grpSpPr>
            <a:xfrm rot="6666872" flipV="1">
              <a:off x="-101041" y="5687015"/>
              <a:ext cx="2788025" cy="661253"/>
              <a:chOff x="5981217" y="4520073"/>
              <a:chExt cx="6308174" cy="1496149"/>
            </a:xfrm>
          </p:grpSpPr>
          <p:pic>
            <p:nvPicPr>
              <p:cNvPr id="102" name="圖片 10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219" y1="17656" x2="29219" y2="1765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03" t="41854" r="22771" b="44293"/>
              <a:stretch/>
            </p:blipFill>
            <p:spPr>
              <a:xfrm>
                <a:off x="5981217" y="4520073"/>
                <a:ext cx="5953440" cy="1496149"/>
              </a:xfrm>
              <a:prstGeom prst="rect">
                <a:avLst/>
              </a:prstGeom>
            </p:spPr>
          </p:pic>
          <p:sp>
            <p:nvSpPr>
              <p:cNvPr id="103" name="三角形 102"/>
              <p:cNvSpPr/>
              <p:nvPr/>
            </p:nvSpPr>
            <p:spPr>
              <a:xfrm rot="5400000">
                <a:off x="11523165" y="4837986"/>
                <a:ext cx="822983" cy="70946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104" name="群組 103"/>
            <p:cNvGrpSpPr/>
            <p:nvPr/>
          </p:nvGrpSpPr>
          <p:grpSpPr>
            <a:xfrm rot="4500000" flipV="1">
              <a:off x="2065017" y="5596006"/>
              <a:ext cx="2788027" cy="661252"/>
              <a:chOff x="5770847" y="4796790"/>
              <a:chExt cx="6308176" cy="1496147"/>
            </a:xfrm>
          </p:grpSpPr>
          <p:pic>
            <p:nvPicPr>
              <p:cNvPr id="105" name="圖片 10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219" y1="17656" x2="29219" y2="1765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03" t="41854" r="22771" b="44293"/>
              <a:stretch/>
            </p:blipFill>
            <p:spPr>
              <a:xfrm>
                <a:off x="5770847" y="4796790"/>
                <a:ext cx="5953439" cy="1496147"/>
              </a:xfrm>
              <a:prstGeom prst="rect">
                <a:avLst/>
              </a:prstGeom>
            </p:spPr>
          </p:pic>
          <p:sp>
            <p:nvSpPr>
              <p:cNvPr id="106" name="三角形 105"/>
              <p:cNvSpPr/>
              <p:nvPr/>
            </p:nvSpPr>
            <p:spPr>
              <a:xfrm rot="5400000">
                <a:off x="11312798" y="5114704"/>
                <a:ext cx="822982" cy="70946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107" name="群組 106"/>
            <p:cNvGrpSpPr/>
            <p:nvPr/>
          </p:nvGrpSpPr>
          <p:grpSpPr>
            <a:xfrm rot="3072546" flipV="1">
              <a:off x="3938541" y="5553768"/>
              <a:ext cx="2813945" cy="661253"/>
              <a:chOff x="6752396" y="5363099"/>
              <a:chExt cx="6366819" cy="1496149"/>
            </a:xfrm>
          </p:grpSpPr>
          <p:pic>
            <p:nvPicPr>
              <p:cNvPr id="108" name="圖片 10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219" y1="17656" x2="29219" y2="1765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03" t="41854" r="22771" b="44293"/>
              <a:stretch/>
            </p:blipFill>
            <p:spPr>
              <a:xfrm>
                <a:off x="6752396" y="5363099"/>
                <a:ext cx="5953439" cy="1496149"/>
              </a:xfrm>
              <a:prstGeom prst="rect">
                <a:avLst/>
              </a:prstGeom>
            </p:spPr>
          </p:pic>
          <p:sp>
            <p:nvSpPr>
              <p:cNvPr id="109" name="三角形 108"/>
              <p:cNvSpPr/>
              <p:nvPr/>
            </p:nvSpPr>
            <p:spPr>
              <a:xfrm rot="5400000">
                <a:off x="12352990" y="5763655"/>
                <a:ext cx="822984" cy="70946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</p:grpSp>
      <p:sp>
        <p:nvSpPr>
          <p:cNvPr id="110" name="文字方塊 109"/>
          <p:cNvSpPr txBox="1"/>
          <p:nvPr/>
        </p:nvSpPr>
        <p:spPr>
          <a:xfrm>
            <a:off x="1427017" y="8894611"/>
            <a:ext cx="793807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Heiti TC Light" charset="-120"/>
                <a:ea typeface="Heiti TC Light" charset="-120"/>
                <a:cs typeface="Heiti TC Light" charset="-120"/>
              </a:rPr>
              <a:t>LED</a:t>
            </a:r>
            <a:endParaRPr kumimoji="1" lang="zh-TW" altLang="en-US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1443891" y="9311590"/>
            <a:ext cx="2908168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Heiti TC Light" charset="-120"/>
                <a:ea typeface="Heiti TC Light" charset="-120"/>
                <a:cs typeface="Heiti TC Light" charset="-120"/>
              </a:rPr>
              <a:t>PD(Photodiode)</a:t>
            </a:r>
            <a:endParaRPr kumimoji="1" lang="zh-TW" altLang="en-US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grpSp>
        <p:nvGrpSpPr>
          <p:cNvPr id="115" name="群組 114"/>
          <p:cNvGrpSpPr/>
          <p:nvPr/>
        </p:nvGrpSpPr>
        <p:grpSpPr>
          <a:xfrm>
            <a:off x="394123" y="9771313"/>
            <a:ext cx="777531" cy="750208"/>
            <a:chOff x="3126597" y="2237383"/>
            <a:chExt cx="777531" cy="750208"/>
          </a:xfrm>
        </p:grpSpPr>
        <p:cxnSp>
          <p:nvCxnSpPr>
            <p:cNvPr id="112" name="直線箭頭接點 111"/>
            <p:cNvCxnSpPr/>
            <p:nvPr/>
          </p:nvCxnSpPr>
          <p:spPr>
            <a:xfrm flipV="1">
              <a:off x="3484373" y="2237383"/>
              <a:ext cx="1" cy="46071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箭頭接點 112"/>
            <p:cNvCxnSpPr/>
            <p:nvPr/>
          </p:nvCxnSpPr>
          <p:spPr>
            <a:xfrm>
              <a:off x="3484372" y="2698101"/>
              <a:ext cx="419756" cy="28949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箭頭接點 113"/>
            <p:cNvCxnSpPr/>
            <p:nvPr/>
          </p:nvCxnSpPr>
          <p:spPr>
            <a:xfrm flipH="1">
              <a:off x="3126597" y="2698101"/>
              <a:ext cx="357777" cy="28949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文字方塊 115"/>
          <p:cNvSpPr txBox="1"/>
          <p:nvPr/>
        </p:nvSpPr>
        <p:spPr>
          <a:xfrm>
            <a:off x="1427017" y="9890898"/>
            <a:ext cx="1233030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>
                <a:latin typeface="Heiti TC Light" charset="-120"/>
                <a:ea typeface="Heiti TC Light" charset="-120"/>
                <a:cs typeface="Heiti TC Light" charset="-120"/>
              </a:rPr>
              <a:t>座標系</a:t>
            </a:r>
            <a:endParaRPr kumimoji="1" lang="zh-TW" altLang="en-US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17" name="手繪多邊形 116"/>
          <p:cNvSpPr/>
          <p:nvPr/>
        </p:nvSpPr>
        <p:spPr>
          <a:xfrm rot="3044390">
            <a:off x="4557664" y="7002495"/>
            <a:ext cx="3463136" cy="3258071"/>
          </a:xfrm>
          <a:custGeom>
            <a:avLst/>
            <a:gdLst>
              <a:gd name="connsiteX0" fmla="*/ 1272179 w 3725819"/>
              <a:gd name="connsiteY0" fmla="*/ 60960 h 3505200"/>
              <a:gd name="connsiteX1" fmla="*/ 1272179 w 3725819"/>
              <a:gd name="connsiteY1" fmla="*/ 60960 h 3505200"/>
              <a:gd name="connsiteX2" fmla="*/ 1409339 w 3725819"/>
              <a:gd name="connsiteY2" fmla="*/ 106680 h 3505200"/>
              <a:gd name="connsiteX3" fmla="*/ 1470299 w 3725819"/>
              <a:gd name="connsiteY3" fmla="*/ 137160 h 3505200"/>
              <a:gd name="connsiteX4" fmla="*/ 1546499 w 3725819"/>
              <a:gd name="connsiteY4" fmla="*/ 152400 h 3505200"/>
              <a:gd name="connsiteX5" fmla="*/ 1607459 w 3725819"/>
              <a:gd name="connsiteY5" fmla="*/ 167640 h 3505200"/>
              <a:gd name="connsiteX6" fmla="*/ 1942739 w 3725819"/>
              <a:gd name="connsiteY6" fmla="*/ 152400 h 3505200"/>
              <a:gd name="connsiteX7" fmla="*/ 2064659 w 3725819"/>
              <a:gd name="connsiteY7" fmla="*/ 106680 h 3505200"/>
              <a:gd name="connsiteX8" fmla="*/ 2140859 w 3725819"/>
              <a:gd name="connsiteY8" fmla="*/ 76200 h 3505200"/>
              <a:gd name="connsiteX9" fmla="*/ 2201819 w 3725819"/>
              <a:gd name="connsiteY9" fmla="*/ 45720 h 3505200"/>
              <a:gd name="connsiteX10" fmla="*/ 2338979 w 3725819"/>
              <a:gd name="connsiteY10" fmla="*/ 15240 h 3505200"/>
              <a:gd name="connsiteX11" fmla="*/ 2399939 w 3725819"/>
              <a:gd name="connsiteY11" fmla="*/ 0 h 3505200"/>
              <a:gd name="connsiteX12" fmla="*/ 2689499 w 3725819"/>
              <a:gd name="connsiteY12" fmla="*/ 15240 h 3505200"/>
              <a:gd name="connsiteX13" fmla="*/ 2735219 w 3725819"/>
              <a:gd name="connsiteY13" fmla="*/ 45720 h 3505200"/>
              <a:gd name="connsiteX14" fmla="*/ 2826659 w 3725819"/>
              <a:gd name="connsiteY14" fmla="*/ 121920 h 3505200"/>
              <a:gd name="connsiteX15" fmla="*/ 2857139 w 3725819"/>
              <a:gd name="connsiteY15" fmla="*/ 167640 h 3505200"/>
              <a:gd name="connsiteX16" fmla="*/ 2887619 w 3725819"/>
              <a:gd name="connsiteY16" fmla="*/ 259080 h 3505200"/>
              <a:gd name="connsiteX17" fmla="*/ 2902859 w 3725819"/>
              <a:gd name="connsiteY17" fmla="*/ 304800 h 3505200"/>
              <a:gd name="connsiteX18" fmla="*/ 2918099 w 3725819"/>
              <a:gd name="connsiteY18" fmla="*/ 350520 h 3505200"/>
              <a:gd name="connsiteX19" fmla="*/ 2933339 w 3725819"/>
              <a:gd name="connsiteY19" fmla="*/ 411480 h 3505200"/>
              <a:gd name="connsiteX20" fmla="*/ 2963819 w 3725819"/>
              <a:gd name="connsiteY20" fmla="*/ 746760 h 3505200"/>
              <a:gd name="connsiteX21" fmla="*/ 2979059 w 3725819"/>
              <a:gd name="connsiteY21" fmla="*/ 822960 h 3505200"/>
              <a:gd name="connsiteX22" fmla="*/ 2994299 w 3725819"/>
              <a:gd name="connsiteY22" fmla="*/ 914400 h 3505200"/>
              <a:gd name="connsiteX23" fmla="*/ 3085739 w 3725819"/>
              <a:gd name="connsiteY23" fmla="*/ 1127760 h 3505200"/>
              <a:gd name="connsiteX24" fmla="*/ 3222899 w 3725819"/>
              <a:gd name="connsiteY24" fmla="*/ 1280160 h 3505200"/>
              <a:gd name="connsiteX25" fmla="*/ 3268619 w 3725819"/>
              <a:gd name="connsiteY25" fmla="*/ 1310640 h 3505200"/>
              <a:gd name="connsiteX26" fmla="*/ 3375299 w 3725819"/>
              <a:gd name="connsiteY26" fmla="*/ 1402080 h 3505200"/>
              <a:gd name="connsiteX27" fmla="*/ 3466739 w 3725819"/>
              <a:gd name="connsiteY27" fmla="*/ 1463040 h 3505200"/>
              <a:gd name="connsiteX28" fmla="*/ 3573419 w 3725819"/>
              <a:gd name="connsiteY28" fmla="*/ 1554480 h 3505200"/>
              <a:gd name="connsiteX29" fmla="*/ 3588659 w 3725819"/>
              <a:gd name="connsiteY29" fmla="*/ 1600200 h 3505200"/>
              <a:gd name="connsiteX30" fmla="*/ 3634379 w 3725819"/>
              <a:gd name="connsiteY30" fmla="*/ 1661160 h 3505200"/>
              <a:gd name="connsiteX31" fmla="*/ 3680099 w 3725819"/>
              <a:gd name="connsiteY31" fmla="*/ 1737360 h 3505200"/>
              <a:gd name="connsiteX32" fmla="*/ 3695339 w 3725819"/>
              <a:gd name="connsiteY32" fmla="*/ 1813560 h 3505200"/>
              <a:gd name="connsiteX33" fmla="*/ 3710579 w 3725819"/>
              <a:gd name="connsiteY33" fmla="*/ 1859280 h 3505200"/>
              <a:gd name="connsiteX34" fmla="*/ 3725819 w 3725819"/>
              <a:gd name="connsiteY34" fmla="*/ 1950720 h 3505200"/>
              <a:gd name="connsiteX35" fmla="*/ 3710579 w 3725819"/>
              <a:gd name="connsiteY35" fmla="*/ 2133600 h 3505200"/>
              <a:gd name="connsiteX36" fmla="*/ 3664859 w 3725819"/>
              <a:gd name="connsiteY36" fmla="*/ 2194560 h 3505200"/>
              <a:gd name="connsiteX37" fmla="*/ 3542939 w 3725819"/>
              <a:gd name="connsiteY37" fmla="*/ 2301240 h 3505200"/>
              <a:gd name="connsiteX38" fmla="*/ 3497219 w 3725819"/>
              <a:gd name="connsiteY38" fmla="*/ 2316480 h 3505200"/>
              <a:gd name="connsiteX39" fmla="*/ 3451499 w 3725819"/>
              <a:gd name="connsiteY39" fmla="*/ 2346960 h 3505200"/>
              <a:gd name="connsiteX40" fmla="*/ 3299099 w 3725819"/>
              <a:gd name="connsiteY40" fmla="*/ 2392680 h 3505200"/>
              <a:gd name="connsiteX41" fmla="*/ 3161939 w 3725819"/>
              <a:gd name="connsiteY41" fmla="*/ 2468880 h 3505200"/>
              <a:gd name="connsiteX42" fmla="*/ 3055259 w 3725819"/>
              <a:gd name="connsiteY42" fmla="*/ 2499360 h 3505200"/>
              <a:gd name="connsiteX43" fmla="*/ 2811419 w 3725819"/>
              <a:gd name="connsiteY43" fmla="*/ 2667000 h 3505200"/>
              <a:gd name="connsiteX44" fmla="*/ 2689499 w 3725819"/>
              <a:gd name="connsiteY44" fmla="*/ 2788920 h 3505200"/>
              <a:gd name="connsiteX45" fmla="*/ 2598059 w 3725819"/>
              <a:gd name="connsiteY45" fmla="*/ 2880360 h 3505200"/>
              <a:gd name="connsiteX46" fmla="*/ 2506619 w 3725819"/>
              <a:gd name="connsiteY46" fmla="*/ 2941320 h 3505200"/>
              <a:gd name="connsiteX47" fmla="*/ 2430419 w 3725819"/>
              <a:gd name="connsiteY47" fmla="*/ 3032760 h 3505200"/>
              <a:gd name="connsiteX48" fmla="*/ 2369459 w 3725819"/>
              <a:gd name="connsiteY48" fmla="*/ 3063240 h 3505200"/>
              <a:gd name="connsiteX49" fmla="*/ 2201819 w 3725819"/>
              <a:gd name="connsiteY49" fmla="*/ 3185160 h 3505200"/>
              <a:gd name="connsiteX50" fmla="*/ 2049419 w 3725819"/>
              <a:gd name="connsiteY50" fmla="*/ 3261360 h 3505200"/>
              <a:gd name="connsiteX51" fmla="*/ 1897019 w 3725819"/>
              <a:gd name="connsiteY51" fmla="*/ 3337560 h 3505200"/>
              <a:gd name="connsiteX52" fmla="*/ 1836059 w 3725819"/>
              <a:gd name="connsiteY52" fmla="*/ 3352800 h 3505200"/>
              <a:gd name="connsiteX53" fmla="*/ 1714139 w 3725819"/>
              <a:gd name="connsiteY53" fmla="*/ 3398520 h 3505200"/>
              <a:gd name="connsiteX54" fmla="*/ 1561739 w 3725819"/>
              <a:gd name="connsiteY54" fmla="*/ 3429000 h 3505200"/>
              <a:gd name="connsiteX55" fmla="*/ 1500779 w 3725819"/>
              <a:gd name="connsiteY55" fmla="*/ 3444240 h 3505200"/>
              <a:gd name="connsiteX56" fmla="*/ 1455059 w 3725819"/>
              <a:gd name="connsiteY56" fmla="*/ 3459480 h 3505200"/>
              <a:gd name="connsiteX57" fmla="*/ 1165499 w 3725819"/>
              <a:gd name="connsiteY57" fmla="*/ 3505200 h 3505200"/>
              <a:gd name="connsiteX58" fmla="*/ 845459 w 3725819"/>
              <a:gd name="connsiteY58" fmla="*/ 3489960 h 3505200"/>
              <a:gd name="connsiteX59" fmla="*/ 769259 w 3725819"/>
              <a:gd name="connsiteY59" fmla="*/ 3474720 h 3505200"/>
              <a:gd name="connsiteX60" fmla="*/ 708299 w 3725819"/>
              <a:gd name="connsiteY60" fmla="*/ 3444240 h 3505200"/>
              <a:gd name="connsiteX61" fmla="*/ 662579 w 3725819"/>
              <a:gd name="connsiteY61" fmla="*/ 3429000 h 3505200"/>
              <a:gd name="connsiteX62" fmla="*/ 510179 w 3725819"/>
              <a:gd name="connsiteY62" fmla="*/ 3337560 h 3505200"/>
              <a:gd name="connsiteX63" fmla="*/ 388259 w 3725819"/>
              <a:gd name="connsiteY63" fmla="*/ 3185160 h 3505200"/>
              <a:gd name="connsiteX64" fmla="*/ 327299 w 3725819"/>
              <a:gd name="connsiteY64" fmla="*/ 3124200 h 3505200"/>
              <a:gd name="connsiteX65" fmla="*/ 235859 w 3725819"/>
              <a:gd name="connsiteY65" fmla="*/ 2971800 h 3505200"/>
              <a:gd name="connsiteX66" fmla="*/ 190139 w 3725819"/>
              <a:gd name="connsiteY66" fmla="*/ 2895600 h 3505200"/>
              <a:gd name="connsiteX67" fmla="*/ 144419 w 3725819"/>
              <a:gd name="connsiteY67" fmla="*/ 2804160 h 3505200"/>
              <a:gd name="connsiteX68" fmla="*/ 83459 w 3725819"/>
              <a:gd name="connsiteY68" fmla="*/ 2697480 h 3505200"/>
              <a:gd name="connsiteX69" fmla="*/ 22499 w 3725819"/>
              <a:gd name="connsiteY69" fmla="*/ 2468880 h 3505200"/>
              <a:gd name="connsiteX70" fmla="*/ 22499 w 3725819"/>
              <a:gd name="connsiteY70" fmla="*/ 1813560 h 3505200"/>
              <a:gd name="connsiteX71" fmla="*/ 52979 w 3725819"/>
              <a:gd name="connsiteY71" fmla="*/ 1767840 h 3505200"/>
              <a:gd name="connsiteX72" fmla="*/ 98699 w 3725819"/>
              <a:gd name="connsiteY72" fmla="*/ 1706880 h 3505200"/>
              <a:gd name="connsiteX73" fmla="*/ 205379 w 3725819"/>
              <a:gd name="connsiteY73" fmla="*/ 1539240 h 3505200"/>
              <a:gd name="connsiteX74" fmla="*/ 251099 w 3725819"/>
              <a:gd name="connsiteY74" fmla="*/ 1493520 h 3505200"/>
              <a:gd name="connsiteX75" fmla="*/ 342539 w 3725819"/>
              <a:gd name="connsiteY75" fmla="*/ 1371600 h 3505200"/>
              <a:gd name="connsiteX76" fmla="*/ 373019 w 3725819"/>
              <a:gd name="connsiteY76" fmla="*/ 1325880 h 3505200"/>
              <a:gd name="connsiteX77" fmla="*/ 479699 w 3725819"/>
              <a:gd name="connsiteY77" fmla="*/ 1158240 h 3505200"/>
              <a:gd name="connsiteX78" fmla="*/ 510179 w 3725819"/>
              <a:gd name="connsiteY78" fmla="*/ 1066800 h 3505200"/>
              <a:gd name="connsiteX79" fmla="*/ 525419 w 3725819"/>
              <a:gd name="connsiteY79" fmla="*/ 1021080 h 3505200"/>
              <a:gd name="connsiteX80" fmla="*/ 540659 w 3725819"/>
              <a:gd name="connsiteY80" fmla="*/ 929640 h 3505200"/>
              <a:gd name="connsiteX81" fmla="*/ 571139 w 3725819"/>
              <a:gd name="connsiteY81" fmla="*/ 655320 h 3505200"/>
              <a:gd name="connsiteX82" fmla="*/ 586379 w 3725819"/>
              <a:gd name="connsiteY82" fmla="*/ 609600 h 3505200"/>
              <a:gd name="connsiteX83" fmla="*/ 616859 w 3725819"/>
              <a:gd name="connsiteY83" fmla="*/ 472440 h 3505200"/>
              <a:gd name="connsiteX84" fmla="*/ 647339 w 3725819"/>
              <a:gd name="connsiteY84" fmla="*/ 381000 h 3505200"/>
              <a:gd name="connsiteX85" fmla="*/ 677819 w 3725819"/>
              <a:gd name="connsiteY85" fmla="*/ 335280 h 3505200"/>
              <a:gd name="connsiteX86" fmla="*/ 769259 w 3725819"/>
              <a:gd name="connsiteY86" fmla="*/ 152400 h 3505200"/>
              <a:gd name="connsiteX87" fmla="*/ 860699 w 3725819"/>
              <a:gd name="connsiteY87" fmla="*/ 91440 h 3505200"/>
              <a:gd name="connsiteX88" fmla="*/ 906419 w 3725819"/>
              <a:gd name="connsiteY88" fmla="*/ 60960 h 3505200"/>
              <a:gd name="connsiteX89" fmla="*/ 952139 w 3725819"/>
              <a:gd name="connsiteY89" fmla="*/ 45720 h 3505200"/>
              <a:gd name="connsiteX90" fmla="*/ 1058819 w 3725819"/>
              <a:gd name="connsiteY90" fmla="*/ 15240 h 3505200"/>
              <a:gd name="connsiteX91" fmla="*/ 1272179 w 3725819"/>
              <a:gd name="connsiteY91" fmla="*/ 6096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725819" h="3505200">
                <a:moveTo>
                  <a:pt x="1272179" y="60960"/>
                </a:moveTo>
                <a:lnTo>
                  <a:pt x="1272179" y="60960"/>
                </a:lnTo>
                <a:cubicBezTo>
                  <a:pt x="1317899" y="76200"/>
                  <a:pt x="1364358" y="89380"/>
                  <a:pt x="1409339" y="106680"/>
                </a:cubicBezTo>
                <a:cubicBezTo>
                  <a:pt x="1430543" y="114835"/>
                  <a:pt x="1448746" y="129976"/>
                  <a:pt x="1470299" y="137160"/>
                </a:cubicBezTo>
                <a:cubicBezTo>
                  <a:pt x="1494873" y="145351"/>
                  <a:pt x="1521213" y="146781"/>
                  <a:pt x="1546499" y="152400"/>
                </a:cubicBezTo>
                <a:cubicBezTo>
                  <a:pt x="1566946" y="156944"/>
                  <a:pt x="1587139" y="162560"/>
                  <a:pt x="1607459" y="167640"/>
                </a:cubicBezTo>
                <a:cubicBezTo>
                  <a:pt x="1719219" y="162560"/>
                  <a:pt x="1831193" y="160980"/>
                  <a:pt x="1942739" y="152400"/>
                </a:cubicBezTo>
                <a:cubicBezTo>
                  <a:pt x="1997758" y="148168"/>
                  <a:pt x="2015314" y="128611"/>
                  <a:pt x="2064659" y="106680"/>
                </a:cubicBezTo>
                <a:cubicBezTo>
                  <a:pt x="2089658" y="95569"/>
                  <a:pt x="2115860" y="87311"/>
                  <a:pt x="2140859" y="76200"/>
                </a:cubicBezTo>
                <a:cubicBezTo>
                  <a:pt x="2161619" y="66973"/>
                  <a:pt x="2180937" y="54669"/>
                  <a:pt x="2201819" y="45720"/>
                </a:cubicBezTo>
                <a:cubicBezTo>
                  <a:pt x="2253723" y="23475"/>
                  <a:pt x="2276186" y="27799"/>
                  <a:pt x="2338979" y="15240"/>
                </a:cubicBezTo>
                <a:cubicBezTo>
                  <a:pt x="2359518" y="11132"/>
                  <a:pt x="2379619" y="5080"/>
                  <a:pt x="2399939" y="0"/>
                </a:cubicBezTo>
                <a:cubicBezTo>
                  <a:pt x="2496459" y="5080"/>
                  <a:pt x="2593732" y="2181"/>
                  <a:pt x="2689499" y="15240"/>
                </a:cubicBezTo>
                <a:cubicBezTo>
                  <a:pt x="2707647" y="17715"/>
                  <a:pt x="2721148" y="33994"/>
                  <a:pt x="2735219" y="45720"/>
                </a:cubicBezTo>
                <a:cubicBezTo>
                  <a:pt x="2852562" y="143506"/>
                  <a:pt x="2713145" y="46244"/>
                  <a:pt x="2826659" y="121920"/>
                </a:cubicBezTo>
                <a:cubicBezTo>
                  <a:pt x="2836819" y="137160"/>
                  <a:pt x="2849700" y="150902"/>
                  <a:pt x="2857139" y="167640"/>
                </a:cubicBezTo>
                <a:cubicBezTo>
                  <a:pt x="2870188" y="197000"/>
                  <a:pt x="2877459" y="228600"/>
                  <a:pt x="2887619" y="259080"/>
                </a:cubicBezTo>
                <a:lnTo>
                  <a:pt x="2902859" y="304800"/>
                </a:lnTo>
                <a:cubicBezTo>
                  <a:pt x="2907939" y="320040"/>
                  <a:pt x="2914203" y="334935"/>
                  <a:pt x="2918099" y="350520"/>
                </a:cubicBezTo>
                <a:lnTo>
                  <a:pt x="2933339" y="411480"/>
                </a:lnTo>
                <a:cubicBezTo>
                  <a:pt x="2943111" y="548294"/>
                  <a:pt x="2944552" y="621524"/>
                  <a:pt x="2963819" y="746760"/>
                </a:cubicBezTo>
                <a:cubicBezTo>
                  <a:pt x="2967758" y="772362"/>
                  <a:pt x="2974425" y="797475"/>
                  <a:pt x="2979059" y="822960"/>
                </a:cubicBezTo>
                <a:cubicBezTo>
                  <a:pt x="2984587" y="853362"/>
                  <a:pt x="2985082" y="884906"/>
                  <a:pt x="2994299" y="914400"/>
                </a:cubicBezTo>
                <a:cubicBezTo>
                  <a:pt x="3000252" y="933449"/>
                  <a:pt x="3057134" y="1081993"/>
                  <a:pt x="3085739" y="1127760"/>
                </a:cubicBezTo>
                <a:cubicBezTo>
                  <a:pt x="3113847" y="1172732"/>
                  <a:pt x="3187279" y="1256413"/>
                  <a:pt x="3222899" y="1280160"/>
                </a:cubicBezTo>
                <a:cubicBezTo>
                  <a:pt x="3238139" y="1290320"/>
                  <a:pt x="3254548" y="1298914"/>
                  <a:pt x="3268619" y="1310640"/>
                </a:cubicBezTo>
                <a:cubicBezTo>
                  <a:pt x="3387016" y="1409304"/>
                  <a:pt x="3232612" y="1302199"/>
                  <a:pt x="3375299" y="1402080"/>
                </a:cubicBezTo>
                <a:cubicBezTo>
                  <a:pt x="3405309" y="1423087"/>
                  <a:pt x="3440836" y="1437137"/>
                  <a:pt x="3466739" y="1463040"/>
                </a:cubicBezTo>
                <a:cubicBezTo>
                  <a:pt x="3530420" y="1526721"/>
                  <a:pt x="3495217" y="1495828"/>
                  <a:pt x="3573419" y="1554480"/>
                </a:cubicBezTo>
                <a:cubicBezTo>
                  <a:pt x="3578499" y="1569720"/>
                  <a:pt x="3580689" y="1586252"/>
                  <a:pt x="3588659" y="1600200"/>
                </a:cubicBezTo>
                <a:cubicBezTo>
                  <a:pt x="3601261" y="1622253"/>
                  <a:pt x="3620290" y="1640026"/>
                  <a:pt x="3634379" y="1661160"/>
                </a:cubicBezTo>
                <a:cubicBezTo>
                  <a:pt x="3650810" y="1685806"/>
                  <a:pt x="3664859" y="1711960"/>
                  <a:pt x="3680099" y="1737360"/>
                </a:cubicBezTo>
                <a:cubicBezTo>
                  <a:pt x="3685179" y="1762760"/>
                  <a:pt x="3689057" y="1788430"/>
                  <a:pt x="3695339" y="1813560"/>
                </a:cubicBezTo>
                <a:cubicBezTo>
                  <a:pt x="3699235" y="1829145"/>
                  <a:pt x="3707094" y="1843598"/>
                  <a:pt x="3710579" y="1859280"/>
                </a:cubicBezTo>
                <a:cubicBezTo>
                  <a:pt x="3717282" y="1889445"/>
                  <a:pt x="3720739" y="1920240"/>
                  <a:pt x="3725819" y="1950720"/>
                </a:cubicBezTo>
                <a:cubicBezTo>
                  <a:pt x="3720739" y="2011680"/>
                  <a:pt x="3725415" y="2074255"/>
                  <a:pt x="3710579" y="2133600"/>
                </a:cubicBezTo>
                <a:cubicBezTo>
                  <a:pt x="3704419" y="2158242"/>
                  <a:pt x="3679622" y="2173891"/>
                  <a:pt x="3664859" y="2194560"/>
                </a:cubicBezTo>
                <a:cubicBezTo>
                  <a:pt x="3615062" y="2264276"/>
                  <a:pt x="3647614" y="2243087"/>
                  <a:pt x="3542939" y="2301240"/>
                </a:cubicBezTo>
                <a:cubicBezTo>
                  <a:pt x="3528896" y="2309042"/>
                  <a:pt x="3511587" y="2309296"/>
                  <a:pt x="3497219" y="2316480"/>
                </a:cubicBezTo>
                <a:cubicBezTo>
                  <a:pt x="3480836" y="2324671"/>
                  <a:pt x="3468334" y="2339745"/>
                  <a:pt x="3451499" y="2346960"/>
                </a:cubicBezTo>
                <a:cubicBezTo>
                  <a:pt x="3376281" y="2379196"/>
                  <a:pt x="3384468" y="2341458"/>
                  <a:pt x="3299099" y="2392680"/>
                </a:cubicBezTo>
                <a:cubicBezTo>
                  <a:pt x="3250929" y="2421582"/>
                  <a:pt x="3212954" y="2447016"/>
                  <a:pt x="3161939" y="2468880"/>
                </a:cubicBezTo>
                <a:cubicBezTo>
                  <a:pt x="3131330" y="2481998"/>
                  <a:pt x="3086193" y="2491626"/>
                  <a:pt x="3055259" y="2499360"/>
                </a:cubicBezTo>
                <a:cubicBezTo>
                  <a:pt x="2991053" y="2539489"/>
                  <a:pt x="2864839" y="2613580"/>
                  <a:pt x="2811419" y="2667000"/>
                </a:cubicBezTo>
                <a:cubicBezTo>
                  <a:pt x="2770779" y="2707640"/>
                  <a:pt x="2737320" y="2757039"/>
                  <a:pt x="2689499" y="2788920"/>
                </a:cubicBezTo>
                <a:cubicBezTo>
                  <a:pt x="2540857" y="2888015"/>
                  <a:pt x="2768188" y="2729134"/>
                  <a:pt x="2598059" y="2880360"/>
                </a:cubicBezTo>
                <a:cubicBezTo>
                  <a:pt x="2570680" y="2904697"/>
                  <a:pt x="2506619" y="2941320"/>
                  <a:pt x="2506619" y="2941320"/>
                </a:cubicBezTo>
                <a:cubicBezTo>
                  <a:pt x="2482315" y="2977776"/>
                  <a:pt x="2467755" y="3006091"/>
                  <a:pt x="2430419" y="3032760"/>
                </a:cubicBezTo>
                <a:cubicBezTo>
                  <a:pt x="2411932" y="3045965"/>
                  <a:pt x="2388362" y="3050638"/>
                  <a:pt x="2369459" y="3063240"/>
                </a:cubicBezTo>
                <a:cubicBezTo>
                  <a:pt x="2311968" y="3101567"/>
                  <a:pt x="2257538" y="3144299"/>
                  <a:pt x="2201819" y="3185160"/>
                </a:cubicBezTo>
                <a:cubicBezTo>
                  <a:pt x="2070262" y="3281635"/>
                  <a:pt x="2221742" y="3183031"/>
                  <a:pt x="2049419" y="3261360"/>
                </a:cubicBezTo>
                <a:cubicBezTo>
                  <a:pt x="1891929" y="3332946"/>
                  <a:pt x="2054132" y="3285189"/>
                  <a:pt x="1897019" y="3337560"/>
                </a:cubicBezTo>
                <a:cubicBezTo>
                  <a:pt x="1877148" y="3344184"/>
                  <a:pt x="1855930" y="3346176"/>
                  <a:pt x="1836059" y="3352800"/>
                </a:cubicBezTo>
                <a:cubicBezTo>
                  <a:pt x="1739436" y="3385008"/>
                  <a:pt x="1789046" y="3377118"/>
                  <a:pt x="1714139" y="3398520"/>
                </a:cubicBezTo>
                <a:cubicBezTo>
                  <a:pt x="1631542" y="3422119"/>
                  <a:pt x="1661534" y="3409041"/>
                  <a:pt x="1561739" y="3429000"/>
                </a:cubicBezTo>
                <a:cubicBezTo>
                  <a:pt x="1541200" y="3433108"/>
                  <a:pt x="1520918" y="3438486"/>
                  <a:pt x="1500779" y="3444240"/>
                </a:cubicBezTo>
                <a:cubicBezTo>
                  <a:pt x="1485333" y="3448653"/>
                  <a:pt x="1470811" y="3456330"/>
                  <a:pt x="1455059" y="3459480"/>
                </a:cubicBezTo>
                <a:cubicBezTo>
                  <a:pt x="1364096" y="3477673"/>
                  <a:pt x="1259339" y="3491794"/>
                  <a:pt x="1165499" y="3505200"/>
                </a:cubicBezTo>
                <a:cubicBezTo>
                  <a:pt x="1058819" y="3500120"/>
                  <a:pt x="951945" y="3498151"/>
                  <a:pt x="845459" y="3489960"/>
                </a:cubicBezTo>
                <a:cubicBezTo>
                  <a:pt x="819632" y="3487973"/>
                  <a:pt x="793833" y="3482911"/>
                  <a:pt x="769259" y="3474720"/>
                </a:cubicBezTo>
                <a:cubicBezTo>
                  <a:pt x="747706" y="3467536"/>
                  <a:pt x="729181" y="3453189"/>
                  <a:pt x="708299" y="3444240"/>
                </a:cubicBezTo>
                <a:cubicBezTo>
                  <a:pt x="693534" y="3437912"/>
                  <a:pt x="677344" y="3435328"/>
                  <a:pt x="662579" y="3429000"/>
                </a:cubicBezTo>
                <a:cubicBezTo>
                  <a:pt x="617310" y="3409599"/>
                  <a:pt x="542389" y="3366841"/>
                  <a:pt x="510179" y="3337560"/>
                </a:cubicBezTo>
                <a:cubicBezTo>
                  <a:pt x="444290" y="3277661"/>
                  <a:pt x="440774" y="3245177"/>
                  <a:pt x="388259" y="3185160"/>
                </a:cubicBezTo>
                <a:cubicBezTo>
                  <a:pt x="369336" y="3163533"/>
                  <a:pt x="344002" y="3147584"/>
                  <a:pt x="327299" y="3124200"/>
                </a:cubicBezTo>
                <a:cubicBezTo>
                  <a:pt x="292865" y="3075992"/>
                  <a:pt x="266339" y="3022600"/>
                  <a:pt x="235859" y="2971800"/>
                </a:cubicBezTo>
                <a:cubicBezTo>
                  <a:pt x="220619" y="2946400"/>
                  <a:pt x="203386" y="2922094"/>
                  <a:pt x="190139" y="2895600"/>
                </a:cubicBezTo>
                <a:cubicBezTo>
                  <a:pt x="174899" y="2865120"/>
                  <a:pt x="160969" y="2833949"/>
                  <a:pt x="144419" y="2804160"/>
                </a:cubicBezTo>
                <a:cubicBezTo>
                  <a:pt x="112346" y="2746429"/>
                  <a:pt x="108475" y="2766274"/>
                  <a:pt x="83459" y="2697480"/>
                </a:cubicBezTo>
                <a:cubicBezTo>
                  <a:pt x="66664" y="2651293"/>
                  <a:pt x="33413" y="2512534"/>
                  <a:pt x="22499" y="2468880"/>
                </a:cubicBezTo>
                <a:cubicBezTo>
                  <a:pt x="-4552" y="2198371"/>
                  <a:pt x="-10311" y="2207276"/>
                  <a:pt x="22499" y="1813560"/>
                </a:cubicBezTo>
                <a:cubicBezTo>
                  <a:pt x="24020" y="1795307"/>
                  <a:pt x="42333" y="1782745"/>
                  <a:pt x="52979" y="1767840"/>
                </a:cubicBezTo>
                <a:cubicBezTo>
                  <a:pt x="67742" y="1747171"/>
                  <a:pt x="83459" y="1727200"/>
                  <a:pt x="98699" y="1706880"/>
                </a:cubicBezTo>
                <a:cubicBezTo>
                  <a:pt x="124676" y="1628949"/>
                  <a:pt x="121147" y="1623472"/>
                  <a:pt x="205379" y="1539240"/>
                </a:cubicBezTo>
                <a:cubicBezTo>
                  <a:pt x="220619" y="1524000"/>
                  <a:pt x="237451" y="1510201"/>
                  <a:pt x="251099" y="1493520"/>
                </a:cubicBezTo>
                <a:cubicBezTo>
                  <a:pt x="283267" y="1454203"/>
                  <a:pt x="314360" y="1413868"/>
                  <a:pt x="342539" y="1371600"/>
                </a:cubicBezTo>
                <a:cubicBezTo>
                  <a:pt x="352699" y="1356360"/>
                  <a:pt x="361293" y="1339951"/>
                  <a:pt x="373019" y="1325880"/>
                </a:cubicBezTo>
                <a:cubicBezTo>
                  <a:pt x="440913" y="1244407"/>
                  <a:pt x="430086" y="1307078"/>
                  <a:pt x="479699" y="1158240"/>
                </a:cubicBezTo>
                <a:lnTo>
                  <a:pt x="510179" y="1066800"/>
                </a:lnTo>
                <a:cubicBezTo>
                  <a:pt x="515259" y="1051560"/>
                  <a:pt x="522778" y="1036926"/>
                  <a:pt x="525419" y="1021080"/>
                </a:cubicBezTo>
                <a:cubicBezTo>
                  <a:pt x="530499" y="990600"/>
                  <a:pt x="536826" y="960302"/>
                  <a:pt x="540659" y="929640"/>
                </a:cubicBezTo>
                <a:cubicBezTo>
                  <a:pt x="548536" y="866625"/>
                  <a:pt x="558743" y="723499"/>
                  <a:pt x="571139" y="655320"/>
                </a:cubicBezTo>
                <a:cubicBezTo>
                  <a:pt x="574013" y="639515"/>
                  <a:pt x="582483" y="625185"/>
                  <a:pt x="586379" y="609600"/>
                </a:cubicBezTo>
                <a:cubicBezTo>
                  <a:pt x="608132" y="522589"/>
                  <a:pt x="593392" y="550664"/>
                  <a:pt x="616859" y="472440"/>
                </a:cubicBezTo>
                <a:cubicBezTo>
                  <a:pt x="626091" y="441666"/>
                  <a:pt x="629517" y="407733"/>
                  <a:pt x="647339" y="381000"/>
                </a:cubicBezTo>
                <a:cubicBezTo>
                  <a:pt x="657499" y="365760"/>
                  <a:pt x="670380" y="352018"/>
                  <a:pt x="677819" y="335280"/>
                </a:cubicBezTo>
                <a:cubicBezTo>
                  <a:pt x="703442" y="277629"/>
                  <a:pt x="709223" y="192424"/>
                  <a:pt x="769259" y="152400"/>
                </a:cubicBezTo>
                <a:lnTo>
                  <a:pt x="860699" y="91440"/>
                </a:lnTo>
                <a:cubicBezTo>
                  <a:pt x="875939" y="81280"/>
                  <a:pt x="889043" y="66752"/>
                  <a:pt x="906419" y="60960"/>
                </a:cubicBezTo>
                <a:cubicBezTo>
                  <a:pt x="921659" y="55880"/>
                  <a:pt x="936693" y="50133"/>
                  <a:pt x="952139" y="45720"/>
                </a:cubicBezTo>
                <a:cubicBezTo>
                  <a:pt x="1086092" y="7448"/>
                  <a:pt x="949198" y="51780"/>
                  <a:pt x="1058819" y="15240"/>
                </a:cubicBezTo>
                <a:cubicBezTo>
                  <a:pt x="1302625" y="31494"/>
                  <a:pt x="1236619" y="53340"/>
                  <a:pt x="1272179" y="60960"/>
                </a:cubicBezTo>
                <a:close/>
              </a:path>
            </a:pathLst>
          </a:cu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122" name="資料圖表 121"/>
          <p:cNvGraphicFramePr/>
          <p:nvPr>
            <p:extLst>
              <p:ext uri="{D42A27DB-BD31-4B8C-83A1-F6EECF244321}">
                <p14:modId xmlns:p14="http://schemas.microsoft.com/office/powerpoint/2010/main" val="524330471"/>
              </p:ext>
            </p:extLst>
          </p:nvPr>
        </p:nvGraphicFramePr>
        <p:xfrm>
          <a:off x="9436552" y="2378539"/>
          <a:ext cx="3375368" cy="761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126" name="直線箭頭接點 125"/>
          <p:cNvCxnSpPr/>
          <p:nvPr/>
        </p:nvCxnSpPr>
        <p:spPr>
          <a:xfrm flipH="1" flipV="1">
            <a:off x="2592307" y="3061297"/>
            <a:ext cx="3867779" cy="635286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群組 132"/>
          <p:cNvGrpSpPr/>
          <p:nvPr/>
        </p:nvGrpSpPr>
        <p:grpSpPr>
          <a:xfrm rot="17081716">
            <a:off x="627791" y="8033576"/>
            <a:ext cx="329483" cy="1104629"/>
            <a:chOff x="2075402" y="8680259"/>
            <a:chExt cx="701816" cy="2352918"/>
          </a:xfrm>
        </p:grpSpPr>
        <p:pic>
          <p:nvPicPr>
            <p:cNvPr id="131" name="圖片 130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219" y1="17656" x2="29219" y2="1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03" t="41854" r="22771" b="44293"/>
            <a:stretch/>
          </p:blipFill>
          <p:spPr>
            <a:xfrm rot="4500000" flipV="1">
              <a:off x="1233192" y="9522469"/>
              <a:ext cx="2249815" cy="565396"/>
            </a:xfrm>
            <a:prstGeom prst="rect">
              <a:avLst/>
            </a:prstGeom>
          </p:spPr>
        </p:pic>
        <p:sp>
          <p:nvSpPr>
            <p:cNvPr id="132" name="三角形 131"/>
            <p:cNvSpPr/>
            <p:nvPr/>
          </p:nvSpPr>
          <p:spPr>
            <a:xfrm rot="20700000" flipV="1">
              <a:off x="2466212" y="10765068"/>
              <a:ext cx="311006" cy="26810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34" name="文字方塊 133"/>
          <p:cNvSpPr txBox="1"/>
          <p:nvPr/>
        </p:nvSpPr>
        <p:spPr>
          <a:xfrm>
            <a:off x="1391512" y="8339810"/>
            <a:ext cx="883575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>
                <a:latin typeface="Heiti TC Light" charset="-120"/>
                <a:ea typeface="Heiti TC Light" charset="-120"/>
                <a:cs typeface="Heiti TC Light" charset="-120"/>
              </a:rPr>
              <a:t>光波</a:t>
            </a:r>
            <a:endParaRPr kumimoji="1" lang="zh-TW" altLang="en-US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8786631"/>
                  </p:ext>
                </p:extLst>
              </p:nvPr>
            </p:nvGraphicFramePr>
            <p:xfrm>
              <a:off x="13220759" y="6292517"/>
              <a:ext cx="4318310" cy="1970761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63662"/>
                    <a:gridCol w="863662"/>
                    <a:gridCol w="863662"/>
                    <a:gridCol w="863662"/>
                    <a:gridCol w="863662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b="0" i="0" smtClean="0">
                                        <a:latin typeface="Cambria Math" charset="0"/>
                                      </a:rPr>
                                      <m:t>LED</m:t>
                                    </m:r>
                                  </m:e>
                                  <m:sub>
                                    <m:r>
                                      <a:rPr lang="en-US" altLang="zh-TW" sz="1800" b="0" i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13500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b="0" i="0" smtClean="0">
                                        <a:latin typeface="Cambria Math" charset="0"/>
                                      </a:rPr>
                                      <m:t>LED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13500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800" i="1" smtClean="0">
                                    <a:latin typeface="Cambria Math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13500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b="0" i="0" smtClean="0">
                                        <a:latin typeface="Cambria Math" charset="0"/>
                                      </a:rPr>
                                      <m:t>LED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b="0" i="0" smtClean="0">
                                        <a:latin typeface="Cambria Math" charset="0"/>
                                      </a:rPr>
                                      <m:t>L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b="0" i="0" smtClean="0">
                                    <a:latin typeface="Cambria Math" charset="0"/>
                                  </a:rPr>
                                  <m:t>P</m:t>
                                </m:r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b="0" i="0" smtClean="0">
                                        <a:latin typeface="Cambria Math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zh-TW" sz="1800" b="0" i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8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5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0.01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13500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800" i="1" smtClean="0">
                                    <a:latin typeface="Cambria Math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-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b="0" i="0" smtClean="0">
                                    <a:latin typeface="Cambria Math" charset="0"/>
                                  </a:rPr>
                                  <m:t>P</m:t>
                                </m:r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b="0" i="0" smtClean="0">
                                        <a:latin typeface="Cambria Math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zh-TW" sz="1800" b="0" i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0.02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-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13500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800" i="1" smtClean="0">
                                    <a:latin typeface="Cambria Math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-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476352">
                    <a:tc>
                      <a:txBody>
                        <a:bodyPr/>
                        <a:lstStyle/>
                        <a:p>
                          <a:pPr marL="0" marR="0" indent="0" algn="ctr" defTabSz="13500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800" i="1" smtClean="0">
                                    <a:latin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13500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800" i="1" smtClean="0">
                                    <a:latin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13500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800" i="1" smtClean="0">
                                    <a:latin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13500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800" i="1" smtClean="0">
                                    <a:latin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b="0" i="0" smtClean="0">
                                    <a:latin typeface="Cambria Math" charset="0"/>
                                  </a:rPr>
                                  <m:t>P</m:t>
                                </m:r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b="0" i="0" smtClean="0">
                                        <a:latin typeface="Cambria Math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-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3.21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13500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800" i="1" smtClean="0">
                                    <a:latin typeface="Cambria Math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10.35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8786631"/>
                  </p:ext>
                </p:extLst>
              </p:nvPr>
            </p:nvGraphicFramePr>
            <p:xfrm>
              <a:off x="13220759" y="6292517"/>
              <a:ext cx="4318310" cy="1970761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863662"/>
                    <a:gridCol w="863662"/>
                    <a:gridCol w="863662"/>
                    <a:gridCol w="863662"/>
                    <a:gridCol w="863662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1"/>
                          <a:stretch>
                            <a:fillRect l="-100000" t="-1667" r="-300704" b="-4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1"/>
                          <a:stretch>
                            <a:fillRect l="-200000" t="-1667" r="-200704" b="-4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1"/>
                          <a:stretch>
                            <a:fillRect l="-300000" t="-1667" r="-100704" b="-4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1"/>
                          <a:stretch>
                            <a:fillRect l="-400000" t="-1667" r="-704" b="-46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1"/>
                          <a:stretch>
                            <a:fillRect t="-100000" r="-400704" b="-3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5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0.01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1"/>
                          <a:stretch>
                            <a:fillRect l="-300000" t="-100000" r="-100704" b="-3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-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1"/>
                          <a:stretch>
                            <a:fillRect t="-200000" r="-400704" b="-2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0.02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-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1"/>
                          <a:stretch>
                            <a:fillRect l="-300000" t="-200000" r="-100704" b="-2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-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47635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1"/>
                          <a:stretch>
                            <a:fillRect t="-234615" r="-400704" b="-9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1"/>
                          <a:stretch>
                            <a:fillRect l="-100000" t="-234615" r="-300704" b="-9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1"/>
                          <a:stretch>
                            <a:fillRect l="-200000" t="-234615" r="-200704" b="-9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1"/>
                          <a:stretch>
                            <a:fillRect l="-400000" t="-234615" r="-704" b="-97436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1"/>
                          <a:stretch>
                            <a:fillRect t="-407813" r="-400704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-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3.21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1"/>
                          <a:stretch>
                            <a:fillRect l="-300000" t="-407813" r="-100704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10.35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6633184" y="8192438"/>
                <a:ext cx="10442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sz="1600" dirty="0" smtClean="0">
                    <a:latin typeface="Heiti TC Light" charset="-120"/>
                    <a:ea typeface="Heiti TC Light" charset="-120"/>
                    <a:cs typeface="Heiti TC Light" charset="-120"/>
                  </a:rPr>
                  <a:t>單位：</a:t>
                </a:r>
                <a14:m>
                  <m:oMath xmlns:m="http://schemas.openxmlformats.org/officeDocument/2006/math">
                    <m:r>
                      <a:rPr kumimoji="1" lang="en-US" altLang="zh-TW" sz="1600" b="0" i="1" smtClean="0">
                        <a:latin typeface="Cambria Math" charset="0"/>
                        <a:ea typeface="Heiti TC Light" charset="-120"/>
                        <a:cs typeface="Heiti TC Light" charset="-120"/>
                      </a:rPr>
                      <m:t>𝜇</m:t>
                    </m:r>
                    <m:r>
                      <a:rPr kumimoji="1" lang="en-US" altLang="zh-TW" sz="1600" b="0" i="1" smtClean="0">
                        <a:latin typeface="Cambria Math" charset="0"/>
                        <a:ea typeface="Heiti TC Light" charset="-120"/>
                        <a:cs typeface="Heiti TC Light" charset="-120"/>
                      </a:rPr>
                      <m:t>𝐴</m:t>
                    </m:r>
                  </m:oMath>
                </a14:m>
                <a:endParaRPr kumimoji="1" lang="zh-TW" altLang="en-US" sz="1600" dirty="0">
                  <a:latin typeface="Heiti TC Light" charset="-120"/>
                  <a:ea typeface="Heiti TC Light" charset="-120"/>
                  <a:cs typeface="Heiti TC Light" charset="-12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3184" y="8192438"/>
                <a:ext cx="1044260" cy="338554"/>
              </a:xfrm>
              <a:prstGeom prst="rect">
                <a:avLst/>
              </a:prstGeom>
              <a:blipFill rotWithShape="0">
                <a:blip r:embed="rId22"/>
                <a:stretch>
                  <a:fillRect l="-3509" t="-7273" b="-2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838" y="2351550"/>
            <a:ext cx="4843484" cy="141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2832147" y="10807836"/>
            <a:ext cx="3589519" cy="2944849"/>
            <a:chOff x="4880900" y="2331237"/>
            <a:chExt cx="3589519" cy="2944849"/>
          </a:xfrm>
        </p:grpSpPr>
        <p:grpSp>
          <p:nvGrpSpPr>
            <p:cNvPr id="12" name="群組 11"/>
            <p:cNvGrpSpPr/>
            <p:nvPr/>
          </p:nvGrpSpPr>
          <p:grpSpPr>
            <a:xfrm>
              <a:off x="4950670" y="2331237"/>
              <a:ext cx="3519749" cy="2944849"/>
              <a:chOff x="3929167" y="1970313"/>
              <a:chExt cx="3519749" cy="2944849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5853921" y="1970313"/>
                <a:ext cx="1594995" cy="1604819"/>
                <a:chOff x="6969290" y="3952975"/>
                <a:chExt cx="1594995" cy="1604819"/>
              </a:xfrm>
            </p:grpSpPr>
            <p:grpSp>
              <p:nvGrpSpPr>
                <p:cNvPr id="24" name="群組 23"/>
                <p:cNvGrpSpPr/>
                <p:nvPr/>
              </p:nvGrpSpPr>
              <p:grpSpPr>
                <a:xfrm rot="4366313">
                  <a:off x="7141692" y="4666347"/>
                  <a:ext cx="1293868" cy="489026"/>
                  <a:chOff x="7727691" y="1707232"/>
                  <a:chExt cx="1293868" cy="489026"/>
                </a:xfrm>
              </p:grpSpPr>
              <p:sp>
                <p:nvSpPr>
                  <p:cNvPr id="26" name="橢圓 25"/>
                  <p:cNvSpPr/>
                  <p:nvPr/>
                </p:nvSpPr>
                <p:spPr>
                  <a:xfrm>
                    <a:off x="7727691" y="1707232"/>
                    <a:ext cx="282515" cy="282515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27" name="直線箭頭接點 26"/>
                  <p:cNvCxnSpPr/>
                  <p:nvPr/>
                </p:nvCxnSpPr>
                <p:spPr>
                  <a:xfrm rot="17233687" flipH="1">
                    <a:off x="8432215" y="1606915"/>
                    <a:ext cx="88411" cy="1090276"/>
                  </a:xfrm>
                  <a:prstGeom prst="straightConnector1">
                    <a:avLst/>
                  </a:prstGeom>
                  <a:ln w="44450">
                    <a:solidFill>
                      <a:schemeClr val="accent6">
                        <a:lumMod val="5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字方塊 24"/>
                    <p:cNvSpPr txBox="1"/>
                    <p:nvPr/>
                  </p:nvSpPr>
                  <p:spPr>
                    <a:xfrm>
                      <a:off x="6969290" y="3952975"/>
                      <a:ext cx="15949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zh-TW" sz="14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LE</m:t>
                            </m:r>
                            <m:sSub>
                              <m:sSubPr>
                                <m:ctrlPr>
                                  <a:rPr kumimoji="1" lang="en-US" altLang="zh-TW" sz="1400" i="1" dirty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00" dirty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TW" sz="1400" dirty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l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文字方塊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9290" y="3952975"/>
                      <a:ext cx="1594995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群組 14"/>
              <p:cNvGrpSpPr/>
              <p:nvPr/>
            </p:nvGrpSpPr>
            <p:grpSpPr>
              <a:xfrm rot="13335718">
                <a:off x="4068355" y="3990395"/>
                <a:ext cx="541604" cy="924767"/>
                <a:chOff x="7727691" y="1707232"/>
                <a:chExt cx="541604" cy="924767"/>
              </a:xfrm>
            </p:grpSpPr>
            <p:sp>
              <p:nvSpPr>
                <p:cNvPr id="22" name="橢圓 21"/>
                <p:cNvSpPr/>
                <p:nvPr/>
              </p:nvSpPr>
              <p:spPr>
                <a:xfrm>
                  <a:off x="7727691" y="1707232"/>
                  <a:ext cx="282515" cy="28251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23" name="直線箭頭接點 22"/>
                <p:cNvCxnSpPr/>
                <p:nvPr/>
              </p:nvCxnSpPr>
              <p:spPr>
                <a:xfrm rot="8264282" flipH="1" flipV="1">
                  <a:off x="8233046" y="1832248"/>
                  <a:ext cx="36249" cy="799751"/>
                </a:xfrm>
                <a:prstGeom prst="straightConnector1">
                  <a:avLst/>
                </a:prstGeom>
                <a:ln w="444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字方塊 15"/>
                  <p:cNvSpPr txBox="1"/>
                  <p:nvPr/>
                </p:nvSpPr>
                <p:spPr>
                  <a:xfrm>
                    <a:off x="3929167" y="4559627"/>
                    <a:ext cx="1594995" cy="326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zh-TW" sz="14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P</m:t>
                          </m:r>
                          <m:sSub>
                            <m:sSubPr>
                              <m:ctrlPr>
                                <a:rPr kumimoji="1" lang="en-US" altLang="zh-TW" sz="1400" i="1" dirty="0">
                                  <a:solidFill>
                                    <a:srgbClr val="CF2F3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 sz="1400" dirty="0">
                                  <a:solidFill>
                                    <a:srgbClr val="CF2F3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TW" sz="1400" dirty="0">
                                  <a:solidFill>
                                    <a:srgbClr val="CF2F3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p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1400" dirty="0">
                      <a:solidFill>
                        <a:srgbClr val="CF2F30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99" name="文字方塊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9167" y="4559627"/>
                    <a:ext cx="1594995" cy="32694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線接點 16"/>
              <p:cNvCxnSpPr/>
              <p:nvPr/>
            </p:nvCxnSpPr>
            <p:spPr>
              <a:xfrm flipH="1">
                <a:off x="4253221" y="2348808"/>
                <a:ext cx="2243903" cy="246366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弧線 17"/>
              <p:cNvSpPr/>
              <p:nvPr/>
            </p:nvSpPr>
            <p:spPr>
              <a:xfrm rot="8343782">
                <a:off x="5671510" y="2220697"/>
                <a:ext cx="1113855" cy="1096743"/>
              </a:xfrm>
              <a:prstGeom prst="arc">
                <a:avLst>
                  <a:gd name="adj1" fmla="val 16703910"/>
                  <a:gd name="adj2" fmla="val 0"/>
                </a:avLst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字方塊 18"/>
                  <p:cNvSpPr txBox="1"/>
                  <p:nvPr/>
                </p:nvSpPr>
                <p:spPr>
                  <a:xfrm>
                    <a:off x="5973128" y="2957702"/>
                    <a:ext cx="529504" cy="4508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19" name="文字方塊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3128" y="2957702"/>
                    <a:ext cx="351315" cy="29841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3793" r="-6897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/>
                  <p:cNvSpPr txBox="1"/>
                  <p:nvPr/>
                </p:nvSpPr>
                <p:spPr>
                  <a:xfrm>
                    <a:off x="3990528" y="4149740"/>
                    <a:ext cx="880857" cy="45082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20" name="文字方塊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0528" y="4149740"/>
                    <a:ext cx="880857" cy="29841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244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4868741" y="3207366"/>
                    <a:ext cx="567784" cy="4508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741" y="3207366"/>
                    <a:ext cx="376385" cy="29841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2903" r="-9677" b="-2653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弧線 12"/>
            <p:cNvSpPr/>
            <p:nvPr/>
          </p:nvSpPr>
          <p:spPr>
            <a:xfrm rot="20700000">
              <a:off x="4880900" y="4458348"/>
              <a:ext cx="819938" cy="807341"/>
            </a:xfrm>
            <a:prstGeom prst="arc">
              <a:avLst>
                <a:gd name="adj1" fmla="val 16703910"/>
                <a:gd name="adj2" fmla="val 0"/>
              </a:avLst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435469" y="13080784"/>
            <a:ext cx="3380561" cy="2944849"/>
            <a:chOff x="4068355" y="1970313"/>
            <a:chExt cx="3380561" cy="2944849"/>
          </a:xfrm>
        </p:grpSpPr>
        <p:grpSp>
          <p:nvGrpSpPr>
            <p:cNvPr id="31" name="群組 30"/>
            <p:cNvGrpSpPr/>
            <p:nvPr/>
          </p:nvGrpSpPr>
          <p:grpSpPr>
            <a:xfrm>
              <a:off x="5853921" y="1970313"/>
              <a:ext cx="1594995" cy="1604819"/>
              <a:chOff x="6969290" y="3952975"/>
              <a:chExt cx="1594995" cy="1604819"/>
            </a:xfrm>
          </p:grpSpPr>
          <p:grpSp>
            <p:nvGrpSpPr>
              <p:cNvPr id="41" name="群組 40"/>
              <p:cNvGrpSpPr/>
              <p:nvPr/>
            </p:nvGrpSpPr>
            <p:grpSpPr>
              <a:xfrm rot="4366313">
                <a:off x="7141692" y="4666347"/>
                <a:ext cx="1293868" cy="489026"/>
                <a:chOff x="7727691" y="1707232"/>
                <a:chExt cx="1293868" cy="489026"/>
              </a:xfrm>
            </p:grpSpPr>
            <p:sp>
              <p:nvSpPr>
                <p:cNvPr id="43" name="橢圓 42"/>
                <p:cNvSpPr/>
                <p:nvPr/>
              </p:nvSpPr>
              <p:spPr>
                <a:xfrm>
                  <a:off x="7727691" y="1707232"/>
                  <a:ext cx="282515" cy="282515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44" name="直線箭頭接點 43"/>
                <p:cNvCxnSpPr/>
                <p:nvPr/>
              </p:nvCxnSpPr>
              <p:spPr>
                <a:xfrm rot="17233687" flipH="1">
                  <a:off x="8432215" y="1606915"/>
                  <a:ext cx="88411" cy="1090276"/>
                </a:xfrm>
                <a:prstGeom prst="straightConnector1">
                  <a:avLst/>
                </a:prstGeom>
                <a:ln w="44450">
                  <a:solidFill>
                    <a:schemeClr val="accent6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字方塊 41"/>
                  <p:cNvSpPr txBox="1"/>
                  <p:nvPr/>
                </p:nvSpPr>
                <p:spPr>
                  <a:xfrm>
                    <a:off x="6969290" y="3952975"/>
                    <a:ext cx="15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zh-TW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LE</m:t>
                          </m:r>
                          <m:sSub>
                            <m:sSubPr>
                              <m:ctrlPr>
                                <a:rPr kumimoji="1" lang="en-US" altLang="zh-TW" sz="1400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 sz="1400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TW" sz="1400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l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1400" dirty="0">
                      <a:solidFill>
                        <a:schemeClr val="accent6">
                          <a:lumMod val="5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101" name="文字方塊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9290" y="3952975"/>
                    <a:ext cx="1594995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群組 31"/>
            <p:cNvGrpSpPr/>
            <p:nvPr/>
          </p:nvGrpSpPr>
          <p:grpSpPr>
            <a:xfrm rot="13335718">
              <a:off x="4068355" y="3990395"/>
              <a:ext cx="541604" cy="924767"/>
              <a:chOff x="7727691" y="1707232"/>
              <a:chExt cx="541604" cy="924767"/>
            </a:xfrm>
          </p:grpSpPr>
          <p:sp>
            <p:nvSpPr>
              <p:cNvPr id="39" name="橢圓 38"/>
              <p:cNvSpPr/>
              <p:nvPr/>
            </p:nvSpPr>
            <p:spPr>
              <a:xfrm>
                <a:off x="7727691" y="1707232"/>
                <a:ext cx="282515" cy="28251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40" name="直線箭頭接點 39"/>
              <p:cNvCxnSpPr/>
              <p:nvPr/>
            </p:nvCxnSpPr>
            <p:spPr>
              <a:xfrm rot="8264282" flipH="1" flipV="1">
                <a:off x="8233046" y="1832248"/>
                <a:ext cx="36249" cy="799751"/>
              </a:xfrm>
              <a:prstGeom prst="straightConnector1">
                <a:avLst/>
              </a:prstGeom>
              <a:ln w="444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弧線 34"/>
            <p:cNvSpPr/>
            <p:nvPr/>
          </p:nvSpPr>
          <p:spPr>
            <a:xfrm rot="8343782">
              <a:off x="5671510" y="2220697"/>
              <a:ext cx="1113855" cy="1096743"/>
            </a:xfrm>
            <a:prstGeom prst="arc">
              <a:avLst>
                <a:gd name="adj1" fmla="val 16703910"/>
                <a:gd name="adj2" fmla="val 0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5973128" y="2957702"/>
                  <a:ext cx="529504" cy="4508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</a:rPr>
                              <m:t>𝑙𝑝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128" y="2957702"/>
                  <a:ext cx="351315" cy="2984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3793" r="-6897" b="-204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4868741" y="3207366"/>
                  <a:ext cx="567784" cy="4508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</a:rPr>
                              <m:t>𝑙𝑝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741" y="3207366"/>
                  <a:ext cx="376385" cy="29841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903" r="-9677" b="-2653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群組 3"/>
          <p:cNvGrpSpPr/>
          <p:nvPr/>
        </p:nvGrpSpPr>
        <p:grpSpPr>
          <a:xfrm>
            <a:off x="5051622" y="14195224"/>
            <a:ext cx="318015" cy="964001"/>
            <a:chOff x="4513151" y="7520415"/>
            <a:chExt cx="318015" cy="964001"/>
          </a:xfrm>
        </p:grpSpPr>
        <p:sp>
          <p:nvSpPr>
            <p:cNvPr id="47" name="橢圓 46"/>
            <p:cNvSpPr/>
            <p:nvPr/>
          </p:nvSpPr>
          <p:spPr>
            <a:xfrm rot="4366313">
              <a:off x="4548651" y="7520415"/>
              <a:ext cx="282515" cy="28251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8" name="直線箭頭接點 47"/>
            <p:cNvCxnSpPr/>
            <p:nvPr/>
          </p:nvCxnSpPr>
          <p:spPr>
            <a:xfrm flipH="1">
              <a:off x="4513151" y="7646690"/>
              <a:ext cx="176758" cy="837726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標題 1"/>
          <p:cNvSpPr>
            <a:spLocks noGrp="1"/>
          </p:cNvSpPr>
          <p:nvPr>
            <p:ph type="title"/>
          </p:nvPr>
        </p:nvSpPr>
        <p:spPr>
          <a:xfrm>
            <a:off x="1163362" y="356846"/>
            <a:ext cx="8366859" cy="2087455"/>
          </a:xfrm>
        </p:spPr>
        <p:txBody>
          <a:bodyPr/>
          <a:lstStyle/>
          <a:p>
            <a:r>
              <a:rPr kumimoji="1" lang="zh-TW" altLang="en-US" smtClean="0"/>
              <a:t>光</a:t>
            </a:r>
            <a:r>
              <a:rPr kumimoji="1" lang="zh-TW" altLang="en-US" dirty="0" smtClean="0"/>
              <a:t>傳遞模型</a:t>
            </a:r>
            <a:endParaRPr kumimoji="1" lang="zh-TW" altLang="en-US" dirty="0"/>
          </a:p>
        </p:txBody>
      </p:sp>
      <p:grpSp>
        <p:nvGrpSpPr>
          <p:cNvPr id="119" name="群組 118"/>
          <p:cNvGrpSpPr/>
          <p:nvPr/>
        </p:nvGrpSpPr>
        <p:grpSpPr>
          <a:xfrm>
            <a:off x="7089228" y="2927447"/>
            <a:ext cx="4334985" cy="6630296"/>
            <a:chOff x="6875424" y="2331237"/>
            <a:chExt cx="2830810" cy="4329682"/>
          </a:xfrm>
        </p:grpSpPr>
        <p:grpSp>
          <p:nvGrpSpPr>
            <p:cNvPr id="120" name="群組 119"/>
            <p:cNvGrpSpPr/>
            <p:nvPr/>
          </p:nvGrpSpPr>
          <p:grpSpPr>
            <a:xfrm>
              <a:off x="6875424" y="2331237"/>
              <a:ext cx="2830810" cy="4329682"/>
              <a:chOff x="5853921" y="1970313"/>
              <a:chExt cx="2830810" cy="4329682"/>
            </a:xfrm>
          </p:grpSpPr>
          <p:grpSp>
            <p:nvGrpSpPr>
              <p:cNvPr id="124" name="群組 123"/>
              <p:cNvGrpSpPr/>
              <p:nvPr/>
            </p:nvGrpSpPr>
            <p:grpSpPr>
              <a:xfrm>
                <a:off x="5853921" y="1970313"/>
                <a:ext cx="1594995" cy="1532574"/>
                <a:chOff x="6969290" y="3952975"/>
                <a:chExt cx="1594995" cy="1532574"/>
              </a:xfrm>
            </p:grpSpPr>
            <p:grpSp>
              <p:nvGrpSpPr>
                <p:cNvPr id="140" name="群組 139"/>
                <p:cNvGrpSpPr/>
                <p:nvPr/>
              </p:nvGrpSpPr>
              <p:grpSpPr>
                <a:xfrm rot="4366313">
                  <a:off x="7006930" y="4470283"/>
                  <a:ext cx="1162560" cy="867972"/>
                  <a:chOff x="7727691" y="1707232"/>
                  <a:chExt cx="1162560" cy="867972"/>
                </a:xfrm>
              </p:grpSpPr>
              <p:sp>
                <p:nvSpPr>
                  <p:cNvPr id="142" name="橢圓 141"/>
                  <p:cNvSpPr/>
                  <p:nvPr/>
                </p:nvSpPr>
                <p:spPr>
                  <a:xfrm>
                    <a:off x="7727691" y="1707232"/>
                    <a:ext cx="282515" cy="282515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43" name="直線箭頭接點 142"/>
                  <p:cNvCxnSpPr/>
                  <p:nvPr/>
                </p:nvCxnSpPr>
                <p:spPr>
                  <a:xfrm rot="17233687" flipH="1">
                    <a:off x="8069733" y="1754686"/>
                    <a:ext cx="550758" cy="1090278"/>
                  </a:xfrm>
                  <a:prstGeom prst="straightConnector1">
                    <a:avLst/>
                  </a:prstGeom>
                  <a:ln w="44450">
                    <a:solidFill>
                      <a:schemeClr val="accent6">
                        <a:lumMod val="5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文字方塊 140"/>
                    <p:cNvSpPr txBox="1"/>
                    <p:nvPr/>
                  </p:nvSpPr>
                  <p:spPr>
                    <a:xfrm>
                      <a:off x="6969290" y="3952975"/>
                      <a:ext cx="15949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zh-TW" sz="14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LE</m:t>
                            </m:r>
                            <m:sSub>
                              <m:sSubPr>
                                <m:ctrlPr>
                                  <a:rPr kumimoji="1" lang="en-US" altLang="zh-TW" sz="1400" i="1" dirty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00" dirty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TW" sz="1400" dirty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l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文字方塊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9290" y="3952975"/>
                      <a:ext cx="1594995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7" name="群組 126"/>
              <p:cNvGrpSpPr/>
              <p:nvPr/>
            </p:nvGrpSpPr>
            <p:grpSpPr>
              <a:xfrm rot="13335718">
                <a:off x="7776319" y="5152141"/>
                <a:ext cx="414383" cy="828368"/>
                <a:chOff x="4345313" y="3382225"/>
                <a:chExt cx="414383" cy="828368"/>
              </a:xfrm>
            </p:grpSpPr>
            <p:sp>
              <p:nvSpPr>
                <p:cNvPr id="138" name="橢圓 137"/>
                <p:cNvSpPr/>
                <p:nvPr/>
              </p:nvSpPr>
              <p:spPr>
                <a:xfrm>
                  <a:off x="4345313" y="3382225"/>
                  <a:ext cx="282515" cy="28251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139" name="直線箭頭接點 138"/>
                <p:cNvCxnSpPr/>
                <p:nvPr/>
              </p:nvCxnSpPr>
              <p:spPr>
                <a:xfrm rot="8264282" flipV="1">
                  <a:off x="4481710" y="3544935"/>
                  <a:ext cx="277986" cy="665658"/>
                </a:xfrm>
                <a:prstGeom prst="straightConnector1">
                  <a:avLst/>
                </a:prstGeom>
                <a:ln w="444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文字方塊 127"/>
                  <p:cNvSpPr txBox="1"/>
                  <p:nvPr/>
                </p:nvSpPr>
                <p:spPr>
                  <a:xfrm>
                    <a:off x="7089736" y="5973046"/>
                    <a:ext cx="1594995" cy="326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zh-TW" sz="14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P</m:t>
                          </m:r>
                          <m:sSub>
                            <m:sSubPr>
                              <m:ctrlPr>
                                <a:rPr kumimoji="1" lang="en-US" altLang="zh-TW" sz="1400" i="1" dirty="0">
                                  <a:solidFill>
                                    <a:srgbClr val="CF2F3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 sz="1400" dirty="0">
                                  <a:solidFill>
                                    <a:srgbClr val="CF2F3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TW" sz="1400" dirty="0">
                                  <a:solidFill>
                                    <a:srgbClr val="CF2F3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p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1400" dirty="0">
                      <a:solidFill>
                        <a:srgbClr val="CF2F30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128" name="文字方塊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9736" y="5973046"/>
                    <a:ext cx="1594995" cy="326949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9" name="直線接點 128"/>
              <p:cNvCxnSpPr/>
              <p:nvPr/>
            </p:nvCxnSpPr>
            <p:spPr>
              <a:xfrm>
                <a:off x="6497124" y="2348808"/>
                <a:ext cx="1351634" cy="344427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弧線 129"/>
              <p:cNvSpPr/>
              <p:nvPr/>
            </p:nvSpPr>
            <p:spPr>
              <a:xfrm rot="8343782">
                <a:off x="6032546" y="2378633"/>
                <a:ext cx="1113855" cy="1096743"/>
              </a:xfrm>
              <a:prstGeom prst="arc">
                <a:avLst>
                  <a:gd name="adj1" fmla="val 16703910"/>
                  <a:gd name="adj2" fmla="val 0"/>
                </a:avLst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文字方塊 134"/>
                  <p:cNvSpPr txBox="1"/>
                  <p:nvPr/>
                </p:nvSpPr>
                <p:spPr>
                  <a:xfrm>
                    <a:off x="6332054" y="2871664"/>
                    <a:ext cx="529504" cy="4508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135" name="文字方塊 1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2054" y="2871664"/>
                    <a:ext cx="529504" cy="450829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文字方塊 135"/>
                  <p:cNvSpPr txBox="1"/>
                  <p:nvPr/>
                </p:nvSpPr>
                <p:spPr>
                  <a:xfrm>
                    <a:off x="7375624" y="4774124"/>
                    <a:ext cx="880857" cy="45082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136" name="文字方塊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5624" y="4774124"/>
                    <a:ext cx="880857" cy="450829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文字方塊 136"/>
                  <p:cNvSpPr txBox="1"/>
                  <p:nvPr/>
                </p:nvSpPr>
                <p:spPr>
                  <a:xfrm>
                    <a:off x="7057489" y="3407558"/>
                    <a:ext cx="567784" cy="4508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137" name="文字方塊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7489" y="3407558"/>
                    <a:ext cx="567784" cy="450829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3" name="弧線 122"/>
            <p:cNvSpPr/>
            <p:nvPr/>
          </p:nvSpPr>
          <p:spPr>
            <a:xfrm rot="20700000">
              <a:off x="8237801" y="5487100"/>
              <a:ext cx="819938" cy="807341"/>
            </a:xfrm>
            <a:prstGeom prst="arc">
              <a:avLst>
                <a:gd name="adj1" fmla="val 16703910"/>
                <a:gd name="adj2" fmla="val 0"/>
              </a:avLst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6" name="圓角矩形圖說文字 5"/>
          <p:cNvSpPr/>
          <p:nvPr/>
        </p:nvSpPr>
        <p:spPr>
          <a:xfrm>
            <a:off x="713964" y="6004284"/>
            <a:ext cx="5515216" cy="4261912"/>
          </a:xfrm>
          <a:prstGeom prst="wedgeRoundRectCallout">
            <a:avLst>
              <a:gd name="adj1" fmla="val 66797"/>
              <a:gd name="adj2" fmla="val -64307"/>
              <a:gd name="adj3" fmla="val 16667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4" name="圓角矩形圖說文字 143"/>
          <p:cNvSpPr/>
          <p:nvPr/>
        </p:nvSpPr>
        <p:spPr>
          <a:xfrm>
            <a:off x="713964" y="2554019"/>
            <a:ext cx="5573157" cy="3157495"/>
          </a:xfrm>
          <a:prstGeom prst="wedgeRoundRectCallout">
            <a:avLst>
              <a:gd name="adj1" fmla="val 65988"/>
              <a:gd name="adj2" fmla="val -2902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5" name="圓角矩形圖說文字 144"/>
          <p:cNvSpPr/>
          <p:nvPr/>
        </p:nvSpPr>
        <p:spPr>
          <a:xfrm>
            <a:off x="12038891" y="6860870"/>
            <a:ext cx="5515214" cy="3308368"/>
          </a:xfrm>
          <a:prstGeom prst="wedgeRoundRectCallout">
            <a:avLst>
              <a:gd name="adj1" fmla="val -75147"/>
              <a:gd name="adj2" fmla="val 7972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52" y="6904956"/>
            <a:ext cx="4428365" cy="1412289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552" y="7799308"/>
            <a:ext cx="3570586" cy="854930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85" y="3392908"/>
            <a:ext cx="4272956" cy="10004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/>
              <p:cNvSpPr txBox="1"/>
              <p:nvPr/>
            </p:nvSpPr>
            <p:spPr>
              <a:xfrm>
                <a:off x="994195" y="6259807"/>
                <a:ext cx="42316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iti TC Light" charset="-120"/>
                    <a:ea typeface="Heiti TC Light" charset="-120"/>
                    <a:cs typeface="Heiti TC Light" charset="-120"/>
                  </a:rPr>
                  <a:t>PD</a:t>
                </a:r>
                <a:r>
                  <a:rPr kumimoji="1" lang="zh-TW" altLang="en-US" sz="3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iti TC Light" charset="-120"/>
                    <a:ea typeface="Heiti TC Light" charset="-120"/>
                    <a:cs typeface="Heiti TC Light" charset="-120"/>
                  </a:rPr>
                  <a:t>接收光輻射強度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Heiti TC Light" charset="-120"/>
                            <a:cs typeface="Heiti TC Light" charset="-120"/>
                          </a:rPr>
                        </m:ctrlPr>
                      </m:sSubPr>
                      <m:e>
                        <m:r>
                          <a:rPr kumimoji="1" lang="en-US" altLang="zh-TW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Heiti TC Light" charset="-120"/>
                            <a:cs typeface="Heiti TC Light" charset="-120"/>
                          </a:rPr>
                          <m:t>𝑰</m:t>
                        </m:r>
                      </m:e>
                      <m:sub>
                        <m:r>
                          <a:rPr kumimoji="1" lang="en-US" altLang="zh-TW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Heiti TC Light" charset="-120"/>
                            <a:cs typeface="Heiti TC Light" charset="-120"/>
                          </a:rPr>
                          <m:t>𝑷𝑫</m:t>
                        </m:r>
                      </m:sub>
                    </m:sSub>
                  </m:oMath>
                </a14:m>
                <a:endParaRPr kumimoji="1" lang="zh-TW" alt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iti TC Light" charset="-120"/>
                  <a:ea typeface="Heiti TC Light" charset="-120"/>
                  <a:cs typeface="Heiti TC Light" charset="-120"/>
                </a:endParaRPr>
              </a:p>
            </p:txBody>
          </p:sp>
        </mc:Choice>
        <mc:Fallback xmlns="">
          <p:sp>
            <p:nvSpPr>
              <p:cNvPr id="147" name="文字方塊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95" y="6259807"/>
                <a:ext cx="4231671" cy="584775"/>
              </a:xfrm>
              <a:prstGeom prst="rect">
                <a:avLst/>
              </a:prstGeom>
              <a:blipFill rotWithShape="0">
                <a:blip r:embed="rId45"/>
                <a:stretch>
                  <a:fillRect l="-3602" t="-16667" b="-302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字方塊 145"/>
              <p:cNvSpPr txBox="1"/>
              <p:nvPr/>
            </p:nvSpPr>
            <p:spPr>
              <a:xfrm>
                <a:off x="12360867" y="7109508"/>
                <a:ext cx="30354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3200" b="1" dirty="0" smtClean="0">
                    <a:solidFill>
                      <a:srgbClr val="C00000"/>
                    </a:solidFill>
                    <a:latin typeface="Heiti TC Light" charset="-120"/>
                    <a:ea typeface="Heiti TC Light" charset="-120"/>
                    <a:cs typeface="Heiti TC Light" charset="-120"/>
                  </a:rPr>
                  <a:t>PD</a:t>
                </a:r>
                <a:r>
                  <a:rPr kumimoji="1" lang="zh-TW" altLang="en-US" sz="3200" b="1" dirty="0" smtClean="0">
                    <a:solidFill>
                      <a:srgbClr val="C00000"/>
                    </a:solidFill>
                    <a:latin typeface="Heiti TC Light" charset="-120"/>
                    <a:ea typeface="Heiti TC Light" charset="-120"/>
                    <a:cs typeface="Heiti TC Light" charset="-120"/>
                  </a:rPr>
                  <a:t>輸出電流</a:t>
                </a:r>
                <a14:m>
                  <m:oMath xmlns:m="http://schemas.openxmlformats.org/officeDocument/2006/math">
                    <m:r>
                      <a:rPr kumimoji="1" lang="en-US" altLang="zh-TW" sz="3200" b="1" i="1" smtClean="0">
                        <a:solidFill>
                          <a:srgbClr val="C00000"/>
                        </a:solidFill>
                        <a:latin typeface="Cambria Math" charset="0"/>
                        <a:ea typeface="Heiti TC Light" charset="-120"/>
                        <a:cs typeface="Heiti TC Light" charset="-120"/>
                      </a:rPr>
                      <m:t>𝑰𝒆</m:t>
                    </m:r>
                  </m:oMath>
                </a14:m>
                <a:endParaRPr kumimoji="1" lang="zh-TW" altLang="en-US" sz="3200" b="1" dirty="0">
                  <a:solidFill>
                    <a:srgbClr val="C00000"/>
                  </a:solidFill>
                  <a:latin typeface="Heiti TC Light" charset="-120"/>
                  <a:ea typeface="Heiti TC Light" charset="-120"/>
                  <a:cs typeface="Heiti TC Light" charset="-120"/>
                </a:endParaRPr>
              </a:p>
            </p:txBody>
          </p:sp>
        </mc:Choice>
        <mc:Fallback xmlns="">
          <p:sp>
            <p:nvSpPr>
              <p:cNvPr id="146" name="文字方塊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867" y="7109508"/>
                <a:ext cx="3035430" cy="584775"/>
              </a:xfrm>
              <a:prstGeom prst="rect">
                <a:avLst/>
              </a:prstGeom>
              <a:blipFill rotWithShape="0">
                <a:blip r:embed="rId46"/>
                <a:stretch>
                  <a:fillRect l="-5221" t="-16667" b="-302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字方塊 147"/>
              <p:cNvSpPr txBox="1"/>
              <p:nvPr/>
            </p:nvSpPr>
            <p:spPr>
              <a:xfrm>
                <a:off x="1085723" y="2757194"/>
                <a:ext cx="41483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b="1" dirty="0" smtClean="0">
                    <a:solidFill>
                      <a:schemeClr val="accent6">
                        <a:lumMod val="50000"/>
                      </a:schemeClr>
                    </a:solidFill>
                    <a:latin typeface="Heiti TC Light" charset="-120"/>
                    <a:ea typeface="Heiti TC Light" charset="-120"/>
                    <a:cs typeface="Heiti TC Light" charset="-120"/>
                  </a:rPr>
                  <a:t>LED</a:t>
                </a:r>
                <a:r>
                  <a:rPr kumimoji="1" lang="zh-TW" altLang="en-US" sz="3200" b="1" dirty="0" smtClean="0">
                    <a:solidFill>
                      <a:schemeClr val="accent6">
                        <a:lumMod val="50000"/>
                      </a:schemeClr>
                    </a:solidFill>
                    <a:latin typeface="Heiti TC Light" charset="-120"/>
                    <a:ea typeface="Heiti TC Light" charset="-120"/>
                    <a:cs typeface="Heiti TC Light" charset="-120"/>
                  </a:rPr>
                  <a:t>發光輻射強度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charset="0"/>
                            <a:ea typeface="Heiti TC Light" charset="-120"/>
                            <a:cs typeface="Heiti TC Light" charset="-120"/>
                          </a:rPr>
                        </m:ctrlPr>
                      </m:sSubPr>
                      <m:e>
                        <m:r>
                          <a:rPr kumimoji="1" lang="en-US" altLang="zh-TW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charset="0"/>
                            <a:ea typeface="Heiti TC Light" charset="-120"/>
                            <a:cs typeface="Heiti TC Light" charset="-120"/>
                          </a:rPr>
                          <m:t>𝑰</m:t>
                        </m:r>
                      </m:e>
                      <m:sub>
                        <m:r>
                          <a:rPr kumimoji="1" lang="en-US" altLang="zh-TW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charset="0"/>
                            <a:ea typeface="Heiti TC Light" charset="-120"/>
                            <a:cs typeface="Heiti TC Light" charset="-120"/>
                          </a:rPr>
                          <m:t>𝑳𝑬𝑫</m:t>
                        </m:r>
                      </m:sub>
                    </m:sSub>
                  </m:oMath>
                </a14:m>
                <a:endParaRPr kumimoji="1" lang="zh-TW" altLang="en-US" sz="3200" b="1" dirty="0">
                  <a:solidFill>
                    <a:schemeClr val="accent6">
                      <a:lumMod val="50000"/>
                    </a:schemeClr>
                  </a:solidFill>
                  <a:latin typeface="Heiti TC Light" charset="-120"/>
                  <a:ea typeface="Heiti TC Light" charset="-120"/>
                  <a:cs typeface="Heiti TC Light" charset="-120"/>
                </a:endParaRPr>
              </a:p>
            </p:txBody>
          </p:sp>
        </mc:Choice>
        <mc:Fallback xmlns="">
          <p:sp>
            <p:nvSpPr>
              <p:cNvPr id="148" name="文字方塊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23" y="2757194"/>
                <a:ext cx="4148315" cy="584775"/>
              </a:xfrm>
              <a:prstGeom prst="rect">
                <a:avLst/>
              </a:prstGeom>
              <a:blipFill rotWithShape="0">
                <a:blip r:embed="rId47"/>
                <a:stretch>
                  <a:fillRect l="-3671" t="-16667" b="-302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200698"/>
                  </p:ext>
                </p:extLst>
              </p:nvPr>
            </p:nvGraphicFramePr>
            <p:xfrm>
              <a:off x="1208574" y="4516471"/>
              <a:ext cx="2941791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8136"/>
                    <a:gridCol w="2443655"/>
                  </a:tblGrid>
                  <a:tr h="3633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charset="0"/>
                                    <a:ea typeface="Heiti TC Light" charset="-120"/>
                                    <a:cs typeface="Heiti TC Light" charset="-120"/>
                                  </a:rPr>
                                  <m:t>Pt</m:t>
                                </m:r>
                              </m:oMath>
                            </m:oMathPara>
                          </a14:m>
                          <a:endParaRPr lang="zh-TW" altLang="en-US" sz="2400" b="0" i="0" dirty="0">
                            <a:latin typeface="Heiti TC Light" charset="-120"/>
                            <a:ea typeface="Heiti TC Light" charset="-120"/>
                            <a:cs typeface="Heiti TC Light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LED</a:t>
                          </a:r>
                          <a:r>
                            <a:rPr lang="zh-TW" altLang="en-US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總輻射能量</a:t>
                          </a:r>
                          <a:endParaRPr lang="zh-TW" altLang="en-US" sz="2400" b="0" i="0" dirty="0">
                            <a:latin typeface="Heiti TC Light" charset="-120"/>
                            <a:ea typeface="Heiti TC Light" charset="-120"/>
                            <a:cs typeface="Heiti TC Light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charset="0"/>
                                    <a:ea typeface="Heiti TC Light" charset="-120"/>
                                    <a:cs typeface="Heiti TC Light" charset="-120"/>
                                  </a:rPr>
                                  <m:t>Ml</m:t>
                                </m:r>
                              </m:oMath>
                            </m:oMathPara>
                          </a14:m>
                          <a:endParaRPr lang="zh-TW" altLang="en-US" sz="2400" b="0" i="0" dirty="0">
                            <a:latin typeface="Heiti TC Light" charset="-120"/>
                            <a:ea typeface="Heiti TC Light" charset="-120"/>
                            <a:cs typeface="Heiti TC Light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LED</a:t>
                          </a:r>
                          <a:r>
                            <a:rPr lang="zh-TW" altLang="en-US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朗博次方</a:t>
                          </a:r>
                          <a:endParaRPr lang="zh-TW" altLang="en-US" sz="2400" b="0" i="0" dirty="0">
                            <a:latin typeface="Heiti TC Light" charset="-120"/>
                            <a:ea typeface="Heiti TC Light" charset="-120"/>
                            <a:cs typeface="Heiti TC Light" charset="-12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200698"/>
                  </p:ext>
                </p:extLst>
              </p:nvPr>
            </p:nvGraphicFramePr>
            <p:xfrm>
              <a:off x="1208574" y="4516471"/>
              <a:ext cx="2941791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8136"/>
                    <a:gridCol w="2443655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8"/>
                          <a:stretch>
                            <a:fillRect l="-1220" t="-9211" r="-49146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LED</a:t>
                          </a:r>
                          <a:r>
                            <a:rPr lang="zh-TW" altLang="en-US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總輻射能量</a:t>
                          </a:r>
                          <a:endParaRPr lang="zh-TW" altLang="en-US" sz="2400" b="0" i="0" dirty="0">
                            <a:latin typeface="Heiti TC Light" charset="-120"/>
                            <a:ea typeface="Heiti TC Light" charset="-120"/>
                            <a:cs typeface="Heiti TC Light" charset="-12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8"/>
                          <a:stretch>
                            <a:fillRect l="-1220" t="-110667" r="-49146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LED</a:t>
                          </a:r>
                          <a:r>
                            <a:rPr lang="zh-TW" altLang="en-US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朗博次方</a:t>
                          </a:r>
                          <a:endParaRPr lang="zh-TW" altLang="en-US" sz="2400" b="0" i="0" dirty="0">
                            <a:latin typeface="Heiti TC Light" charset="-120"/>
                            <a:ea typeface="Heiti TC Light" charset="-120"/>
                            <a:cs typeface="Heiti TC Light" charset="-12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9" name="表格 1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100887"/>
                  </p:ext>
                </p:extLst>
              </p:nvPr>
            </p:nvGraphicFramePr>
            <p:xfrm>
              <a:off x="1296280" y="8589672"/>
              <a:ext cx="2941791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8136"/>
                    <a:gridCol w="2443655"/>
                  </a:tblGrid>
                  <a:tr h="4092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latin typeface="Cambria Math" charset="0"/>
                                    <a:ea typeface="Heiti TC Light" charset="-120"/>
                                    <a:cs typeface="Heiti TC Light" charset="-12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zh-TW" altLang="en-US" sz="2400" b="0" i="0" dirty="0">
                            <a:latin typeface="Heiti TC Light" charset="-120"/>
                            <a:ea typeface="Heiti TC Light" charset="-120"/>
                            <a:cs typeface="Heiti TC Light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LED</a:t>
                          </a:r>
                          <a:r>
                            <a:rPr lang="zh-TW" altLang="en-US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出射角</a:t>
                          </a:r>
                          <a:endParaRPr lang="zh-TW" altLang="en-US" sz="2400" b="0" i="0" dirty="0">
                            <a:latin typeface="Heiti TC Light" charset="-120"/>
                            <a:ea typeface="Heiti TC Light" charset="-120"/>
                            <a:cs typeface="Heiti TC Light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latin typeface="Cambria Math" charset="0"/>
                                    <a:ea typeface="Heiti TC Light" charset="-120"/>
                                    <a:cs typeface="Heiti TC Light" charset="-12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zh-TW" altLang="en-US" sz="2400" b="0" i="0" dirty="0">
                            <a:latin typeface="Heiti TC Light" charset="-120"/>
                            <a:ea typeface="Heiti TC Light" charset="-120"/>
                            <a:cs typeface="Heiti TC Light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距離</a:t>
                          </a:r>
                          <a:endParaRPr lang="zh-TW" altLang="en-US" sz="2400" b="0" i="0" dirty="0">
                            <a:latin typeface="Heiti TC Light" charset="-120"/>
                            <a:ea typeface="Heiti TC Light" charset="-120"/>
                            <a:cs typeface="Heiti TC Light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13500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latin typeface="Cambria Math" charset="0"/>
                                    <a:ea typeface="Heiti TC Light" charset="-120"/>
                                    <a:cs typeface="Heiti TC Light" charset="-12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sz="2400" b="0" i="0" dirty="0">
                            <a:latin typeface="Heiti TC Light" charset="-120"/>
                            <a:ea typeface="Heiti TC Light" charset="-120"/>
                            <a:cs typeface="Heiti TC Light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PD</a:t>
                          </a:r>
                          <a:r>
                            <a:rPr lang="zh-TW" altLang="en-US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入射角</a:t>
                          </a:r>
                          <a:endParaRPr lang="zh-TW" altLang="en-US" sz="2400" b="0" i="0" dirty="0">
                            <a:latin typeface="Heiti TC Light" charset="-120"/>
                            <a:ea typeface="Heiti TC Light" charset="-120"/>
                            <a:cs typeface="Heiti TC Light" charset="-12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9" name="表格 1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100887"/>
                  </p:ext>
                </p:extLst>
              </p:nvPr>
            </p:nvGraphicFramePr>
            <p:xfrm>
              <a:off x="1296280" y="8589672"/>
              <a:ext cx="2941791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8136"/>
                    <a:gridCol w="2443655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9"/>
                          <a:stretch>
                            <a:fillRect l="-1220" t="-10667" r="-492683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LED</a:t>
                          </a:r>
                          <a:r>
                            <a:rPr lang="zh-TW" altLang="en-US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出射角</a:t>
                          </a:r>
                          <a:endParaRPr lang="zh-TW" altLang="en-US" sz="2400" b="0" i="0" dirty="0">
                            <a:latin typeface="Heiti TC Light" charset="-120"/>
                            <a:ea typeface="Heiti TC Light" charset="-120"/>
                            <a:cs typeface="Heiti TC Light" charset="-12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9"/>
                          <a:stretch>
                            <a:fillRect l="-1220" t="-109211" r="-49268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距離</a:t>
                          </a:r>
                          <a:endParaRPr lang="zh-TW" altLang="en-US" sz="2400" b="0" i="0" dirty="0">
                            <a:latin typeface="Heiti TC Light" charset="-120"/>
                            <a:ea typeface="Heiti TC Light" charset="-120"/>
                            <a:cs typeface="Heiti TC Light" charset="-12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9"/>
                          <a:stretch>
                            <a:fillRect l="-1220" t="-212000" r="-49268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PD</a:t>
                          </a:r>
                          <a:r>
                            <a:rPr lang="zh-TW" altLang="en-US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入射角</a:t>
                          </a:r>
                          <a:endParaRPr lang="zh-TW" altLang="en-US" sz="2400" b="0" i="0" dirty="0">
                            <a:latin typeface="Heiti TC Light" charset="-120"/>
                            <a:ea typeface="Heiti TC Light" charset="-120"/>
                            <a:cs typeface="Heiti TC Light" charset="-12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0" name="表格 1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069883"/>
                  </p:ext>
                </p:extLst>
              </p:nvPr>
            </p:nvGraphicFramePr>
            <p:xfrm>
              <a:off x="12582522" y="8559196"/>
              <a:ext cx="2941791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8136"/>
                    <a:gridCol w="2443655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charset="0"/>
                                    <a:ea typeface="Heiti TC Light" charset="-120"/>
                                    <a:cs typeface="Heiti TC Light" charset="-120"/>
                                  </a:rPr>
                                  <m:t>Mp</m:t>
                                </m:r>
                              </m:oMath>
                            </m:oMathPara>
                          </a14:m>
                          <a:endParaRPr lang="zh-TW" altLang="en-US" sz="2400" b="0" i="0" dirty="0">
                            <a:latin typeface="Heiti TC Light" charset="-120"/>
                            <a:ea typeface="Heiti TC Light" charset="-120"/>
                            <a:cs typeface="Heiti TC Light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PD</a:t>
                          </a:r>
                          <a:r>
                            <a:rPr lang="zh-TW" altLang="en-US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朗博次方</a:t>
                          </a:r>
                          <a:endParaRPr lang="zh-TW" altLang="en-US" sz="2400" b="0" i="0" dirty="0">
                            <a:latin typeface="Heiti TC Light" charset="-120"/>
                            <a:ea typeface="Heiti TC Light" charset="-120"/>
                            <a:cs typeface="Heiti TC Light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13500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latin typeface="Cambria Math" charset="0"/>
                                    <a:ea typeface="Heiti TC Light" charset="-120"/>
                                    <a:cs typeface="Heiti TC Light" charset="-12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TW" altLang="en-US" sz="2400" b="0" i="0" dirty="0">
                            <a:latin typeface="Heiti TC Light" charset="-120"/>
                            <a:ea typeface="Heiti TC Light" charset="-120"/>
                            <a:cs typeface="Heiti TC Light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PD</a:t>
                          </a:r>
                          <a:r>
                            <a:rPr lang="zh-TW" altLang="en-US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有效面積</a:t>
                          </a:r>
                          <a:endParaRPr lang="zh-TW" altLang="en-US" sz="2400" b="0" i="0" dirty="0">
                            <a:latin typeface="Heiti TC Light" charset="-120"/>
                            <a:ea typeface="Heiti TC Light" charset="-120"/>
                            <a:cs typeface="Heiti TC Light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13500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latin typeface="Cambria Math" charset="0"/>
                                    <a:ea typeface="Heiti TC Light" charset="-120"/>
                                    <a:cs typeface="Heiti TC Light" charset="-120"/>
                                  </a:rPr>
                                  <m:t>𝑅𝑒</m:t>
                                </m:r>
                              </m:oMath>
                            </m:oMathPara>
                          </a14:m>
                          <a:endParaRPr lang="zh-TW" altLang="en-US" sz="2400" b="0" i="0" dirty="0">
                            <a:latin typeface="Heiti TC Light" charset="-120"/>
                            <a:ea typeface="Heiti TC Light" charset="-120"/>
                            <a:cs typeface="Heiti TC Light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PD</a:t>
                          </a:r>
                          <a:r>
                            <a:rPr lang="zh-TW" altLang="en-US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響應率</a:t>
                          </a:r>
                          <a:endParaRPr lang="zh-TW" altLang="en-US" sz="2400" b="0" i="0" dirty="0">
                            <a:latin typeface="Heiti TC Light" charset="-120"/>
                            <a:ea typeface="Heiti TC Light" charset="-120"/>
                            <a:cs typeface="Heiti TC Light" charset="-12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0" name="表格 1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069883"/>
                  </p:ext>
                </p:extLst>
              </p:nvPr>
            </p:nvGraphicFramePr>
            <p:xfrm>
              <a:off x="12582522" y="8559196"/>
              <a:ext cx="2941791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8136"/>
                    <a:gridCol w="2443655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50"/>
                          <a:stretch>
                            <a:fillRect l="-1220" t="-10667" r="-491463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PD</a:t>
                          </a:r>
                          <a:r>
                            <a:rPr lang="zh-TW" altLang="en-US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朗博次方</a:t>
                          </a:r>
                          <a:endParaRPr lang="zh-TW" altLang="en-US" sz="2400" b="0" i="0" dirty="0">
                            <a:latin typeface="Heiti TC Light" charset="-120"/>
                            <a:ea typeface="Heiti TC Light" charset="-120"/>
                            <a:cs typeface="Heiti TC Light" charset="-12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50"/>
                          <a:stretch>
                            <a:fillRect l="-1220" t="-109211" r="-49146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PD</a:t>
                          </a:r>
                          <a:r>
                            <a:rPr lang="zh-TW" altLang="en-US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有效面積</a:t>
                          </a:r>
                          <a:endParaRPr lang="zh-TW" altLang="en-US" sz="2400" b="0" i="0" dirty="0">
                            <a:latin typeface="Heiti TC Light" charset="-120"/>
                            <a:ea typeface="Heiti TC Light" charset="-120"/>
                            <a:cs typeface="Heiti TC Light" charset="-12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50"/>
                          <a:stretch>
                            <a:fillRect l="-1220" t="-212000" r="-49146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PD</a:t>
                          </a:r>
                          <a:r>
                            <a:rPr lang="zh-TW" altLang="en-US" sz="2400" b="0" i="0" dirty="0" smtClean="0">
                              <a:latin typeface="Heiti TC Light" charset="-120"/>
                              <a:ea typeface="Heiti TC Light" charset="-120"/>
                              <a:cs typeface="Heiti TC Light" charset="-120"/>
                            </a:rPr>
                            <a:t>響應率</a:t>
                          </a:r>
                          <a:endParaRPr lang="zh-TW" altLang="en-US" sz="2400" b="0" i="0" dirty="0">
                            <a:latin typeface="Heiti TC Light" charset="-120"/>
                            <a:ea typeface="Heiti TC Light" charset="-120"/>
                            <a:cs typeface="Heiti TC Light" charset="-12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2" name="矩形 91"/>
          <p:cNvSpPr/>
          <p:nvPr/>
        </p:nvSpPr>
        <p:spPr>
          <a:xfrm>
            <a:off x="10740948" y="447682"/>
            <a:ext cx="6813157" cy="57120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1" name="文字方塊 150"/>
          <p:cNvSpPr txBox="1"/>
          <p:nvPr/>
        </p:nvSpPr>
        <p:spPr>
          <a:xfrm>
            <a:off x="11150577" y="669354"/>
            <a:ext cx="5622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朗博次方與輻射模式</a:t>
            </a:r>
            <a:r>
              <a:rPr kumimoji="1"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(Pattern)</a:t>
            </a:r>
            <a:endParaRPr kumimoji="1"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pic>
        <p:nvPicPr>
          <p:cNvPr id="153" name="圖片 152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044" y="1400573"/>
            <a:ext cx="5257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5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標題 1"/>
          <p:cNvSpPr>
            <a:spLocks noGrp="1"/>
          </p:cNvSpPr>
          <p:nvPr>
            <p:ph type="title"/>
          </p:nvPr>
        </p:nvSpPr>
        <p:spPr>
          <a:xfrm>
            <a:off x="988505" y="95522"/>
            <a:ext cx="15525572" cy="2087455"/>
          </a:xfrm>
        </p:spPr>
        <p:txBody>
          <a:bodyPr/>
          <a:lstStyle/>
          <a:p>
            <a:r>
              <a:rPr kumimoji="1" lang="zh-TW" altLang="en-US" dirty="0" smtClean="0"/>
              <a:t>定位演算法：獲得入射方位</a:t>
            </a:r>
            <a:endParaRPr kumimoji="1" lang="zh-TW" altLang="en-US" dirty="0"/>
          </a:p>
        </p:txBody>
      </p:sp>
      <p:grpSp>
        <p:nvGrpSpPr>
          <p:cNvPr id="158" name="群組 157"/>
          <p:cNvGrpSpPr/>
          <p:nvPr/>
        </p:nvGrpSpPr>
        <p:grpSpPr>
          <a:xfrm rot="8344048">
            <a:off x="1185534" y="4092690"/>
            <a:ext cx="948955" cy="955626"/>
            <a:chOff x="10918197" y="8551564"/>
            <a:chExt cx="671795" cy="721185"/>
          </a:xfrm>
        </p:grpSpPr>
        <p:sp>
          <p:nvSpPr>
            <p:cNvPr id="165" name="橢圓 164"/>
            <p:cNvSpPr/>
            <p:nvPr/>
          </p:nvSpPr>
          <p:spPr>
            <a:xfrm rot="13335718">
              <a:off x="10918197" y="8990234"/>
              <a:ext cx="282515" cy="28251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61" name="直線箭頭接點 160"/>
            <p:cNvCxnSpPr/>
            <p:nvPr/>
          </p:nvCxnSpPr>
          <p:spPr>
            <a:xfrm rot="13255952" flipH="1">
              <a:off x="11271579" y="8551564"/>
              <a:ext cx="318413" cy="685706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直線箭頭接點 283"/>
          <p:cNvCxnSpPr/>
          <p:nvPr/>
        </p:nvCxnSpPr>
        <p:spPr>
          <a:xfrm flipH="1" flipV="1">
            <a:off x="1675192" y="4153838"/>
            <a:ext cx="1850239" cy="3859292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文字方塊 288"/>
              <p:cNvSpPr txBox="1"/>
              <p:nvPr/>
            </p:nvSpPr>
            <p:spPr>
              <a:xfrm>
                <a:off x="1675192" y="4625602"/>
                <a:ext cx="248085" cy="418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89" name="文字方塊 2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192" y="4625602"/>
                <a:ext cx="248085" cy="418704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字方塊 290"/>
              <p:cNvSpPr txBox="1"/>
              <p:nvPr/>
            </p:nvSpPr>
            <p:spPr>
              <a:xfrm>
                <a:off x="2816873" y="5583797"/>
                <a:ext cx="288649" cy="418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91" name="文字方塊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73" y="5583797"/>
                <a:ext cx="288649" cy="418704"/>
              </a:xfrm>
              <a:prstGeom prst="rect">
                <a:avLst/>
              </a:prstGeom>
              <a:blipFill rotWithShape="0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2026045" y="6711742"/>
            <a:ext cx="2532478" cy="1601842"/>
            <a:chOff x="4716517" y="7805622"/>
            <a:chExt cx="2902258" cy="1835735"/>
          </a:xfrm>
        </p:grpSpPr>
        <p:grpSp>
          <p:nvGrpSpPr>
            <p:cNvPr id="147" name="群組 146"/>
            <p:cNvGrpSpPr/>
            <p:nvPr/>
          </p:nvGrpSpPr>
          <p:grpSpPr>
            <a:xfrm rot="19585483">
              <a:off x="5392174" y="8005827"/>
              <a:ext cx="1732670" cy="1635530"/>
              <a:chOff x="2340340" y="8158761"/>
              <a:chExt cx="1146375" cy="1082105"/>
            </a:xfrm>
          </p:grpSpPr>
          <p:grpSp>
            <p:nvGrpSpPr>
              <p:cNvPr id="148" name="群組 147"/>
              <p:cNvGrpSpPr/>
              <p:nvPr/>
            </p:nvGrpSpPr>
            <p:grpSpPr>
              <a:xfrm>
                <a:off x="2670668" y="8158761"/>
                <a:ext cx="282515" cy="1082105"/>
                <a:chOff x="2675790" y="8855300"/>
                <a:chExt cx="282515" cy="1082105"/>
              </a:xfrm>
            </p:grpSpPr>
            <p:sp>
              <p:nvSpPr>
                <p:cNvPr id="154" name="橢圓 153"/>
                <p:cNvSpPr/>
                <p:nvPr/>
              </p:nvSpPr>
              <p:spPr>
                <a:xfrm rot="13335718">
                  <a:off x="2675790" y="9654890"/>
                  <a:ext cx="282515" cy="28251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155" name="直線箭頭接點 154"/>
                <p:cNvCxnSpPr/>
                <p:nvPr/>
              </p:nvCxnSpPr>
              <p:spPr>
                <a:xfrm flipH="1" flipV="1">
                  <a:off x="2774051" y="8855300"/>
                  <a:ext cx="36249" cy="799751"/>
                </a:xfrm>
                <a:prstGeom prst="straightConnector1">
                  <a:avLst/>
                </a:prstGeom>
                <a:ln w="444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9" name="直線箭頭接點 148"/>
              <p:cNvCxnSpPr/>
              <p:nvPr/>
            </p:nvCxnSpPr>
            <p:spPr>
              <a:xfrm flipH="1" flipV="1">
                <a:off x="2340340" y="8352967"/>
                <a:ext cx="378655" cy="653670"/>
              </a:xfrm>
              <a:prstGeom prst="straightConnector1">
                <a:avLst/>
              </a:prstGeom>
              <a:ln w="444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箭頭接點 149"/>
              <p:cNvCxnSpPr/>
              <p:nvPr/>
            </p:nvCxnSpPr>
            <p:spPr>
              <a:xfrm flipV="1">
                <a:off x="2852264" y="8299857"/>
                <a:ext cx="347670" cy="710502"/>
              </a:xfrm>
              <a:prstGeom prst="straightConnector1">
                <a:avLst/>
              </a:prstGeom>
              <a:ln w="444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箭頭接點 150"/>
              <p:cNvCxnSpPr/>
              <p:nvPr/>
            </p:nvCxnSpPr>
            <p:spPr>
              <a:xfrm flipV="1">
                <a:off x="2831663" y="8880048"/>
                <a:ext cx="655052" cy="190306"/>
              </a:xfrm>
              <a:prstGeom prst="straightConnector1">
                <a:avLst/>
              </a:prstGeom>
              <a:ln w="444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箭頭接點 151"/>
              <p:cNvCxnSpPr/>
              <p:nvPr/>
            </p:nvCxnSpPr>
            <p:spPr>
              <a:xfrm flipV="1">
                <a:off x="2821363" y="8728955"/>
                <a:ext cx="399172" cy="350723"/>
              </a:xfrm>
              <a:prstGeom prst="straightConnector1">
                <a:avLst/>
              </a:prstGeom>
              <a:ln w="444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箭頭接點 152"/>
              <p:cNvCxnSpPr/>
              <p:nvPr/>
            </p:nvCxnSpPr>
            <p:spPr>
              <a:xfrm flipH="1" flipV="1">
                <a:off x="2620088" y="8568672"/>
                <a:ext cx="156505" cy="451277"/>
              </a:xfrm>
              <a:prstGeom prst="straightConnector1">
                <a:avLst/>
              </a:prstGeom>
              <a:ln w="444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文字方塊 291"/>
                <p:cNvSpPr txBox="1"/>
                <p:nvPr/>
              </p:nvSpPr>
              <p:spPr>
                <a:xfrm>
                  <a:off x="5325448" y="8561758"/>
                  <a:ext cx="63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TW" sz="1400" dirty="0" smtClean="0">
                            <a:solidFill>
                              <a:srgbClr val="CF2F3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P</m:t>
                        </m:r>
                        <m:sSub>
                          <m:sSubPr>
                            <m:ctrlPr>
                              <a:rPr kumimoji="1" lang="en-US" altLang="zh-TW" sz="1400" b="0" i="1" dirty="0" smtClean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400" b="0" i="1" dirty="0" smtClean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1400" b="0" i="1" dirty="0" smtClean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00" dirty="0">
                    <a:solidFill>
                      <a:srgbClr val="CF2F3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292" name="文字方塊 2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448" y="8561758"/>
                  <a:ext cx="634172" cy="307777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b="-113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文字方塊 292"/>
                <p:cNvSpPr txBox="1"/>
                <p:nvPr/>
              </p:nvSpPr>
              <p:spPr>
                <a:xfrm>
                  <a:off x="4716517" y="8654717"/>
                  <a:ext cx="503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TW" sz="1400" dirty="0" smtClean="0">
                            <a:solidFill>
                              <a:srgbClr val="CF2F3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P</m:t>
                        </m:r>
                        <m:sSub>
                          <m:sSubPr>
                            <m:ctrlPr>
                              <a:rPr kumimoji="1" lang="en-US" altLang="zh-TW" sz="1400" i="1" dirty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00" dirty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D</m:t>
                            </m:r>
                          </m:e>
                          <m:sub>
                            <m:r>
                              <a:rPr kumimoji="1" lang="en-US" altLang="zh-TW" sz="1400" b="0" i="0" dirty="0" smtClean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00" dirty="0">
                    <a:solidFill>
                      <a:srgbClr val="CF2F3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293" name="文字方塊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517" y="8654717"/>
                  <a:ext cx="503276" cy="307777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文字方塊 294"/>
                <p:cNvSpPr txBox="1"/>
                <p:nvPr/>
              </p:nvSpPr>
              <p:spPr>
                <a:xfrm>
                  <a:off x="5256496" y="8000538"/>
                  <a:ext cx="503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TW" sz="1400" dirty="0" smtClean="0">
                            <a:solidFill>
                              <a:srgbClr val="CF2F3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P</m:t>
                        </m:r>
                        <m:sSub>
                          <m:sSubPr>
                            <m:ctrlPr>
                              <a:rPr kumimoji="1" lang="en-US" altLang="zh-TW" sz="1400" i="1" dirty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00" dirty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D</m:t>
                            </m:r>
                          </m:e>
                          <m:sub>
                            <m:r>
                              <a:rPr kumimoji="1" lang="en-US" altLang="zh-TW" sz="1400" b="0" i="0" dirty="0" smtClean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00" dirty="0">
                    <a:solidFill>
                      <a:srgbClr val="CF2F3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295" name="文字方塊 2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496" y="8000538"/>
                  <a:ext cx="503276" cy="307777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文字方塊 295"/>
                <p:cNvSpPr txBox="1"/>
                <p:nvPr/>
              </p:nvSpPr>
              <p:spPr>
                <a:xfrm>
                  <a:off x="6024486" y="7805622"/>
                  <a:ext cx="503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TW" sz="1400" dirty="0" smtClean="0">
                            <a:solidFill>
                              <a:srgbClr val="CF2F3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P</m:t>
                        </m:r>
                        <m:sSub>
                          <m:sSubPr>
                            <m:ctrlPr>
                              <a:rPr kumimoji="1" lang="en-US" altLang="zh-TW" sz="1400" i="1" dirty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00" dirty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D</m:t>
                            </m:r>
                          </m:e>
                          <m:sub>
                            <m:r>
                              <a:rPr kumimoji="1" lang="en-US" altLang="zh-TW" sz="1400" b="0" i="0" dirty="0" smtClean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00" dirty="0">
                    <a:solidFill>
                      <a:srgbClr val="CF2F3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296" name="文字方塊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486" y="7805622"/>
                  <a:ext cx="503276" cy="307777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b="-113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文字方塊 296"/>
                <p:cNvSpPr txBox="1"/>
                <p:nvPr/>
              </p:nvSpPr>
              <p:spPr>
                <a:xfrm>
                  <a:off x="6434835" y="8263775"/>
                  <a:ext cx="503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TW" sz="1400" dirty="0" smtClean="0">
                            <a:solidFill>
                              <a:srgbClr val="CF2F3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P</m:t>
                        </m:r>
                        <m:sSub>
                          <m:sSubPr>
                            <m:ctrlPr>
                              <a:rPr kumimoji="1" lang="en-US" altLang="zh-TW" sz="1400" i="1" dirty="0" smtClean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00" dirty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D</m:t>
                            </m:r>
                          </m:e>
                          <m:sub>
                            <m:r>
                              <a:rPr kumimoji="1" lang="en-US" altLang="zh-TW" sz="1400" b="0" i="0" dirty="0" smtClean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00" dirty="0">
                    <a:solidFill>
                      <a:srgbClr val="CF2F3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297" name="文字方塊 2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835" y="8263775"/>
                  <a:ext cx="503276" cy="307777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 b="-113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文字方塊 297"/>
                <p:cNvSpPr txBox="1"/>
                <p:nvPr/>
              </p:nvSpPr>
              <p:spPr>
                <a:xfrm>
                  <a:off x="7115499" y="8283654"/>
                  <a:ext cx="503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TW" sz="1400" dirty="0" smtClean="0">
                            <a:solidFill>
                              <a:srgbClr val="CF2F3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P</m:t>
                        </m:r>
                        <m:sSub>
                          <m:sSubPr>
                            <m:ctrlPr>
                              <a:rPr kumimoji="1" lang="en-US" altLang="zh-TW" sz="1400" i="1" dirty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00" dirty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D</m:t>
                            </m:r>
                          </m:e>
                          <m:sub>
                            <m:r>
                              <a:rPr kumimoji="1" lang="en-US" altLang="zh-TW" sz="1400" b="0" i="0" dirty="0" smtClean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00" dirty="0">
                    <a:solidFill>
                      <a:srgbClr val="CF2F3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298" name="文字方塊 2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5499" y="8283654"/>
                  <a:ext cx="503276" cy="307777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b="-113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670811" y="9579831"/>
                <a:ext cx="1732397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charset="0"/>
                        </a:rPr>
                        <m:t>𝐼</m:t>
                      </m:r>
                      <m:sSub>
                        <m:sSubPr>
                          <m:ctrlPr>
                            <a:rPr kumimoji="1" lang="en-US" altLang="zh-TW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zh-TW" sz="2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TW" sz="24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zh-TW" sz="24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2400" b="0" i="1" smtClean="0">
                          <a:latin typeface="Cambria Math" charset="0"/>
                        </a:rPr>
                        <m:t>𝜙</m:t>
                      </m:r>
                      <m:r>
                        <a:rPr kumimoji="1" lang="en-US" altLang="zh-TW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811" y="9579831"/>
                <a:ext cx="1732397" cy="490199"/>
              </a:xfrm>
              <a:prstGeom prst="rect">
                <a:avLst/>
              </a:prstGeom>
              <a:blipFill rotWithShape="0">
                <a:blip r:embed="rId59"/>
                <a:stretch>
                  <a:fillRect r="-704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字方塊 298"/>
              <p:cNvSpPr txBox="1"/>
              <p:nvPr/>
            </p:nvSpPr>
            <p:spPr>
              <a:xfrm>
                <a:off x="6362910" y="7780078"/>
                <a:ext cx="3777444" cy="1193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kumimoji="1" lang="uk-UA" altLang="zh-TW" sz="2400" b="0" i="1" smtClean="0">
                              <a:latin typeface="Cambria Math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kumimoji="1" lang="en-US" altLang="zh-TW" sz="2400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𝑝</m:t>
                          </m:r>
                        </m:deg>
                        <m:e>
                          <m:f>
                            <m:fPr>
                              <m:ctrlPr>
                                <a:rPr kumimoji="1" lang="en-US" altLang="zh-TW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2400" i="1">
                                  <a:latin typeface="Cambria Math" charset="0"/>
                                </a:rPr>
                                <m:t>𝐼</m:t>
                              </m:r>
                              <m:sSub>
                                <m:sSubPr>
                                  <m:ctrlPr>
                                    <a:rPr kumimoji="1" lang="en-US" altLang="zh-TW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TW" sz="2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TW" sz="2400" i="1">
                                  <a:latin typeface="Cambria Math" charset="0"/>
                                </a:rPr>
                                <m:t>𝐼</m:t>
                              </m:r>
                              <m:sSub>
                                <m:sSubPr>
                                  <m:ctrlPr>
                                    <a:rPr kumimoji="1" lang="en-US" altLang="zh-TW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TW" sz="2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kumimoji="1" lang="en-US" altLang="zh-TW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2400" i="1">
                              <a:latin typeface="Cambria Math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kumimoji="1" lang="en-US" altLang="zh-TW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i="1">
                                  <a:latin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TW" sz="2400" i="1">
                                  <a:latin typeface="Cambria Math" charset="0"/>
                                </a:rPr>
                                <m:t>𝑙</m:t>
                              </m:r>
                              <m:r>
                                <a:rPr kumimoji="1"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charset="0"/>
                                </a:rPr>
                                <m:t>𝑙</m:t>
                              </m:r>
                              <m:r>
                                <a:rPr kumimoji="1" lang="en-US" altLang="zh-TW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kumimoji="1" lang="zh-TW" altLang="en-US" sz="2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Pre>
                                <m:sPrePr>
                                  <m:ctrlPr>
                                    <a:rPr kumimoji="1" lang="en-US" altLang="zh-TW" sz="2400" i="1">
                                      <a:latin typeface="Cambria Math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altLang="zh-TW" sz="2400" i="1">
                                      <a:latin typeface="Cambria Math" charset="0"/>
                                    </a:rPr>
                                    <m:t>𝑃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sPre>
                            </m:e>
                          </m:acc>
                          <m:r>
                            <a:rPr lang="en-US" altLang="zh-TW" sz="2400" b="0" i="1" smtClean="0">
                              <a:latin typeface="Cambria Math" charset="0"/>
                            </a:rPr>
                            <m:t>⋅</m:t>
                          </m:r>
                          <m:acc>
                            <m:accPr>
                              <m:chr m:val="⃑"/>
                              <m:ctrlPr>
                                <a:rPr kumimoji="1" lang="zh-TW" altLang="en-US" sz="2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sz="24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⃑"/>
                              <m:ctrlPr>
                                <a:rPr kumimoji="1" lang="zh-TW" altLang="en-US" sz="2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Pre>
                                <m:sPrePr>
                                  <m:ctrlPr>
                                    <a:rPr kumimoji="1" lang="en-US" altLang="zh-TW" sz="2400" i="1">
                                      <a:latin typeface="Cambria Math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altLang="zh-TW" sz="2400" i="1">
                                      <a:latin typeface="Cambria Math" charset="0"/>
                                    </a:rPr>
                                    <m:t>𝑃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sPre>
                            </m:e>
                          </m:acc>
                          <m:r>
                            <a:rPr lang="en-US" altLang="zh-TW" sz="2400" b="0" i="1" smtClean="0">
                              <a:latin typeface="Cambria Math" charset="0"/>
                            </a:rPr>
                            <m:t>⋅</m:t>
                          </m:r>
                          <m:acc>
                            <m:accPr>
                              <m:chr m:val="⃑"/>
                              <m:ctrlPr>
                                <a:rPr kumimoji="1" lang="zh-TW" altLang="en-US" sz="2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sz="24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299" name="文字方塊 2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910" y="7780078"/>
                <a:ext cx="3777444" cy="1193981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文字方塊 299"/>
              <p:cNvSpPr txBox="1"/>
              <p:nvPr/>
            </p:nvSpPr>
            <p:spPr>
              <a:xfrm>
                <a:off x="6137816" y="9349389"/>
                <a:ext cx="4251677" cy="1183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kumimoji="1" lang="uk-UA" altLang="zh-TW" sz="2400" b="0" i="1" smtClean="0">
                              <a:latin typeface="Cambria Math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kumimoji="1" lang="en-US" altLang="zh-TW" sz="2400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𝑝</m:t>
                          </m:r>
                        </m:deg>
                        <m:e>
                          <m:f>
                            <m:fPr>
                              <m:ctrlPr>
                                <a:rPr kumimoji="1" lang="en-US" altLang="zh-TW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2400" i="1">
                                  <a:latin typeface="Cambria Math" charset="0"/>
                                </a:rPr>
                                <m:t>𝐼</m:t>
                              </m:r>
                              <m:sSub>
                                <m:sSubPr>
                                  <m:ctrlPr>
                                    <a:rPr kumimoji="1" lang="en-US" altLang="zh-TW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TW" sz="2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TW" sz="2400" i="1">
                                  <a:latin typeface="Cambria Math" charset="0"/>
                                </a:rPr>
                                <m:t>𝐼</m:t>
                              </m:r>
                              <m:sSub>
                                <m:sSubPr>
                                  <m:ctrlPr>
                                    <a:rPr kumimoji="1" lang="en-US" altLang="zh-TW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TW" sz="2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kumimoji="1" lang="en-US" altLang="zh-TW" sz="2400" b="0" i="1" smtClean="0">
                          <a:latin typeface="Cambria Math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kumimoji="1" lang="zh-TW" altLang="en-US" sz="2400" i="1">
                              <a:latin typeface="Cambria Math" charset="0"/>
                            </a:rPr>
                          </m:ctrlPr>
                        </m:accPr>
                        <m:e>
                          <m:sPre>
                            <m:sPrePr>
                              <m:ctrlPr>
                                <a:rPr kumimoji="1" lang="en-US" altLang="zh-TW" sz="2400" i="1">
                                  <a:latin typeface="Cambria Math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zh-TW" sz="2400" i="1">
                                  <a:latin typeface="Cambria Math" charset="0"/>
                                </a:rPr>
                                <m:t>𝑃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sPre>
                        </m:e>
                      </m:acc>
                      <m:r>
                        <a:rPr lang="en-US" altLang="zh-TW" sz="2400" i="1">
                          <a:latin typeface="Cambria Math" charset="0"/>
                        </a:rPr>
                        <m:t>⋅</m:t>
                      </m:r>
                      <m:acc>
                        <m:accPr>
                          <m:chr m:val="⃑"/>
                          <m:ctrlPr>
                            <a:rPr kumimoji="1" lang="zh-TW" altLang="en-US" sz="2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kumimoji="1" lang="en-US" altLang="zh-TW" sz="2400" i="1">
                              <a:latin typeface="Cambria Math" charset="0"/>
                            </a:rPr>
                            <m:t>𝐷</m:t>
                          </m:r>
                        </m:e>
                      </m:acc>
                      <m:r>
                        <a:rPr kumimoji="1" lang="en-US" altLang="zh-TW" sz="2400" b="0" i="1" smtClean="0">
                          <a:latin typeface="Cambria Math" charset="0"/>
                        </a:rPr>
                        <m:t>−</m:t>
                      </m:r>
                      <m:acc>
                        <m:accPr>
                          <m:chr m:val="⃑"/>
                          <m:ctrlPr>
                            <a:rPr kumimoji="1" lang="zh-TW" altLang="en-US" sz="2400" i="1">
                              <a:latin typeface="Cambria Math" charset="0"/>
                            </a:rPr>
                          </m:ctrlPr>
                        </m:accPr>
                        <m:e>
                          <m:sPre>
                            <m:sPrePr>
                              <m:ctrlPr>
                                <a:rPr kumimoji="1" lang="en-US" altLang="zh-TW" sz="2400" i="1">
                                  <a:latin typeface="Cambria Math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zh-TW" sz="2400" i="1">
                                  <a:latin typeface="Cambria Math" charset="0"/>
                                </a:rPr>
                                <m:t>𝑃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sPre>
                        </m:e>
                      </m:acc>
                      <m:r>
                        <a:rPr lang="en-US" altLang="zh-TW" sz="2400" i="1">
                          <a:latin typeface="Cambria Math" charset="0"/>
                        </a:rPr>
                        <m:t>⋅</m:t>
                      </m:r>
                      <m:acc>
                        <m:accPr>
                          <m:chr m:val="⃑"/>
                          <m:ctrlPr>
                            <a:rPr kumimoji="1" lang="zh-TW" alt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kumimoji="1" lang="en-US" altLang="zh-TW" sz="2400" i="1">
                              <a:latin typeface="Cambria Math" charset="0"/>
                            </a:rPr>
                            <m:t>𝐷</m:t>
                          </m:r>
                        </m:e>
                      </m:acc>
                      <m:r>
                        <a:rPr kumimoji="1" lang="en-US" altLang="zh-TW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300" name="文字方塊 2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816" y="9349389"/>
                <a:ext cx="4251677" cy="1183529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橢圓 300"/>
          <p:cNvSpPr/>
          <p:nvPr/>
        </p:nvSpPr>
        <p:spPr>
          <a:xfrm>
            <a:off x="1900313" y="7248726"/>
            <a:ext cx="1632975" cy="97479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60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321" y="3455480"/>
            <a:ext cx="3880756" cy="7346774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432" y="3526936"/>
            <a:ext cx="5994400" cy="4305300"/>
          </a:xfrm>
          <a:prstGeom prst="rect">
            <a:avLst/>
          </a:prstGeom>
        </p:spPr>
      </p:pic>
      <p:graphicFrame>
        <p:nvGraphicFramePr>
          <p:cNvPr id="302" name="資料圖表 301"/>
          <p:cNvGraphicFramePr/>
          <p:nvPr>
            <p:extLst>
              <p:ext uri="{D42A27DB-BD31-4B8C-83A1-F6EECF244321}">
                <p14:modId xmlns:p14="http://schemas.microsoft.com/office/powerpoint/2010/main" val="2077908752"/>
              </p:ext>
            </p:extLst>
          </p:nvPr>
        </p:nvGraphicFramePr>
        <p:xfrm>
          <a:off x="907017" y="1962126"/>
          <a:ext cx="15193403" cy="152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4" r:lo="rId65" r:qs="rId66" r:cs="rId67"/>
          </a:graphicData>
        </a:graphic>
      </p:graphicFrame>
    </p:spTree>
    <p:extLst>
      <p:ext uri="{BB962C8B-B14F-4D97-AF65-F5344CB8AC3E}">
        <p14:creationId xmlns:p14="http://schemas.microsoft.com/office/powerpoint/2010/main" val="12348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標題 1"/>
          <p:cNvSpPr>
            <a:spLocks noGrp="1"/>
          </p:cNvSpPr>
          <p:nvPr>
            <p:ph type="title"/>
          </p:nvPr>
        </p:nvSpPr>
        <p:spPr>
          <a:xfrm>
            <a:off x="988505" y="95522"/>
            <a:ext cx="15525572" cy="2087455"/>
          </a:xfrm>
        </p:spPr>
        <p:txBody>
          <a:bodyPr/>
          <a:lstStyle/>
          <a:p>
            <a:r>
              <a:rPr kumimoji="1" lang="zh-TW" altLang="en-US" dirty="0" smtClean="0"/>
              <a:t>定位演算法：獲得距離</a:t>
            </a:r>
            <a:endParaRPr kumimoji="1" lang="zh-TW" altLang="en-US" dirty="0"/>
          </a:p>
        </p:txBody>
      </p:sp>
      <p:grpSp>
        <p:nvGrpSpPr>
          <p:cNvPr id="158" name="群組 157"/>
          <p:cNvGrpSpPr/>
          <p:nvPr/>
        </p:nvGrpSpPr>
        <p:grpSpPr>
          <a:xfrm rot="8344048">
            <a:off x="1185534" y="4092690"/>
            <a:ext cx="948955" cy="955626"/>
            <a:chOff x="10918197" y="8551564"/>
            <a:chExt cx="671795" cy="721185"/>
          </a:xfrm>
        </p:grpSpPr>
        <p:sp>
          <p:nvSpPr>
            <p:cNvPr id="165" name="橢圓 164"/>
            <p:cNvSpPr/>
            <p:nvPr/>
          </p:nvSpPr>
          <p:spPr>
            <a:xfrm rot="13335718">
              <a:off x="10918197" y="8990234"/>
              <a:ext cx="282515" cy="28251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61" name="直線箭頭接點 160"/>
            <p:cNvCxnSpPr/>
            <p:nvPr/>
          </p:nvCxnSpPr>
          <p:spPr>
            <a:xfrm rot="13255952" flipH="1">
              <a:off x="11271579" y="8551564"/>
              <a:ext cx="318413" cy="685706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直線箭頭接點 283"/>
          <p:cNvCxnSpPr/>
          <p:nvPr/>
        </p:nvCxnSpPr>
        <p:spPr>
          <a:xfrm flipH="1" flipV="1">
            <a:off x="1675192" y="4153838"/>
            <a:ext cx="1850239" cy="3859292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文字方塊 288"/>
              <p:cNvSpPr txBox="1"/>
              <p:nvPr/>
            </p:nvSpPr>
            <p:spPr>
              <a:xfrm>
                <a:off x="1675192" y="4625602"/>
                <a:ext cx="248085" cy="418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89" name="文字方塊 2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192" y="4625602"/>
                <a:ext cx="248085" cy="4187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字方塊 290"/>
              <p:cNvSpPr txBox="1"/>
              <p:nvPr/>
            </p:nvSpPr>
            <p:spPr>
              <a:xfrm>
                <a:off x="2816873" y="5583797"/>
                <a:ext cx="288649" cy="418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91" name="文字方塊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73" y="5583797"/>
                <a:ext cx="288649" cy="4187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2026045" y="6711742"/>
            <a:ext cx="2532478" cy="1601842"/>
            <a:chOff x="4716517" y="7805622"/>
            <a:chExt cx="2902258" cy="1835735"/>
          </a:xfrm>
        </p:grpSpPr>
        <p:grpSp>
          <p:nvGrpSpPr>
            <p:cNvPr id="147" name="群組 146"/>
            <p:cNvGrpSpPr/>
            <p:nvPr/>
          </p:nvGrpSpPr>
          <p:grpSpPr>
            <a:xfrm rot="19585483">
              <a:off x="5392174" y="8005827"/>
              <a:ext cx="1732670" cy="1635530"/>
              <a:chOff x="2340340" y="8158761"/>
              <a:chExt cx="1146375" cy="1082105"/>
            </a:xfrm>
          </p:grpSpPr>
          <p:grpSp>
            <p:nvGrpSpPr>
              <p:cNvPr id="148" name="群組 147"/>
              <p:cNvGrpSpPr/>
              <p:nvPr/>
            </p:nvGrpSpPr>
            <p:grpSpPr>
              <a:xfrm>
                <a:off x="2670668" y="8158761"/>
                <a:ext cx="282515" cy="1082105"/>
                <a:chOff x="2675790" y="8855300"/>
                <a:chExt cx="282515" cy="1082105"/>
              </a:xfrm>
            </p:grpSpPr>
            <p:sp>
              <p:nvSpPr>
                <p:cNvPr id="154" name="橢圓 153"/>
                <p:cNvSpPr/>
                <p:nvPr/>
              </p:nvSpPr>
              <p:spPr>
                <a:xfrm rot="13335718">
                  <a:off x="2675790" y="9654890"/>
                  <a:ext cx="282515" cy="28251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155" name="直線箭頭接點 154"/>
                <p:cNvCxnSpPr/>
                <p:nvPr/>
              </p:nvCxnSpPr>
              <p:spPr>
                <a:xfrm flipH="1" flipV="1">
                  <a:off x="2774051" y="8855300"/>
                  <a:ext cx="36249" cy="799751"/>
                </a:xfrm>
                <a:prstGeom prst="straightConnector1">
                  <a:avLst/>
                </a:prstGeom>
                <a:ln w="444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9" name="直線箭頭接點 148"/>
              <p:cNvCxnSpPr/>
              <p:nvPr/>
            </p:nvCxnSpPr>
            <p:spPr>
              <a:xfrm flipH="1" flipV="1">
                <a:off x="2340340" y="8352967"/>
                <a:ext cx="378655" cy="653670"/>
              </a:xfrm>
              <a:prstGeom prst="straightConnector1">
                <a:avLst/>
              </a:prstGeom>
              <a:ln w="444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箭頭接點 149"/>
              <p:cNvCxnSpPr/>
              <p:nvPr/>
            </p:nvCxnSpPr>
            <p:spPr>
              <a:xfrm flipV="1">
                <a:off x="2852264" y="8299857"/>
                <a:ext cx="347670" cy="710502"/>
              </a:xfrm>
              <a:prstGeom prst="straightConnector1">
                <a:avLst/>
              </a:prstGeom>
              <a:ln w="444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箭頭接點 150"/>
              <p:cNvCxnSpPr/>
              <p:nvPr/>
            </p:nvCxnSpPr>
            <p:spPr>
              <a:xfrm flipV="1">
                <a:off x="2831663" y="8880048"/>
                <a:ext cx="655052" cy="190306"/>
              </a:xfrm>
              <a:prstGeom prst="straightConnector1">
                <a:avLst/>
              </a:prstGeom>
              <a:ln w="444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箭頭接點 151"/>
              <p:cNvCxnSpPr/>
              <p:nvPr/>
            </p:nvCxnSpPr>
            <p:spPr>
              <a:xfrm flipV="1">
                <a:off x="2821363" y="8728955"/>
                <a:ext cx="399172" cy="350723"/>
              </a:xfrm>
              <a:prstGeom prst="straightConnector1">
                <a:avLst/>
              </a:prstGeom>
              <a:ln w="444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箭頭接點 152"/>
              <p:cNvCxnSpPr/>
              <p:nvPr/>
            </p:nvCxnSpPr>
            <p:spPr>
              <a:xfrm flipH="1" flipV="1">
                <a:off x="2620088" y="8568672"/>
                <a:ext cx="156505" cy="451277"/>
              </a:xfrm>
              <a:prstGeom prst="straightConnector1">
                <a:avLst/>
              </a:prstGeom>
              <a:ln w="444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文字方塊 291"/>
                <p:cNvSpPr txBox="1"/>
                <p:nvPr/>
              </p:nvSpPr>
              <p:spPr>
                <a:xfrm>
                  <a:off x="5325448" y="8561758"/>
                  <a:ext cx="63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TW" sz="1400" dirty="0" smtClean="0">
                            <a:solidFill>
                              <a:srgbClr val="CF2F3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P</m:t>
                        </m:r>
                        <m:sSub>
                          <m:sSubPr>
                            <m:ctrlPr>
                              <a:rPr kumimoji="1" lang="en-US" altLang="zh-TW" sz="1400" b="0" i="1" dirty="0" smtClean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400" b="0" i="1" dirty="0" smtClean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1400" b="0" i="1" dirty="0" smtClean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00" dirty="0">
                    <a:solidFill>
                      <a:srgbClr val="CF2F3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292" name="文字方塊 2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448" y="8561758"/>
                  <a:ext cx="63417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13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文字方塊 292"/>
                <p:cNvSpPr txBox="1"/>
                <p:nvPr/>
              </p:nvSpPr>
              <p:spPr>
                <a:xfrm>
                  <a:off x="4716517" y="8654717"/>
                  <a:ext cx="503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TW" sz="1400" dirty="0" smtClean="0">
                            <a:solidFill>
                              <a:srgbClr val="CF2F3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P</m:t>
                        </m:r>
                        <m:sSub>
                          <m:sSubPr>
                            <m:ctrlPr>
                              <a:rPr kumimoji="1" lang="en-US" altLang="zh-TW" sz="1400" i="1" dirty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00" dirty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D</m:t>
                            </m:r>
                          </m:e>
                          <m:sub>
                            <m:r>
                              <a:rPr kumimoji="1" lang="en-US" altLang="zh-TW" sz="1400" b="0" i="0" dirty="0" smtClean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00" dirty="0">
                    <a:solidFill>
                      <a:srgbClr val="CF2F3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293" name="文字方塊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517" y="8654717"/>
                  <a:ext cx="50327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文字方塊 294"/>
                <p:cNvSpPr txBox="1"/>
                <p:nvPr/>
              </p:nvSpPr>
              <p:spPr>
                <a:xfrm>
                  <a:off x="5256496" y="8000538"/>
                  <a:ext cx="503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TW" sz="1400" dirty="0" smtClean="0">
                            <a:solidFill>
                              <a:srgbClr val="CF2F3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P</m:t>
                        </m:r>
                        <m:sSub>
                          <m:sSubPr>
                            <m:ctrlPr>
                              <a:rPr kumimoji="1" lang="en-US" altLang="zh-TW" sz="1400" i="1" dirty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00" dirty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D</m:t>
                            </m:r>
                          </m:e>
                          <m:sub>
                            <m:r>
                              <a:rPr kumimoji="1" lang="en-US" altLang="zh-TW" sz="1400" b="0" i="0" dirty="0" smtClean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00" dirty="0">
                    <a:solidFill>
                      <a:srgbClr val="CF2F3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295" name="文字方塊 2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496" y="8000538"/>
                  <a:ext cx="50327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文字方塊 295"/>
                <p:cNvSpPr txBox="1"/>
                <p:nvPr/>
              </p:nvSpPr>
              <p:spPr>
                <a:xfrm>
                  <a:off x="6024486" y="7805622"/>
                  <a:ext cx="503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TW" sz="1400" dirty="0" smtClean="0">
                            <a:solidFill>
                              <a:srgbClr val="CF2F3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P</m:t>
                        </m:r>
                        <m:sSub>
                          <m:sSubPr>
                            <m:ctrlPr>
                              <a:rPr kumimoji="1" lang="en-US" altLang="zh-TW" sz="1400" i="1" dirty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00" dirty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D</m:t>
                            </m:r>
                          </m:e>
                          <m:sub>
                            <m:r>
                              <a:rPr kumimoji="1" lang="en-US" altLang="zh-TW" sz="1400" b="0" i="0" dirty="0" smtClean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00" dirty="0">
                    <a:solidFill>
                      <a:srgbClr val="CF2F3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296" name="文字方塊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486" y="7805622"/>
                  <a:ext cx="503276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3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文字方塊 296"/>
                <p:cNvSpPr txBox="1"/>
                <p:nvPr/>
              </p:nvSpPr>
              <p:spPr>
                <a:xfrm>
                  <a:off x="6434835" y="8263775"/>
                  <a:ext cx="503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TW" sz="1400" dirty="0" smtClean="0">
                            <a:solidFill>
                              <a:srgbClr val="CF2F3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P</m:t>
                        </m:r>
                        <m:sSub>
                          <m:sSubPr>
                            <m:ctrlPr>
                              <a:rPr kumimoji="1" lang="en-US" altLang="zh-TW" sz="1400" i="1" dirty="0" smtClean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00" dirty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D</m:t>
                            </m:r>
                          </m:e>
                          <m:sub>
                            <m:r>
                              <a:rPr kumimoji="1" lang="en-US" altLang="zh-TW" sz="1400" b="0" i="0" dirty="0" smtClean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00" dirty="0">
                    <a:solidFill>
                      <a:srgbClr val="CF2F3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297" name="文字方塊 2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835" y="8263775"/>
                  <a:ext cx="503276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3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文字方塊 297"/>
                <p:cNvSpPr txBox="1"/>
                <p:nvPr/>
              </p:nvSpPr>
              <p:spPr>
                <a:xfrm>
                  <a:off x="7115499" y="8283654"/>
                  <a:ext cx="503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TW" sz="1400" dirty="0" smtClean="0">
                            <a:solidFill>
                              <a:srgbClr val="CF2F3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P</m:t>
                        </m:r>
                        <m:sSub>
                          <m:sSubPr>
                            <m:ctrlPr>
                              <a:rPr kumimoji="1" lang="en-US" altLang="zh-TW" sz="1400" i="1" dirty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00" dirty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D</m:t>
                            </m:r>
                          </m:e>
                          <m:sub>
                            <m:r>
                              <a:rPr kumimoji="1" lang="en-US" altLang="zh-TW" sz="1400" b="0" i="0" dirty="0" smtClean="0">
                                <a:solidFill>
                                  <a:srgbClr val="CF2F3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00" dirty="0">
                    <a:solidFill>
                      <a:srgbClr val="CF2F3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298" name="文字方塊 2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5499" y="8283654"/>
                  <a:ext cx="503276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3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670811" y="9579831"/>
                <a:ext cx="1732397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charset="0"/>
                        </a:rPr>
                        <m:t>𝐼</m:t>
                      </m:r>
                      <m:sSub>
                        <m:sSubPr>
                          <m:ctrlPr>
                            <a:rPr kumimoji="1" lang="en-US" altLang="zh-TW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zh-TW" sz="2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TW" sz="24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zh-TW" sz="24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2400" b="0" i="1" smtClean="0">
                          <a:latin typeface="Cambria Math" charset="0"/>
                        </a:rPr>
                        <m:t>𝜙</m:t>
                      </m:r>
                      <m:r>
                        <a:rPr kumimoji="1" lang="en-US" altLang="zh-TW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811" y="9579831"/>
                <a:ext cx="1732397" cy="490199"/>
              </a:xfrm>
              <a:prstGeom prst="rect">
                <a:avLst/>
              </a:prstGeom>
              <a:blipFill rotWithShape="0">
                <a:blip r:embed="rId11"/>
                <a:stretch>
                  <a:fillRect r="-704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字方塊 298"/>
              <p:cNvSpPr txBox="1"/>
              <p:nvPr/>
            </p:nvSpPr>
            <p:spPr>
              <a:xfrm>
                <a:off x="6362910" y="7780078"/>
                <a:ext cx="3777444" cy="1193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kumimoji="1" lang="uk-UA" altLang="zh-TW" sz="2400" b="0" i="1" smtClean="0">
                              <a:latin typeface="Cambria Math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kumimoji="1" lang="en-US" altLang="zh-TW" sz="2400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𝑝</m:t>
                          </m:r>
                        </m:deg>
                        <m:e>
                          <m:f>
                            <m:fPr>
                              <m:ctrlPr>
                                <a:rPr kumimoji="1" lang="en-US" altLang="zh-TW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2400" i="1">
                                  <a:latin typeface="Cambria Math" charset="0"/>
                                </a:rPr>
                                <m:t>𝐼</m:t>
                              </m:r>
                              <m:sSub>
                                <m:sSubPr>
                                  <m:ctrlPr>
                                    <a:rPr kumimoji="1" lang="en-US" altLang="zh-TW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TW" sz="2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TW" sz="2400" i="1">
                                  <a:latin typeface="Cambria Math" charset="0"/>
                                </a:rPr>
                                <m:t>𝐼</m:t>
                              </m:r>
                              <m:sSub>
                                <m:sSubPr>
                                  <m:ctrlPr>
                                    <a:rPr kumimoji="1" lang="en-US" altLang="zh-TW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TW" sz="2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kumimoji="1" lang="en-US" altLang="zh-TW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2400" i="1">
                              <a:latin typeface="Cambria Math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kumimoji="1" lang="en-US" altLang="zh-TW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i="1">
                                  <a:latin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TW" sz="2400" i="1">
                                  <a:latin typeface="Cambria Math" charset="0"/>
                                </a:rPr>
                                <m:t>𝑙</m:t>
                              </m:r>
                              <m:r>
                                <a:rPr kumimoji="1"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charset="0"/>
                                </a:rPr>
                                <m:t>𝑙</m:t>
                              </m:r>
                              <m:r>
                                <a:rPr kumimoji="1" lang="en-US" altLang="zh-TW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kumimoji="1" lang="zh-TW" altLang="en-US" sz="2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Pre>
                                <m:sPrePr>
                                  <m:ctrlPr>
                                    <a:rPr kumimoji="1" lang="en-US" altLang="zh-TW" sz="2400" i="1">
                                      <a:latin typeface="Cambria Math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altLang="zh-TW" sz="2400" i="1">
                                      <a:latin typeface="Cambria Math" charset="0"/>
                                    </a:rPr>
                                    <m:t>𝑃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sPre>
                            </m:e>
                          </m:acc>
                          <m:r>
                            <a:rPr lang="en-US" altLang="zh-TW" sz="2400" b="0" i="1" smtClean="0">
                              <a:latin typeface="Cambria Math" charset="0"/>
                            </a:rPr>
                            <m:t>⋅</m:t>
                          </m:r>
                          <m:acc>
                            <m:accPr>
                              <m:chr m:val="⃑"/>
                              <m:ctrlPr>
                                <a:rPr kumimoji="1" lang="zh-TW" altLang="en-US" sz="2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sz="24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⃑"/>
                              <m:ctrlPr>
                                <a:rPr kumimoji="1" lang="zh-TW" altLang="en-US" sz="2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Pre>
                                <m:sPrePr>
                                  <m:ctrlPr>
                                    <a:rPr kumimoji="1" lang="en-US" altLang="zh-TW" sz="2400" i="1">
                                      <a:latin typeface="Cambria Math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altLang="zh-TW" sz="2400" i="1">
                                      <a:latin typeface="Cambria Math" charset="0"/>
                                    </a:rPr>
                                    <m:t>𝑃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sPre>
                            </m:e>
                          </m:acc>
                          <m:r>
                            <a:rPr lang="en-US" altLang="zh-TW" sz="2400" b="0" i="1" smtClean="0">
                              <a:latin typeface="Cambria Math" charset="0"/>
                            </a:rPr>
                            <m:t>⋅</m:t>
                          </m:r>
                          <m:acc>
                            <m:accPr>
                              <m:chr m:val="⃑"/>
                              <m:ctrlPr>
                                <a:rPr kumimoji="1" lang="zh-TW" altLang="en-US" sz="2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sz="24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299" name="文字方塊 2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910" y="7780078"/>
                <a:ext cx="3777444" cy="119398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文字方塊 299"/>
              <p:cNvSpPr txBox="1"/>
              <p:nvPr/>
            </p:nvSpPr>
            <p:spPr>
              <a:xfrm>
                <a:off x="6137816" y="9349389"/>
                <a:ext cx="4251677" cy="1183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kumimoji="1" lang="uk-UA" altLang="zh-TW" sz="2400" b="0" i="1" smtClean="0">
                              <a:latin typeface="Cambria Math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kumimoji="1" lang="en-US" altLang="zh-TW" sz="2400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𝑝</m:t>
                          </m:r>
                        </m:deg>
                        <m:e>
                          <m:f>
                            <m:fPr>
                              <m:ctrlPr>
                                <a:rPr kumimoji="1" lang="en-US" altLang="zh-TW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2400" i="1">
                                  <a:latin typeface="Cambria Math" charset="0"/>
                                </a:rPr>
                                <m:t>𝐼</m:t>
                              </m:r>
                              <m:sSub>
                                <m:sSubPr>
                                  <m:ctrlPr>
                                    <a:rPr kumimoji="1" lang="en-US" altLang="zh-TW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TW" sz="2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TW" sz="2400" i="1">
                                  <a:latin typeface="Cambria Math" charset="0"/>
                                </a:rPr>
                                <m:t>𝐼</m:t>
                              </m:r>
                              <m:sSub>
                                <m:sSubPr>
                                  <m:ctrlPr>
                                    <a:rPr kumimoji="1" lang="en-US" altLang="zh-TW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TW" sz="2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kumimoji="1" lang="en-US" altLang="zh-TW" sz="2400" b="0" i="1" smtClean="0">
                          <a:latin typeface="Cambria Math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kumimoji="1" lang="zh-TW" altLang="en-US" sz="2400" i="1">
                              <a:latin typeface="Cambria Math" charset="0"/>
                            </a:rPr>
                          </m:ctrlPr>
                        </m:accPr>
                        <m:e>
                          <m:sPre>
                            <m:sPrePr>
                              <m:ctrlPr>
                                <a:rPr kumimoji="1" lang="en-US" altLang="zh-TW" sz="2400" i="1">
                                  <a:latin typeface="Cambria Math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zh-TW" sz="2400" i="1">
                                  <a:latin typeface="Cambria Math" charset="0"/>
                                </a:rPr>
                                <m:t>𝑃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sPre>
                        </m:e>
                      </m:acc>
                      <m:r>
                        <a:rPr lang="en-US" altLang="zh-TW" sz="2400" i="1">
                          <a:latin typeface="Cambria Math" charset="0"/>
                        </a:rPr>
                        <m:t>⋅</m:t>
                      </m:r>
                      <m:acc>
                        <m:accPr>
                          <m:chr m:val="⃑"/>
                          <m:ctrlPr>
                            <a:rPr kumimoji="1" lang="zh-TW" altLang="en-US" sz="2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kumimoji="1" lang="en-US" altLang="zh-TW" sz="2400" i="1">
                              <a:latin typeface="Cambria Math" charset="0"/>
                            </a:rPr>
                            <m:t>𝐷</m:t>
                          </m:r>
                        </m:e>
                      </m:acc>
                      <m:r>
                        <a:rPr kumimoji="1" lang="en-US" altLang="zh-TW" sz="2400" b="0" i="1" smtClean="0">
                          <a:latin typeface="Cambria Math" charset="0"/>
                        </a:rPr>
                        <m:t>−</m:t>
                      </m:r>
                      <m:acc>
                        <m:accPr>
                          <m:chr m:val="⃑"/>
                          <m:ctrlPr>
                            <a:rPr kumimoji="1" lang="zh-TW" altLang="en-US" sz="2400" i="1">
                              <a:latin typeface="Cambria Math" charset="0"/>
                            </a:rPr>
                          </m:ctrlPr>
                        </m:accPr>
                        <m:e>
                          <m:sPre>
                            <m:sPrePr>
                              <m:ctrlPr>
                                <a:rPr kumimoji="1" lang="en-US" altLang="zh-TW" sz="2400" i="1">
                                  <a:latin typeface="Cambria Math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zh-TW" sz="2400" i="1">
                                  <a:latin typeface="Cambria Math" charset="0"/>
                                </a:rPr>
                                <m:t>𝑃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sPre>
                        </m:e>
                      </m:acc>
                      <m:r>
                        <a:rPr lang="en-US" altLang="zh-TW" sz="2400" i="1">
                          <a:latin typeface="Cambria Math" charset="0"/>
                        </a:rPr>
                        <m:t>⋅</m:t>
                      </m:r>
                      <m:acc>
                        <m:accPr>
                          <m:chr m:val="⃑"/>
                          <m:ctrlPr>
                            <a:rPr kumimoji="1" lang="zh-TW" alt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kumimoji="1" lang="en-US" altLang="zh-TW" sz="2400" i="1">
                              <a:latin typeface="Cambria Math" charset="0"/>
                            </a:rPr>
                            <m:t>𝐷</m:t>
                          </m:r>
                        </m:e>
                      </m:acc>
                      <m:r>
                        <a:rPr kumimoji="1" lang="en-US" altLang="zh-TW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300" name="文字方塊 2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816" y="9349389"/>
                <a:ext cx="4251677" cy="118352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橢圓 300"/>
          <p:cNvSpPr/>
          <p:nvPr/>
        </p:nvSpPr>
        <p:spPr>
          <a:xfrm>
            <a:off x="1900313" y="7248726"/>
            <a:ext cx="1632975" cy="97479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60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321" y="3455480"/>
            <a:ext cx="3880756" cy="7346774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432" y="3526936"/>
            <a:ext cx="5994400" cy="4305300"/>
          </a:xfrm>
          <a:prstGeom prst="rect">
            <a:avLst/>
          </a:prstGeom>
        </p:spPr>
      </p:pic>
      <p:graphicFrame>
        <p:nvGraphicFramePr>
          <p:cNvPr id="302" name="資料圖表 301"/>
          <p:cNvGraphicFramePr/>
          <p:nvPr>
            <p:extLst/>
          </p:nvPr>
        </p:nvGraphicFramePr>
        <p:xfrm>
          <a:off x="907017" y="1962126"/>
          <a:ext cx="15193403" cy="152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20492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/>
          <p:cNvSpPr/>
          <p:nvPr/>
        </p:nvSpPr>
        <p:spPr>
          <a:xfrm>
            <a:off x="1331222" y="2539165"/>
            <a:ext cx="16195115" cy="138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2832147" y="10807836"/>
            <a:ext cx="3589519" cy="2944849"/>
            <a:chOff x="4880900" y="2331237"/>
            <a:chExt cx="3589519" cy="2944849"/>
          </a:xfrm>
        </p:grpSpPr>
        <p:grpSp>
          <p:nvGrpSpPr>
            <p:cNvPr id="12" name="群組 11"/>
            <p:cNvGrpSpPr/>
            <p:nvPr/>
          </p:nvGrpSpPr>
          <p:grpSpPr>
            <a:xfrm>
              <a:off x="4950670" y="2331237"/>
              <a:ext cx="3519749" cy="2944849"/>
              <a:chOff x="3929167" y="1970313"/>
              <a:chExt cx="3519749" cy="2944849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5853921" y="1970313"/>
                <a:ext cx="1594995" cy="1604819"/>
                <a:chOff x="6969290" y="3952975"/>
                <a:chExt cx="1594995" cy="1604819"/>
              </a:xfrm>
            </p:grpSpPr>
            <p:grpSp>
              <p:nvGrpSpPr>
                <p:cNvPr id="24" name="群組 23"/>
                <p:cNvGrpSpPr/>
                <p:nvPr/>
              </p:nvGrpSpPr>
              <p:grpSpPr>
                <a:xfrm rot="4366313">
                  <a:off x="7141692" y="4666347"/>
                  <a:ext cx="1293868" cy="489026"/>
                  <a:chOff x="7727691" y="1707232"/>
                  <a:chExt cx="1293868" cy="489026"/>
                </a:xfrm>
              </p:grpSpPr>
              <p:sp>
                <p:nvSpPr>
                  <p:cNvPr id="26" name="橢圓 25"/>
                  <p:cNvSpPr/>
                  <p:nvPr/>
                </p:nvSpPr>
                <p:spPr>
                  <a:xfrm>
                    <a:off x="7727691" y="1707232"/>
                    <a:ext cx="282515" cy="282515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27" name="直線箭頭接點 26"/>
                  <p:cNvCxnSpPr/>
                  <p:nvPr/>
                </p:nvCxnSpPr>
                <p:spPr>
                  <a:xfrm rot="17233687" flipH="1">
                    <a:off x="8432215" y="1606915"/>
                    <a:ext cx="88411" cy="1090276"/>
                  </a:xfrm>
                  <a:prstGeom prst="straightConnector1">
                    <a:avLst/>
                  </a:prstGeom>
                  <a:ln w="44450">
                    <a:solidFill>
                      <a:schemeClr val="accent6">
                        <a:lumMod val="5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字方塊 24"/>
                    <p:cNvSpPr txBox="1"/>
                    <p:nvPr/>
                  </p:nvSpPr>
                  <p:spPr>
                    <a:xfrm>
                      <a:off x="6969290" y="3952975"/>
                      <a:ext cx="15949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zh-TW" sz="14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LE</m:t>
                            </m:r>
                            <m:sSub>
                              <m:sSubPr>
                                <m:ctrlPr>
                                  <a:rPr kumimoji="1" lang="en-US" altLang="zh-TW" sz="1400" i="1" dirty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00" dirty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TW" sz="1400" dirty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l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文字方塊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9290" y="3952975"/>
                      <a:ext cx="1594995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群組 14"/>
              <p:cNvGrpSpPr/>
              <p:nvPr/>
            </p:nvGrpSpPr>
            <p:grpSpPr>
              <a:xfrm rot="13335718">
                <a:off x="4068355" y="3990395"/>
                <a:ext cx="541604" cy="924767"/>
                <a:chOff x="7727691" y="1707232"/>
                <a:chExt cx="541604" cy="924767"/>
              </a:xfrm>
            </p:grpSpPr>
            <p:sp>
              <p:nvSpPr>
                <p:cNvPr id="22" name="橢圓 21"/>
                <p:cNvSpPr/>
                <p:nvPr/>
              </p:nvSpPr>
              <p:spPr>
                <a:xfrm>
                  <a:off x="7727691" y="1707232"/>
                  <a:ext cx="282515" cy="28251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23" name="直線箭頭接點 22"/>
                <p:cNvCxnSpPr/>
                <p:nvPr/>
              </p:nvCxnSpPr>
              <p:spPr>
                <a:xfrm rot="8264282" flipH="1" flipV="1">
                  <a:off x="8233046" y="1832248"/>
                  <a:ext cx="36249" cy="799751"/>
                </a:xfrm>
                <a:prstGeom prst="straightConnector1">
                  <a:avLst/>
                </a:prstGeom>
                <a:ln w="444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字方塊 15"/>
                  <p:cNvSpPr txBox="1"/>
                  <p:nvPr/>
                </p:nvSpPr>
                <p:spPr>
                  <a:xfrm>
                    <a:off x="3929167" y="4559627"/>
                    <a:ext cx="1594995" cy="326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zh-TW" sz="14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P</m:t>
                          </m:r>
                          <m:sSub>
                            <m:sSubPr>
                              <m:ctrlPr>
                                <a:rPr kumimoji="1" lang="en-US" altLang="zh-TW" sz="1400" i="1" dirty="0">
                                  <a:solidFill>
                                    <a:srgbClr val="CF2F3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 sz="1400" dirty="0">
                                  <a:solidFill>
                                    <a:srgbClr val="CF2F3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TW" sz="1400" dirty="0">
                                  <a:solidFill>
                                    <a:srgbClr val="CF2F3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p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1400" dirty="0">
                      <a:solidFill>
                        <a:srgbClr val="CF2F30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99" name="文字方塊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9167" y="4559627"/>
                    <a:ext cx="1594995" cy="32694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線接點 16"/>
              <p:cNvCxnSpPr/>
              <p:nvPr/>
            </p:nvCxnSpPr>
            <p:spPr>
              <a:xfrm flipH="1">
                <a:off x="4253221" y="2348808"/>
                <a:ext cx="2243903" cy="246366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弧線 17"/>
              <p:cNvSpPr/>
              <p:nvPr/>
            </p:nvSpPr>
            <p:spPr>
              <a:xfrm rot="8343782">
                <a:off x="5671510" y="2220697"/>
                <a:ext cx="1113855" cy="1096743"/>
              </a:xfrm>
              <a:prstGeom prst="arc">
                <a:avLst>
                  <a:gd name="adj1" fmla="val 16703910"/>
                  <a:gd name="adj2" fmla="val 0"/>
                </a:avLst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字方塊 18"/>
                  <p:cNvSpPr txBox="1"/>
                  <p:nvPr/>
                </p:nvSpPr>
                <p:spPr>
                  <a:xfrm>
                    <a:off x="5973128" y="2957702"/>
                    <a:ext cx="529504" cy="4508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19" name="文字方塊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3128" y="2957702"/>
                    <a:ext cx="351315" cy="29841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3793" r="-6897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/>
                  <p:cNvSpPr txBox="1"/>
                  <p:nvPr/>
                </p:nvSpPr>
                <p:spPr>
                  <a:xfrm>
                    <a:off x="3990528" y="4149740"/>
                    <a:ext cx="880857" cy="45082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20" name="文字方塊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0528" y="4149740"/>
                    <a:ext cx="880857" cy="29841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244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4868741" y="3207366"/>
                    <a:ext cx="567784" cy="4508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741" y="3207366"/>
                    <a:ext cx="376385" cy="29841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2903" r="-9677" b="-2653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弧線 12"/>
            <p:cNvSpPr/>
            <p:nvPr/>
          </p:nvSpPr>
          <p:spPr>
            <a:xfrm rot="20700000">
              <a:off x="4880900" y="4458348"/>
              <a:ext cx="819938" cy="807341"/>
            </a:xfrm>
            <a:prstGeom prst="arc">
              <a:avLst>
                <a:gd name="adj1" fmla="val 16703910"/>
                <a:gd name="adj2" fmla="val 0"/>
              </a:avLst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435469" y="13080784"/>
            <a:ext cx="3380561" cy="2944849"/>
            <a:chOff x="4068355" y="1970313"/>
            <a:chExt cx="3380561" cy="2944849"/>
          </a:xfrm>
        </p:grpSpPr>
        <p:grpSp>
          <p:nvGrpSpPr>
            <p:cNvPr id="31" name="群組 30"/>
            <p:cNvGrpSpPr/>
            <p:nvPr/>
          </p:nvGrpSpPr>
          <p:grpSpPr>
            <a:xfrm>
              <a:off x="5853921" y="1970313"/>
              <a:ext cx="1594995" cy="1604819"/>
              <a:chOff x="6969290" y="3952975"/>
              <a:chExt cx="1594995" cy="1604819"/>
            </a:xfrm>
          </p:grpSpPr>
          <p:grpSp>
            <p:nvGrpSpPr>
              <p:cNvPr id="41" name="群組 40"/>
              <p:cNvGrpSpPr/>
              <p:nvPr/>
            </p:nvGrpSpPr>
            <p:grpSpPr>
              <a:xfrm rot="4366313">
                <a:off x="7141692" y="4666347"/>
                <a:ext cx="1293868" cy="489026"/>
                <a:chOff x="7727691" y="1707232"/>
                <a:chExt cx="1293868" cy="489026"/>
              </a:xfrm>
            </p:grpSpPr>
            <p:sp>
              <p:nvSpPr>
                <p:cNvPr id="43" name="橢圓 42"/>
                <p:cNvSpPr/>
                <p:nvPr/>
              </p:nvSpPr>
              <p:spPr>
                <a:xfrm>
                  <a:off x="7727691" y="1707232"/>
                  <a:ext cx="282515" cy="282515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44" name="直線箭頭接點 43"/>
                <p:cNvCxnSpPr/>
                <p:nvPr/>
              </p:nvCxnSpPr>
              <p:spPr>
                <a:xfrm rot="17233687" flipH="1">
                  <a:off x="8432215" y="1606915"/>
                  <a:ext cx="88411" cy="1090276"/>
                </a:xfrm>
                <a:prstGeom prst="straightConnector1">
                  <a:avLst/>
                </a:prstGeom>
                <a:ln w="44450">
                  <a:solidFill>
                    <a:schemeClr val="accent6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字方塊 41"/>
                  <p:cNvSpPr txBox="1"/>
                  <p:nvPr/>
                </p:nvSpPr>
                <p:spPr>
                  <a:xfrm>
                    <a:off x="6969290" y="3952975"/>
                    <a:ext cx="15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zh-TW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LE</m:t>
                          </m:r>
                          <m:sSub>
                            <m:sSubPr>
                              <m:ctrlPr>
                                <a:rPr kumimoji="1" lang="en-US" altLang="zh-TW" sz="1400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 sz="1400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TW" sz="1400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l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1400" dirty="0">
                      <a:solidFill>
                        <a:schemeClr val="accent6">
                          <a:lumMod val="5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101" name="文字方塊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9290" y="3952975"/>
                    <a:ext cx="1594995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群組 31"/>
            <p:cNvGrpSpPr/>
            <p:nvPr/>
          </p:nvGrpSpPr>
          <p:grpSpPr>
            <a:xfrm rot="13335718">
              <a:off x="4068355" y="3990395"/>
              <a:ext cx="541604" cy="924767"/>
              <a:chOff x="7727691" y="1707232"/>
              <a:chExt cx="541604" cy="924767"/>
            </a:xfrm>
          </p:grpSpPr>
          <p:sp>
            <p:nvSpPr>
              <p:cNvPr id="39" name="橢圓 38"/>
              <p:cNvSpPr/>
              <p:nvPr/>
            </p:nvSpPr>
            <p:spPr>
              <a:xfrm>
                <a:off x="7727691" y="1707232"/>
                <a:ext cx="282515" cy="28251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40" name="直線箭頭接點 39"/>
              <p:cNvCxnSpPr/>
              <p:nvPr/>
            </p:nvCxnSpPr>
            <p:spPr>
              <a:xfrm rot="8264282" flipH="1" flipV="1">
                <a:off x="8233046" y="1832248"/>
                <a:ext cx="36249" cy="799751"/>
              </a:xfrm>
              <a:prstGeom prst="straightConnector1">
                <a:avLst/>
              </a:prstGeom>
              <a:ln w="444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弧線 34"/>
            <p:cNvSpPr/>
            <p:nvPr/>
          </p:nvSpPr>
          <p:spPr>
            <a:xfrm rot="8343782">
              <a:off x="5671510" y="2220697"/>
              <a:ext cx="1113855" cy="1096743"/>
            </a:xfrm>
            <a:prstGeom prst="arc">
              <a:avLst>
                <a:gd name="adj1" fmla="val 16703910"/>
                <a:gd name="adj2" fmla="val 0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5973128" y="2957702"/>
                  <a:ext cx="529504" cy="4508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</a:rPr>
                              <m:t>𝑙𝑝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128" y="2957702"/>
                  <a:ext cx="351315" cy="2984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3793" r="-6897" b="-204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4868741" y="3207366"/>
                  <a:ext cx="567784" cy="4508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</a:rPr>
                              <m:t>𝑙𝑝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741" y="3207366"/>
                  <a:ext cx="376385" cy="29841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903" r="-9677" b="-2653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群組 3"/>
          <p:cNvGrpSpPr/>
          <p:nvPr/>
        </p:nvGrpSpPr>
        <p:grpSpPr>
          <a:xfrm>
            <a:off x="5051622" y="14195224"/>
            <a:ext cx="318015" cy="964001"/>
            <a:chOff x="4513151" y="7520415"/>
            <a:chExt cx="318015" cy="964001"/>
          </a:xfrm>
        </p:grpSpPr>
        <p:sp>
          <p:nvSpPr>
            <p:cNvPr id="47" name="橢圓 46"/>
            <p:cNvSpPr/>
            <p:nvPr/>
          </p:nvSpPr>
          <p:spPr>
            <a:xfrm rot="4366313">
              <a:off x="4548651" y="7520415"/>
              <a:ext cx="282515" cy="28251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8" name="直線箭頭接點 47"/>
            <p:cNvCxnSpPr/>
            <p:nvPr/>
          </p:nvCxnSpPr>
          <p:spPr>
            <a:xfrm flipH="1">
              <a:off x="4513151" y="7646690"/>
              <a:ext cx="176758" cy="837726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標題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</p:spPr>
        <p:txBody>
          <a:bodyPr/>
          <a:lstStyle/>
          <a:p>
            <a:r>
              <a:rPr kumimoji="1" lang="zh-TW" altLang="en-US" dirty="0" smtClean="0"/>
              <a:t>目標函數</a:t>
            </a:r>
            <a:endParaRPr kumimoji="1" lang="zh-TW" altLang="en-US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878007" y="2908858"/>
            <a:ext cx="1343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600" dirty="0" smtClean="0">
                <a:latin typeface="Heiti TC Light" charset="-120"/>
                <a:ea typeface="Heiti TC Light" charset="-120"/>
                <a:cs typeface="Heiti TC Light" charset="-120"/>
              </a:rPr>
              <a:t>目標：目標物在</a:t>
            </a:r>
            <a:r>
              <a:rPr kumimoji="1" lang="en-US" altLang="zh-TW" sz="3600" dirty="0" smtClean="0">
                <a:latin typeface="Heiti TC Light" charset="-120"/>
                <a:ea typeface="Heiti TC Light" charset="-120"/>
                <a:cs typeface="Heiti TC Light" charset="-120"/>
              </a:rPr>
              <a:t>ROI</a:t>
            </a:r>
            <a:r>
              <a:rPr kumimoji="1" lang="zh-TW" altLang="en-US" sz="3600" dirty="0" smtClean="0">
                <a:latin typeface="Heiti TC Light" charset="-120"/>
                <a:ea typeface="Heiti TC Light" charset="-120"/>
                <a:cs typeface="Heiti TC Light" charset="-120"/>
              </a:rPr>
              <a:t>中，使相對位置誤差在容許誤差內的範圍提高</a:t>
            </a:r>
            <a:endParaRPr kumimoji="1" lang="zh-TW" altLang="en-US" sz="3600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graphicFrame>
        <p:nvGraphicFramePr>
          <p:cNvPr id="108" name="資料圖表 107"/>
          <p:cNvGraphicFramePr/>
          <p:nvPr>
            <p:extLst>
              <p:ext uri="{D42A27DB-BD31-4B8C-83A1-F6EECF244321}">
                <p14:modId xmlns:p14="http://schemas.microsoft.com/office/powerpoint/2010/main" val="108362288"/>
              </p:ext>
            </p:extLst>
          </p:nvPr>
        </p:nvGraphicFramePr>
        <p:xfrm>
          <a:off x="1320674" y="4269896"/>
          <a:ext cx="8054907" cy="5622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901" y="4301396"/>
            <a:ext cx="6970217" cy="562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圖片 3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056" y="6609497"/>
            <a:ext cx="4358363" cy="3579331"/>
          </a:xfrm>
          <a:prstGeom prst="rect">
            <a:avLst/>
          </a:prstGeom>
        </p:spPr>
      </p:pic>
      <p:sp>
        <p:nvSpPr>
          <p:cNvPr id="157" name="矩形 156"/>
          <p:cNvSpPr/>
          <p:nvPr/>
        </p:nvSpPr>
        <p:spPr>
          <a:xfrm>
            <a:off x="846896" y="2435387"/>
            <a:ext cx="16195115" cy="138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5" name="圓角矩形圖說文字 164"/>
          <p:cNvSpPr/>
          <p:nvPr/>
        </p:nvSpPr>
        <p:spPr>
          <a:xfrm>
            <a:off x="846897" y="4463909"/>
            <a:ext cx="5714396" cy="5658797"/>
          </a:xfrm>
          <a:prstGeom prst="wedgeRoundRectCallout">
            <a:avLst>
              <a:gd name="adj1" fmla="val -1221"/>
              <a:gd name="adj2" fmla="val -64920"/>
              <a:gd name="adj3" fmla="val 16667"/>
            </a:avLst>
          </a:prstGeom>
          <a:solidFill>
            <a:schemeClr val="bg1">
              <a:alpha val="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6" name="圓角矩形圖說文字 165"/>
          <p:cNvSpPr/>
          <p:nvPr/>
        </p:nvSpPr>
        <p:spPr>
          <a:xfrm>
            <a:off x="7321227" y="4465612"/>
            <a:ext cx="4755663" cy="5658797"/>
          </a:xfrm>
          <a:prstGeom prst="wedgeRoundRectCallout">
            <a:avLst>
              <a:gd name="adj1" fmla="val -7012"/>
              <a:gd name="adj2" fmla="val -66652"/>
              <a:gd name="adj3" fmla="val 16667"/>
            </a:avLst>
          </a:prstGeom>
          <a:solidFill>
            <a:schemeClr val="bg1">
              <a:alpha val="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8" name="圓角矩形圖說文字 167"/>
          <p:cNvSpPr/>
          <p:nvPr/>
        </p:nvSpPr>
        <p:spPr>
          <a:xfrm>
            <a:off x="12607704" y="4438637"/>
            <a:ext cx="4434308" cy="5658797"/>
          </a:xfrm>
          <a:prstGeom prst="wedgeRoundRectCallout">
            <a:avLst>
              <a:gd name="adj1" fmla="val -5220"/>
              <a:gd name="adj2" fmla="val -67229"/>
              <a:gd name="adj3" fmla="val 16667"/>
            </a:avLst>
          </a:prstGeom>
          <a:solidFill>
            <a:schemeClr val="bg1">
              <a:alpha val="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9" name="標題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</p:spPr>
        <p:txBody>
          <a:bodyPr/>
          <a:lstStyle/>
          <a:p>
            <a:r>
              <a:rPr kumimoji="1" lang="zh-TW" altLang="en-US" dirty="0" smtClean="0"/>
              <a:t>最佳化變數</a:t>
            </a:r>
            <a:endParaRPr kumimoji="1" lang="zh-TW" altLang="en-US" dirty="0"/>
          </a:p>
        </p:txBody>
      </p:sp>
      <p:pic>
        <p:nvPicPr>
          <p:cNvPr id="170" name="圖片 1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60675">
            <a:off x="5825337" y="12976535"/>
            <a:ext cx="1663700" cy="1231900"/>
          </a:xfrm>
          <a:prstGeom prst="rect">
            <a:avLst/>
          </a:prstGeom>
        </p:spPr>
      </p:pic>
      <p:pic>
        <p:nvPicPr>
          <p:cNvPr id="171" name="圖片 1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475" y="14503049"/>
            <a:ext cx="1346208" cy="833367"/>
          </a:xfrm>
          <a:prstGeom prst="rect">
            <a:avLst/>
          </a:prstGeom>
        </p:spPr>
      </p:pic>
      <p:pic>
        <p:nvPicPr>
          <p:cNvPr id="172" name="圖片 17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6050" y="15248573"/>
            <a:ext cx="1171466" cy="925458"/>
          </a:xfrm>
          <a:prstGeom prst="rect">
            <a:avLst/>
          </a:prstGeom>
        </p:spPr>
      </p:pic>
      <p:pic>
        <p:nvPicPr>
          <p:cNvPr id="173" name="圖片 17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21" y="11762122"/>
            <a:ext cx="1309542" cy="811134"/>
          </a:xfrm>
          <a:prstGeom prst="rect">
            <a:avLst/>
          </a:prstGeom>
        </p:spPr>
      </p:pic>
      <p:pic>
        <p:nvPicPr>
          <p:cNvPr id="174" name="圖片 1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66" y="12425053"/>
            <a:ext cx="1191582" cy="891341"/>
          </a:xfrm>
          <a:prstGeom prst="rect">
            <a:avLst/>
          </a:prstGeom>
        </p:spPr>
      </p:pic>
      <p:sp>
        <p:nvSpPr>
          <p:cNvPr id="175" name="手繪多邊形 174"/>
          <p:cNvSpPr/>
          <p:nvPr/>
        </p:nvSpPr>
        <p:spPr>
          <a:xfrm rot="1593538">
            <a:off x="3654496" y="13657549"/>
            <a:ext cx="4201057" cy="3952297"/>
          </a:xfrm>
          <a:custGeom>
            <a:avLst/>
            <a:gdLst>
              <a:gd name="connsiteX0" fmla="*/ 1272179 w 3725819"/>
              <a:gd name="connsiteY0" fmla="*/ 60960 h 3505200"/>
              <a:gd name="connsiteX1" fmla="*/ 1272179 w 3725819"/>
              <a:gd name="connsiteY1" fmla="*/ 60960 h 3505200"/>
              <a:gd name="connsiteX2" fmla="*/ 1409339 w 3725819"/>
              <a:gd name="connsiteY2" fmla="*/ 106680 h 3505200"/>
              <a:gd name="connsiteX3" fmla="*/ 1470299 w 3725819"/>
              <a:gd name="connsiteY3" fmla="*/ 137160 h 3505200"/>
              <a:gd name="connsiteX4" fmla="*/ 1546499 w 3725819"/>
              <a:gd name="connsiteY4" fmla="*/ 152400 h 3505200"/>
              <a:gd name="connsiteX5" fmla="*/ 1607459 w 3725819"/>
              <a:gd name="connsiteY5" fmla="*/ 167640 h 3505200"/>
              <a:gd name="connsiteX6" fmla="*/ 1942739 w 3725819"/>
              <a:gd name="connsiteY6" fmla="*/ 152400 h 3505200"/>
              <a:gd name="connsiteX7" fmla="*/ 2064659 w 3725819"/>
              <a:gd name="connsiteY7" fmla="*/ 106680 h 3505200"/>
              <a:gd name="connsiteX8" fmla="*/ 2140859 w 3725819"/>
              <a:gd name="connsiteY8" fmla="*/ 76200 h 3505200"/>
              <a:gd name="connsiteX9" fmla="*/ 2201819 w 3725819"/>
              <a:gd name="connsiteY9" fmla="*/ 45720 h 3505200"/>
              <a:gd name="connsiteX10" fmla="*/ 2338979 w 3725819"/>
              <a:gd name="connsiteY10" fmla="*/ 15240 h 3505200"/>
              <a:gd name="connsiteX11" fmla="*/ 2399939 w 3725819"/>
              <a:gd name="connsiteY11" fmla="*/ 0 h 3505200"/>
              <a:gd name="connsiteX12" fmla="*/ 2689499 w 3725819"/>
              <a:gd name="connsiteY12" fmla="*/ 15240 h 3505200"/>
              <a:gd name="connsiteX13" fmla="*/ 2735219 w 3725819"/>
              <a:gd name="connsiteY13" fmla="*/ 45720 h 3505200"/>
              <a:gd name="connsiteX14" fmla="*/ 2826659 w 3725819"/>
              <a:gd name="connsiteY14" fmla="*/ 121920 h 3505200"/>
              <a:gd name="connsiteX15" fmla="*/ 2857139 w 3725819"/>
              <a:gd name="connsiteY15" fmla="*/ 167640 h 3505200"/>
              <a:gd name="connsiteX16" fmla="*/ 2887619 w 3725819"/>
              <a:gd name="connsiteY16" fmla="*/ 259080 h 3505200"/>
              <a:gd name="connsiteX17" fmla="*/ 2902859 w 3725819"/>
              <a:gd name="connsiteY17" fmla="*/ 304800 h 3505200"/>
              <a:gd name="connsiteX18" fmla="*/ 2918099 w 3725819"/>
              <a:gd name="connsiteY18" fmla="*/ 350520 h 3505200"/>
              <a:gd name="connsiteX19" fmla="*/ 2933339 w 3725819"/>
              <a:gd name="connsiteY19" fmla="*/ 411480 h 3505200"/>
              <a:gd name="connsiteX20" fmla="*/ 2963819 w 3725819"/>
              <a:gd name="connsiteY20" fmla="*/ 746760 h 3505200"/>
              <a:gd name="connsiteX21" fmla="*/ 2979059 w 3725819"/>
              <a:gd name="connsiteY21" fmla="*/ 822960 h 3505200"/>
              <a:gd name="connsiteX22" fmla="*/ 2994299 w 3725819"/>
              <a:gd name="connsiteY22" fmla="*/ 914400 h 3505200"/>
              <a:gd name="connsiteX23" fmla="*/ 3085739 w 3725819"/>
              <a:gd name="connsiteY23" fmla="*/ 1127760 h 3505200"/>
              <a:gd name="connsiteX24" fmla="*/ 3222899 w 3725819"/>
              <a:gd name="connsiteY24" fmla="*/ 1280160 h 3505200"/>
              <a:gd name="connsiteX25" fmla="*/ 3268619 w 3725819"/>
              <a:gd name="connsiteY25" fmla="*/ 1310640 h 3505200"/>
              <a:gd name="connsiteX26" fmla="*/ 3375299 w 3725819"/>
              <a:gd name="connsiteY26" fmla="*/ 1402080 h 3505200"/>
              <a:gd name="connsiteX27" fmla="*/ 3466739 w 3725819"/>
              <a:gd name="connsiteY27" fmla="*/ 1463040 h 3505200"/>
              <a:gd name="connsiteX28" fmla="*/ 3573419 w 3725819"/>
              <a:gd name="connsiteY28" fmla="*/ 1554480 h 3505200"/>
              <a:gd name="connsiteX29" fmla="*/ 3588659 w 3725819"/>
              <a:gd name="connsiteY29" fmla="*/ 1600200 h 3505200"/>
              <a:gd name="connsiteX30" fmla="*/ 3634379 w 3725819"/>
              <a:gd name="connsiteY30" fmla="*/ 1661160 h 3505200"/>
              <a:gd name="connsiteX31" fmla="*/ 3680099 w 3725819"/>
              <a:gd name="connsiteY31" fmla="*/ 1737360 h 3505200"/>
              <a:gd name="connsiteX32" fmla="*/ 3695339 w 3725819"/>
              <a:gd name="connsiteY32" fmla="*/ 1813560 h 3505200"/>
              <a:gd name="connsiteX33" fmla="*/ 3710579 w 3725819"/>
              <a:gd name="connsiteY33" fmla="*/ 1859280 h 3505200"/>
              <a:gd name="connsiteX34" fmla="*/ 3725819 w 3725819"/>
              <a:gd name="connsiteY34" fmla="*/ 1950720 h 3505200"/>
              <a:gd name="connsiteX35" fmla="*/ 3710579 w 3725819"/>
              <a:gd name="connsiteY35" fmla="*/ 2133600 h 3505200"/>
              <a:gd name="connsiteX36" fmla="*/ 3664859 w 3725819"/>
              <a:gd name="connsiteY36" fmla="*/ 2194560 h 3505200"/>
              <a:gd name="connsiteX37" fmla="*/ 3542939 w 3725819"/>
              <a:gd name="connsiteY37" fmla="*/ 2301240 h 3505200"/>
              <a:gd name="connsiteX38" fmla="*/ 3497219 w 3725819"/>
              <a:gd name="connsiteY38" fmla="*/ 2316480 h 3505200"/>
              <a:gd name="connsiteX39" fmla="*/ 3451499 w 3725819"/>
              <a:gd name="connsiteY39" fmla="*/ 2346960 h 3505200"/>
              <a:gd name="connsiteX40" fmla="*/ 3299099 w 3725819"/>
              <a:gd name="connsiteY40" fmla="*/ 2392680 h 3505200"/>
              <a:gd name="connsiteX41" fmla="*/ 3161939 w 3725819"/>
              <a:gd name="connsiteY41" fmla="*/ 2468880 h 3505200"/>
              <a:gd name="connsiteX42" fmla="*/ 3055259 w 3725819"/>
              <a:gd name="connsiteY42" fmla="*/ 2499360 h 3505200"/>
              <a:gd name="connsiteX43" fmla="*/ 2811419 w 3725819"/>
              <a:gd name="connsiteY43" fmla="*/ 2667000 h 3505200"/>
              <a:gd name="connsiteX44" fmla="*/ 2689499 w 3725819"/>
              <a:gd name="connsiteY44" fmla="*/ 2788920 h 3505200"/>
              <a:gd name="connsiteX45" fmla="*/ 2598059 w 3725819"/>
              <a:gd name="connsiteY45" fmla="*/ 2880360 h 3505200"/>
              <a:gd name="connsiteX46" fmla="*/ 2506619 w 3725819"/>
              <a:gd name="connsiteY46" fmla="*/ 2941320 h 3505200"/>
              <a:gd name="connsiteX47" fmla="*/ 2430419 w 3725819"/>
              <a:gd name="connsiteY47" fmla="*/ 3032760 h 3505200"/>
              <a:gd name="connsiteX48" fmla="*/ 2369459 w 3725819"/>
              <a:gd name="connsiteY48" fmla="*/ 3063240 h 3505200"/>
              <a:gd name="connsiteX49" fmla="*/ 2201819 w 3725819"/>
              <a:gd name="connsiteY49" fmla="*/ 3185160 h 3505200"/>
              <a:gd name="connsiteX50" fmla="*/ 2049419 w 3725819"/>
              <a:gd name="connsiteY50" fmla="*/ 3261360 h 3505200"/>
              <a:gd name="connsiteX51" fmla="*/ 1897019 w 3725819"/>
              <a:gd name="connsiteY51" fmla="*/ 3337560 h 3505200"/>
              <a:gd name="connsiteX52" fmla="*/ 1836059 w 3725819"/>
              <a:gd name="connsiteY52" fmla="*/ 3352800 h 3505200"/>
              <a:gd name="connsiteX53" fmla="*/ 1714139 w 3725819"/>
              <a:gd name="connsiteY53" fmla="*/ 3398520 h 3505200"/>
              <a:gd name="connsiteX54" fmla="*/ 1561739 w 3725819"/>
              <a:gd name="connsiteY54" fmla="*/ 3429000 h 3505200"/>
              <a:gd name="connsiteX55" fmla="*/ 1500779 w 3725819"/>
              <a:gd name="connsiteY55" fmla="*/ 3444240 h 3505200"/>
              <a:gd name="connsiteX56" fmla="*/ 1455059 w 3725819"/>
              <a:gd name="connsiteY56" fmla="*/ 3459480 h 3505200"/>
              <a:gd name="connsiteX57" fmla="*/ 1165499 w 3725819"/>
              <a:gd name="connsiteY57" fmla="*/ 3505200 h 3505200"/>
              <a:gd name="connsiteX58" fmla="*/ 845459 w 3725819"/>
              <a:gd name="connsiteY58" fmla="*/ 3489960 h 3505200"/>
              <a:gd name="connsiteX59" fmla="*/ 769259 w 3725819"/>
              <a:gd name="connsiteY59" fmla="*/ 3474720 h 3505200"/>
              <a:gd name="connsiteX60" fmla="*/ 708299 w 3725819"/>
              <a:gd name="connsiteY60" fmla="*/ 3444240 h 3505200"/>
              <a:gd name="connsiteX61" fmla="*/ 662579 w 3725819"/>
              <a:gd name="connsiteY61" fmla="*/ 3429000 h 3505200"/>
              <a:gd name="connsiteX62" fmla="*/ 510179 w 3725819"/>
              <a:gd name="connsiteY62" fmla="*/ 3337560 h 3505200"/>
              <a:gd name="connsiteX63" fmla="*/ 388259 w 3725819"/>
              <a:gd name="connsiteY63" fmla="*/ 3185160 h 3505200"/>
              <a:gd name="connsiteX64" fmla="*/ 327299 w 3725819"/>
              <a:gd name="connsiteY64" fmla="*/ 3124200 h 3505200"/>
              <a:gd name="connsiteX65" fmla="*/ 235859 w 3725819"/>
              <a:gd name="connsiteY65" fmla="*/ 2971800 h 3505200"/>
              <a:gd name="connsiteX66" fmla="*/ 190139 w 3725819"/>
              <a:gd name="connsiteY66" fmla="*/ 2895600 h 3505200"/>
              <a:gd name="connsiteX67" fmla="*/ 144419 w 3725819"/>
              <a:gd name="connsiteY67" fmla="*/ 2804160 h 3505200"/>
              <a:gd name="connsiteX68" fmla="*/ 83459 w 3725819"/>
              <a:gd name="connsiteY68" fmla="*/ 2697480 h 3505200"/>
              <a:gd name="connsiteX69" fmla="*/ 22499 w 3725819"/>
              <a:gd name="connsiteY69" fmla="*/ 2468880 h 3505200"/>
              <a:gd name="connsiteX70" fmla="*/ 22499 w 3725819"/>
              <a:gd name="connsiteY70" fmla="*/ 1813560 h 3505200"/>
              <a:gd name="connsiteX71" fmla="*/ 52979 w 3725819"/>
              <a:gd name="connsiteY71" fmla="*/ 1767840 h 3505200"/>
              <a:gd name="connsiteX72" fmla="*/ 98699 w 3725819"/>
              <a:gd name="connsiteY72" fmla="*/ 1706880 h 3505200"/>
              <a:gd name="connsiteX73" fmla="*/ 205379 w 3725819"/>
              <a:gd name="connsiteY73" fmla="*/ 1539240 h 3505200"/>
              <a:gd name="connsiteX74" fmla="*/ 251099 w 3725819"/>
              <a:gd name="connsiteY74" fmla="*/ 1493520 h 3505200"/>
              <a:gd name="connsiteX75" fmla="*/ 342539 w 3725819"/>
              <a:gd name="connsiteY75" fmla="*/ 1371600 h 3505200"/>
              <a:gd name="connsiteX76" fmla="*/ 373019 w 3725819"/>
              <a:gd name="connsiteY76" fmla="*/ 1325880 h 3505200"/>
              <a:gd name="connsiteX77" fmla="*/ 479699 w 3725819"/>
              <a:gd name="connsiteY77" fmla="*/ 1158240 h 3505200"/>
              <a:gd name="connsiteX78" fmla="*/ 510179 w 3725819"/>
              <a:gd name="connsiteY78" fmla="*/ 1066800 h 3505200"/>
              <a:gd name="connsiteX79" fmla="*/ 525419 w 3725819"/>
              <a:gd name="connsiteY79" fmla="*/ 1021080 h 3505200"/>
              <a:gd name="connsiteX80" fmla="*/ 540659 w 3725819"/>
              <a:gd name="connsiteY80" fmla="*/ 929640 h 3505200"/>
              <a:gd name="connsiteX81" fmla="*/ 571139 w 3725819"/>
              <a:gd name="connsiteY81" fmla="*/ 655320 h 3505200"/>
              <a:gd name="connsiteX82" fmla="*/ 586379 w 3725819"/>
              <a:gd name="connsiteY82" fmla="*/ 609600 h 3505200"/>
              <a:gd name="connsiteX83" fmla="*/ 616859 w 3725819"/>
              <a:gd name="connsiteY83" fmla="*/ 472440 h 3505200"/>
              <a:gd name="connsiteX84" fmla="*/ 647339 w 3725819"/>
              <a:gd name="connsiteY84" fmla="*/ 381000 h 3505200"/>
              <a:gd name="connsiteX85" fmla="*/ 677819 w 3725819"/>
              <a:gd name="connsiteY85" fmla="*/ 335280 h 3505200"/>
              <a:gd name="connsiteX86" fmla="*/ 769259 w 3725819"/>
              <a:gd name="connsiteY86" fmla="*/ 152400 h 3505200"/>
              <a:gd name="connsiteX87" fmla="*/ 860699 w 3725819"/>
              <a:gd name="connsiteY87" fmla="*/ 91440 h 3505200"/>
              <a:gd name="connsiteX88" fmla="*/ 906419 w 3725819"/>
              <a:gd name="connsiteY88" fmla="*/ 60960 h 3505200"/>
              <a:gd name="connsiteX89" fmla="*/ 952139 w 3725819"/>
              <a:gd name="connsiteY89" fmla="*/ 45720 h 3505200"/>
              <a:gd name="connsiteX90" fmla="*/ 1058819 w 3725819"/>
              <a:gd name="connsiteY90" fmla="*/ 15240 h 3505200"/>
              <a:gd name="connsiteX91" fmla="*/ 1272179 w 3725819"/>
              <a:gd name="connsiteY91" fmla="*/ 6096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725819" h="3505200">
                <a:moveTo>
                  <a:pt x="1272179" y="60960"/>
                </a:moveTo>
                <a:lnTo>
                  <a:pt x="1272179" y="60960"/>
                </a:lnTo>
                <a:cubicBezTo>
                  <a:pt x="1317899" y="76200"/>
                  <a:pt x="1364358" y="89380"/>
                  <a:pt x="1409339" y="106680"/>
                </a:cubicBezTo>
                <a:cubicBezTo>
                  <a:pt x="1430543" y="114835"/>
                  <a:pt x="1448746" y="129976"/>
                  <a:pt x="1470299" y="137160"/>
                </a:cubicBezTo>
                <a:cubicBezTo>
                  <a:pt x="1494873" y="145351"/>
                  <a:pt x="1521213" y="146781"/>
                  <a:pt x="1546499" y="152400"/>
                </a:cubicBezTo>
                <a:cubicBezTo>
                  <a:pt x="1566946" y="156944"/>
                  <a:pt x="1587139" y="162560"/>
                  <a:pt x="1607459" y="167640"/>
                </a:cubicBezTo>
                <a:cubicBezTo>
                  <a:pt x="1719219" y="162560"/>
                  <a:pt x="1831193" y="160980"/>
                  <a:pt x="1942739" y="152400"/>
                </a:cubicBezTo>
                <a:cubicBezTo>
                  <a:pt x="1997758" y="148168"/>
                  <a:pt x="2015314" y="128611"/>
                  <a:pt x="2064659" y="106680"/>
                </a:cubicBezTo>
                <a:cubicBezTo>
                  <a:pt x="2089658" y="95569"/>
                  <a:pt x="2115860" y="87311"/>
                  <a:pt x="2140859" y="76200"/>
                </a:cubicBezTo>
                <a:cubicBezTo>
                  <a:pt x="2161619" y="66973"/>
                  <a:pt x="2180937" y="54669"/>
                  <a:pt x="2201819" y="45720"/>
                </a:cubicBezTo>
                <a:cubicBezTo>
                  <a:pt x="2253723" y="23475"/>
                  <a:pt x="2276186" y="27799"/>
                  <a:pt x="2338979" y="15240"/>
                </a:cubicBezTo>
                <a:cubicBezTo>
                  <a:pt x="2359518" y="11132"/>
                  <a:pt x="2379619" y="5080"/>
                  <a:pt x="2399939" y="0"/>
                </a:cubicBezTo>
                <a:cubicBezTo>
                  <a:pt x="2496459" y="5080"/>
                  <a:pt x="2593732" y="2181"/>
                  <a:pt x="2689499" y="15240"/>
                </a:cubicBezTo>
                <a:cubicBezTo>
                  <a:pt x="2707647" y="17715"/>
                  <a:pt x="2721148" y="33994"/>
                  <a:pt x="2735219" y="45720"/>
                </a:cubicBezTo>
                <a:cubicBezTo>
                  <a:pt x="2852562" y="143506"/>
                  <a:pt x="2713145" y="46244"/>
                  <a:pt x="2826659" y="121920"/>
                </a:cubicBezTo>
                <a:cubicBezTo>
                  <a:pt x="2836819" y="137160"/>
                  <a:pt x="2849700" y="150902"/>
                  <a:pt x="2857139" y="167640"/>
                </a:cubicBezTo>
                <a:cubicBezTo>
                  <a:pt x="2870188" y="197000"/>
                  <a:pt x="2877459" y="228600"/>
                  <a:pt x="2887619" y="259080"/>
                </a:cubicBezTo>
                <a:lnTo>
                  <a:pt x="2902859" y="304800"/>
                </a:lnTo>
                <a:cubicBezTo>
                  <a:pt x="2907939" y="320040"/>
                  <a:pt x="2914203" y="334935"/>
                  <a:pt x="2918099" y="350520"/>
                </a:cubicBezTo>
                <a:lnTo>
                  <a:pt x="2933339" y="411480"/>
                </a:lnTo>
                <a:cubicBezTo>
                  <a:pt x="2943111" y="548294"/>
                  <a:pt x="2944552" y="621524"/>
                  <a:pt x="2963819" y="746760"/>
                </a:cubicBezTo>
                <a:cubicBezTo>
                  <a:pt x="2967758" y="772362"/>
                  <a:pt x="2974425" y="797475"/>
                  <a:pt x="2979059" y="822960"/>
                </a:cubicBezTo>
                <a:cubicBezTo>
                  <a:pt x="2984587" y="853362"/>
                  <a:pt x="2985082" y="884906"/>
                  <a:pt x="2994299" y="914400"/>
                </a:cubicBezTo>
                <a:cubicBezTo>
                  <a:pt x="3000252" y="933449"/>
                  <a:pt x="3057134" y="1081993"/>
                  <a:pt x="3085739" y="1127760"/>
                </a:cubicBezTo>
                <a:cubicBezTo>
                  <a:pt x="3113847" y="1172732"/>
                  <a:pt x="3187279" y="1256413"/>
                  <a:pt x="3222899" y="1280160"/>
                </a:cubicBezTo>
                <a:cubicBezTo>
                  <a:pt x="3238139" y="1290320"/>
                  <a:pt x="3254548" y="1298914"/>
                  <a:pt x="3268619" y="1310640"/>
                </a:cubicBezTo>
                <a:cubicBezTo>
                  <a:pt x="3387016" y="1409304"/>
                  <a:pt x="3232612" y="1302199"/>
                  <a:pt x="3375299" y="1402080"/>
                </a:cubicBezTo>
                <a:cubicBezTo>
                  <a:pt x="3405309" y="1423087"/>
                  <a:pt x="3440836" y="1437137"/>
                  <a:pt x="3466739" y="1463040"/>
                </a:cubicBezTo>
                <a:cubicBezTo>
                  <a:pt x="3530420" y="1526721"/>
                  <a:pt x="3495217" y="1495828"/>
                  <a:pt x="3573419" y="1554480"/>
                </a:cubicBezTo>
                <a:cubicBezTo>
                  <a:pt x="3578499" y="1569720"/>
                  <a:pt x="3580689" y="1586252"/>
                  <a:pt x="3588659" y="1600200"/>
                </a:cubicBezTo>
                <a:cubicBezTo>
                  <a:pt x="3601261" y="1622253"/>
                  <a:pt x="3620290" y="1640026"/>
                  <a:pt x="3634379" y="1661160"/>
                </a:cubicBezTo>
                <a:cubicBezTo>
                  <a:pt x="3650810" y="1685806"/>
                  <a:pt x="3664859" y="1711960"/>
                  <a:pt x="3680099" y="1737360"/>
                </a:cubicBezTo>
                <a:cubicBezTo>
                  <a:pt x="3685179" y="1762760"/>
                  <a:pt x="3689057" y="1788430"/>
                  <a:pt x="3695339" y="1813560"/>
                </a:cubicBezTo>
                <a:cubicBezTo>
                  <a:pt x="3699235" y="1829145"/>
                  <a:pt x="3707094" y="1843598"/>
                  <a:pt x="3710579" y="1859280"/>
                </a:cubicBezTo>
                <a:cubicBezTo>
                  <a:pt x="3717282" y="1889445"/>
                  <a:pt x="3720739" y="1920240"/>
                  <a:pt x="3725819" y="1950720"/>
                </a:cubicBezTo>
                <a:cubicBezTo>
                  <a:pt x="3720739" y="2011680"/>
                  <a:pt x="3725415" y="2074255"/>
                  <a:pt x="3710579" y="2133600"/>
                </a:cubicBezTo>
                <a:cubicBezTo>
                  <a:pt x="3704419" y="2158242"/>
                  <a:pt x="3679622" y="2173891"/>
                  <a:pt x="3664859" y="2194560"/>
                </a:cubicBezTo>
                <a:cubicBezTo>
                  <a:pt x="3615062" y="2264276"/>
                  <a:pt x="3647614" y="2243087"/>
                  <a:pt x="3542939" y="2301240"/>
                </a:cubicBezTo>
                <a:cubicBezTo>
                  <a:pt x="3528896" y="2309042"/>
                  <a:pt x="3511587" y="2309296"/>
                  <a:pt x="3497219" y="2316480"/>
                </a:cubicBezTo>
                <a:cubicBezTo>
                  <a:pt x="3480836" y="2324671"/>
                  <a:pt x="3468334" y="2339745"/>
                  <a:pt x="3451499" y="2346960"/>
                </a:cubicBezTo>
                <a:cubicBezTo>
                  <a:pt x="3376281" y="2379196"/>
                  <a:pt x="3384468" y="2341458"/>
                  <a:pt x="3299099" y="2392680"/>
                </a:cubicBezTo>
                <a:cubicBezTo>
                  <a:pt x="3250929" y="2421582"/>
                  <a:pt x="3212954" y="2447016"/>
                  <a:pt x="3161939" y="2468880"/>
                </a:cubicBezTo>
                <a:cubicBezTo>
                  <a:pt x="3131330" y="2481998"/>
                  <a:pt x="3086193" y="2491626"/>
                  <a:pt x="3055259" y="2499360"/>
                </a:cubicBezTo>
                <a:cubicBezTo>
                  <a:pt x="2991053" y="2539489"/>
                  <a:pt x="2864839" y="2613580"/>
                  <a:pt x="2811419" y="2667000"/>
                </a:cubicBezTo>
                <a:cubicBezTo>
                  <a:pt x="2770779" y="2707640"/>
                  <a:pt x="2737320" y="2757039"/>
                  <a:pt x="2689499" y="2788920"/>
                </a:cubicBezTo>
                <a:cubicBezTo>
                  <a:pt x="2540857" y="2888015"/>
                  <a:pt x="2768188" y="2729134"/>
                  <a:pt x="2598059" y="2880360"/>
                </a:cubicBezTo>
                <a:cubicBezTo>
                  <a:pt x="2570680" y="2904697"/>
                  <a:pt x="2506619" y="2941320"/>
                  <a:pt x="2506619" y="2941320"/>
                </a:cubicBezTo>
                <a:cubicBezTo>
                  <a:pt x="2482315" y="2977776"/>
                  <a:pt x="2467755" y="3006091"/>
                  <a:pt x="2430419" y="3032760"/>
                </a:cubicBezTo>
                <a:cubicBezTo>
                  <a:pt x="2411932" y="3045965"/>
                  <a:pt x="2388362" y="3050638"/>
                  <a:pt x="2369459" y="3063240"/>
                </a:cubicBezTo>
                <a:cubicBezTo>
                  <a:pt x="2311968" y="3101567"/>
                  <a:pt x="2257538" y="3144299"/>
                  <a:pt x="2201819" y="3185160"/>
                </a:cubicBezTo>
                <a:cubicBezTo>
                  <a:pt x="2070262" y="3281635"/>
                  <a:pt x="2221742" y="3183031"/>
                  <a:pt x="2049419" y="3261360"/>
                </a:cubicBezTo>
                <a:cubicBezTo>
                  <a:pt x="1891929" y="3332946"/>
                  <a:pt x="2054132" y="3285189"/>
                  <a:pt x="1897019" y="3337560"/>
                </a:cubicBezTo>
                <a:cubicBezTo>
                  <a:pt x="1877148" y="3344184"/>
                  <a:pt x="1855930" y="3346176"/>
                  <a:pt x="1836059" y="3352800"/>
                </a:cubicBezTo>
                <a:cubicBezTo>
                  <a:pt x="1739436" y="3385008"/>
                  <a:pt x="1789046" y="3377118"/>
                  <a:pt x="1714139" y="3398520"/>
                </a:cubicBezTo>
                <a:cubicBezTo>
                  <a:pt x="1631542" y="3422119"/>
                  <a:pt x="1661534" y="3409041"/>
                  <a:pt x="1561739" y="3429000"/>
                </a:cubicBezTo>
                <a:cubicBezTo>
                  <a:pt x="1541200" y="3433108"/>
                  <a:pt x="1520918" y="3438486"/>
                  <a:pt x="1500779" y="3444240"/>
                </a:cubicBezTo>
                <a:cubicBezTo>
                  <a:pt x="1485333" y="3448653"/>
                  <a:pt x="1470811" y="3456330"/>
                  <a:pt x="1455059" y="3459480"/>
                </a:cubicBezTo>
                <a:cubicBezTo>
                  <a:pt x="1364096" y="3477673"/>
                  <a:pt x="1259339" y="3491794"/>
                  <a:pt x="1165499" y="3505200"/>
                </a:cubicBezTo>
                <a:cubicBezTo>
                  <a:pt x="1058819" y="3500120"/>
                  <a:pt x="951945" y="3498151"/>
                  <a:pt x="845459" y="3489960"/>
                </a:cubicBezTo>
                <a:cubicBezTo>
                  <a:pt x="819632" y="3487973"/>
                  <a:pt x="793833" y="3482911"/>
                  <a:pt x="769259" y="3474720"/>
                </a:cubicBezTo>
                <a:cubicBezTo>
                  <a:pt x="747706" y="3467536"/>
                  <a:pt x="729181" y="3453189"/>
                  <a:pt x="708299" y="3444240"/>
                </a:cubicBezTo>
                <a:cubicBezTo>
                  <a:pt x="693534" y="3437912"/>
                  <a:pt x="677344" y="3435328"/>
                  <a:pt x="662579" y="3429000"/>
                </a:cubicBezTo>
                <a:cubicBezTo>
                  <a:pt x="617310" y="3409599"/>
                  <a:pt x="542389" y="3366841"/>
                  <a:pt x="510179" y="3337560"/>
                </a:cubicBezTo>
                <a:cubicBezTo>
                  <a:pt x="444290" y="3277661"/>
                  <a:pt x="440774" y="3245177"/>
                  <a:pt x="388259" y="3185160"/>
                </a:cubicBezTo>
                <a:cubicBezTo>
                  <a:pt x="369336" y="3163533"/>
                  <a:pt x="344002" y="3147584"/>
                  <a:pt x="327299" y="3124200"/>
                </a:cubicBezTo>
                <a:cubicBezTo>
                  <a:pt x="292865" y="3075992"/>
                  <a:pt x="266339" y="3022600"/>
                  <a:pt x="235859" y="2971800"/>
                </a:cubicBezTo>
                <a:cubicBezTo>
                  <a:pt x="220619" y="2946400"/>
                  <a:pt x="203386" y="2922094"/>
                  <a:pt x="190139" y="2895600"/>
                </a:cubicBezTo>
                <a:cubicBezTo>
                  <a:pt x="174899" y="2865120"/>
                  <a:pt x="160969" y="2833949"/>
                  <a:pt x="144419" y="2804160"/>
                </a:cubicBezTo>
                <a:cubicBezTo>
                  <a:pt x="112346" y="2746429"/>
                  <a:pt x="108475" y="2766274"/>
                  <a:pt x="83459" y="2697480"/>
                </a:cubicBezTo>
                <a:cubicBezTo>
                  <a:pt x="66664" y="2651293"/>
                  <a:pt x="33413" y="2512534"/>
                  <a:pt x="22499" y="2468880"/>
                </a:cubicBezTo>
                <a:cubicBezTo>
                  <a:pt x="-4552" y="2198371"/>
                  <a:pt x="-10311" y="2207276"/>
                  <a:pt x="22499" y="1813560"/>
                </a:cubicBezTo>
                <a:cubicBezTo>
                  <a:pt x="24020" y="1795307"/>
                  <a:pt x="42333" y="1782745"/>
                  <a:pt x="52979" y="1767840"/>
                </a:cubicBezTo>
                <a:cubicBezTo>
                  <a:pt x="67742" y="1747171"/>
                  <a:pt x="83459" y="1727200"/>
                  <a:pt x="98699" y="1706880"/>
                </a:cubicBezTo>
                <a:cubicBezTo>
                  <a:pt x="124676" y="1628949"/>
                  <a:pt x="121147" y="1623472"/>
                  <a:pt x="205379" y="1539240"/>
                </a:cubicBezTo>
                <a:cubicBezTo>
                  <a:pt x="220619" y="1524000"/>
                  <a:pt x="237451" y="1510201"/>
                  <a:pt x="251099" y="1493520"/>
                </a:cubicBezTo>
                <a:cubicBezTo>
                  <a:pt x="283267" y="1454203"/>
                  <a:pt x="314360" y="1413868"/>
                  <a:pt x="342539" y="1371600"/>
                </a:cubicBezTo>
                <a:cubicBezTo>
                  <a:pt x="352699" y="1356360"/>
                  <a:pt x="361293" y="1339951"/>
                  <a:pt x="373019" y="1325880"/>
                </a:cubicBezTo>
                <a:cubicBezTo>
                  <a:pt x="440913" y="1244407"/>
                  <a:pt x="430086" y="1307078"/>
                  <a:pt x="479699" y="1158240"/>
                </a:cubicBezTo>
                <a:lnTo>
                  <a:pt x="510179" y="1066800"/>
                </a:lnTo>
                <a:cubicBezTo>
                  <a:pt x="515259" y="1051560"/>
                  <a:pt x="522778" y="1036926"/>
                  <a:pt x="525419" y="1021080"/>
                </a:cubicBezTo>
                <a:cubicBezTo>
                  <a:pt x="530499" y="990600"/>
                  <a:pt x="536826" y="960302"/>
                  <a:pt x="540659" y="929640"/>
                </a:cubicBezTo>
                <a:cubicBezTo>
                  <a:pt x="548536" y="866625"/>
                  <a:pt x="558743" y="723499"/>
                  <a:pt x="571139" y="655320"/>
                </a:cubicBezTo>
                <a:cubicBezTo>
                  <a:pt x="574013" y="639515"/>
                  <a:pt x="582483" y="625185"/>
                  <a:pt x="586379" y="609600"/>
                </a:cubicBezTo>
                <a:cubicBezTo>
                  <a:pt x="608132" y="522589"/>
                  <a:pt x="593392" y="550664"/>
                  <a:pt x="616859" y="472440"/>
                </a:cubicBezTo>
                <a:cubicBezTo>
                  <a:pt x="626091" y="441666"/>
                  <a:pt x="629517" y="407733"/>
                  <a:pt x="647339" y="381000"/>
                </a:cubicBezTo>
                <a:cubicBezTo>
                  <a:pt x="657499" y="365760"/>
                  <a:pt x="670380" y="352018"/>
                  <a:pt x="677819" y="335280"/>
                </a:cubicBezTo>
                <a:cubicBezTo>
                  <a:pt x="703442" y="277629"/>
                  <a:pt x="709223" y="192424"/>
                  <a:pt x="769259" y="152400"/>
                </a:cubicBezTo>
                <a:lnTo>
                  <a:pt x="860699" y="91440"/>
                </a:lnTo>
                <a:cubicBezTo>
                  <a:pt x="875939" y="81280"/>
                  <a:pt x="889043" y="66752"/>
                  <a:pt x="906419" y="60960"/>
                </a:cubicBezTo>
                <a:cubicBezTo>
                  <a:pt x="921659" y="55880"/>
                  <a:pt x="936693" y="50133"/>
                  <a:pt x="952139" y="45720"/>
                </a:cubicBezTo>
                <a:cubicBezTo>
                  <a:pt x="1086092" y="7448"/>
                  <a:pt x="949198" y="51780"/>
                  <a:pt x="1058819" y="15240"/>
                </a:cubicBezTo>
                <a:cubicBezTo>
                  <a:pt x="1302625" y="31494"/>
                  <a:pt x="1236619" y="53340"/>
                  <a:pt x="1272179" y="60960"/>
                </a:cubicBezTo>
                <a:close/>
              </a:path>
            </a:pathLst>
          </a:cu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200"/>
          </a:p>
        </p:txBody>
      </p:sp>
      <p:cxnSp>
        <p:nvCxnSpPr>
          <p:cNvPr id="176" name="直線箭頭接點 175"/>
          <p:cNvCxnSpPr/>
          <p:nvPr/>
        </p:nvCxnSpPr>
        <p:spPr>
          <a:xfrm flipH="1" flipV="1">
            <a:off x="5518414" y="14130440"/>
            <a:ext cx="23368" cy="1632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箭頭接點 176"/>
          <p:cNvCxnSpPr/>
          <p:nvPr/>
        </p:nvCxnSpPr>
        <p:spPr>
          <a:xfrm>
            <a:off x="5552958" y="15762698"/>
            <a:ext cx="1178560" cy="900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箭頭接點 177"/>
          <p:cNvCxnSpPr/>
          <p:nvPr/>
        </p:nvCxnSpPr>
        <p:spPr>
          <a:xfrm flipH="1">
            <a:off x="4006606" y="15762698"/>
            <a:ext cx="1535176" cy="5501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字方塊 178"/>
          <p:cNvSpPr txBox="1"/>
          <p:nvPr/>
        </p:nvSpPr>
        <p:spPr>
          <a:xfrm>
            <a:off x="3698758" y="16059774"/>
            <a:ext cx="402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kumimoji="1" lang="zh-TW" altLang="en-US" sz="16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6742694" y="16497112"/>
            <a:ext cx="402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kumimoji="1" lang="zh-TW" altLang="en-US" sz="16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1" name="文字方塊 180"/>
          <p:cNvSpPr txBox="1"/>
          <p:nvPr/>
        </p:nvSpPr>
        <p:spPr>
          <a:xfrm>
            <a:off x="5351790" y="13746970"/>
            <a:ext cx="402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z</a:t>
            </a:r>
            <a:endParaRPr kumimoji="1" lang="zh-TW" altLang="en-US" sz="16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82" name="直線箭頭接點 181"/>
          <p:cNvCxnSpPr/>
          <p:nvPr/>
        </p:nvCxnSpPr>
        <p:spPr>
          <a:xfrm flipV="1">
            <a:off x="8416223" y="12256558"/>
            <a:ext cx="1758061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箭頭接點 182"/>
          <p:cNvCxnSpPr/>
          <p:nvPr/>
        </p:nvCxnSpPr>
        <p:spPr>
          <a:xfrm>
            <a:off x="8427398" y="12256557"/>
            <a:ext cx="1361358" cy="167507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箭頭接點 183"/>
          <p:cNvCxnSpPr/>
          <p:nvPr/>
        </p:nvCxnSpPr>
        <p:spPr>
          <a:xfrm flipH="1">
            <a:off x="7925910" y="12256558"/>
            <a:ext cx="490314" cy="143408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字方塊 184"/>
          <p:cNvSpPr txBox="1"/>
          <p:nvPr/>
        </p:nvSpPr>
        <p:spPr>
          <a:xfrm>
            <a:off x="9750367" y="13814599"/>
            <a:ext cx="402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kumimoji="1" lang="zh-TW" altLang="en-US" sz="1600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6" name="文字方塊 185"/>
          <p:cNvSpPr txBox="1"/>
          <p:nvPr/>
        </p:nvSpPr>
        <p:spPr>
          <a:xfrm>
            <a:off x="7765626" y="13690642"/>
            <a:ext cx="402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kumimoji="1" lang="zh-TW" altLang="en-US" sz="1600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7" name="文字方塊 186"/>
          <p:cNvSpPr txBox="1"/>
          <p:nvPr/>
        </p:nvSpPr>
        <p:spPr>
          <a:xfrm rot="217898">
            <a:off x="10106539" y="12058191"/>
            <a:ext cx="402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z</a:t>
            </a:r>
            <a:endParaRPr kumimoji="1" lang="zh-TW" altLang="en-US" sz="1600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88" name="直線箭頭接點 187"/>
          <p:cNvCxnSpPr/>
          <p:nvPr/>
        </p:nvCxnSpPr>
        <p:spPr>
          <a:xfrm flipV="1">
            <a:off x="5552959" y="12256558"/>
            <a:ext cx="2863263" cy="352028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字方塊 188"/>
          <p:cNvSpPr txBox="1"/>
          <p:nvPr/>
        </p:nvSpPr>
        <p:spPr>
          <a:xfrm>
            <a:off x="8427398" y="11468480"/>
            <a:ext cx="2148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Coordinate LED </a:t>
            </a:r>
            <a:endParaRPr kumimoji="1" lang="zh-TW" altLang="en-US" sz="1600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0" name="文字方塊 189"/>
          <p:cNvSpPr txBox="1"/>
          <p:nvPr/>
        </p:nvSpPr>
        <p:spPr>
          <a:xfrm>
            <a:off x="4933644" y="13414071"/>
            <a:ext cx="1594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Coordinate PD</a:t>
            </a:r>
            <a:endParaRPr kumimoji="1" lang="zh-TW" altLang="en-US" sz="16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91" name="群組 190"/>
          <p:cNvGrpSpPr/>
          <p:nvPr/>
        </p:nvGrpSpPr>
        <p:grpSpPr>
          <a:xfrm>
            <a:off x="8993315" y="12589452"/>
            <a:ext cx="935538" cy="9298678"/>
            <a:chOff x="7074668" y="1707232"/>
            <a:chExt cx="935538" cy="9298678"/>
          </a:xfrm>
        </p:grpSpPr>
        <p:sp>
          <p:nvSpPr>
            <p:cNvPr id="192" name="橢圓 191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93" name="直線箭頭接點 192"/>
            <p:cNvCxnSpPr>
              <a:stCxn id="234" idx="5"/>
            </p:cNvCxnSpPr>
            <p:nvPr/>
          </p:nvCxnSpPr>
          <p:spPr>
            <a:xfrm>
              <a:off x="7074668" y="10830232"/>
              <a:ext cx="195284" cy="175678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群組 193"/>
          <p:cNvGrpSpPr/>
          <p:nvPr/>
        </p:nvGrpSpPr>
        <p:grpSpPr>
          <a:xfrm rot="4366313">
            <a:off x="8180561" y="13027759"/>
            <a:ext cx="790794" cy="307386"/>
            <a:chOff x="7712301" y="1760345"/>
            <a:chExt cx="677337" cy="282515"/>
          </a:xfrm>
        </p:grpSpPr>
        <p:sp>
          <p:nvSpPr>
            <p:cNvPr id="195" name="橢圓 194"/>
            <p:cNvSpPr/>
            <p:nvPr/>
          </p:nvSpPr>
          <p:spPr>
            <a:xfrm>
              <a:off x="7712301" y="1760345"/>
              <a:ext cx="282515" cy="28251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96" name="直線箭頭接點 195"/>
            <p:cNvCxnSpPr/>
            <p:nvPr/>
          </p:nvCxnSpPr>
          <p:spPr>
            <a:xfrm rot="17233687" flipH="1">
              <a:off x="8164816" y="1803957"/>
              <a:ext cx="16659" cy="432985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群組 196"/>
          <p:cNvGrpSpPr/>
          <p:nvPr/>
        </p:nvGrpSpPr>
        <p:grpSpPr>
          <a:xfrm rot="1081576">
            <a:off x="8936007" y="12554103"/>
            <a:ext cx="436426" cy="416820"/>
            <a:chOff x="7727691" y="1707232"/>
            <a:chExt cx="436426" cy="416820"/>
          </a:xfrm>
        </p:grpSpPr>
        <p:sp>
          <p:nvSpPr>
            <p:cNvPr id="198" name="橢圓 197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99" name="直線箭頭接點 198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群組 199"/>
          <p:cNvGrpSpPr/>
          <p:nvPr/>
        </p:nvGrpSpPr>
        <p:grpSpPr>
          <a:xfrm rot="15177454">
            <a:off x="5910369" y="16257852"/>
            <a:ext cx="436426" cy="416820"/>
            <a:chOff x="7727691" y="1707232"/>
            <a:chExt cx="436426" cy="416820"/>
          </a:xfrm>
        </p:grpSpPr>
        <p:sp>
          <p:nvSpPr>
            <p:cNvPr id="201" name="橢圓 200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02" name="直線箭頭接點 201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/>
          <p:cNvGrpSpPr/>
          <p:nvPr/>
        </p:nvGrpSpPr>
        <p:grpSpPr>
          <a:xfrm rot="13152515">
            <a:off x="5099485" y="16119497"/>
            <a:ext cx="436426" cy="416820"/>
            <a:chOff x="7727691" y="1707232"/>
            <a:chExt cx="436426" cy="416820"/>
          </a:xfrm>
        </p:grpSpPr>
        <p:sp>
          <p:nvSpPr>
            <p:cNvPr id="204" name="橢圓 203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05" name="直線箭頭接點 204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群組 205"/>
          <p:cNvGrpSpPr/>
          <p:nvPr/>
        </p:nvGrpSpPr>
        <p:grpSpPr>
          <a:xfrm rot="15177454">
            <a:off x="5756471" y="15135836"/>
            <a:ext cx="643769" cy="520786"/>
            <a:chOff x="7727691" y="1707232"/>
            <a:chExt cx="643769" cy="520786"/>
          </a:xfrm>
        </p:grpSpPr>
        <p:sp>
          <p:nvSpPr>
            <p:cNvPr id="207" name="橢圓 206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08" name="直線箭頭接點 207"/>
            <p:cNvCxnSpPr/>
            <p:nvPr/>
          </p:nvCxnSpPr>
          <p:spPr>
            <a:xfrm rot="6422546" flipV="1">
              <a:off x="8039538" y="1896095"/>
              <a:ext cx="219318" cy="444527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群組 208"/>
          <p:cNvGrpSpPr/>
          <p:nvPr/>
        </p:nvGrpSpPr>
        <p:grpSpPr>
          <a:xfrm rot="15177454">
            <a:off x="4719995" y="14967605"/>
            <a:ext cx="436426" cy="416820"/>
            <a:chOff x="7727691" y="1707232"/>
            <a:chExt cx="436426" cy="416820"/>
          </a:xfrm>
        </p:grpSpPr>
        <p:sp>
          <p:nvSpPr>
            <p:cNvPr id="210" name="橢圓 209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11" name="直線箭頭接點 210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群組 211"/>
          <p:cNvGrpSpPr/>
          <p:nvPr/>
        </p:nvGrpSpPr>
        <p:grpSpPr>
          <a:xfrm rot="12149889">
            <a:off x="4515008" y="16335459"/>
            <a:ext cx="436426" cy="416820"/>
            <a:chOff x="7727691" y="1707232"/>
            <a:chExt cx="436426" cy="416820"/>
          </a:xfrm>
        </p:grpSpPr>
        <p:sp>
          <p:nvSpPr>
            <p:cNvPr id="213" name="橢圓 212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14" name="直線箭頭接點 213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字方塊 214"/>
              <p:cNvSpPr txBox="1"/>
              <p:nvPr/>
            </p:nvSpPr>
            <p:spPr>
              <a:xfrm>
                <a:off x="3935104" y="15506546"/>
                <a:ext cx="1594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600" dirty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600" i="1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TW" altLang="en-US" sz="16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15" name="文字方塊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104" y="15506546"/>
                <a:ext cx="1594995" cy="338554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字方塊 215"/>
              <p:cNvSpPr txBox="1"/>
              <p:nvPr/>
            </p:nvSpPr>
            <p:spPr>
              <a:xfrm>
                <a:off x="3836683" y="16815928"/>
                <a:ext cx="1594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600" dirty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600" i="1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sz="16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16" name="文字方塊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83" y="16815928"/>
                <a:ext cx="1594995" cy="338554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文字方塊 216"/>
              <p:cNvSpPr txBox="1"/>
              <p:nvPr/>
            </p:nvSpPr>
            <p:spPr>
              <a:xfrm>
                <a:off x="4644850" y="16572434"/>
                <a:ext cx="1594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600" dirty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600" i="1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TW" altLang="en-US" sz="16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17" name="文字方塊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850" y="16572434"/>
                <a:ext cx="1594995" cy="338554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字方塊 217"/>
              <p:cNvSpPr txBox="1"/>
              <p:nvPr/>
            </p:nvSpPr>
            <p:spPr>
              <a:xfrm>
                <a:off x="5431678" y="16702297"/>
                <a:ext cx="1594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600" dirty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600" i="1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TW" altLang="en-US" sz="16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18" name="文字方塊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678" y="16702297"/>
                <a:ext cx="1594995" cy="338554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字方塊 218"/>
              <p:cNvSpPr txBox="1"/>
              <p:nvPr/>
            </p:nvSpPr>
            <p:spPr>
              <a:xfrm>
                <a:off x="5615638" y="15564031"/>
                <a:ext cx="1594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600" dirty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600" i="1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6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TW" altLang="en-US" sz="16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19" name="文字方塊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638" y="15564031"/>
                <a:ext cx="1594995" cy="338554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文字方塊 219"/>
              <p:cNvSpPr txBox="1"/>
              <p:nvPr/>
            </p:nvSpPr>
            <p:spPr>
              <a:xfrm>
                <a:off x="8278179" y="12229458"/>
                <a:ext cx="1594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LE</m:t>
                      </m:r>
                      <m:sSub>
                        <m:sSubPr>
                          <m:ctrlPr>
                            <a:rPr kumimoji="1" lang="en-US" altLang="zh-TW" sz="1600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6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6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sz="1600" dirty="0">
                  <a:solidFill>
                    <a:schemeClr val="accent6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20" name="文字方塊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179" y="12229458"/>
                <a:ext cx="1594995" cy="338554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文字方塊 220"/>
              <p:cNvSpPr txBox="1"/>
              <p:nvPr/>
            </p:nvSpPr>
            <p:spPr>
              <a:xfrm>
                <a:off x="7716477" y="12435556"/>
                <a:ext cx="1594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LE</m:t>
                      </m:r>
                      <m:sSub>
                        <m:sSubPr>
                          <m:ctrlPr>
                            <a:rPr kumimoji="1" lang="en-US" altLang="zh-TW" sz="1600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6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6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TW" altLang="en-US" sz="1600" dirty="0">
                  <a:solidFill>
                    <a:schemeClr val="accent6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21" name="文字方塊 2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477" y="12435556"/>
                <a:ext cx="1594995" cy="338554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字方塊 221"/>
              <p:cNvSpPr txBox="1"/>
              <p:nvPr/>
            </p:nvSpPr>
            <p:spPr>
              <a:xfrm>
                <a:off x="9017093" y="12285945"/>
                <a:ext cx="1594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LE</m:t>
                      </m:r>
                      <m:sSub>
                        <m:sSubPr>
                          <m:ctrlPr>
                            <a:rPr kumimoji="1" lang="en-US" altLang="zh-TW" sz="1600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6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6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TW" altLang="en-US" sz="1600" dirty="0">
                  <a:solidFill>
                    <a:schemeClr val="accent6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22" name="文字方塊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93" y="12285945"/>
                <a:ext cx="1594995" cy="338554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手繪多邊形 222"/>
          <p:cNvSpPr/>
          <p:nvPr/>
        </p:nvSpPr>
        <p:spPr>
          <a:xfrm>
            <a:off x="7532915" y="11442753"/>
            <a:ext cx="3725819" cy="3505200"/>
          </a:xfrm>
          <a:custGeom>
            <a:avLst/>
            <a:gdLst>
              <a:gd name="connsiteX0" fmla="*/ 1272179 w 3725819"/>
              <a:gd name="connsiteY0" fmla="*/ 60960 h 3505200"/>
              <a:gd name="connsiteX1" fmla="*/ 1272179 w 3725819"/>
              <a:gd name="connsiteY1" fmla="*/ 60960 h 3505200"/>
              <a:gd name="connsiteX2" fmla="*/ 1409339 w 3725819"/>
              <a:gd name="connsiteY2" fmla="*/ 106680 h 3505200"/>
              <a:gd name="connsiteX3" fmla="*/ 1470299 w 3725819"/>
              <a:gd name="connsiteY3" fmla="*/ 137160 h 3505200"/>
              <a:gd name="connsiteX4" fmla="*/ 1546499 w 3725819"/>
              <a:gd name="connsiteY4" fmla="*/ 152400 h 3505200"/>
              <a:gd name="connsiteX5" fmla="*/ 1607459 w 3725819"/>
              <a:gd name="connsiteY5" fmla="*/ 167640 h 3505200"/>
              <a:gd name="connsiteX6" fmla="*/ 1942739 w 3725819"/>
              <a:gd name="connsiteY6" fmla="*/ 152400 h 3505200"/>
              <a:gd name="connsiteX7" fmla="*/ 2064659 w 3725819"/>
              <a:gd name="connsiteY7" fmla="*/ 106680 h 3505200"/>
              <a:gd name="connsiteX8" fmla="*/ 2140859 w 3725819"/>
              <a:gd name="connsiteY8" fmla="*/ 76200 h 3505200"/>
              <a:gd name="connsiteX9" fmla="*/ 2201819 w 3725819"/>
              <a:gd name="connsiteY9" fmla="*/ 45720 h 3505200"/>
              <a:gd name="connsiteX10" fmla="*/ 2338979 w 3725819"/>
              <a:gd name="connsiteY10" fmla="*/ 15240 h 3505200"/>
              <a:gd name="connsiteX11" fmla="*/ 2399939 w 3725819"/>
              <a:gd name="connsiteY11" fmla="*/ 0 h 3505200"/>
              <a:gd name="connsiteX12" fmla="*/ 2689499 w 3725819"/>
              <a:gd name="connsiteY12" fmla="*/ 15240 h 3505200"/>
              <a:gd name="connsiteX13" fmla="*/ 2735219 w 3725819"/>
              <a:gd name="connsiteY13" fmla="*/ 45720 h 3505200"/>
              <a:gd name="connsiteX14" fmla="*/ 2826659 w 3725819"/>
              <a:gd name="connsiteY14" fmla="*/ 121920 h 3505200"/>
              <a:gd name="connsiteX15" fmla="*/ 2857139 w 3725819"/>
              <a:gd name="connsiteY15" fmla="*/ 167640 h 3505200"/>
              <a:gd name="connsiteX16" fmla="*/ 2887619 w 3725819"/>
              <a:gd name="connsiteY16" fmla="*/ 259080 h 3505200"/>
              <a:gd name="connsiteX17" fmla="*/ 2902859 w 3725819"/>
              <a:gd name="connsiteY17" fmla="*/ 304800 h 3505200"/>
              <a:gd name="connsiteX18" fmla="*/ 2918099 w 3725819"/>
              <a:gd name="connsiteY18" fmla="*/ 350520 h 3505200"/>
              <a:gd name="connsiteX19" fmla="*/ 2933339 w 3725819"/>
              <a:gd name="connsiteY19" fmla="*/ 411480 h 3505200"/>
              <a:gd name="connsiteX20" fmla="*/ 2963819 w 3725819"/>
              <a:gd name="connsiteY20" fmla="*/ 746760 h 3505200"/>
              <a:gd name="connsiteX21" fmla="*/ 2979059 w 3725819"/>
              <a:gd name="connsiteY21" fmla="*/ 822960 h 3505200"/>
              <a:gd name="connsiteX22" fmla="*/ 2994299 w 3725819"/>
              <a:gd name="connsiteY22" fmla="*/ 914400 h 3505200"/>
              <a:gd name="connsiteX23" fmla="*/ 3085739 w 3725819"/>
              <a:gd name="connsiteY23" fmla="*/ 1127760 h 3505200"/>
              <a:gd name="connsiteX24" fmla="*/ 3222899 w 3725819"/>
              <a:gd name="connsiteY24" fmla="*/ 1280160 h 3505200"/>
              <a:gd name="connsiteX25" fmla="*/ 3268619 w 3725819"/>
              <a:gd name="connsiteY25" fmla="*/ 1310640 h 3505200"/>
              <a:gd name="connsiteX26" fmla="*/ 3375299 w 3725819"/>
              <a:gd name="connsiteY26" fmla="*/ 1402080 h 3505200"/>
              <a:gd name="connsiteX27" fmla="*/ 3466739 w 3725819"/>
              <a:gd name="connsiteY27" fmla="*/ 1463040 h 3505200"/>
              <a:gd name="connsiteX28" fmla="*/ 3573419 w 3725819"/>
              <a:gd name="connsiteY28" fmla="*/ 1554480 h 3505200"/>
              <a:gd name="connsiteX29" fmla="*/ 3588659 w 3725819"/>
              <a:gd name="connsiteY29" fmla="*/ 1600200 h 3505200"/>
              <a:gd name="connsiteX30" fmla="*/ 3634379 w 3725819"/>
              <a:gd name="connsiteY30" fmla="*/ 1661160 h 3505200"/>
              <a:gd name="connsiteX31" fmla="*/ 3680099 w 3725819"/>
              <a:gd name="connsiteY31" fmla="*/ 1737360 h 3505200"/>
              <a:gd name="connsiteX32" fmla="*/ 3695339 w 3725819"/>
              <a:gd name="connsiteY32" fmla="*/ 1813560 h 3505200"/>
              <a:gd name="connsiteX33" fmla="*/ 3710579 w 3725819"/>
              <a:gd name="connsiteY33" fmla="*/ 1859280 h 3505200"/>
              <a:gd name="connsiteX34" fmla="*/ 3725819 w 3725819"/>
              <a:gd name="connsiteY34" fmla="*/ 1950720 h 3505200"/>
              <a:gd name="connsiteX35" fmla="*/ 3710579 w 3725819"/>
              <a:gd name="connsiteY35" fmla="*/ 2133600 h 3505200"/>
              <a:gd name="connsiteX36" fmla="*/ 3664859 w 3725819"/>
              <a:gd name="connsiteY36" fmla="*/ 2194560 h 3505200"/>
              <a:gd name="connsiteX37" fmla="*/ 3542939 w 3725819"/>
              <a:gd name="connsiteY37" fmla="*/ 2301240 h 3505200"/>
              <a:gd name="connsiteX38" fmla="*/ 3497219 w 3725819"/>
              <a:gd name="connsiteY38" fmla="*/ 2316480 h 3505200"/>
              <a:gd name="connsiteX39" fmla="*/ 3451499 w 3725819"/>
              <a:gd name="connsiteY39" fmla="*/ 2346960 h 3505200"/>
              <a:gd name="connsiteX40" fmla="*/ 3299099 w 3725819"/>
              <a:gd name="connsiteY40" fmla="*/ 2392680 h 3505200"/>
              <a:gd name="connsiteX41" fmla="*/ 3161939 w 3725819"/>
              <a:gd name="connsiteY41" fmla="*/ 2468880 h 3505200"/>
              <a:gd name="connsiteX42" fmla="*/ 3055259 w 3725819"/>
              <a:gd name="connsiteY42" fmla="*/ 2499360 h 3505200"/>
              <a:gd name="connsiteX43" fmla="*/ 2811419 w 3725819"/>
              <a:gd name="connsiteY43" fmla="*/ 2667000 h 3505200"/>
              <a:gd name="connsiteX44" fmla="*/ 2689499 w 3725819"/>
              <a:gd name="connsiteY44" fmla="*/ 2788920 h 3505200"/>
              <a:gd name="connsiteX45" fmla="*/ 2598059 w 3725819"/>
              <a:gd name="connsiteY45" fmla="*/ 2880360 h 3505200"/>
              <a:gd name="connsiteX46" fmla="*/ 2506619 w 3725819"/>
              <a:gd name="connsiteY46" fmla="*/ 2941320 h 3505200"/>
              <a:gd name="connsiteX47" fmla="*/ 2430419 w 3725819"/>
              <a:gd name="connsiteY47" fmla="*/ 3032760 h 3505200"/>
              <a:gd name="connsiteX48" fmla="*/ 2369459 w 3725819"/>
              <a:gd name="connsiteY48" fmla="*/ 3063240 h 3505200"/>
              <a:gd name="connsiteX49" fmla="*/ 2201819 w 3725819"/>
              <a:gd name="connsiteY49" fmla="*/ 3185160 h 3505200"/>
              <a:gd name="connsiteX50" fmla="*/ 2049419 w 3725819"/>
              <a:gd name="connsiteY50" fmla="*/ 3261360 h 3505200"/>
              <a:gd name="connsiteX51" fmla="*/ 1897019 w 3725819"/>
              <a:gd name="connsiteY51" fmla="*/ 3337560 h 3505200"/>
              <a:gd name="connsiteX52" fmla="*/ 1836059 w 3725819"/>
              <a:gd name="connsiteY52" fmla="*/ 3352800 h 3505200"/>
              <a:gd name="connsiteX53" fmla="*/ 1714139 w 3725819"/>
              <a:gd name="connsiteY53" fmla="*/ 3398520 h 3505200"/>
              <a:gd name="connsiteX54" fmla="*/ 1561739 w 3725819"/>
              <a:gd name="connsiteY54" fmla="*/ 3429000 h 3505200"/>
              <a:gd name="connsiteX55" fmla="*/ 1500779 w 3725819"/>
              <a:gd name="connsiteY55" fmla="*/ 3444240 h 3505200"/>
              <a:gd name="connsiteX56" fmla="*/ 1455059 w 3725819"/>
              <a:gd name="connsiteY56" fmla="*/ 3459480 h 3505200"/>
              <a:gd name="connsiteX57" fmla="*/ 1165499 w 3725819"/>
              <a:gd name="connsiteY57" fmla="*/ 3505200 h 3505200"/>
              <a:gd name="connsiteX58" fmla="*/ 845459 w 3725819"/>
              <a:gd name="connsiteY58" fmla="*/ 3489960 h 3505200"/>
              <a:gd name="connsiteX59" fmla="*/ 769259 w 3725819"/>
              <a:gd name="connsiteY59" fmla="*/ 3474720 h 3505200"/>
              <a:gd name="connsiteX60" fmla="*/ 708299 w 3725819"/>
              <a:gd name="connsiteY60" fmla="*/ 3444240 h 3505200"/>
              <a:gd name="connsiteX61" fmla="*/ 662579 w 3725819"/>
              <a:gd name="connsiteY61" fmla="*/ 3429000 h 3505200"/>
              <a:gd name="connsiteX62" fmla="*/ 510179 w 3725819"/>
              <a:gd name="connsiteY62" fmla="*/ 3337560 h 3505200"/>
              <a:gd name="connsiteX63" fmla="*/ 388259 w 3725819"/>
              <a:gd name="connsiteY63" fmla="*/ 3185160 h 3505200"/>
              <a:gd name="connsiteX64" fmla="*/ 327299 w 3725819"/>
              <a:gd name="connsiteY64" fmla="*/ 3124200 h 3505200"/>
              <a:gd name="connsiteX65" fmla="*/ 235859 w 3725819"/>
              <a:gd name="connsiteY65" fmla="*/ 2971800 h 3505200"/>
              <a:gd name="connsiteX66" fmla="*/ 190139 w 3725819"/>
              <a:gd name="connsiteY66" fmla="*/ 2895600 h 3505200"/>
              <a:gd name="connsiteX67" fmla="*/ 144419 w 3725819"/>
              <a:gd name="connsiteY67" fmla="*/ 2804160 h 3505200"/>
              <a:gd name="connsiteX68" fmla="*/ 83459 w 3725819"/>
              <a:gd name="connsiteY68" fmla="*/ 2697480 h 3505200"/>
              <a:gd name="connsiteX69" fmla="*/ 22499 w 3725819"/>
              <a:gd name="connsiteY69" fmla="*/ 2468880 h 3505200"/>
              <a:gd name="connsiteX70" fmla="*/ 22499 w 3725819"/>
              <a:gd name="connsiteY70" fmla="*/ 1813560 h 3505200"/>
              <a:gd name="connsiteX71" fmla="*/ 52979 w 3725819"/>
              <a:gd name="connsiteY71" fmla="*/ 1767840 h 3505200"/>
              <a:gd name="connsiteX72" fmla="*/ 98699 w 3725819"/>
              <a:gd name="connsiteY72" fmla="*/ 1706880 h 3505200"/>
              <a:gd name="connsiteX73" fmla="*/ 205379 w 3725819"/>
              <a:gd name="connsiteY73" fmla="*/ 1539240 h 3505200"/>
              <a:gd name="connsiteX74" fmla="*/ 251099 w 3725819"/>
              <a:gd name="connsiteY74" fmla="*/ 1493520 h 3505200"/>
              <a:gd name="connsiteX75" fmla="*/ 342539 w 3725819"/>
              <a:gd name="connsiteY75" fmla="*/ 1371600 h 3505200"/>
              <a:gd name="connsiteX76" fmla="*/ 373019 w 3725819"/>
              <a:gd name="connsiteY76" fmla="*/ 1325880 h 3505200"/>
              <a:gd name="connsiteX77" fmla="*/ 479699 w 3725819"/>
              <a:gd name="connsiteY77" fmla="*/ 1158240 h 3505200"/>
              <a:gd name="connsiteX78" fmla="*/ 510179 w 3725819"/>
              <a:gd name="connsiteY78" fmla="*/ 1066800 h 3505200"/>
              <a:gd name="connsiteX79" fmla="*/ 525419 w 3725819"/>
              <a:gd name="connsiteY79" fmla="*/ 1021080 h 3505200"/>
              <a:gd name="connsiteX80" fmla="*/ 540659 w 3725819"/>
              <a:gd name="connsiteY80" fmla="*/ 929640 h 3505200"/>
              <a:gd name="connsiteX81" fmla="*/ 571139 w 3725819"/>
              <a:gd name="connsiteY81" fmla="*/ 655320 h 3505200"/>
              <a:gd name="connsiteX82" fmla="*/ 586379 w 3725819"/>
              <a:gd name="connsiteY82" fmla="*/ 609600 h 3505200"/>
              <a:gd name="connsiteX83" fmla="*/ 616859 w 3725819"/>
              <a:gd name="connsiteY83" fmla="*/ 472440 h 3505200"/>
              <a:gd name="connsiteX84" fmla="*/ 647339 w 3725819"/>
              <a:gd name="connsiteY84" fmla="*/ 381000 h 3505200"/>
              <a:gd name="connsiteX85" fmla="*/ 677819 w 3725819"/>
              <a:gd name="connsiteY85" fmla="*/ 335280 h 3505200"/>
              <a:gd name="connsiteX86" fmla="*/ 769259 w 3725819"/>
              <a:gd name="connsiteY86" fmla="*/ 152400 h 3505200"/>
              <a:gd name="connsiteX87" fmla="*/ 860699 w 3725819"/>
              <a:gd name="connsiteY87" fmla="*/ 91440 h 3505200"/>
              <a:gd name="connsiteX88" fmla="*/ 906419 w 3725819"/>
              <a:gd name="connsiteY88" fmla="*/ 60960 h 3505200"/>
              <a:gd name="connsiteX89" fmla="*/ 952139 w 3725819"/>
              <a:gd name="connsiteY89" fmla="*/ 45720 h 3505200"/>
              <a:gd name="connsiteX90" fmla="*/ 1058819 w 3725819"/>
              <a:gd name="connsiteY90" fmla="*/ 15240 h 3505200"/>
              <a:gd name="connsiteX91" fmla="*/ 1272179 w 3725819"/>
              <a:gd name="connsiteY91" fmla="*/ 6096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725819" h="3505200">
                <a:moveTo>
                  <a:pt x="1272179" y="60960"/>
                </a:moveTo>
                <a:lnTo>
                  <a:pt x="1272179" y="60960"/>
                </a:lnTo>
                <a:cubicBezTo>
                  <a:pt x="1317899" y="76200"/>
                  <a:pt x="1364358" y="89380"/>
                  <a:pt x="1409339" y="106680"/>
                </a:cubicBezTo>
                <a:cubicBezTo>
                  <a:pt x="1430543" y="114835"/>
                  <a:pt x="1448746" y="129976"/>
                  <a:pt x="1470299" y="137160"/>
                </a:cubicBezTo>
                <a:cubicBezTo>
                  <a:pt x="1494873" y="145351"/>
                  <a:pt x="1521213" y="146781"/>
                  <a:pt x="1546499" y="152400"/>
                </a:cubicBezTo>
                <a:cubicBezTo>
                  <a:pt x="1566946" y="156944"/>
                  <a:pt x="1587139" y="162560"/>
                  <a:pt x="1607459" y="167640"/>
                </a:cubicBezTo>
                <a:cubicBezTo>
                  <a:pt x="1719219" y="162560"/>
                  <a:pt x="1831193" y="160980"/>
                  <a:pt x="1942739" y="152400"/>
                </a:cubicBezTo>
                <a:cubicBezTo>
                  <a:pt x="1997758" y="148168"/>
                  <a:pt x="2015314" y="128611"/>
                  <a:pt x="2064659" y="106680"/>
                </a:cubicBezTo>
                <a:cubicBezTo>
                  <a:pt x="2089658" y="95569"/>
                  <a:pt x="2115860" y="87311"/>
                  <a:pt x="2140859" y="76200"/>
                </a:cubicBezTo>
                <a:cubicBezTo>
                  <a:pt x="2161619" y="66973"/>
                  <a:pt x="2180937" y="54669"/>
                  <a:pt x="2201819" y="45720"/>
                </a:cubicBezTo>
                <a:cubicBezTo>
                  <a:pt x="2253723" y="23475"/>
                  <a:pt x="2276186" y="27799"/>
                  <a:pt x="2338979" y="15240"/>
                </a:cubicBezTo>
                <a:cubicBezTo>
                  <a:pt x="2359518" y="11132"/>
                  <a:pt x="2379619" y="5080"/>
                  <a:pt x="2399939" y="0"/>
                </a:cubicBezTo>
                <a:cubicBezTo>
                  <a:pt x="2496459" y="5080"/>
                  <a:pt x="2593732" y="2181"/>
                  <a:pt x="2689499" y="15240"/>
                </a:cubicBezTo>
                <a:cubicBezTo>
                  <a:pt x="2707647" y="17715"/>
                  <a:pt x="2721148" y="33994"/>
                  <a:pt x="2735219" y="45720"/>
                </a:cubicBezTo>
                <a:cubicBezTo>
                  <a:pt x="2852562" y="143506"/>
                  <a:pt x="2713145" y="46244"/>
                  <a:pt x="2826659" y="121920"/>
                </a:cubicBezTo>
                <a:cubicBezTo>
                  <a:pt x="2836819" y="137160"/>
                  <a:pt x="2849700" y="150902"/>
                  <a:pt x="2857139" y="167640"/>
                </a:cubicBezTo>
                <a:cubicBezTo>
                  <a:pt x="2870188" y="197000"/>
                  <a:pt x="2877459" y="228600"/>
                  <a:pt x="2887619" y="259080"/>
                </a:cubicBezTo>
                <a:lnTo>
                  <a:pt x="2902859" y="304800"/>
                </a:lnTo>
                <a:cubicBezTo>
                  <a:pt x="2907939" y="320040"/>
                  <a:pt x="2914203" y="334935"/>
                  <a:pt x="2918099" y="350520"/>
                </a:cubicBezTo>
                <a:lnTo>
                  <a:pt x="2933339" y="411480"/>
                </a:lnTo>
                <a:cubicBezTo>
                  <a:pt x="2943111" y="548294"/>
                  <a:pt x="2944552" y="621524"/>
                  <a:pt x="2963819" y="746760"/>
                </a:cubicBezTo>
                <a:cubicBezTo>
                  <a:pt x="2967758" y="772362"/>
                  <a:pt x="2974425" y="797475"/>
                  <a:pt x="2979059" y="822960"/>
                </a:cubicBezTo>
                <a:cubicBezTo>
                  <a:pt x="2984587" y="853362"/>
                  <a:pt x="2985082" y="884906"/>
                  <a:pt x="2994299" y="914400"/>
                </a:cubicBezTo>
                <a:cubicBezTo>
                  <a:pt x="3000252" y="933449"/>
                  <a:pt x="3057134" y="1081993"/>
                  <a:pt x="3085739" y="1127760"/>
                </a:cubicBezTo>
                <a:cubicBezTo>
                  <a:pt x="3113847" y="1172732"/>
                  <a:pt x="3187279" y="1256413"/>
                  <a:pt x="3222899" y="1280160"/>
                </a:cubicBezTo>
                <a:cubicBezTo>
                  <a:pt x="3238139" y="1290320"/>
                  <a:pt x="3254548" y="1298914"/>
                  <a:pt x="3268619" y="1310640"/>
                </a:cubicBezTo>
                <a:cubicBezTo>
                  <a:pt x="3387016" y="1409304"/>
                  <a:pt x="3232612" y="1302199"/>
                  <a:pt x="3375299" y="1402080"/>
                </a:cubicBezTo>
                <a:cubicBezTo>
                  <a:pt x="3405309" y="1423087"/>
                  <a:pt x="3440836" y="1437137"/>
                  <a:pt x="3466739" y="1463040"/>
                </a:cubicBezTo>
                <a:cubicBezTo>
                  <a:pt x="3530420" y="1526721"/>
                  <a:pt x="3495217" y="1495828"/>
                  <a:pt x="3573419" y="1554480"/>
                </a:cubicBezTo>
                <a:cubicBezTo>
                  <a:pt x="3578499" y="1569720"/>
                  <a:pt x="3580689" y="1586252"/>
                  <a:pt x="3588659" y="1600200"/>
                </a:cubicBezTo>
                <a:cubicBezTo>
                  <a:pt x="3601261" y="1622253"/>
                  <a:pt x="3620290" y="1640026"/>
                  <a:pt x="3634379" y="1661160"/>
                </a:cubicBezTo>
                <a:cubicBezTo>
                  <a:pt x="3650810" y="1685806"/>
                  <a:pt x="3664859" y="1711960"/>
                  <a:pt x="3680099" y="1737360"/>
                </a:cubicBezTo>
                <a:cubicBezTo>
                  <a:pt x="3685179" y="1762760"/>
                  <a:pt x="3689057" y="1788430"/>
                  <a:pt x="3695339" y="1813560"/>
                </a:cubicBezTo>
                <a:cubicBezTo>
                  <a:pt x="3699235" y="1829145"/>
                  <a:pt x="3707094" y="1843598"/>
                  <a:pt x="3710579" y="1859280"/>
                </a:cubicBezTo>
                <a:cubicBezTo>
                  <a:pt x="3717282" y="1889445"/>
                  <a:pt x="3720739" y="1920240"/>
                  <a:pt x="3725819" y="1950720"/>
                </a:cubicBezTo>
                <a:cubicBezTo>
                  <a:pt x="3720739" y="2011680"/>
                  <a:pt x="3725415" y="2074255"/>
                  <a:pt x="3710579" y="2133600"/>
                </a:cubicBezTo>
                <a:cubicBezTo>
                  <a:pt x="3704419" y="2158242"/>
                  <a:pt x="3679622" y="2173891"/>
                  <a:pt x="3664859" y="2194560"/>
                </a:cubicBezTo>
                <a:cubicBezTo>
                  <a:pt x="3615062" y="2264276"/>
                  <a:pt x="3647614" y="2243087"/>
                  <a:pt x="3542939" y="2301240"/>
                </a:cubicBezTo>
                <a:cubicBezTo>
                  <a:pt x="3528896" y="2309042"/>
                  <a:pt x="3511587" y="2309296"/>
                  <a:pt x="3497219" y="2316480"/>
                </a:cubicBezTo>
                <a:cubicBezTo>
                  <a:pt x="3480836" y="2324671"/>
                  <a:pt x="3468334" y="2339745"/>
                  <a:pt x="3451499" y="2346960"/>
                </a:cubicBezTo>
                <a:cubicBezTo>
                  <a:pt x="3376281" y="2379196"/>
                  <a:pt x="3384468" y="2341458"/>
                  <a:pt x="3299099" y="2392680"/>
                </a:cubicBezTo>
                <a:cubicBezTo>
                  <a:pt x="3250929" y="2421582"/>
                  <a:pt x="3212954" y="2447016"/>
                  <a:pt x="3161939" y="2468880"/>
                </a:cubicBezTo>
                <a:cubicBezTo>
                  <a:pt x="3131330" y="2481998"/>
                  <a:pt x="3086193" y="2491626"/>
                  <a:pt x="3055259" y="2499360"/>
                </a:cubicBezTo>
                <a:cubicBezTo>
                  <a:pt x="2991053" y="2539489"/>
                  <a:pt x="2864839" y="2613580"/>
                  <a:pt x="2811419" y="2667000"/>
                </a:cubicBezTo>
                <a:cubicBezTo>
                  <a:pt x="2770779" y="2707640"/>
                  <a:pt x="2737320" y="2757039"/>
                  <a:pt x="2689499" y="2788920"/>
                </a:cubicBezTo>
                <a:cubicBezTo>
                  <a:pt x="2540857" y="2888015"/>
                  <a:pt x="2768188" y="2729134"/>
                  <a:pt x="2598059" y="2880360"/>
                </a:cubicBezTo>
                <a:cubicBezTo>
                  <a:pt x="2570680" y="2904697"/>
                  <a:pt x="2506619" y="2941320"/>
                  <a:pt x="2506619" y="2941320"/>
                </a:cubicBezTo>
                <a:cubicBezTo>
                  <a:pt x="2482315" y="2977776"/>
                  <a:pt x="2467755" y="3006091"/>
                  <a:pt x="2430419" y="3032760"/>
                </a:cubicBezTo>
                <a:cubicBezTo>
                  <a:pt x="2411932" y="3045965"/>
                  <a:pt x="2388362" y="3050638"/>
                  <a:pt x="2369459" y="3063240"/>
                </a:cubicBezTo>
                <a:cubicBezTo>
                  <a:pt x="2311968" y="3101567"/>
                  <a:pt x="2257538" y="3144299"/>
                  <a:pt x="2201819" y="3185160"/>
                </a:cubicBezTo>
                <a:cubicBezTo>
                  <a:pt x="2070262" y="3281635"/>
                  <a:pt x="2221742" y="3183031"/>
                  <a:pt x="2049419" y="3261360"/>
                </a:cubicBezTo>
                <a:cubicBezTo>
                  <a:pt x="1891929" y="3332946"/>
                  <a:pt x="2054132" y="3285189"/>
                  <a:pt x="1897019" y="3337560"/>
                </a:cubicBezTo>
                <a:cubicBezTo>
                  <a:pt x="1877148" y="3344184"/>
                  <a:pt x="1855930" y="3346176"/>
                  <a:pt x="1836059" y="3352800"/>
                </a:cubicBezTo>
                <a:cubicBezTo>
                  <a:pt x="1739436" y="3385008"/>
                  <a:pt x="1789046" y="3377118"/>
                  <a:pt x="1714139" y="3398520"/>
                </a:cubicBezTo>
                <a:cubicBezTo>
                  <a:pt x="1631542" y="3422119"/>
                  <a:pt x="1661534" y="3409041"/>
                  <a:pt x="1561739" y="3429000"/>
                </a:cubicBezTo>
                <a:cubicBezTo>
                  <a:pt x="1541200" y="3433108"/>
                  <a:pt x="1520918" y="3438486"/>
                  <a:pt x="1500779" y="3444240"/>
                </a:cubicBezTo>
                <a:cubicBezTo>
                  <a:pt x="1485333" y="3448653"/>
                  <a:pt x="1470811" y="3456330"/>
                  <a:pt x="1455059" y="3459480"/>
                </a:cubicBezTo>
                <a:cubicBezTo>
                  <a:pt x="1364096" y="3477673"/>
                  <a:pt x="1259339" y="3491794"/>
                  <a:pt x="1165499" y="3505200"/>
                </a:cubicBezTo>
                <a:cubicBezTo>
                  <a:pt x="1058819" y="3500120"/>
                  <a:pt x="951945" y="3498151"/>
                  <a:pt x="845459" y="3489960"/>
                </a:cubicBezTo>
                <a:cubicBezTo>
                  <a:pt x="819632" y="3487973"/>
                  <a:pt x="793833" y="3482911"/>
                  <a:pt x="769259" y="3474720"/>
                </a:cubicBezTo>
                <a:cubicBezTo>
                  <a:pt x="747706" y="3467536"/>
                  <a:pt x="729181" y="3453189"/>
                  <a:pt x="708299" y="3444240"/>
                </a:cubicBezTo>
                <a:cubicBezTo>
                  <a:pt x="693534" y="3437912"/>
                  <a:pt x="677344" y="3435328"/>
                  <a:pt x="662579" y="3429000"/>
                </a:cubicBezTo>
                <a:cubicBezTo>
                  <a:pt x="617310" y="3409599"/>
                  <a:pt x="542389" y="3366841"/>
                  <a:pt x="510179" y="3337560"/>
                </a:cubicBezTo>
                <a:cubicBezTo>
                  <a:pt x="444290" y="3277661"/>
                  <a:pt x="440774" y="3245177"/>
                  <a:pt x="388259" y="3185160"/>
                </a:cubicBezTo>
                <a:cubicBezTo>
                  <a:pt x="369336" y="3163533"/>
                  <a:pt x="344002" y="3147584"/>
                  <a:pt x="327299" y="3124200"/>
                </a:cubicBezTo>
                <a:cubicBezTo>
                  <a:pt x="292865" y="3075992"/>
                  <a:pt x="266339" y="3022600"/>
                  <a:pt x="235859" y="2971800"/>
                </a:cubicBezTo>
                <a:cubicBezTo>
                  <a:pt x="220619" y="2946400"/>
                  <a:pt x="203386" y="2922094"/>
                  <a:pt x="190139" y="2895600"/>
                </a:cubicBezTo>
                <a:cubicBezTo>
                  <a:pt x="174899" y="2865120"/>
                  <a:pt x="160969" y="2833949"/>
                  <a:pt x="144419" y="2804160"/>
                </a:cubicBezTo>
                <a:cubicBezTo>
                  <a:pt x="112346" y="2746429"/>
                  <a:pt x="108475" y="2766274"/>
                  <a:pt x="83459" y="2697480"/>
                </a:cubicBezTo>
                <a:cubicBezTo>
                  <a:pt x="66664" y="2651293"/>
                  <a:pt x="33413" y="2512534"/>
                  <a:pt x="22499" y="2468880"/>
                </a:cubicBezTo>
                <a:cubicBezTo>
                  <a:pt x="-4552" y="2198371"/>
                  <a:pt x="-10311" y="2207276"/>
                  <a:pt x="22499" y="1813560"/>
                </a:cubicBezTo>
                <a:cubicBezTo>
                  <a:pt x="24020" y="1795307"/>
                  <a:pt x="42333" y="1782745"/>
                  <a:pt x="52979" y="1767840"/>
                </a:cubicBezTo>
                <a:cubicBezTo>
                  <a:pt x="67742" y="1747171"/>
                  <a:pt x="83459" y="1727200"/>
                  <a:pt x="98699" y="1706880"/>
                </a:cubicBezTo>
                <a:cubicBezTo>
                  <a:pt x="124676" y="1628949"/>
                  <a:pt x="121147" y="1623472"/>
                  <a:pt x="205379" y="1539240"/>
                </a:cubicBezTo>
                <a:cubicBezTo>
                  <a:pt x="220619" y="1524000"/>
                  <a:pt x="237451" y="1510201"/>
                  <a:pt x="251099" y="1493520"/>
                </a:cubicBezTo>
                <a:cubicBezTo>
                  <a:pt x="283267" y="1454203"/>
                  <a:pt x="314360" y="1413868"/>
                  <a:pt x="342539" y="1371600"/>
                </a:cubicBezTo>
                <a:cubicBezTo>
                  <a:pt x="352699" y="1356360"/>
                  <a:pt x="361293" y="1339951"/>
                  <a:pt x="373019" y="1325880"/>
                </a:cubicBezTo>
                <a:cubicBezTo>
                  <a:pt x="440913" y="1244407"/>
                  <a:pt x="430086" y="1307078"/>
                  <a:pt x="479699" y="1158240"/>
                </a:cubicBezTo>
                <a:lnTo>
                  <a:pt x="510179" y="1066800"/>
                </a:lnTo>
                <a:cubicBezTo>
                  <a:pt x="515259" y="1051560"/>
                  <a:pt x="522778" y="1036926"/>
                  <a:pt x="525419" y="1021080"/>
                </a:cubicBezTo>
                <a:cubicBezTo>
                  <a:pt x="530499" y="990600"/>
                  <a:pt x="536826" y="960302"/>
                  <a:pt x="540659" y="929640"/>
                </a:cubicBezTo>
                <a:cubicBezTo>
                  <a:pt x="548536" y="866625"/>
                  <a:pt x="558743" y="723499"/>
                  <a:pt x="571139" y="655320"/>
                </a:cubicBezTo>
                <a:cubicBezTo>
                  <a:pt x="574013" y="639515"/>
                  <a:pt x="582483" y="625185"/>
                  <a:pt x="586379" y="609600"/>
                </a:cubicBezTo>
                <a:cubicBezTo>
                  <a:pt x="608132" y="522589"/>
                  <a:pt x="593392" y="550664"/>
                  <a:pt x="616859" y="472440"/>
                </a:cubicBezTo>
                <a:cubicBezTo>
                  <a:pt x="626091" y="441666"/>
                  <a:pt x="629517" y="407733"/>
                  <a:pt x="647339" y="381000"/>
                </a:cubicBezTo>
                <a:cubicBezTo>
                  <a:pt x="657499" y="365760"/>
                  <a:pt x="670380" y="352018"/>
                  <a:pt x="677819" y="335280"/>
                </a:cubicBezTo>
                <a:cubicBezTo>
                  <a:pt x="703442" y="277629"/>
                  <a:pt x="709223" y="192424"/>
                  <a:pt x="769259" y="152400"/>
                </a:cubicBezTo>
                <a:lnTo>
                  <a:pt x="860699" y="91440"/>
                </a:lnTo>
                <a:cubicBezTo>
                  <a:pt x="875939" y="81280"/>
                  <a:pt x="889043" y="66752"/>
                  <a:pt x="906419" y="60960"/>
                </a:cubicBezTo>
                <a:cubicBezTo>
                  <a:pt x="921659" y="55880"/>
                  <a:pt x="936693" y="50133"/>
                  <a:pt x="952139" y="45720"/>
                </a:cubicBezTo>
                <a:cubicBezTo>
                  <a:pt x="1086092" y="7448"/>
                  <a:pt x="949198" y="51780"/>
                  <a:pt x="1058819" y="15240"/>
                </a:cubicBezTo>
                <a:cubicBezTo>
                  <a:pt x="1302625" y="31494"/>
                  <a:pt x="1236619" y="53340"/>
                  <a:pt x="1272179" y="60960"/>
                </a:cubicBezTo>
                <a:close/>
              </a:path>
            </a:pathLst>
          </a:custGeom>
          <a:solidFill>
            <a:schemeClr val="accent6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字方塊 223"/>
              <p:cNvSpPr txBox="1"/>
              <p:nvPr/>
            </p:nvSpPr>
            <p:spPr>
              <a:xfrm>
                <a:off x="2702458" y="11514729"/>
                <a:ext cx="2178738" cy="360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sz="1600" dirty="0">
                    <a:latin typeface="Kaiti TC" charset="-120"/>
                    <a:ea typeface="Kaiti TC" charset="-120"/>
                    <a:cs typeface="Kaiti TC" charset="-120"/>
                  </a:rPr>
                  <a:t>硬體參數：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600" i="1">
                            <a:latin typeface="Cambria Math" charset="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𝑚</m:t>
                        </m:r>
                      </m:e>
                      <m:sub>
                        <m:r>
                          <a:rPr kumimoji="1" lang="en-US" altLang="zh-TW" sz="1600" i="1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𝑝</m:t>
                        </m:r>
                      </m:sub>
                    </m:sSub>
                    <m:r>
                      <a:rPr kumimoji="1" lang="en-US" altLang="zh-TW" sz="1600" i="1">
                        <a:latin typeface="Cambria Math" charset="0"/>
                        <a:ea typeface="Kaiti TC" charset="-120"/>
                        <a:cs typeface="Kaiti TC" charset="-120"/>
                      </a:rPr>
                      <m:t>,</m:t>
                    </m:r>
                    <m:r>
                      <a:rPr kumimoji="1" lang="en-US" altLang="zh-TW" sz="1600" i="1">
                        <a:latin typeface="Cambria Math" charset="0"/>
                        <a:ea typeface="Kaiti TC" charset="-120"/>
                        <a:cs typeface="Kaiti TC" charset="-120"/>
                      </a:rPr>
                      <m:t>𝑅</m:t>
                    </m:r>
                    <m:sSub>
                      <m:sSubPr>
                        <m:ctrlPr>
                          <a:rPr kumimoji="1" lang="en-US" altLang="zh-TW" sz="1600" i="1">
                            <a:latin typeface="Cambria Math" charset="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𝑒</m:t>
                        </m:r>
                      </m:e>
                      <m:sub>
                        <m:r>
                          <a:rPr kumimoji="1" lang="en-US" altLang="zh-TW" sz="1600" i="1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𝑝</m:t>
                        </m:r>
                      </m:sub>
                    </m:sSub>
                    <m:r>
                      <a:rPr kumimoji="1" lang="en-US" altLang="zh-TW" sz="1600" i="1">
                        <a:latin typeface="Cambria Math" charset="0"/>
                        <a:ea typeface="Kaiti TC" charset="-120"/>
                        <a:cs typeface="Kaiti TC" charset="-120"/>
                      </a:rPr>
                      <m:t>,</m:t>
                    </m:r>
                    <m:sSub>
                      <m:sSubPr>
                        <m:ctrlPr>
                          <a:rPr kumimoji="1" lang="en-US" altLang="zh-TW" sz="1600" i="1">
                            <a:latin typeface="Cambria Math" charset="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1600" i="1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𝑝</m:t>
                        </m:r>
                      </m:sub>
                    </m:sSub>
                  </m:oMath>
                </a14:m>
                <a:endParaRPr kumimoji="1" lang="zh-TW" altLang="en-US" sz="1600" dirty="0">
                  <a:latin typeface="Kaiti TC" charset="-120"/>
                  <a:ea typeface="Kaiti TC" charset="-120"/>
                  <a:cs typeface="Kaiti TC" charset="-120"/>
                </a:endParaRPr>
              </a:p>
            </p:txBody>
          </p:sp>
        </mc:Choice>
        <mc:Fallback xmlns="">
          <p:sp>
            <p:nvSpPr>
              <p:cNvPr id="224" name="文字方塊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458" y="11514729"/>
                <a:ext cx="2178738" cy="360612"/>
              </a:xfrm>
              <a:prstGeom prst="rect">
                <a:avLst/>
              </a:prstGeom>
              <a:blipFill rotWithShape="0">
                <a:blip r:embed="rId41"/>
                <a:stretch>
                  <a:fillRect l="-1397" t="-1695" b="-186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文字方塊 224"/>
              <p:cNvSpPr txBox="1"/>
              <p:nvPr/>
            </p:nvSpPr>
            <p:spPr>
              <a:xfrm>
                <a:off x="11699308" y="14138886"/>
                <a:ext cx="17822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sz="1600" dirty="0">
                    <a:latin typeface="Kaiti TC" charset="-120"/>
                    <a:ea typeface="Kaiti TC" charset="-120"/>
                    <a:cs typeface="Kaiti TC" charset="-120"/>
                  </a:rPr>
                  <a:t>硬體參數：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600" i="1">
                            <a:latin typeface="Cambria Math" charset="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𝑀</m:t>
                        </m:r>
                      </m:e>
                      <m:sub>
                        <m:r>
                          <a:rPr kumimoji="1" lang="en-US" altLang="zh-TW" sz="1600" i="1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𝑙</m:t>
                        </m:r>
                      </m:sub>
                    </m:sSub>
                    <m:r>
                      <a:rPr kumimoji="1" lang="en-US" altLang="zh-TW" sz="1600" i="1">
                        <a:latin typeface="Cambria Math" charset="0"/>
                        <a:ea typeface="Kaiti TC" charset="-120"/>
                        <a:cs typeface="Kaiti TC" charset="-120"/>
                      </a:rPr>
                      <m:t>,</m:t>
                    </m:r>
                    <m:r>
                      <a:rPr kumimoji="1" lang="en-US" altLang="zh-TW" sz="1600" i="1">
                        <a:latin typeface="Cambria Math" charset="0"/>
                        <a:ea typeface="Kaiti TC" charset="-120"/>
                        <a:cs typeface="Kaiti TC" charset="-120"/>
                      </a:rPr>
                      <m:t>𝑃</m:t>
                    </m:r>
                    <m:sSub>
                      <m:sSubPr>
                        <m:ctrlPr>
                          <a:rPr kumimoji="1" lang="en-US" altLang="zh-TW" sz="1600" i="1">
                            <a:latin typeface="Cambria Math" charset="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1600" i="1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𝑙</m:t>
                        </m:r>
                      </m:sub>
                    </m:sSub>
                  </m:oMath>
                </a14:m>
                <a:endParaRPr kumimoji="1" lang="zh-TW" altLang="en-US" sz="1600" dirty="0">
                  <a:latin typeface="Kaiti TC" charset="-120"/>
                  <a:ea typeface="Kaiti TC" charset="-120"/>
                  <a:cs typeface="Kaiti TC" charset="-120"/>
                </a:endParaRPr>
              </a:p>
            </p:txBody>
          </p:sp>
        </mc:Choice>
        <mc:Fallback xmlns="">
          <p:sp>
            <p:nvSpPr>
              <p:cNvPr id="225" name="文字方塊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9308" y="14138886"/>
                <a:ext cx="1782283" cy="338554"/>
              </a:xfrm>
              <a:prstGeom prst="rect">
                <a:avLst/>
              </a:prstGeom>
              <a:blipFill rotWithShape="0">
                <a:blip r:embed="rId42"/>
                <a:stretch>
                  <a:fillRect l="-1706" t="-3571" b="-23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6" name="群組 225"/>
          <p:cNvGrpSpPr/>
          <p:nvPr/>
        </p:nvGrpSpPr>
        <p:grpSpPr>
          <a:xfrm rot="16200000">
            <a:off x="2853325" y="12158931"/>
            <a:ext cx="637831" cy="524119"/>
            <a:chOff x="7871157" y="1850608"/>
            <a:chExt cx="571279" cy="469432"/>
          </a:xfrm>
        </p:grpSpPr>
        <p:sp>
          <p:nvSpPr>
            <p:cNvPr id="227" name="橢圓 226"/>
            <p:cNvSpPr/>
            <p:nvPr/>
          </p:nvSpPr>
          <p:spPr>
            <a:xfrm>
              <a:off x="7871157" y="1850608"/>
              <a:ext cx="147168" cy="14716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28" name="直線箭頭接點 227"/>
            <p:cNvCxnSpPr/>
            <p:nvPr/>
          </p:nvCxnSpPr>
          <p:spPr>
            <a:xfrm rot="5400000" flipV="1">
              <a:off x="8019801" y="1897405"/>
              <a:ext cx="371666" cy="473604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群組 228"/>
          <p:cNvGrpSpPr/>
          <p:nvPr/>
        </p:nvGrpSpPr>
        <p:grpSpPr>
          <a:xfrm>
            <a:off x="1685921" y="11485902"/>
            <a:ext cx="2443981" cy="2312364"/>
            <a:chOff x="2252678" y="727198"/>
            <a:chExt cx="5409198" cy="5117895"/>
          </a:xfrm>
        </p:grpSpPr>
        <p:sp>
          <p:nvSpPr>
            <p:cNvPr id="230" name="文字方塊 229"/>
            <p:cNvSpPr txBox="1"/>
            <p:nvPr/>
          </p:nvSpPr>
          <p:spPr>
            <a:xfrm>
              <a:off x="2252678" y="5095780"/>
              <a:ext cx="847449" cy="74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endParaRPr kumimoji="1"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31" name="直線箭頭接點 230"/>
            <p:cNvCxnSpPr/>
            <p:nvPr/>
          </p:nvCxnSpPr>
          <p:spPr>
            <a:xfrm flipH="1" flipV="1">
              <a:off x="4256048" y="1489487"/>
              <a:ext cx="62796" cy="263692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箭頭接點 231"/>
            <p:cNvCxnSpPr/>
            <p:nvPr/>
          </p:nvCxnSpPr>
          <p:spPr>
            <a:xfrm>
              <a:off x="4342384" y="4126401"/>
              <a:ext cx="2436637" cy="108179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箭頭接點 232"/>
            <p:cNvCxnSpPr/>
            <p:nvPr/>
          </p:nvCxnSpPr>
          <p:spPr>
            <a:xfrm flipH="1">
              <a:off x="2584828" y="4111160"/>
              <a:ext cx="1703537" cy="115512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文字方塊 233"/>
            <p:cNvSpPr txBox="1"/>
            <p:nvPr/>
          </p:nvSpPr>
          <p:spPr>
            <a:xfrm>
              <a:off x="3965840" y="727198"/>
              <a:ext cx="847449" cy="74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  <a:endParaRPr kumimoji="1"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5" name="文字方塊 234"/>
            <p:cNvSpPr txBox="1"/>
            <p:nvPr/>
          </p:nvSpPr>
          <p:spPr>
            <a:xfrm>
              <a:off x="6814427" y="5019827"/>
              <a:ext cx="847449" cy="74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</a:t>
              </a:r>
              <a:endParaRPr kumimoji="1"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36" name="群組 235"/>
          <p:cNvGrpSpPr/>
          <p:nvPr/>
        </p:nvGrpSpPr>
        <p:grpSpPr>
          <a:xfrm rot="12438722">
            <a:off x="11671435" y="14992463"/>
            <a:ext cx="637831" cy="524119"/>
            <a:chOff x="7871157" y="1850608"/>
            <a:chExt cx="571279" cy="469432"/>
          </a:xfrm>
        </p:grpSpPr>
        <p:sp>
          <p:nvSpPr>
            <p:cNvPr id="237" name="橢圓 236"/>
            <p:cNvSpPr/>
            <p:nvPr/>
          </p:nvSpPr>
          <p:spPr>
            <a:xfrm>
              <a:off x="7871157" y="1850608"/>
              <a:ext cx="147168" cy="14716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38" name="直線箭頭接點 237"/>
            <p:cNvCxnSpPr/>
            <p:nvPr/>
          </p:nvCxnSpPr>
          <p:spPr>
            <a:xfrm rot="5400000" flipV="1">
              <a:off x="8019801" y="1897405"/>
              <a:ext cx="371666" cy="47360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群組 238"/>
          <p:cNvGrpSpPr/>
          <p:nvPr/>
        </p:nvGrpSpPr>
        <p:grpSpPr>
          <a:xfrm>
            <a:off x="10624037" y="14225323"/>
            <a:ext cx="2443981" cy="2312364"/>
            <a:chOff x="2252678" y="727198"/>
            <a:chExt cx="5409198" cy="5117895"/>
          </a:xfrm>
        </p:grpSpPr>
        <p:sp>
          <p:nvSpPr>
            <p:cNvPr id="240" name="文字方塊 239"/>
            <p:cNvSpPr txBox="1"/>
            <p:nvPr/>
          </p:nvSpPr>
          <p:spPr>
            <a:xfrm>
              <a:off x="2252678" y="5095780"/>
              <a:ext cx="847449" cy="74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endParaRPr kumimoji="1"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41" name="直線箭頭接點 240"/>
            <p:cNvCxnSpPr/>
            <p:nvPr/>
          </p:nvCxnSpPr>
          <p:spPr>
            <a:xfrm flipH="1" flipV="1">
              <a:off x="4256048" y="1489487"/>
              <a:ext cx="62796" cy="263692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箭頭接點 241"/>
            <p:cNvCxnSpPr/>
            <p:nvPr/>
          </p:nvCxnSpPr>
          <p:spPr>
            <a:xfrm>
              <a:off x="4342384" y="4126401"/>
              <a:ext cx="2436637" cy="108179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箭頭接點 242"/>
            <p:cNvCxnSpPr/>
            <p:nvPr/>
          </p:nvCxnSpPr>
          <p:spPr>
            <a:xfrm flipH="1">
              <a:off x="2584828" y="4111160"/>
              <a:ext cx="1703537" cy="115512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字方塊 243"/>
            <p:cNvSpPr txBox="1"/>
            <p:nvPr/>
          </p:nvSpPr>
          <p:spPr>
            <a:xfrm>
              <a:off x="3965840" y="727198"/>
              <a:ext cx="847449" cy="74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  <a:endParaRPr kumimoji="1"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45" name="文字方塊 244"/>
            <p:cNvSpPr txBox="1"/>
            <p:nvPr/>
          </p:nvSpPr>
          <p:spPr>
            <a:xfrm>
              <a:off x="6814427" y="5019827"/>
              <a:ext cx="847449" cy="74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</a:t>
              </a:r>
              <a:endParaRPr kumimoji="1"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字方塊 245"/>
              <p:cNvSpPr txBox="1"/>
              <p:nvPr/>
            </p:nvSpPr>
            <p:spPr>
              <a:xfrm>
                <a:off x="11183270" y="13566290"/>
                <a:ext cx="16964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sz="1600" dirty="0">
                    <a:latin typeface="Kaiti TC" charset="-120"/>
                    <a:ea typeface="Kaiti TC" charset="-120"/>
                    <a:cs typeface="Kaiti TC" charset="-120"/>
                  </a:rPr>
                  <a:t>第</a:t>
                </a:r>
                <a14:m>
                  <m:oMath xmlns:m="http://schemas.openxmlformats.org/officeDocument/2006/math">
                    <m:r>
                      <a:rPr kumimoji="1" lang="en-US" altLang="zh-TW" sz="1600" i="1">
                        <a:latin typeface="Cambria Math" charset="0"/>
                        <a:ea typeface="Kaiti TC" charset="-120"/>
                        <a:cs typeface="Kaiti TC" charset="-120"/>
                      </a:rPr>
                      <m:t>𝑙</m:t>
                    </m:r>
                  </m:oMath>
                </a14:m>
                <a:r>
                  <a:rPr kumimoji="1" lang="zh-TW" altLang="en-US" sz="1600" dirty="0">
                    <a:latin typeface="Kaiti TC" charset="-120"/>
                    <a:ea typeface="Kaiti TC" charset="-120"/>
                    <a:cs typeface="Kaiti TC" charset="-120"/>
                  </a:rPr>
                  <a:t>個</a:t>
                </a:r>
                <a:r>
                  <a:rPr kumimoji="1" lang="en-US" altLang="zh-TW" sz="1600" dirty="0">
                    <a:latin typeface="Kaiti TC" charset="-120"/>
                    <a:ea typeface="Kaiti TC" charset="-120"/>
                    <a:cs typeface="Kaiti TC" charset="-120"/>
                  </a:rPr>
                  <a:t>LED</a:t>
                </a:r>
                <a:r>
                  <a:rPr kumimoji="1" lang="zh-TW" altLang="en-US" sz="1600" dirty="0">
                    <a:latin typeface="Kaiti TC" charset="-120"/>
                    <a:ea typeface="Kaiti TC" charset="-120"/>
                    <a:cs typeface="Kaiti TC" charset="-120"/>
                  </a:rPr>
                  <a:t>的參數</a:t>
                </a:r>
              </a:p>
            </p:txBody>
          </p:sp>
        </mc:Choice>
        <mc:Fallback xmlns="">
          <p:sp>
            <p:nvSpPr>
              <p:cNvPr id="246" name="文字方塊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270" y="13566290"/>
                <a:ext cx="1696426" cy="338554"/>
              </a:xfrm>
              <a:prstGeom prst="rect">
                <a:avLst/>
              </a:prstGeom>
              <a:blipFill rotWithShape="0">
                <a:blip r:embed="rId43"/>
                <a:stretch>
                  <a:fillRect l="-2158" t="-3571" b="-23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文字方塊 246"/>
              <p:cNvSpPr txBox="1"/>
              <p:nvPr/>
            </p:nvSpPr>
            <p:spPr>
              <a:xfrm>
                <a:off x="2245032" y="10799763"/>
                <a:ext cx="16026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sz="1600" dirty="0">
                    <a:latin typeface="Kaiti TC" charset="-120"/>
                    <a:ea typeface="Kaiti TC" charset="-120"/>
                    <a:cs typeface="Kaiti TC" charset="-120"/>
                  </a:rPr>
                  <a:t>第</a:t>
                </a:r>
                <a14:m>
                  <m:oMath xmlns:m="http://schemas.openxmlformats.org/officeDocument/2006/math">
                    <m:r>
                      <a:rPr kumimoji="1" lang="en-US" altLang="zh-TW" sz="1600" i="1">
                        <a:latin typeface="Cambria Math" charset="0"/>
                        <a:ea typeface="Kaiti TC" charset="-120"/>
                        <a:cs typeface="Kaiti TC" charset="-120"/>
                      </a:rPr>
                      <m:t>𝑝</m:t>
                    </m:r>
                  </m:oMath>
                </a14:m>
                <a:r>
                  <a:rPr kumimoji="1" lang="zh-TW" altLang="en-US" sz="1600" dirty="0">
                    <a:latin typeface="Kaiti TC" charset="-120"/>
                    <a:ea typeface="Kaiti TC" charset="-120"/>
                    <a:cs typeface="Kaiti TC" charset="-120"/>
                  </a:rPr>
                  <a:t>個</a:t>
                </a:r>
                <a:r>
                  <a:rPr kumimoji="1" lang="en-US" altLang="zh-TW" sz="1600" dirty="0">
                    <a:latin typeface="Kaiti TC" charset="-120"/>
                    <a:ea typeface="Kaiti TC" charset="-120"/>
                    <a:cs typeface="Kaiti TC" charset="-120"/>
                  </a:rPr>
                  <a:t>PD</a:t>
                </a:r>
                <a:r>
                  <a:rPr kumimoji="1" lang="zh-TW" altLang="en-US" sz="1600" dirty="0">
                    <a:latin typeface="Kaiti TC" charset="-120"/>
                    <a:ea typeface="Kaiti TC" charset="-120"/>
                    <a:cs typeface="Kaiti TC" charset="-120"/>
                  </a:rPr>
                  <a:t>的參數</a:t>
                </a:r>
              </a:p>
            </p:txBody>
          </p:sp>
        </mc:Choice>
        <mc:Fallback xmlns="">
          <p:sp>
            <p:nvSpPr>
              <p:cNvPr id="247" name="文字方塊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032" y="10799763"/>
                <a:ext cx="1602618" cy="338554"/>
              </a:xfrm>
              <a:prstGeom prst="rect">
                <a:avLst/>
              </a:prstGeom>
              <a:blipFill rotWithShape="0">
                <a:blip r:embed="rId44"/>
                <a:stretch>
                  <a:fillRect l="-1901" t="-3636" r="-760" b="-25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橢圓 247"/>
          <p:cNvSpPr/>
          <p:nvPr/>
        </p:nvSpPr>
        <p:spPr>
          <a:xfrm>
            <a:off x="9338856" y="12227401"/>
            <a:ext cx="1008371" cy="995293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600"/>
          </a:p>
        </p:txBody>
      </p:sp>
      <p:sp>
        <p:nvSpPr>
          <p:cNvPr id="249" name="橢圓 248"/>
          <p:cNvSpPr/>
          <p:nvPr/>
        </p:nvSpPr>
        <p:spPr>
          <a:xfrm>
            <a:off x="4470414" y="14676558"/>
            <a:ext cx="1008371" cy="9952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600"/>
          </a:p>
        </p:txBody>
      </p:sp>
      <p:sp>
        <p:nvSpPr>
          <p:cNvPr id="250" name="橢圓圖說文字 249"/>
          <p:cNvSpPr/>
          <p:nvPr/>
        </p:nvSpPr>
        <p:spPr>
          <a:xfrm rot="7267908">
            <a:off x="10051763" y="13118268"/>
            <a:ext cx="3911426" cy="3979903"/>
          </a:xfrm>
          <a:prstGeom prst="wedgeEllipseCallou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200"/>
          </a:p>
        </p:txBody>
      </p:sp>
      <p:sp>
        <p:nvSpPr>
          <p:cNvPr id="146" name="文字方塊 145"/>
          <p:cNvSpPr txBox="1"/>
          <p:nvPr/>
        </p:nvSpPr>
        <p:spPr>
          <a:xfrm>
            <a:off x="2911660" y="464592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硬體參數</a:t>
            </a:r>
            <a:endParaRPr kumimoji="1"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8745020" y="4747057"/>
            <a:ext cx="171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LED</a:t>
            </a:r>
            <a:r>
              <a:rPr kumimoji="1"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組態</a:t>
            </a:r>
            <a:endParaRPr kumimoji="1"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14155135" y="4822304"/>
            <a:ext cx="1553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PD</a:t>
            </a:r>
            <a:r>
              <a:rPr kumimoji="1"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組態</a:t>
            </a:r>
            <a:endParaRPr kumimoji="1"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108152" y="2522072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變數</a:t>
            </a:r>
            <a:endParaRPr kumimoji="1"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Heiti TC Light" charset="-120"/>
              <a:ea typeface="Heiti TC Light" charset="-120"/>
              <a:cs typeface="Heiti TC Light" charset="-120"/>
            </a:endParaRPr>
          </a:p>
          <a:p>
            <a:r>
              <a:rPr kumimoji="1"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數量</a:t>
            </a:r>
            <a:endParaRPr kumimoji="1"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364839" y="280007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＝</a:t>
            </a:r>
            <a:endParaRPr kumimoji="1"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字方塊 151"/>
              <p:cNvSpPr txBox="1"/>
              <p:nvPr/>
            </p:nvSpPr>
            <p:spPr>
              <a:xfrm>
                <a:off x="3863643" y="2914765"/>
                <a:ext cx="5325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charset="0"/>
                          <a:ea typeface="Heiti TC Light" charset="-120"/>
                          <a:cs typeface="Heiti TC Light" charset="-120"/>
                        </a:rPr>
                        <m:t>𝟐</m:t>
                      </m:r>
                    </m:oMath>
                  </m:oMathPara>
                </a14:m>
                <a:endParaRPr kumimoji="1" lang="zh-TW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iti TC Light" charset="-120"/>
                  <a:ea typeface="Heiti TC Light" charset="-120"/>
                  <a:cs typeface="Heiti TC Light" charset="-120"/>
                </a:endParaRPr>
              </a:p>
            </p:txBody>
          </p:sp>
        </mc:Choice>
        <mc:Fallback xmlns="">
          <p:sp>
            <p:nvSpPr>
              <p:cNvPr id="152" name="文字方塊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643" y="2914765"/>
                <a:ext cx="532517" cy="584775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/>
              <p:cNvSpPr txBox="1"/>
              <p:nvPr/>
            </p:nvSpPr>
            <p:spPr>
              <a:xfrm>
                <a:off x="6417931" y="2857229"/>
                <a:ext cx="5934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charset="0"/>
                          <a:ea typeface="Heiti TC Light" charset="-120"/>
                          <a:cs typeface="Heiti TC Light" charset="-120"/>
                        </a:rPr>
                        <m:t>+</m:t>
                      </m:r>
                    </m:oMath>
                  </m:oMathPara>
                </a14:m>
                <a:endParaRPr kumimoji="1" lang="zh-TW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iti TC Light" charset="-120"/>
                  <a:ea typeface="Heiti TC Light" charset="-120"/>
                  <a:cs typeface="Heiti TC Light" charset="-120"/>
                </a:endParaRPr>
              </a:p>
            </p:txBody>
          </p:sp>
        </mc:Choice>
        <mc:Fallback xmlns="">
          <p:sp>
            <p:nvSpPr>
              <p:cNvPr id="153" name="文字方塊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931" y="2857229"/>
                <a:ext cx="593432" cy="584775"/>
              </a:xfrm>
              <a:prstGeom prst="rect">
                <a:avLst/>
              </a:prstGeom>
              <a:blipFill rotWithShape="0"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/>
              <p:cNvSpPr txBox="1"/>
              <p:nvPr/>
            </p:nvSpPr>
            <p:spPr>
              <a:xfrm>
                <a:off x="8614392" y="2860769"/>
                <a:ext cx="11460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charset="0"/>
                          <a:ea typeface="Heiti TC Light" charset="-120"/>
                          <a:cs typeface="Heiti TC Light" charset="-120"/>
                        </a:rPr>
                        <m:t>𝟐</m:t>
                      </m:r>
                      <m:r>
                        <a:rPr kumimoji="1" lang="en-US" altLang="zh-TW" sz="32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charset="0"/>
                          <a:ea typeface="Heiti TC Light" charset="-120"/>
                          <a:cs typeface="Heiti TC Light" charset="-120"/>
                        </a:rPr>
                        <m:t>∗</m:t>
                      </m:r>
                      <m:r>
                        <a:rPr kumimoji="1" lang="en-US" altLang="zh-TW" sz="32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charset="0"/>
                          <a:ea typeface="Heiti TC Light" charset="-120"/>
                          <a:cs typeface="Heiti TC Light" charset="-120"/>
                        </a:rPr>
                        <m:t>𝑳</m:t>
                      </m:r>
                    </m:oMath>
                  </m:oMathPara>
                </a14:m>
                <a:endParaRPr kumimoji="1" lang="zh-TW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iti TC Light" charset="-120"/>
                  <a:ea typeface="Heiti TC Light" charset="-120"/>
                  <a:cs typeface="Heiti TC Light" charset="-120"/>
                </a:endParaRPr>
              </a:p>
            </p:txBody>
          </p:sp>
        </mc:Choice>
        <mc:Fallback xmlns="">
          <p:sp>
            <p:nvSpPr>
              <p:cNvPr id="154" name="文字方塊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392" y="2860769"/>
                <a:ext cx="1146083" cy="584775"/>
              </a:xfrm>
              <a:prstGeom prst="rect">
                <a:avLst/>
              </a:prstGeom>
              <a:blipFill rotWithShape="0"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字方塊 154"/>
              <p:cNvSpPr txBox="1"/>
              <p:nvPr/>
            </p:nvSpPr>
            <p:spPr>
              <a:xfrm>
                <a:off x="12047250" y="2881331"/>
                <a:ext cx="5934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charset="0"/>
                          <a:ea typeface="Heiti TC Light" charset="-120"/>
                          <a:cs typeface="Heiti TC Light" charset="-120"/>
                        </a:rPr>
                        <m:t>+</m:t>
                      </m:r>
                    </m:oMath>
                  </m:oMathPara>
                </a14:m>
                <a:endParaRPr kumimoji="1" lang="zh-TW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iti TC Light" charset="-120"/>
                  <a:ea typeface="Heiti TC Light" charset="-120"/>
                  <a:cs typeface="Heiti TC Light" charset="-120"/>
                </a:endParaRPr>
              </a:p>
            </p:txBody>
          </p:sp>
        </mc:Choice>
        <mc:Fallback xmlns="">
          <p:sp>
            <p:nvSpPr>
              <p:cNvPr id="155" name="文字方塊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250" y="2881331"/>
                <a:ext cx="593432" cy="584775"/>
              </a:xfrm>
              <a:prstGeom prst="rect">
                <a:avLst/>
              </a:prstGeom>
              <a:blipFill rotWithShape="0"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字方塊 155"/>
              <p:cNvSpPr txBox="1"/>
              <p:nvPr/>
            </p:nvSpPr>
            <p:spPr>
              <a:xfrm>
                <a:off x="14231249" y="2878506"/>
                <a:ext cx="11957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charset="0"/>
                          <a:ea typeface="Heiti TC Light" charset="-120"/>
                          <a:cs typeface="Heiti TC Light" charset="-120"/>
                        </a:rPr>
                        <m:t>𝟐</m:t>
                      </m:r>
                      <m:r>
                        <a:rPr kumimoji="1" lang="en-US" altLang="zh-TW" sz="32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charset="0"/>
                          <a:ea typeface="Heiti TC Light" charset="-120"/>
                          <a:cs typeface="Heiti TC Light" charset="-120"/>
                        </a:rPr>
                        <m:t>∗</m:t>
                      </m:r>
                      <m:r>
                        <a:rPr kumimoji="1" lang="en-US" altLang="zh-TW" sz="32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charset="0"/>
                          <a:ea typeface="Heiti TC Light" charset="-120"/>
                          <a:cs typeface="Heiti TC Light" charset="-120"/>
                        </a:rPr>
                        <m:t>𝑷</m:t>
                      </m:r>
                    </m:oMath>
                  </m:oMathPara>
                </a14:m>
                <a:endParaRPr kumimoji="1" lang="zh-TW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iti TC Light" charset="-120"/>
                  <a:ea typeface="Heiti TC Light" charset="-120"/>
                  <a:cs typeface="Heiti TC Light" charset="-120"/>
                </a:endParaRPr>
              </a:p>
            </p:txBody>
          </p:sp>
        </mc:Choice>
        <mc:Fallback xmlns="">
          <p:sp>
            <p:nvSpPr>
              <p:cNvPr id="156" name="文字方塊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1249" y="2878506"/>
                <a:ext cx="1195777" cy="584775"/>
              </a:xfrm>
              <a:prstGeom prst="rect">
                <a:avLst/>
              </a:prstGeom>
              <a:blipFill rotWithShape="0"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箭頭接點 4"/>
          <p:cNvCxnSpPr/>
          <p:nvPr/>
        </p:nvCxnSpPr>
        <p:spPr>
          <a:xfrm>
            <a:off x="-1245489" y="12685214"/>
            <a:ext cx="167819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字方塊 161"/>
              <p:cNvSpPr txBox="1"/>
              <p:nvPr/>
            </p:nvSpPr>
            <p:spPr>
              <a:xfrm>
                <a:off x="2587729" y="5534752"/>
                <a:ext cx="2609882" cy="929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dirty="0" smtClean="0">
                    <a:latin typeface="Heiti TC Light" charset="-120"/>
                    <a:ea typeface="Heiti TC Light" charset="-120"/>
                    <a:cs typeface="Heiti TC Light" charset="-120"/>
                  </a:rPr>
                  <a:t>LED</a:t>
                </a:r>
                <a:r>
                  <a:rPr kumimoji="1" lang="zh-TW" altLang="en-US" dirty="0" smtClean="0">
                    <a:latin typeface="Heiti TC Light" charset="-120"/>
                    <a:ea typeface="Heiti TC Light" charset="-120"/>
                    <a:cs typeface="Heiti TC Light" charset="-120"/>
                  </a:rPr>
                  <a:t>朗博次方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  <a:ea typeface="Heiti TC Light" charset="-120"/>
                        <a:cs typeface="Heiti TC Light" charset="-120"/>
                      </a:rPr>
                      <m:t>𝑀𝑙</m:t>
                    </m:r>
                  </m:oMath>
                </a14:m>
                <a:endParaRPr kumimoji="1" lang="en-US" altLang="zh-TW" dirty="0" smtClean="0">
                  <a:latin typeface="Heiti TC Light" charset="-120"/>
                  <a:ea typeface="Heiti TC Light" charset="-120"/>
                  <a:cs typeface="Heiti TC Light" charset="-120"/>
                </a:endParaRPr>
              </a:p>
              <a:p>
                <a:pPr algn="ctr"/>
                <a:r>
                  <a:rPr kumimoji="1" lang="en-US" altLang="zh-TW" dirty="0" smtClean="0">
                    <a:latin typeface="Heiti TC Light" charset="-120"/>
                    <a:ea typeface="Heiti TC Light" charset="-120"/>
                    <a:cs typeface="Heiti TC Light" charset="-120"/>
                  </a:rPr>
                  <a:t>PD</a:t>
                </a:r>
                <a:r>
                  <a:rPr kumimoji="1" lang="zh-TW" altLang="en-US" dirty="0" smtClean="0">
                    <a:latin typeface="Heiti TC Light" charset="-120"/>
                    <a:ea typeface="Heiti TC Light" charset="-120"/>
                    <a:cs typeface="Heiti TC Light" charset="-120"/>
                  </a:rPr>
                  <a:t>朗博次方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  <a:ea typeface="Heiti TC Light" charset="-120"/>
                        <a:cs typeface="Heiti TC Light" charset="-120"/>
                      </a:rPr>
                      <m:t>𝑀𝑝</m:t>
                    </m:r>
                  </m:oMath>
                </a14:m>
                <a:endParaRPr kumimoji="1" lang="zh-TW" altLang="en-US" dirty="0">
                  <a:latin typeface="Heiti TC Light" charset="-120"/>
                  <a:ea typeface="Heiti TC Light" charset="-120"/>
                  <a:cs typeface="Heiti TC Light" charset="-120"/>
                </a:endParaRPr>
              </a:p>
            </p:txBody>
          </p:sp>
        </mc:Choice>
        <mc:Fallback xmlns="">
          <p:sp>
            <p:nvSpPr>
              <p:cNvPr id="162" name="文字方塊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29" y="5534752"/>
                <a:ext cx="2609882" cy="929742"/>
              </a:xfrm>
              <a:prstGeom prst="rect">
                <a:avLst/>
              </a:prstGeom>
              <a:blipFill rotWithShape="0">
                <a:blip r:embed="rId63"/>
                <a:stretch>
                  <a:fillRect l="-4196" t="-7895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文字方塊 162"/>
          <p:cNvSpPr txBox="1"/>
          <p:nvPr/>
        </p:nvSpPr>
        <p:spPr>
          <a:xfrm>
            <a:off x="-1714019" y="12407058"/>
            <a:ext cx="534121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>
                <a:latin typeface="Heiti TC Light" charset="-120"/>
                <a:ea typeface="Heiti TC Light" charset="-120"/>
                <a:cs typeface="Heiti TC Light" charset="-120"/>
              </a:rPr>
              <a:t>小</a:t>
            </a:r>
            <a:endParaRPr kumimoji="1" lang="zh-TW" altLang="en-US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448562" y="12422569"/>
            <a:ext cx="534121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>
                <a:latin typeface="Heiti TC Light" charset="-120"/>
                <a:ea typeface="Heiti TC Light" charset="-120"/>
                <a:cs typeface="Heiti TC Light" charset="-120"/>
              </a:rPr>
              <a:t>大</a:t>
            </a:r>
            <a:endParaRPr kumimoji="1" lang="zh-TW" altLang="en-US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grpSp>
        <p:nvGrpSpPr>
          <p:cNvPr id="256" name="群組 255"/>
          <p:cNvGrpSpPr/>
          <p:nvPr/>
        </p:nvGrpSpPr>
        <p:grpSpPr>
          <a:xfrm>
            <a:off x="8070871" y="6518041"/>
            <a:ext cx="3674097" cy="3476234"/>
            <a:chOff x="2252678" y="727198"/>
            <a:chExt cx="5409198" cy="5117895"/>
          </a:xfrm>
        </p:grpSpPr>
        <p:sp>
          <p:nvSpPr>
            <p:cNvPr id="257" name="文字方塊 256"/>
            <p:cNvSpPr txBox="1"/>
            <p:nvPr/>
          </p:nvSpPr>
          <p:spPr>
            <a:xfrm>
              <a:off x="2252678" y="5095780"/>
              <a:ext cx="847449" cy="74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endParaRPr kumimoji="1"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58" name="直線箭頭接點 257"/>
            <p:cNvCxnSpPr/>
            <p:nvPr/>
          </p:nvCxnSpPr>
          <p:spPr>
            <a:xfrm flipH="1" flipV="1">
              <a:off x="4256048" y="1489487"/>
              <a:ext cx="62796" cy="263692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箭頭接點 258"/>
            <p:cNvCxnSpPr/>
            <p:nvPr/>
          </p:nvCxnSpPr>
          <p:spPr>
            <a:xfrm>
              <a:off x="4342384" y="4126401"/>
              <a:ext cx="2436637" cy="108179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箭頭接點 259"/>
            <p:cNvCxnSpPr/>
            <p:nvPr/>
          </p:nvCxnSpPr>
          <p:spPr>
            <a:xfrm flipH="1">
              <a:off x="2584828" y="4111160"/>
              <a:ext cx="1703537" cy="115512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文字方塊 260"/>
            <p:cNvSpPr txBox="1"/>
            <p:nvPr/>
          </p:nvSpPr>
          <p:spPr>
            <a:xfrm>
              <a:off x="3965840" y="727198"/>
              <a:ext cx="847449" cy="74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  <a:endParaRPr kumimoji="1"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62" name="文字方塊 261"/>
            <p:cNvSpPr txBox="1"/>
            <p:nvPr/>
          </p:nvSpPr>
          <p:spPr>
            <a:xfrm>
              <a:off x="6814427" y="5019827"/>
              <a:ext cx="847449" cy="74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</a:t>
              </a:r>
              <a:endParaRPr kumimoji="1"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53" name="群組 252"/>
          <p:cNvGrpSpPr/>
          <p:nvPr/>
        </p:nvGrpSpPr>
        <p:grpSpPr>
          <a:xfrm rot="15620599">
            <a:off x="9257536" y="7893426"/>
            <a:ext cx="1058713" cy="898558"/>
            <a:chOff x="7871157" y="1850608"/>
            <a:chExt cx="630766" cy="535348"/>
          </a:xfrm>
        </p:grpSpPr>
        <p:sp>
          <p:nvSpPr>
            <p:cNvPr id="254" name="橢圓 253"/>
            <p:cNvSpPr/>
            <p:nvPr/>
          </p:nvSpPr>
          <p:spPr>
            <a:xfrm>
              <a:off x="7871157" y="1850608"/>
              <a:ext cx="147168" cy="14716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55" name="直線箭頭接點 254"/>
            <p:cNvCxnSpPr/>
            <p:nvPr/>
          </p:nvCxnSpPr>
          <p:spPr>
            <a:xfrm rot="5979401" flipV="1">
              <a:off x="8020619" y="1904653"/>
              <a:ext cx="392551" cy="570056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字方塊 277"/>
              <p:cNvSpPr txBox="1"/>
              <p:nvPr/>
            </p:nvSpPr>
            <p:spPr>
              <a:xfrm>
                <a:off x="8108409" y="5471226"/>
                <a:ext cx="3256276" cy="929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TW" altLang="en-US" dirty="0" smtClean="0">
                    <a:latin typeface="Heiti TC Light" charset="-120"/>
                    <a:ea typeface="Heiti TC Light" charset="-120"/>
                    <a:cs typeface="Heiti TC Light" charset="-120"/>
                  </a:rPr>
                  <a:t>第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  <a:ea typeface="Heiti TC Light" charset="-120"/>
                        <a:cs typeface="Heiti TC Light" charset="-120"/>
                      </a:rPr>
                      <m:t>𝑙</m:t>
                    </m:r>
                  </m:oMath>
                </a14:m>
                <a:r>
                  <a:rPr kumimoji="1" lang="zh-TW" altLang="en-US" dirty="0" smtClean="0">
                    <a:latin typeface="Heiti TC Light" charset="-120"/>
                    <a:ea typeface="Heiti TC Light" charset="-120"/>
                    <a:cs typeface="Heiti TC Light" charset="-120"/>
                  </a:rPr>
                  <a:t>個</a:t>
                </a:r>
                <a:r>
                  <a:rPr kumimoji="1" lang="en-US" altLang="zh-TW" dirty="0" smtClean="0">
                    <a:latin typeface="Heiti TC Light" charset="-120"/>
                    <a:ea typeface="Heiti TC Light" charset="-120"/>
                    <a:cs typeface="Heiti TC Light" charset="-120"/>
                  </a:rPr>
                  <a:t>LED</a:t>
                </a:r>
                <a:r>
                  <a:rPr kumimoji="1" lang="zh-TW" altLang="en-US" dirty="0" smtClean="0">
                    <a:latin typeface="Heiti TC Light" charset="-120"/>
                    <a:ea typeface="Heiti TC Light" charset="-120"/>
                    <a:cs typeface="Heiti TC Light" charset="-120"/>
                  </a:rPr>
                  <a:t>的參數：</a:t>
                </a:r>
                <a:endParaRPr kumimoji="1" lang="en-US" altLang="zh-TW" dirty="0" smtClean="0">
                  <a:latin typeface="Heiti TC Light" charset="-120"/>
                  <a:ea typeface="Heiti TC Light" charset="-120"/>
                  <a:cs typeface="Heiti TC Light" charset="-120"/>
                </a:endParaRPr>
              </a:p>
              <a:p>
                <a:pPr algn="ctr"/>
                <a:r>
                  <a:rPr kumimoji="1" lang="zh-TW" altLang="en-US" dirty="0" smtClean="0">
                    <a:latin typeface="Heiti TC Light" charset="-120"/>
                    <a:ea typeface="Heiti TC Light" charset="-120"/>
                    <a:cs typeface="Heiti TC Light" charset="-120"/>
                  </a:rPr>
                  <a:t>天頂角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charset="0"/>
                            <a:ea typeface="Heiti TC Light" charset="-120"/>
                            <a:cs typeface="Heiti TC Light" charset="-12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  <a:ea typeface="Heiti TC Light" charset="-120"/>
                            <a:cs typeface="Heiti TC Light" charset="-120"/>
                          </a:rPr>
                          <m:t>𝛼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  <a:ea typeface="Heiti TC Light" charset="-120"/>
                            <a:cs typeface="Heiti TC Light" charset="-12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TW" altLang="en-US" dirty="0" smtClean="0">
                    <a:latin typeface="Heiti TC Light" charset="-120"/>
                    <a:ea typeface="Heiti TC Light" charset="-120"/>
                    <a:cs typeface="Heiti TC Light" charset="-120"/>
                  </a:rPr>
                  <a:t>與方位角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charset="0"/>
                            <a:ea typeface="Heiti TC Light" charset="-120"/>
                            <a:cs typeface="Heiti TC Light" charset="-12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  <a:ea typeface="Heiti TC Light" charset="-120"/>
                            <a:cs typeface="Heiti TC Light" charset="-120"/>
                          </a:rPr>
                          <m:t>𝛽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  <a:ea typeface="Heiti TC Light" charset="-120"/>
                            <a:cs typeface="Heiti TC Light" charset="-120"/>
                          </a:rPr>
                          <m:t>𝑙</m:t>
                        </m:r>
                      </m:sub>
                    </m:sSub>
                  </m:oMath>
                </a14:m>
                <a:endParaRPr kumimoji="1" lang="en-US" altLang="zh-TW" dirty="0" smtClean="0">
                  <a:latin typeface="Heiti TC Light" charset="-120"/>
                  <a:ea typeface="Heiti TC Light" charset="-120"/>
                  <a:cs typeface="Heiti TC Light" charset="-120"/>
                </a:endParaRPr>
              </a:p>
            </p:txBody>
          </p:sp>
        </mc:Choice>
        <mc:Fallback xmlns="">
          <p:sp>
            <p:nvSpPr>
              <p:cNvPr id="278" name="文字方塊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409" y="5471226"/>
                <a:ext cx="3256276" cy="929742"/>
              </a:xfrm>
              <a:prstGeom prst="rect">
                <a:avLst/>
              </a:prstGeom>
              <a:blipFill rotWithShape="0">
                <a:blip r:embed="rId75"/>
                <a:stretch>
                  <a:fillRect l="-3184" t="-7895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文字方塊 278"/>
              <p:cNvSpPr txBox="1"/>
              <p:nvPr/>
            </p:nvSpPr>
            <p:spPr>
              <a:xfrm>
                <a:off x="13238923" y="5539425"/>
                <a:ext cx="3386055" cy="96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TW" altLang="en-US" dirty="0" smtClean="0">
                    <a:latin typeface="Heiti TC Light" charset="-120"/>
                    <a:ea typeface="Heiti TC Light" charset="-120"/>
                    <a:cs typeface="Heiti TC Light" charset="-120"/>
                  </a:rPr>
                  <a:t>第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  <a:ea typeface="Heiti TC Light" charset="-120"/>
                        <a:cs typeface="Heiti TC Light" charset="-120"/>
                      </a:rPr>
                      <m:t>𝑝</m:t>
                    </m:r>
                  </m:oMath>
                </a14:m>
                <a:r>
                  <a:rPr kumimoji="1" lang="zh-TW" altLang="en-US" dirty="0" smtClean="0">
                    <a:latin typeface="Heiti TC Light" charset="-120"/>
                    <a:ea typeface="Heiti TC Light" charset="-120"/>
                    <a:cs typeface="Heiti TC Light" charset="-120"/>
                  </a:rPr>
                  <a:t>個</a:t>
                </a:r>
                <a:r>
                  <a:rPr kumimoji="1" lang="en-US" altLang="zh-TW" dirty="0">
                    <a:latin typeface="Heiti TC Light" charset="-120"/>
                    <a:ea typeface="Heiti TC Light" charset="-120"/>
                    <a:cs typeface="Heiti TC Light" charset="-120"/>
                  </a:rPr>
                  <a:t>P</a:t>
                </a:r>
                <a:r>
                  <a:rPr kumimoji="1" lang="en-US" altLang="zh-TW" dirty="0" smtClean="0">
                    <a:latin typeface="Heiti TC Light" charset="-120"/>
                    <a:ea typeface="Heiti TC Light" charset="-120"/>
                    <a:cs typeface="Heiti TC Light" charset="-120"/>
                  </a:rPr>
                  <a:t>D</a:t>
                </a:r>
                <a:r>
                  <a:rPr kumimoji="1" lang="zh-TW" altLang="en-US" dirty="0" smtClean="0">
                    <a:latin typeface="Heiti TC Light" charset="-120"/>
                    <a:ea typeface="Heiti TC Light" charset="-120"/>
                    <a:cs typeface="Heiti TC Light" charset="-120"/>
                  </a:rPr>
                  <a:t>的參數：</a:t>
                </a:r>
                <a:endParaRPr kumimoji="1" lang="en-US" altLang="zh-TW" dirty="0" smtClean="0">
                  <a:latin typeface="Heiti TC Light" charset="-120"/>
                  <a:ea typeface="Heiti TC Light" charset="-120"/>
                  <a:cs typeface="Heiti TC Light" charset="-120"/>
                </a:endParaRPr>
              </a:p>
              <a:p>
                <a:pPr algn="ctr"/>
                <a:r>
                  <a:rPr kumimoji="1" lang="zh-TW" altLang="en-US" dirty="0" smtClean="0">
                    <a:latin typeface="Heiti TC Light" charset="-120"/>
                    <a:ea typeface="Heiti TC Light" charset="-120"/>
                    <a:cs typeface="Heiti TC Light" charset="-120"/>
                  </a:rPr>
                  <a:t>天頂角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charset="0"/>
                            <a:ea typeface="Heiti TC Light" charset="-120"/>
                            <a:cs typeface="Heiti TC Light" charset="-12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  <a:ea typeface="Heiti TC Light" charset="-120"/>
                            <a:cs typeface="Heiti TC Light" charset="-120"/>
                          </a:rPr>
                          <m:t>𝛼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  <a:ea typeface="Heiti TC Light" charset="-120"/>
                            <a:cs typeface="Heiti TC Light" charset="-12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zh-TW" altLang="en-US" dirty="0" smtClean="0">
                    <a:latin typeface="Heiti TC Light" charset="-120"/>
                    <a:ea typeface="Heiti TC Light" charset="-120"/>
                    <a:cs typeface="Heiti TC Light" charset="-120"/>
                  </a:rPr>
                  <a:t>與方位角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charset="0"/>
                            <a:ea typeface="Heiti TC Light" charset="-120"/>
                            <a:cs typeface="Heiti TC Light" charset="-12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  <a:ea typeface="Heiti TC Light" charset="-120"/>
                            <a:cs typeface="Heiti TC Light" charset="-120"/>
                          </a:rPr>
                          <m:t>𝛽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  <a:ea typeface="Heiti TC Light" charset="-120"/>
                            <a:cs typeface="Heiti TC Light" charset="-120"/>
                          </a:rPr>
                          <m:t>𝑝</m:t>
                        </m:r>
                      </m:sub>
                    </m:sSub>
                  </m:oMath>
                </a14:m>
                <a:endParaRPr kumimoji="1" lang="en-US" altLang="zh-TW" dirty="0" smtClean="0">
                  <a:latin typeface="Heiti TC Light" charset="-120"/>
                  <a:ea typeface="Heiti TC Light" charset="-120"/>
                  <a:cs typeface="Heiti TC Light" charset="-120"/>
                </a:endParaRPr>
              </a:p>
            </p:txBody>
          </p:sp>
        </mc:Choice>
        <mc:Fallback xmlns="">
          <p:sp>
            <p:nvSpPr>
              <p:cNvPr id="279" name="文字方塊 2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8923" y="5539425"/>
                <a:ext cx="3386055" cy="961866"/>
              </a:xfrm>
              <a:prstGeom prst="rect">
                <a:avLst/>
              </a:prstGeom>
              <a:blipFill rotWithShape="0">
                <a:blip r:embed="rId76"/>
                <a:stretch>
                  <a:fillRect l="-3423" t="-7643" b="-114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0" name="群組 289"/>
          <p:cNvGrpSpPr/>
          <p:nvPr/>
        </p:nvGrpSpPr>
        <p:grpSpPr>
          <a:xfrm>
            <a:off x="8651404" y="7428449"/>
            <a:ext cx="1636319" cy="2337025"/>
            <a:chOff x="9915665" y="4903018"/>
            <a:chExt cx="776860" cy="1109529"/>
          </a:xfrm>
        </p:grpSpPr>
        <p:cxnSp>
          <p:nvCxnSpPr>
            <p:cNvPr id="291" name="直線接點 290"/>
            <p:cNvCxnSpPr/>
            <p:nvPr/>
          </p:nvCxnSpPr>
          <p:spPr>
            <a:xfrm flipH="1">
              <a:off x="10600748" y="5141776"/>
              <a:ext cx="8511" cy="8088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>
              <a:off x="10304098" y="5561214"/>
              <a:ext cx="296649" cy="4081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弧線 292"/>
            <p:cNvSpPr/>
            <p:nvPr/>
          </p:nvSpPr>
          <p:spPr>
            <a:xfrm rot="8343782">
              <a:off x="9915665" y="5152260"/>
              <a:ext cx="776860" cy="705555"/>
            </a:xfrm>
            <a:prstGeom prst="arc">
              <a:avLst>
                <a:gd name="adj1" fmla="val 16703910"/>
                <a:gd name="adj2" fmla="val 0"/>
              </a:avLst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94" name="弧線 293"/>
            <p:cNvSpPr/>
            <p:nvPr/>
          </p:nvSpPr>
          <p:spPr>
            <a:xfrm rot="20444619">
              <a:off x="10060205" y="5050113"/>
              <a:ext cx="545826" cy="449221"/>
            </a:xfrm>
            <a:prstGeom prst="arc">
              <a:avLst>
                <a:gd name="adj1" fmla="val 16703910"/>
                <a:gd name="adj2" fmla="val 0"/>
              </a:avLst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文字方塊 294"/>
                <p:cNvSpPr txBox="1"/>
                <p:nvPr/>
              </p:nvSpPr>
              <p:spPr>
                <a:xfrm>
                  <a:off x="10409642" y="4903018"/>
                  <a:ext cx="112269" cy="1168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600" i="1" smtClean="0">
                                <a:latin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TW" sz="1600" b="0" i="1" smtClean="0">
                                <a:latin typeface="Cambria Math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600" dirty="0"/>
                </a:p>
              </p:txBody>
            </p:sp>
          </mc:Choice>
          <mc:Fallback xmlns="">
            <p:sp>
              <p:nvSpPr>
                <p:cNvPr id="295" name="文字方塊 2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9642" y="4903018"/>
                  <a:ext cx="112269" cy="116896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l="-12821" r="-2564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文字方塊 295"/>
                <p:cNvSpPr txBox="1"/>
                <p:nvPr/>
              </p:nvSpPr>
              <p:spPr>
                <a:xfrm>
                  <a:off x="10148068" y="5895651"/>
                  <a:ext cx="106851" cy="1168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600" i="1" smtClean="0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TW" sz="1600" b="0" i="1" smtClean="0">
                                <a:latin typeface="Cambria Math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600" dirty="0"/>
                </a:p>
              </p:txBody>
            </p:sp>
          </mc:Choice>
          <mc:Fallback xmlns="">
            <p:sp>
              <p:nvSpPr>
                <p:cNvPr id="296" name="文字方塊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8068" y="5895651"/>
                  <a:ext cx="106851" cy="116896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l="-29730" r="-8108" b="-3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7" name="群組 306"/>
          <p:cNvGrpSpPr/>
          <p:nvPr/>
        </p:nvGrpSpPr>
        <p:grpSpPr>
          <a:xfrm>
            <a:off x="13367914" y="6466452"/>
            <a:ext cx="3674097" cy="3476234"/>
            <a:chOff x="2252678" y="727198"/>
            <a:chExt cx="5409198" cy="5117895"/>
          </a:xfrm>
        </p:grpSpPr>
        <p:sp>
          <p:nvSpPr>
            <p:cNvPr id="308" name="文字方塊 307"/>
            <p:cNvSpPr txBox="1"/>
            <p:nvPr/>
          </p:nvSpPr>
          <p:spPr>
            <a:xfrm>
              <a:off x="2252678" y="5095780"/>
              <a:ext cx="847449" cy="74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endParaRPr kumimoji="1"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09" name="直線箭頭接點 308"/>
            <p:cNvCxnSpPr/>
            <p:nvPr/>
          </p:nvCxnSpPr>
          <p:spPr>
            <a:xfrm flipH="1" flipV="1">
              <a:off x="4256048" y="1489487"/>
              <a:ext cx="62796" cy="263692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箭頭接點 309"/>
            <p:cNvCxnSpPr/>
            <p:nvPr/>
          </p:nvCxnSpPr>
          <p:spPr>
            <a:xfrm>
              <a:off x="4342384" y="4126401"/>
              <a:ext cx="2436637" cy="108179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箭頭接點 310"/>
            <p:cNvCxnSpPr/>
            <p:nvPr/>
          </p:nvCxnSpPr>
          <p:spPr>
            <a:xfrm flipH="1">
              <a:off x="2584828" y="4111160"/>
              <a:ext cx="1703537" cy="115512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文字方塊 311"/>
            <p:cNvSpPr txBox="1"/>
            <p:nvPr/>
          </p:nvSpPr>
          <p:spPr>
            <a:xfrm>
              <a:off x="3965840" y="727198"/>
              <a:ext cx="847449" cy="74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  <a:endParaRPr kumimoji="1"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13" name="文字方塊 312"/>
            <p:cNvSpPr txBox="1"/>
            <p:nvPr/>
          </p:nvSpPr>
          <p:spPr>
            <a:xfrm>
              <a:off x="6814427" y="5019827"/>
              <a:ext cx="847449" cy="74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</a:t>
              </a:r>
              <a:endParaRPr kumimoji="1" lang="zh-TW" altLang="en-US" sz="16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314" name="群組 313"/>
          <p:cNvGrpSpPr/>
          <p:nvPr/>
        </p:nvGrpSpPr>
        <p:grpSpPr>
          <a:xfrm rot="15620599">
            <a:off x="14554579" y="7841837"/>
            <a:ext cx="1058713" cy="898558"/>
            <a:chOff x="7871157" y="1850608"/>
            <a:chExt cx="630766" cy="535348"/>
          </a:xfrm>
          <a:solidFill>
            <a:srgbClr val="CF2F30"/>
          </a:solidFill>
        </p:grpSpPr>
        <p:sp>
          <p:nvSpPr>
            <p:cNvPr id="315" name="橢圓 314"/>
            <p:cNvSpPr/>
            <p:nvPr/>
          </p:nvSpPr>
          <p:spPr>
            <a:xfrm>
              <a:off x="7871157" y="1850608"/>
              <a:ext cx="147168" cy="147168"/>
            </a:xfrm>
            <a:prstGeom prst="ellipse">
              <a:avLst/>
            </a:prstGeom>
            <a:grpFill/>
            <a:ln>
              <a:solidFill>
                <a:srgbClr val="CF2F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16" name="直線箭頭接點 315"/>
            <p:cNvCxnSpPr/>
            <p:nvPr/>
          </p:nvCxnSpPr>
          <p:spPr>
            <a:xfrm rot="5979401" flipV="1">
              <a:off x="8020619" y="1904653"/>
              <a:ext cx="392551" cy="570056"/>
            </a:xfrm>
            <a:prstGeom prst="straightConnector1">
              <a:avLst/>
            </a:prstGeom>
            <a:grpFill/>
            <a:ln w="44450">
              <a:solidFill>
                <a:srgbClr val="CF2F3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群組 316"/>
          <p:cNvGrpSpPr/>
          <p:nvPr/>
        </p:nvGrpSpPr>
        <p:grpSpPr>
          <a:xfrm>
            <a:off x="13948447" y="7376860"/>
            <a:ext cx="1636319" cy="2356005"/>
            <a:chOff x="9915665" y="4903018"/>
            <a:chExt cx="776860" cy="1118540"/>
          </a:xfrm>
        </p:grpSpPr>
        <p:cxnSp>
          <p:nvCxnSpPr>
            <p:cNvPr id="318" name="直線接點 317"/>
            <p:cNvCxnSpPr/>
            <p:nvPr/>
          </p:nvCxnSpPr>
          <p:spPr>
            <a:xfrm flipH="1">
              <a:off x="10600748" y="5141776"/>
              <a:ext cx="8511" cy="8088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>
              <a:off x="10304098" y="5561214"/>
              <a:ext cx="296649" cy="4081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弧線 319"/>
            <p:cNvSpPr/>
            <p:nvPr/>
          </p:nvSpPr>
          <p:spPr>
            <a:xfrm rot="8343782">
              <a:off x="9915665" y="5152260"/>
              <a:ext cx="776860" cy="705555"/>
            </a:xfrm>
            <a:prstGeom prst="arc">
              <a:avLst>
                <a:gd name="adj1" fmla="val 16703910"/>
                <a:gd name="adj2" fmla="val 0"/>
              </a:avLst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21" name="弧線 320"/>
            <p:cNvSpPr/>
            <p:nvPr/>
          </p:nvSpPr>
          <p:spPr>
            <a:xfrm rot="20444619">
              <a:off x="10060205" y="5050113"/>
              <a:ext cx="545826" cy="449221"/>
            </a:xfrm>
            <a:prstGeom prst="arc">
              <a:avLst>
                <a:gd name="adj1" fmla="val 16703910"/>
                <a:gd name="adj2" fmla="val 0"/>
              </a:avLst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文字方塊 321"/>
                <p:cNvSpPr txBox="1"/>
                <p:nvPr/>
              </p:nvSpPr>
              <p:spPr>
                <a:xfrm>
                  <a:off x="10409642" y="4903018"/>
                  <a:ext cx="130473" cy="1259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600" i="1" smtClean="0">
                                <a:latin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TW" sz="1600" b="0" i="1" smtClean="0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600" dirty="0"/>
                </a:p>
              </p:txBody>
            </p:sp>
          </mc:Choice>
          <mc:Fallback xmlns="">
            <p:sp>
              <p:nvSpPr>
                <p:cNvPr id="322" name="文字方塊 3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9642" y="4903018"/>
                  <a:ext cx="130473" cy="125907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11111" r="-6667" b="-204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文字方塊 322"/>
                <p:cNvSpPr txBox="1"/>
                <p:nvPr/>
              </p:nvSpPr>
              <p:spPr>
                <a:xfrm>
                  <a:off x="10148068" y="5895651"/>
                  <a:ext cx="125054" cy="1259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600" i="1" smtClean="0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TW" sz="1600" b="0" i="1" smtClean="0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600" dirty="0"/>
                </a:p>
              </p:txBody>
            </p:sp>
          </mc:Choice>
          <mc:Fallback xmlns="">
            <p:sp>
              <p:nvSpPr>
                <p:cNvPr id="323" name="文字方塊 3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8068" y="5895651"/>
                  <a:ext cx="125054" cy="125907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l="-25000" r="-4545" b="-2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789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2832147" y="10807836"/>
            <a:ext cx="3589519" cy="2944849"/>
            <a:chOff x="4880900" y="2331237"/>
            <a:chExt cx="3589519" cy="2944849"/>
          </a:xfrm>
        </p:grpSpPr>
        <p:grpSp>
          <p:nvGrpSpPr>
            <p:cNvPr id="12" name="群組 11"/>
            <p:cNvGrpSpPr/>
            <p:nvPr/>
          </p:nvGrpSpPr>
          <p:grpSpPr>
            <a:xfrm>
              <a:off x="4950670" y="2331237"/>
              <a:ext cx="3519749" cy="2944849"/>
              <a:chOff x="3929167" y="1970313"/>
              <a:chExt cx="3519749" cy="2944849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5853921" y="1970313"/>
                <a:ext cx="1594995" cy="1604819"/>
                <a:chOff x="6969290" y="3952975"/>
                <a:chExt cx="1594995" cy="1604819"/>
              </a:xfrm>
            </p:grpSpPr>
            <p:grpSp>
              <p:nvGrpSpPr>
                <p:cNvPr id="24" name="群組 23"/>
                <p:cNvGrpSpPr/>
                <p:nvPr/>
              </p:nvGrpSpPr>
              <p:grpSpPr>
                <a:xfrm rot="4366313">
                  <a:off x="7141692" y="4666347"/>
                  <a:ext cx="1293868" cy="489026"/>
                  <a:chOff x="7727691" y="1707232"/>
                  <a:chExt cx="1293868" cy="489026"/>
                </a:xfrm>
              </p:grpSpPr>
              <p:sp>
                <p:nvSpPr>
                  <p:cNvPr id="26" name="橢圓 25"/>
                  <p:cNvSpPr/>
                  <p:nvPr/>
                </p:nvSpPr>
                <p:spPr>
                  <a:xfrm>
                    <a:off x="7727691" y="1707232"/>
                    <a:ext cx="282515" cy="282515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27" name="直線箭頭接點 26"/>
                  <p:cNvCxnSpPr/>
                  <p:nvPr/>
                </p:nvCxnSpPr>
                <p:spPr>
                  <a:xfrm rot="17233687" flipH="1">
                    <a:off x="8432215" y="1606915"/>
                    <a:ext cx="88411" cy="1090276"/>
                  </a:xfrm>
                  <a:prstGeom prst="straightConnector1">
                    <a:avLst/>
                  </a:prstGeom>
                  <a:ln w="44450">
                    <a:solidFill>
                      <a:schemeClr val="accent6">
                        <a:lumMod val="5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字方塊 24"/>
                    <p:cNvSpPr txBox="1"/>
                    <p:nvPr/>
                  </p:nvSpPr>
                  <p:spPr>
                    <a:xfrm>
                      <a:off x="6969290" y="3952975"/>
                      <a:ext cx="15949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zh-TW" sz="14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LE</m:t>
                            </m:r>
                            <m:sSub>
                              <m:sSubPr>
                                <m:ctrlPr>
                                  <a:rPr kumimoji="1" lang="en-US" altLang="zh-TW" sz="1400" i="1" dirty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00" dirty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TW" sz="1400" dirty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l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文字方塊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9290" y="3952975"/>
                      <a:ext cx="1594995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群組 14"/>
              <p:cNvGrpSpPr/>
              <p:nvPr/>
            </p:nvGrpSpPr>
            <p:grpSpPr>
              <a:xfrm rot="13335718">
                <a:off x="4068355" y="3990395"/>
                <a:ext cx="541604" cy="924767"/>
                <a:chOff x="7727691" y="1707232"/>
                <a:chExt cx="541604" cy="924767"/>
              </a:xfrm>
            </p:grpSpPr>
            <p:sp>
              <p:nvSpPr>
                <p:cNvPr id="22" name="橢圓 21"/>
                <p:cNvSpPr/>
                <p:nvPr/>
              </p:nvSpPr>
              <p:spPr>
                <a:xfrm>
                  <a:off x="7727691" y="1707232"/>
                  <a:ext cx="282515" cy="28251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23" name="直線箭頭接點 22"/>
                <p:cNvCxnSpPr/>
                <p:nvPr/>
              </p:nvCxnSpPr>
              <p:spPr>
                <a:xfrm rot="8264282" flipH="1" flipV="1">
                  <a:off x="8233046" y="1832248"/>
                  <a:ext cx="36249" cy="799751"/>
                </a:xfrm>
                <a:prstGeom prst="straightConnector1">
                  <a:avLst/>
                </a:prstGeom>
                <a:ln w="444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字方塊 15"/>
                  <p:cNvSpPr txBox="1"/>
                  <p:nvPr/>
                </p:nvSpPr>
                <p:spPr>
                  <a:xfrm>
                    <a:off x="3929167" y="4559627"/>
                    <a:ext cx="1594995" cy="326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zh-TW" sz="1400" dirty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P</m:t>
                          </m:r>
                          <m:sSub>
                            <m:sSubPr>
                              <m:ctrlPr>
                                <a:rPr kumimoji="1" lang="en-US" altLang="zh-TW" sz="1400" i="1" dirty="0">
                                  <a:solidFill>
                                    <a:srgbClr val="CF2F3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 sz="1400" dirty="0">
                                  <a:solidFill>
                                    <a:srgbClr val="CF2F3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TW" sz="1400" dirty="0">
                                  <a:solidFill>
                                    <a:srgbClr val="CF2F3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p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1400" dirty="0">
                      <a:solidFill>
                        <a:srgbClr val="CF2F30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99" name="文字方塊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9167" y="4559627"/>
                    <a:ext cx="1594995" cy="32694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線接點 16"/>
              <p:cNvCxnSpPr/>
              <p:nvPr/>
            </p:nvCxnSpPr>
            <p:spPr>
              <a:xfrm flipH="1">
                <a:off x="4253221" y="2348808"/>
                <a:ext cx="2243903" cy="246366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弧線 17"/>
              <p:cNvSpPr/>
              <p:nvPr/>
            </p:nvSpPr>
            <p:spPr>
              <a:xfrm rot="8343782">
                <a:off x="5671510" y="2220697"/>
                <a:ext cx="1113855" cy="1096743"/>
              </a:xfrm>
              <a:prstGeom prst="arc">
                <a:avLst>
                  <a:gd name="adj1" fmla="val 16703910"/>
                  <a:gd name="adj2" fmla="val 0"/>
                </a:avLst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字方塊 18"/>
                  <p:cNvSpPr txBox="1"/>
                  <p:nvPr/>
                </p:nvSpPr>
                <p:spPr>
                  <a:xfrm>
                    <a:off x="5973128" y="2957702"/>
                    <a:ext cx="529504" cy="4508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19" name="文字方塊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3128" y="2957702"/>
                    <a:ext cx="351315" cy="29841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3793" r="-6897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/>
                  <p:cNvSpPr txBox="1"/>
                  <p:nvPr/>
                </p:nvSpPr>
                <p:spPr>
                  <a:xfrm>
                    <a:off x="3990528" y="4149740"/>
                    <a:ext cx="880857" cy="45082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20" name="文字方塊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0528" y="4149740"/>
                    <a:ext cx="880857" cy="29841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244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4868741" y="3207366"/>
                    <a:ext cx="567784" cy="4508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741" y="3207366"/>
                    <a:ext cx="376385" cy="29841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2903" r="-9677" b="-2653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弧線 12"/>
            <p:cNvSpPr/>
            <p:nvPr/>
          </p:nvSpPr>
          <p:spPr>
            <a:xfrm rot="20700000">
              <a:off x="4880900" y="4458348"/>
              <a:ext cx="819938" cy="807341"/>
            </a:xfrm>
            <a:prstGeom prst="arc">
              <a:avLst>
                <a:gd name="adj1" fmla="val 16703910"/>
                <a:gd name="adj2" fmla="val 0"/>
              </a:avLst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435469" y="13080784"/>
            <a:ext cx="3380561" cy="2944849"/>
            <a:chOff x="4068355" y="1970313"/>
            <a:chExt cx="3380561" cy="2944849"/>
          </a:xfrm>
        </p:grpSpPr>
        <p:grpSp>
          <p:nvGrpSpPr>
            <p:cNvPr id="31" name="群組 30"/>
            <p:cNvGrpSpPr/>
            <p:nvPr/>
          </p:nvGrpSpPr>
          <p:grpSpPr>
            <a:xfrm>
              <a:off x="5853921" y="1970313"/>
              <a:ext cx="1594995" cy="1604819"/>
              <a:chOff x="6969290" y="3952975"/>
              <a:chExt cx="1594995" cy="1604819"/>
            </a:xfrm>
          </p:grpSpPr>
          <p:grpSp>
            <p:nvGrpSpPr>
              <p:cNvPr id="41" name="群組 40"/>
              <p:cNvGrpSpPr/>
              <p:nvPr/>
            </p:nvGrpSpPr>
            <p:grpSpPr>
              <a:xfrm rot="4366313">
                <a:off x="7141692" y="4666347"/>
                <a:ext cx="1293868" cy="489026"/>
                <a:chOff x="7727691" y="1707232"/>
                <a:chExt cx="1293868" cy="489026"/>
              </a:xfrm>
            </p:grpSpPr>
            <p:sp>
              <p:nvSpPr>
                <p:cNvPr id="43" name="橢圓 42"/>
                <p:cNvSpPr/>
                <p:nvPr/>
              </p:nvSpPr>
              <p:spPr>
                <a:xfrm>
                  <a:off x="7727691" y="1707232"/>
                  <a:ext cx="282515" cy="282515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44" name="直線箭頭接點 43"/>
                <p:cNvCxnSpPr/>
                <p:nvPr/>
              </p:nvCxnSpPr>
              <p:spPr>
                <a:xfrm rot="17233687" flipH="1">
                  <a:off x="8432215" y="1606915"/>
                  <a:ext cx="88411" cy="1090276"/>
                </a:xfrm>
                <a:prstGeom prst="straightConnector1">
                  <a:avLst/>
                </a:prstGeom>
                <a:ln w="44450">
                  <a:solidFill>
                    <a:schemeClr val="accent6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字方塊 41"/>
                  <p:cNvSpPr txBox="1"/>
                  <p:nvPr/>
                </p:nvSpPr>
                <p:spPr>
                  <a:xfrm>
                    <a:off x="6969290" y="3952975"/>
                    <a:ext cx="15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zh-TW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LE</m:t>
                          </m:r>
                          <m:sSub>
                            <m:sSubPr>
                              <m:ctrlPr>
                                <a:rPr kumimoji="1" lang="en-US" altLang="zh-TW" sz="1400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 sz="1400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TW" sz="1400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l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1400" dirty="0">
                      <a:solidFill>
                        <a:schemeClr val="accent6">
                          <a:lumMod val="5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101" name="文字方塊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9290" y="3952975"/>
                    <a:ext cx="1594995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群組 31"/>
            <p:cNvGrpSpPr/>
            <p:nvPr/>
          </p:nvGrpSpPr>
          <p:grpSpPr>
            <a:xfrm rot="13335718">
              <a:off x="4068355" y="3990395"/>
              <a:ext cx="541604" cy="924767"/>
              <a:chOff x="7727691" y="1707232"/>
              <a:chExt cx="541604" cy="924767"/>
            </a:xfrm>
          </p:grpSpPr>
          <p:sp>
            <p:nvSpPr>
              <p:cNvPr id="39" name="橢圓 38"/>
              <p:cNvSpPr/>
              <p:nvPr/>
            </p:nvSpPr>
            <p:spPr>
              <a:xfrm>
                <a:off x="7727691" y="1707232"/>
                <a:ext cx="282515" cy="28251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40" name="直線箭頭接點 39"/>
              <p:cNvCxnSpPr/>
              <p:nvPr/>
            </p:nvCxnSpPr>
            <p:spPr>
              <a:xfrm rot="8264282" flipH="1" flipV="1">
                <a:off x="8233046" y="1832248"/>
                <a:ext cx="36249" cy="799751"/>
              </a:xfrm>
              <a:prstGeom prst="straightConnector1">
                <a:avLst/>
              </a:prstGeom>
              <a:ln w="444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弧線 34"/>
            <p:cNvSpPr/>
            <p:nvPr/>
          </p:nvSpPr>
          <p:spPr>
            <a:xfrm rot="8343782">
              <a:off x="5671510" y="2220697"/>
              <a:ext cx="1113855" cy="1096743"/>
            </a:xfrm>
            <a:prstGeom prst="arc">
              <a:avLst>
                <a:gd name="adj1" fmla="val 16703910"/>
                <a:gd name="adj2" fmla="val 0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5973128" y="2957702"/>
                  <a:ext cx="529504" cy="4508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</a:rPr>
                              <m:t>𝑙𝑝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128" y="2957702"/>
                  <a:ext cx="351315" cy="2984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3793" r="-6897" b="-204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4868741" y="3207366"/>
                  <a:ext cx="567784" cy="4508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</a:rPr>
                              <m:t>𝑙𝑝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741" y="3207366"/>
                  <a:ext cx="376385" cy="29841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903" r="-9677" b="-2653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群組 3"/>
          <p:cNvGrpSpPr/>
          <p:nvPr/>
        </p:nvGrpSpPr>
        <p:grpSpPr>
          <a:xfrm>
            <a:off x="5051622" y="14195224"/>
            <a:ext cx="318015" cy="964001"/>
            <a:chOff x="4513151" y="7520415"/>
            <a:chExt cx="318015" cy="964001"/>
          </a:xfrm>
        </p:grpSpPr>
        <p:sp>
          <p:nvSpPr>
            <p:cNvPr id="47" name="橢圓 46"/>
            <p:cNvSpPr/>
            <p:nvPr/>
          </p:nvSpPr>
          <p:spPr>
            <a:xfrm rot="4366313">
              <a:off x="4548651" y="7520415"/>
              <a:ext cx="282515" cy="28251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8" name="直線箭頭接點 47"/>
            <p:cNvCxnSpPr/>
            <p:nvPr/>
          </p:nvCxnSpPr>
          <p:spPr>
            <a:xfrm flipH="1">
              <a:off x="4513151" y="7646690"/>
              <a:ext cx="176758" cy="837726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標題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</p:spPr>
        <p:txBody>
          <a:bodyPr/>
          <a:lstStyle/>
          <a:p>
            <a:r>
              <a:rPr kumimoji="1" lang="zh-TW" altLang="en-US" dirty="0" smtClean="0"/>
              <a:t>最佳化結果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6" y="1201057"/>
            <a:ext cx="5016500" cy="8902700"/>
          </a:xfrm>
          <a:prstGeom prst="rect">
            <a:avLst/>
          </a:prstGeom>
        </p:spPr>
      </p:pic>
      <p:sp>
        <p:nvSpPr>
          <p:cNvPr id="104" name="文字方塊 103"/>
          <p:cNvSpPr txBox="1"/>
          <p:nvPr/>
        </p:nvSpPr>
        <p:spPr>
          <a:xfrm>
            <a:off x="1409726" y="7496625"/>
            <a:ext cx="70038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 smtClean="0">
                <a:latin typeface="Heiti TC Light" charset="-120"/>
                <a:ea typeface="Heiti TC Light" charset="-120"/>
                <a:cs typeface="Heiti TC Light" charset="-120"/>
              </a:rPr>
              <a:t>LED</a:t>
            </a:r>
            <a:r>
              <a:rPr kumimoji="1" lang="zh-TW" altLang="en-US" sz="3600" dirty="0" smtClean="0">
                <a:latin typeface="Heiti TC Light" charset="-120"/>
                <a:ea typeface="Heiti TC Light" charset="-120"/>
                <a:cs typeface="Heiti TC Light" charset="-120"/>
              </a:rPr>
              <a:t>朗博次方：</a:t>
            </a:r>
            <a:r>
              <a:rPr kumimoji="1" lang="de-DE" altLang="zh-TW" sz="3600" dirty="0">
                <a:latin typeface="Heiti TC Light" charset="-120"/>
                <a:ea typeface="Heiti TC Light" charset="-120"/>
                <a:cs typeface="Heiti TC Light" charset="-120"/>
              </a:rPr>
              <a:t>1.11833  </a:t>
            </a:r>
            <a:endParaRPr kumimoji="1" lang="de-DE" altLang="zh-TW" sz="3600" dirty="0" smtClean="0">
              <a:latin typeface="Heiti TC Light" charset="-120"/>
              <a:ea typeface="Heiti TC Light" charset="-120"/>
              <a:cs typeface="Heiti TC Light" charset="-120"/>
            </a:endParaRPr>
          </a:p>
          <a:p>
            <a:r>
              <a:rPr kumimoji="1" lang="de-DE" altLang="zh-TW" sz="3600" dirty="0" smtClean="0">
                <a:latin typeface="Heiti TC Light" charset="-120"/>
                <a:ea typeface="Heiti TC Light" charset="-120"/>
                <a:cs typeface="Heiti TC Light" charset="-120"/>
              </a:rPr>
              <a:t>PD</a:t>
            </a:r>
            <a:r>
              <a:rPr kumimoji="1" lang="zh-TW" altLang="de-DE" sz="3600" dirty="0">
                <a:latin typeface="Heiti TC Light" charset="-120"/>
                <a:ea typeface="Heiti TC Light" charset="-120"/>
                <a:cs typeface="Heiti TC Light" charset="-120"/>
              </a:rPr>
              <a:t>朗博次方：</a:t>
            </a:r>
            <a:r>
              <a:rPr kumimoji="1" lang="de-DE" altLang="zh-TW" sz="3600" dirty="0" smtClean="0">
                <a:latin typeface="Heiti TC Light" charset="-120"/>
                <a:ea typeface="Heiti TC Light" charset="-120"/>
                <a:cs typeface="Heiti TC Light" charset="-120"/>
              </a:rPr>
              <a:t>1.35157</a:t>
            </a:r>
          </a:p>
          <a:p>
            <a:endParaRPr kumimoji="1" lang="de-DE" altLang="zh-TW" sz="3600" dirty="0">
              <a:latin typeface="Heiti TC Light" charset="-120"/>
              <a:ea typeface="Heiti TC Light" charset="-120"/>
              <a:cs typeface="Heiti TC Light" charset="-120"/>
            </a:endParaRPr>
          </a:p>
          <a:p>
            <a:r>
              <a:rPr kumimoji="1" lang="zh-TW" altLang="en-US" sz="3600" dirty="0" smtClean="0">
                <a:latin typeface="Heiti TC Light" charset="-120"/>
                <a:ea typeface="Heiti TC Light" charset="-120"/>
                <a:cs typeface="Heiti TC Light" charset="-120"/>
              </a:rPr>
              <a:t>容許誤差內的樣本點數：</a:t>
            </a:r>
            <a:r>
              <a:rPr kumimoji="1" lang="en-US" altLang="zh-TW" sz="3600" dirty="0" smtClean="0">
                <a:latin typeface="Heiti TC Light" charset="-120"/>
                <a:ea typeface="Heiti TC Light" charset="-120"/>
                <a:cs typeface="Heiti TC Light" charset="-120"/>
              </a:rPr>
              <a:t>128/128</a:t>
            </a:r>
          </a:p>
        </p:txBody>
      </p:sp>
      <p:sp>
        <p:nvSpPr>
          <p:cNvPr id="106" name="矩形 105"/>
          <p:cNvSpPr/>
          <p:nvPr/>
        </p:nvSpPr>
        <p:spPr>
          <a:xfrm>
            <a:off x="1237546" y="2350645"/>
            <a:ext cx="8138937" cy="46600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1528357" y="250262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樣本點</a:t>
            </a:r>
            <a:endParaRPr kumimoji="1"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374" b="2241"/>
          <a:stretch/>
        </p:blipFill>
        <p:spPr>
          <a:xfrm>
            <a:off x="2751027" y="3445637"/>
            <a:ext cx="4830012" cy="295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18583</TotalTime>
  <Words>2025</Words>
  <Application>Microsoft Macintosh PowerPoint</Application>
  <PresentationFormat>自訂</PresentationFormat>
  <Paragraphs>230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Calibri</vt:lpstr>
      <vt:lpstr>Calibri Light</vt:lpstr>
      <vt:lpstr>Cambria Math</vt:lpstr>
      <vt:lpstr>Heiti TC Light</vt:lpstr>
      <vt:lpstr>Heiti TC Medium</vt:lpstr>
      <vt:lpstr>Kaiti TC</vt:lpstr>
      <vt:lpstr>Times New Roman</vt:lpstr>
      <vt:lpstr>新細明體</vt:lpstr>
      <vt:lpstr>Arial</vt:lpstr>
      <vt:lpstr>Office 佈景主題</vt:lpstr>
      <vt:lpstr>多LED對多PD定位系統：介紹</vt:lpstr>
      <vt:lpstr>光傳遞模型</vt:lpstr>
      <vt:lpstr>定位演算法：獲得入射方位</vt:lpstr>
      <vt:lpstr>定位演算法：獲得距離</vt:lpstr>
      <vt:lpstr>目標函數</vt:lpstr>
      <vt:lpstr>最佳化變數</vt:lpstr>
      <vt:lpstr>最佳化結果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tiffanykitten870131@gmail.com</dc:creator>
  <cp:lastModifiedBy>tiffanykitten870131@gmail.com</cp:lastModifiedBy>
  <cp:revision>82</cp:revision>
  <dcterms:created xsi:type="dcterms:W3CDTF">2021-12-08T18:46:18Z</dcterms:created>
  <dcterms:modified xsi:type="dcterms:W3CDTF">2022-06-27T12:54:14Z</dcterms:modified>
</cp:coreProperties>
</file>