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7" r:id="rId2"/>
    <p:sldId id="260" r:id="rId3"/>
    <p:sldId id="261" r:id="rId4"/>
    <p:sldId id="273" r:id="rId5"/>
    <p:sldId id="274" r:id="rId6"/>
    <p:sldId id="275" r:id="rId7"/>
    <p:sldId id="276" r:id="rId8"/>
    <p:sldId id="280" r:id="rId9"/>
    <p:sldId id="281" r:id="rId10"/>
    <p:sldId id="282" r:id="rId11"/>
    <p:sldId id="277" r:id="rId12"/>
    <p:sldId id="265" r:id="rId13"/>
    <p:sldId id="266" r:id="rId14"/>
    <p:sldId id="283" r:id="rId15"/>
    <p:sldId id="278" r:id="rId16"/>
    <p:sldId id="264" r:id="rId17"/>
    <p:sldId id="262" r:id="rId18"/>
    <p:sldId id="2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7DC6"/>
    <a:srgbClr val="1295EA"/>
    <a:srgbClr val="15A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6" d="100"/>
          <a:sy n="146" d="100"/>
        </p:scale>
        <p:origin x="-592"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6775D-D918-384B-8CC2-F8C8AB9FCBD9}" type="datetimeFigureOut">
              <a:rPr lang="en-US" smtClean="0"/>
              <a:t>9/8/15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D6AC0-DB78-1940-9B6E-AB6208305294}" type="slidenum">
              <a:rPr lang="en-US" smtClean="0"/>
              <a:t>‹#›</a:t>
            </a:fld>
            <a:endParaRPr lang="en-US"/>
          </a:p>
        </p:txBody>
      </p:sp>
    </p:spTree>
    <p:extLst>
      <p:ext uri="{BB962C8B-B14F-4D97-AF65-F5344CB8AC3E}">
        <p14:creationId xmlns:p14="http://schemas.microsoft.com/office/powerpoint/2010/main" val="17062936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Rancid- http://</a:t>
            </a:r>
            <a:r>
              <a:rPr lang="en-US" dirty="0" err="1" smtClean="0"/>
              <a:t>www.shrubbery.net</a:t>
            </a:r>
            <a:r>
              <a:rPr lang="en-US" dirty="0" smtClean="0"/>
              <a:t>/rancid/</a:t>
            </a:r>
            <a:endParaRPr lang="en-US" dirty="0"/>
          </a:p>
        </p:txBody>
      </p:sp>
      <p:sp>
        <p:nvSpPr>
          <p:cNvPr id="4" name="Slide Number Placeholder 3"/>
          <p:cNvSpPr>
            <a:spLocks noGrp="1"/>
          </p:cNvSpPr>
          <p:nvPr>
            <p:ph type="sldNum" sz="quarter" idx="10"/>
          </p:nvPr>
        </p:nvSpPr>
        <p:spPr/>
        <p:txBody>
          <a:bodyPr/>
          <a:lstStyle/>
          <a:p>
            <a:fld id="{360D6AC0-DB78-1940-9B6E-AB6208305294}" type="slidenum">
              <a:rPr lang="en-US" smtClean="0"/>
              <a:t>18</a:t>
            </a:fld>
            <a:endParaRPr lang="en-US"/>
          </a:p>
        </p:txBody>
      </p:sp>
    </p:spTree>
    <p:extLst>
      <p:ext uri="{BB962C8B-B14F-4D97-AF65-F5344CB8AC3E}">
        <p14:creationId xmlns:p14="http://schemas.microsoft.com/office/powerpoint/2010/main" val="306290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
            <a:ext cx="9144000" cy="14442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Franklin Gothic Book"/>
                <a:cs typeface="Franklin Gothic Book"/>
              </a:rPr>
              <a:t>v</a:t>
            </a:r>
          </a:p>
        </p:txBody>
      </p:sp>
      <p:pic>
        <p:nvPicPr>
          <p:cNvPr id="14" name="Picture 13"/>
          <p:cNvPicPr>
            <a:picLocks noChangeAspect="1"/>
          </p:cNvPicPr>
          <p:nvPr userDrawn="1"/>
        </p:nvPicPr>
        <p:blipFill>
          <a:blip r:embed="rId2"/>
          <a:stretch>
            <a:fillRect/>
          </a:stretch>
        </p:blipFill>
        <p:spPr>
          <a:xfrm>
            <a:off x="4045848" y="345722"/>
            <a:ext cx="1027240" cy="1027240"/>
          </a:xfrm>
          <a:prstGeom prst="rect">
            <a:avLst/>
          </a:prstGeom>
        </p:spPr>
      </p:pic>
      <p:sp>
        <p:nvSpPr>
          <p:cNvPr id="2" name="Title 1"/>
          <p:cNvSpPr>
            <a:spLocks noGrp="1"/>
          </p:cNvSpPr>
          <p:nvPr>
            <p:ph type="ctrTitle" hasCustomPrompt="1"/>
          </p:nvPr>
        </p:nvSpPr>
        <p:spPr>
          <a:xfrm>
            <a:off x="685800" y="1855619"/>
            <a:ext cx="7772400" cy="962916"/>
          </a:xfrm>
        </p:spPr>
        <p:txBody>
          <a:bodyPr>
            <a:normAutofit/>
          </a:bodyPr>
          <a:lstStyle>
            <a:lvl1pPr algn="ctr">
              <a:defRPr sz="2400" b="1">
                <a:solidFill>
                  <a:schemeClr val="tx1">
                    <a:lumMod val="85000"/>
                    <a:lumOff val="15000"/>
                  </a:schemeClr>
                </a:solidFill>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1507601" y="3284799"/>
            <a:ext cx="6112834" cy="338189"/>
          </a:xfrm>
        </p:spPr>
        <p:txBody>
          <a:bodyPr lIns="0" tIns="0" rIns="0" bIns="0" anchor="ctr" anchorCtr="0">
            <a:noAutofit/>
          </a:bodyPr>
          <a:lstStyle>
            <a:lvl1pPr algn="ctr">
              <a:buNone/>
              <a:defRPr sz="1600" baseline="0">
                <a:solidFill>
                  <a:schemeClr val="accent3"/>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Presenter Name</a:t>
            </a:r>
          </a:p>
        </p:txBody>
      </p:sp>
      <p:cxnSp>
        <p:nvCxnSpPr>
          <p:cNvPr id="11" name="Straight Connector 10"/>
          <p:cNvCxnSpPr/>
          <p:nvPr userDrawn="1"/>
        </p:nvCxnSpPr>
        <p:spPr>
          <a:xfrm>
            <a:off x="1507601" y="3692936"/>
            <a:ext cx="607105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4" hasCustomPrompt="1"/>
          </p:nvPr>
        </p:nvSpPr>
        <p:spPr>
          <a:xfrm>
            <a:off x="1507602" y="3750162"/>
            <a:ext cx="6112832" cy="342900"/>
          </a:xfrm>
        </p:spPr>
        <p:txBody>
          <a:bodyPr lIns="0" tIns="0" rIns="0" bIns="0" anchor="ctr" anchorCtr="0">
            <a:noAutofit/>
          </a:bodyPr>
          <a:lstStyle>
            <a:lvl1pPr algn="ctr">
              <a:buNone/>
              <a:defRPr sz="1400" b="0" baseline="0">
                <a:solidFill>
                  <a:schemeClr val="tx1">
                    <a:lumMod val="65000"/>
                    <a:lumOff val="35000"/>
                  </a:schemeClr>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Presentation Date</a:t>
            </a:r>
          </a:p>
        </p:txBody>
      </p:sp>
      <p:sp>
        <p:nvSpPr>
          <p:cNvPr id="15" name="Date Placeholder 14"/>
          <p:cNvSpPr>
            <a:spLocks noGrp="1"/>
          </p:cNvSpPr>
          <p:nvPr>
            <p:ph type="dt" sz="half" idx="16"/>
          </p:nvPr>
        </p:nvSpPr>
        <p:spPr/>
        <p:txBody>
          <a:bodyPr/>
          <a:lstStyle/>
          <a:p>
            <a:fld id="{EA58D93F-A3A3-EA4A-A702-0D79BF3CBC9F}" type="datetime4">
              <a:rPr lang="en-US" smtClean="0">
                <a:solidFill>
                  <a:prstClr val="white"/>
                </a:solidFill>
              </a:rPr>
              <a:pPr/>
              <a:t>September 8, 2015</a:t>
            </a:fld>
            <a:endParaRPr lang="en-US" dirty="0">
              <a:solidFill>
                <a:prstClr val="white"/>
              </a:solidFill>
            </a:endParaRPr>
          </a:p>
        </p:txBody>
      </p:sp>
      <p:sp>
        <p:nvSpPr>
          <p:cNvPr id="16" name="Footer Placeholder 15"/>
          <p:cNvSpPr>
            <a:spLocks noGrp="1"/>
          </p:cNvSpPr>
          <p:nvPr>
            <p:ph type="ftr" sz="quarter" idx="17"/>
          </p:nvPr>
        </p:nvSpPr>
        <p:spPr/>
        <p:txBody>
          <a:bodyPr/>
          <a:lstStyle/>
          <a:p>
            <a:r>
              <a:rPr lang="en-US" smtClean="0">
                <a:solidFill>
                  <a:prstClr val="white"/>
                </a:solidFill>
              </a:rPr>
              <a:t>cumulusnetworks.com</a:t>
            </a:r>
            <a:endParaRPr lang="en-US" dirty="0">
              <a:solidFill>
                <a:prstClr val="white"/>
              </a:solidFill>
            </a:endParaRPr>
          </a:p>
        </p:txBody>
      </p:sp>
      <p:sp>
        <p:nvSpPr>
          <p:cNvPr id="17" name="Slide Number Placeholder 16"/>
          <p:cNvSpPr>
            <a:spLocks noGrp="1"/>
          </p:cNvSpPr>
          <p:nvPr>
            <p:ph type="sldNum" sz="quarter" idx="18"/>
          </p:nvPr>
        </p:nvSpPr>
        <p:spPr/>
        <p:txBody>
          <a:bodyPr/>
          <a:lstStyle/>
          <a:p>
            <a:fld id="{2066355A-084C-D24E-9AD2-7E4FC41EA62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41132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3" name="Content Placeholder 2"/>
          <p:cNvSpPr>
            <a:spLocks noGrp="1"/>
          </p:cNvSpPr>
          <p:nvPr>
            <p:ph idx="1" hasCustomPrompt="1"/>
          </p:nvPr>
        </p:nvSpPr>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611F33-B025-C942-AA97-A2E37B19AAE4}"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842965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58ED9C-6495-9240-B4CA-B386709EE741}" type="datetime4">
              <a:rPr lang="en-US" smtClean="0">
                <a:solidFill>
                  <a:prstClr val="white"/>
                </a:solidFill>
              </a:rPr>
              <a:pPr/>
              <a:t>September 8,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9" name="Text Placeholder 7"/>
          <p:cNvSpPr>
            <a:spLocks noGrp="1"/>
          </p:cNvSpPr>
          <p:nvPr>
            <p:ph type="body" sz="quarter" idx="13" hasCustomPrompt="1"/>
          </p:nvPr>
        </p:nvSpPr>
        <p:spPr>
          <a:xfrm>
            <a:off x="1697789" y="706753"/>
            <a:ext cx="6256423" cy="3703232"/>
          </a:xfrm>
        </p:spPr>
        <p:txBody>
          <a:bodyPr lIns="0" tIns="0" rIns="0" bIns="0" anchor="ctr" anchorCtr="0">
            <a:normAutofit/>
          </a:bodyPr>
          <a:lstStyle>
            <a:lvl1pPr marL="91440" indent="-91440">
              <a:spcBef>
                <a:spcPts val="0"/>
              </a:spcBef>
              <a:spcAft>
                <a:spcPts val="2400"/>
              </a:spcAft>
              <a:buClr>
                <a:schemeClr val="bg1"/>
              </a:buClr>
              <a:buSzPct val="100000"/>
              <a:buFont typeface="Arial"/>
              <a:buChar char="•"/>
              <a:defRPr sz="2800" b="1" baseline="0">
                <a:solidFill>
                  <a:schemeClr val="accent3"/>
                </a:solidFill>
              </a:defRPr>
            </a:lvl1pPr>
            <a:lvl2pPr marL="109728" indent="-109728">
              <a:spcBef>
                <a:spcPts val="0"/>
              </a:spcBef>
              <a:spcAft>
                <a:spcPts val="2400"/>
              </a:spcAft>
              <a:buClr>
                <a:schemeClr val="bg1"/>
              </a:buClr>
              <a:buSzPct val="100000"/>
              <a:buFont typeface="Arial"/>
              <a:buChar char="•"/>
              <a:defRPr sz="2800" baseline="0">
                <a:solidFill>
                  <a:schemeClr val="tx1">
                    <a:lumMod val="85000"/>
                    <a:lumOff val="15000"/>
                  </a:schemeClr>
                </a:solidFill>
              </a:defRPr>
            </a:lvl2pPr>
            <a:lvl3pPr marL="91440" indent="-457200">
              <a:spcBef>
                <a:spcPts val="0"/>
              </a:spcBef>
              <a:spcAft>
                <a:spcPts val="0"/>
              </a:spcAft>
              <a:buClr>
                <a:schemeClr val="bg1"/>
              </a:buClr>
              <a:buSzPct val="100000"/>
              <a:buFont typeface="Arial"/>
              <a:buChar char="•"/>
              <a:defRPr>
                <a:solidFill>
                  <a:schemeClr val="tx1">
                    <a:lumMod val="50000"/>
                    <a:lumOff val="50000"/>
                  </a:schemeClr>
                </a:solidFill>
              </a:defRPr>
            </a:lvl3pPr>
            <a:lvl4pPr marL="91440" indent="-457200">
              <a:spcBef>
                <a:spcPts val="0"/>
              </a:spcBef>
              <a:spcAft>
                <a:spcPts val="0"/>
              </a:spcAft>
              <a:buClr>
                <a:schemeClr val="bg1"/>
              </a:buClr>
              <a:buSzPct val="100000"/>
              <a:buFont typeface="Arial"/>
              <a:buChar char="•"/>
              <a:defRPr>
                <a:solidFill>
                  <a:schemeClr val="tx1">
                    <a:lumMod val="50000"/>
                    <a:lumOff val="50000"/>
                  </a:schemeClr>
                </a:solidFill>
              </a:defRPr>
            </a:lvl4pPr>
            <a:lvl5pPr marL="91440" indent="-457200">
              <a:spcBef>
                <a:spcPts val="0"/>
              </a:spcBef>
              <a:spcAft>
                <a:spcPts val="0"/>
              </a:spcAft>
              <a:buClr>
                <a:schemeClr val="bg1"/>
              </a:buClr>
              <a:buSzPct val="100000"/>
              <a:buFont typeface="Arial"/>
              <a:buChar char="•"/>
              <a:defRPr>
                <a:solidFill>
                  <a:schemeClr val="tx1">
                    <a:lumMod val="50000"/>
                    <a:lumOff val="50000"/>
                  </a:schemeClr>
                </a:solidFill>
              </a:defRPr>
            </a:lvl5pPr>
          </a:lstStyle>
          <a:p>
            <a:pPr lvl="0"/>
            <a:r>
              <a:rPr lang="en-US" dirty="0" smtClean="0"/>
              <a:t>Agenda Item 1</a:t>
            </a:r>
          </a:p>
          <a:p>
            <a:pPr lvl="1"/>
            <a:r>
              <a:rPr lang="en-US" dirty="0" smtClean="0"/>
              <a:t>Agenda Item 2</a:t>
            </a:r>
          </a:p>
          <a:p>
            <a:pPr lvl="1"/>
            <a:r>
              <a:rPr lang="en-US" dirty="0" smtClean="0"/>
              <a:t>Agenda Item 3</a:t>
            </a:r>
          </a:p>
        </p:txBody>
      </p:sp>
      <p:sp>
        <p:nvSpPr>
          <p:cNvPr id="10" name="Title Placeholder 1"/>
          <p:cNvSpPr>
            <a:spLocks noGrp="1"/>
          </p:cNvSpPr>
          <p:nvPr>
            <p:ph type="title" hasCustomPrompt="1"/>
          </p:nvPr>
        </p:nvSpPr>
        <p:spPr>
          <a:xfrm>
            <a:off x="239620" y="186586"/>
            <a:ext cx="7634378" cy="310569"/>
          </a:xfrm>
          <a:prstGeom prst="rect">
            <a:avLst/>
          </a:prstGeom>
        </p:spPr>
        <p:txBody>
          <a:bodyPr vert="horz" lIns="0" tIns="0" rIns="0" bIns="0" rtlCol="0" anchor="ctr">
            <a:normAutofit/>
          </a:bodyPr>
          <a:lstStyle/>
          <a:p>
            <a:r>
              <a:rPr lang="en-US" dirty="0" smtClean="0"/>
              <a:t>Agenda</a:t>
            </a:r>
            <a:endParaRPr lang="en-US" dirty="0"/>
          </a:p>
        </p:txBody>
      </p:sp>
    </p:spTree>
    <p:extLst>
      <p:ext uri="{BB962C8B-B14F-4D97-AF65-F5344CB8AC3E}">
        <p14:creationId xmlns:p14="http://schemas.microsoft.com/office/powerpoint/2010/main" val="40696976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5" name="Date Placeholder 4"/>
          <p:cNvSpPr>
            <a:spLocks noGrp="1"/>
          </p:cNvSpPr>
          <p:nvPr>
            <p:ph type="dt" sz="half" idx="10"/>
          </p:nvPr>
        </p:nvSpPr>
        <p:spPr/>
        <p:txBody>
          <a:bodyPr/>
          <a:lstStyle/>
          <a:p>
            <a:fld id="{F62B0D1A-695B-BE40-82F1-8549B4FEF08A}" type="datetime4">
              <a:rPr lang="en-US" smtClean="0">
                <a:solidFill>
                  <a:prstClr val="white"/>
                </a:solidFill>
              </a:rPr>
              <a:pPr/>
              <a:t>September 8,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9" name="Content Placeholder 2"/>
          <p:cNvSpPr>
            <a:spLocks noGrp="1"/>
          </p:cNvSpPr>
          <p:nvPr>
            <p:ph idx="1" hasCustomPrompt="1"/>
          </p:nvPr>
        </p:nvSpPr>
        <p:spPr>
          <a:xfrm>
            <a:off x="324290" y="766033"/>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hasCustomPrompt="1"/>
          </p:nvPr>
        </p:nvSpPr>
        <p:spPr>
          <a:xfrm>
            <a:off x="4617865" y="774912"/>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209694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15" name="Rectangle 14"/>
          <p:cNvSpPr/>
          <p:nvPr userDrawn="1"/>
        </p:nvSpPr>
        <p:spPr>
          <a:xfrm>
            <a:off x="77348" y="1"/>
            <a:ext cx="9066653" cy="9101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
        <p:nvSpPr>
          <p:cNvPr id="4" name="Date Placeholder 3"/>
          <p:cNvSpPr>
            <a:spLocks noGrp="1"/>
          </p:cNvSpPr>
          <p:nvPr>
            <p:ph type="dt" sz="half" idx="10"/>
          </p:nvPr>
        </p:nvSpPr>
        <p:spPr/>
        <p:txBody>
          <a:bodyPr/>
          <a:lstStyle/>
          <a:p>
            <a:fld id="{EC735C66-5CB6-7649-AD3A-0D78505EF21A}"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239620" y="4209976"/>
            <a:ext cx="8735046" cy="507831"/>
          </a:xfrm>
          <a:prstGeom prst="rect">
            <a:avLst/>
          </a:prstGeom>
          <a:noFill/>
        </p:spPr>
        <p:txBody>
          <a:bodyPr wrap="square" lIns="0" rtlCol="0">
            <a:spAutoFit/>
          </a:bodyPr>
          <a:lstStyle/>
          <a:p>
            <a:r>
              <a:rPr lang="en-US" sz="900" dirty="0">
                <a:solidFill>
                  <a:prstClr val="white">
                    <a:lumMod val="65000"/>
                  </a:prstClr>
                </a:solidFill>
                <a:latin typeface="Franklin Gothic Book" panose="020B0503020102020204" pitchFamily="34" charset="0"/>
              </a:rPr>
              <a:t>© 2014 Cumulus Networks. Cumulus Networks, the Cumulus Networks Logo, and Cumulus Linux are trademarks or registered trademarks of Cumulus Networks, Inc. or its affiliates in the U.S. and other countries. Other names may be trademarks of their respective owners. The registered trademark Linux® is used pursuant to a sublicense from LMI, the exclusive licensee of Linus Torvalds, owner of the mark on a world-wide basis.</a:t>
            </a:r>
          </a:p>
        </p:txBody>
      </p:sp>
      <p:sp>
        <p:nvSpPr>
          <p:cNvPr id="8" name="Text Placeholder 5"/>
          <p:cNvSpPr txBox="1">
            <a:spLocks/>
          </p:cNvSpPr>
          <p:nvPr userDrawn="1"/>
        </p:nvSpPr>
        <p:spPr>
          <a:xfrm>
            <a:off x="2644154" y="3291600"/>
            <a:ext cx="3698449" cy="553480"/>
          </a:xfrm>
          <a:prstGeom prst="rect">
            <a:avLst/>
          </a:prstGeom>
        </p:spPr>
        <p:txBody>
          <a:bodyPr/>
          <a:lstStyle>
            <a:lvl1pPr marL="0" indent="0" algn="l" defTabSz="457200" rtl="0" eaLnBrk="1" latinLnBrk="0" hangingPunct="1">
              <a:spcBef>
                <a:spcPts val="600"/>
              </a:spcBef>
              <a:buClr>
                <a:schemeClr val="bg1"/>
              </a:buClr>
              <a:buFont typeface="Wingdings" charset="2"/>
              <a:buChar char="§"/>
              <a:defRPr sz="2800" b="0" kern="1200">
                <a:solidFill>
                  <a:schemeClr val="tx1">
                    <a:lumMod val="85000"/>
                    <a:lumOff val="15000"/>
                  </a:schemeClr>
                </a:solidFill>
                <a:latin typeface="Franklin Gothic Book"/>
                <a:ea typeface="+mn-ea"/>
                <a:cs typeface="+mn-cs"/>
              </a:defRPr>
            </a:lvl1pPr>
            <a:lvl2pPr marL="0" indent="182880" algn="l" defTabSz="457200" rtl="0" eaLnBrk="1" latinLnBrk="0" hangingPunct="1">
              <a:spcBef>
                <a:spcPts val="600"/>
              </a:spcBef>
              <a:buClr>
                <a:schemeClr val="bg1"/>
              </a:buClr>
              <a:buFont typeface="Wingdings" charset="2"/>
              <a:buChar char="§"/>
              <a:defRPr sz="2400" kern="1200">
                <a:solidFill>
                  <a:schemeClr val="tx1">
                    <a:lumMod val="65000"/>
                    <a:lumOff val="35000"/>
                  </a:schemeClr>
                </a:solidFill>
                <a:latin typeface="Franklin Gothic Book"/>
                <a:ea typeface="+mn-ea"/>
                <a:cs typeface="+mn-cs"/>
              </a:defRPr>
            </a:lvl2pPr>
            <a:lvl3pPr marL="457200" indent="274320" algn="l" defTabSz="457200" rtl="0" eaLnBrk="1" latinLnBrk="0" hangingPunct="1">
              <a:spcBef>
                <a:spcPts val="600"/>
              </a:spcBef>
              <a:buClr>
                <a:schemeClr val="accent3"/>
              </a:buClr>
              <a:buFont typeface="Wingdings" charset="2"/>
              <a:buChar char="§"/>
              <a:defRPr sz="2000" kern="1200">
                <a:solidFill>
                  <a:schemeClr val="tx1">
                    <a:lumMod val="65000"/>
                    <a:lumOff val="35000"/>
                  </a:schemeClr>
                </a:solidFill>
                <a:latin typeface="Franklin Gothic Book"/>
                <a:ea typeface="+mn-ea"/>
                <a:cs typeface="+mn-cs"/>
              </a:defRPr>
            </a:lvl3pPr>
            <a:lvl4pPr marL="731520" indent="274320" algn="l" defTabSz="457200" rtl="0" eaLnBrk="1" latinLnBrk="0" hangingPunct="1">
              <a:spcBef>
                <a:spcPts val="600"/>
              </a:spcBef>
              <a:buClr>
                <a:schemeClr val="accent2"/>
              </a:buClr>
              <a:buFont typeface="Wingdings" charset="2"/>
              <a:buChar char="§"/>
              <a:defRPr sz="1800" kern="1200">
                <a:solidFill>
                  <a:schemeClr val="tx1">
                    <a:lumMod val="65000"/>
                    <a:lumOff val="35000"/>
                  </a:schemeClr>
                </a:solidFill>
                <a:latin typeface="Franklin Gothic Book"/>
                <a:ea typeface="+mn-ea"/>
                <a:cs typeface="+mn-cs"/>
              </a:defRPr>
            </a:lvl4pPr>
            <a:lvl5pPr marL="914400" indent="274320" algn="l" defTabSz="457200" rtl="0" eaLnBrk="1" latinLnBrk="0" hangingPunct="1">
              <a:spcBef>
                <a:spcPts val="600"/>
              </a:spcBef>
              <a:buClr>
                <a:schemeClr val="accent1"/>
              </a:buClr>
              <a:buSzPct val="100000"/>
              <a:buFont typeface="Wingdings" charset="2"/>
              <a:buChar char="§"/>
              <a:defRPr sz="1600" kern="1200" baseline="0">
                <a:solidFill>
                  <a:schemeClr val="tx1">
                    <a:lumMod val="65000"/>
                    <a:lumOff val="35000"/>
                  </a:schemeClr>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prstClr val="white"/>
              </a:buClr>
            </a:pPr>
            <a:r>
              <a:rPr lang="en-US" sz="2400" dirty="0" smtClean="0">
                <a:solidFill>
                  <a:prstClr val="black">
                    <a:lumMod val="75000"/>
                    <a:lumOff val="25000"/>
                  </a:prstClr>
                </a:solidFill>
              </a:rPr>
              <a:t>Thank You!</a:t>
            </a:r>
            <a:endParaRPr lang="en-US" sz="2400" dirty="0">
              <a:solidFill>
                <a:prstClr val="black">
                  <a:lumMod val="75000"/>
                  <a:lumOff val="25000"/>
                </a:prstClr>
              </a:solidFill>
            </a:endParaRPr>
          </a:p>
        </p:txBody>
      </p:sp>
      <p:cxnSp>
        <p:nvCxnSpPr>
          <p:cNvPr id="9" name="Straight Connector 8"/>
          <p:cNvCxnSpPr/>
          <p:nvPr userDrawn="1"/>
        </p:nvCxnSpPr>
        <p:spPr>
          <a:xfrm>
            <a:off x="0" y="4114816"/>
            <a:ext cx="914400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150038" y="1056259"/>
            <a:ext cx="2755900" cy="2072436"/>
          </a:xfrm>
          <a:prstGeom prst="rect">
            <a:avLst/>
          </a:prstGeom>
        </p:spPr>
      </p:pic>
      <p:pic>
        <p:nvPicPr>
          <p:cNvPr id="13" name="Picture 12"/>
          <p:cNvPicPr>
            <a:picLocks noChangeAspect="1"/>
          </p:cNvPicPr>
          <p:nvPr userDrawn="1"/>
        </p:nvPicPr>
        <p:blipFill>
          <a:blip r:embed="rId3"/>
          <a:stretch>
            <a:fillRect/>
          </a:stretch>
        </p:blipFill>
        <p:spPr>
          <a:xfrm>
            <a:off x="8476488" y="0"/>
            <a:ext cx="667512" cy="667512"/>
          </a:xfrm>
          <a:prstGeom prst="rect">
            <a:avLst/>
          </a:prstGeom>
        </p:spPr>
      </p:pic>
    </p:spTree>
    <p:extLst>
      <p:ext uri="{BB962C8B-B14F-4D97-AF65-F5344CB8AC3E}">
        <p14:creationId xmlns:p14="http://schemas.microsoft.com/office/powerpoint/2010/main" val="2878749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F7D825E-60CE-B840-8CB7-A43E579C32C1}" type="datetime4">
              <a:rPr lang="en-US" smtClean="0">
                <a:solidFill>
                  <a:prstClr val="white"/>
                </a:solidFill>
              </a:rPr>
              <a:pPr/>
              <a:t>September 8, 2015</a:t>
            </a:fld>
            <a:endParaRPr lang="en-US">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cumulusnetworks.com</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2979609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4" name="Date Placeholder 3"/>
          <p:cNvSpPr>
            <a:spLocks noGrp="1"/>
          </p:cNvSpPr>
          <p:nvPr>
            <p:ph type="dt" sz="half" idx="10"/>
          </p:nvPr>
        </p:nvSpPr>
        <p:spPr/>
        <p:txBody>
          <a:bodyPr/>
          <a:lstStyle/>
          <a:p>
            <a:fld id="{E1AC5AD1-E004-43E1-B06B-89D4915683C1}"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1001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869180"/>
            <a:ext cx="9144000" cy="2743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
        <p:nvSpPr>
          <p:cNvPr id="2" name="Title Placeholder 1"/>
          <p:cNvSpPr>
            <a:spLocks noGrp="1"/>
          </p:cNvSpPr>
          <p:nvPr>
            <p:ph type="title"/>
          </p:nvPr>
        </p:nvSpPr>
        <p:spPr>
          <a:xfrm>
            <a:off x="239620" y="186586"/>
            <a:ext cx="7634378" cy="31056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1163" y="848661"/>
            <a:ext cx="8021674" cy="3746318"/>
          </a:xfrm>
          <a:prstGeom prst="rect">
            <a:avLst/>
          </a:prstGeom>
        </p:spPr>
        <p:txBody>
          <a:bodyPr vert="horz" lIns="0" tIns="0" rIns="18288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39620" y="4854297"/>
            <a:ext cx="1446658" cy="273844"/>
          </a:xfrm>
          <a:prstGeom prst="rect">
            <a:avLst/>
          </a:prstGeom>
        </p:spPr>
        <p:txBody>
          <a:bodyPr vert="horz" lIns="0" tIns="45720" rIns="0" bIns="45720" rtlCol="0" anchor="ctr"/>
          <a:lstStyle>
            <a:lvl1pPr algn="l">
              <a:defRPr sz="900">
                <a:solidFill>
                  <a:schemeClr val="bg1"/>
                </a:solidFill>
                <a:latin typeface="Franklin Gothic Book"/>
              </a:defRPr>
            </a:lvl1pPr>
          </a:lstStyle>
          <a:p>
            <a:fld id="{3A3D783F-04A9-9846-82ED-EDB82AC304E2}"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3"/>
          </p:nvPr>
        </p:nvSpPr>
        <p:spPr>
          <a:xfrm>
            <a:off x="2624667" y="4854297"/>
            <a:ext cx="3821676" cy="273844"/>
          </a:xfrm>
          <a:prstGeom prst="rect">
            <a:avLst/>
          </a:prstGeom>
        </p:spPr>
        <p:txBody>
          <a:bodyPr vert="horz" lIns="91440" tIns="45720" rIns="91440" bIns="45720" rtlCol="0" anchor="ctr"/>
          <a:lstStyle>
            <a:lvl1pPr algn="ctr">
              <a:defRPr sz="900">
                <a:solidFill>
                  <a:schemeClr val="bg1"/>
                </a:solidFill>
                <a:latin typeface="Franklin Gothic Book"/>
              </a:defRPr>
            </a:lvl1pPr>
          </a:lstStyle>
          <a:p>
            <a:r>
              <a:rPr lang="en-US" dirty="0" smtClean="0">
                <a:solidFill>
                  <a:prstClr val="white"/>
                </a:solidFill>
              </a:rPr>
              <a:t>cumulusnetworks.com</a:t>
            </a:r>
            <a:endParaRPr lang="en-US" dirty="0">
              <a:solidFill>
                <a:prstClr val="white"/>
              </a:solidFill>
            </a:endParaRPr>
          </a:p>
        </p:txBody>
      </p:sp>
      <p:sp>
        <p:nvSpPr>
          <p:cNvPr id="6" name="Slide Number Placeholder 5"/>
          <p:cNvSpPr>
            <a:spLocks noGrp="1"/>
          </p:cNvSpPr>
          <p:nvPr>
            <p:ph type="sldNum" sz="quarter" idx="4"/>
          </p:nvPr>
        </p:nvSpPr>
        <p:spPr>
          <a:xfrm>
            <a:off x="8290278" y="4854297"/>
            <a:ext cx="684388" cy="273844"/>
          </a:xfrm>
          <a:prstGeom prst="rect">
            <a:avLst/>
          </a:prstGeom>
        </p:spPr>
        <p:txBody>
          <a:bodyPr vert="horz" lIns="0" tIns="45720" rIns="0" bIns="45720" rtlCol="0" anchor="ctr"/>
          <a:lstStyle>
            <a:lvl1pPr algn="r">
              <a:defRPr sz="900">
                <a:solidFill>
                  <a:schemeClr val="bg1"/>
                </a:solidFill>
                <a:latin typeface="Franklin Gothic Book"/>
              </a:defRPr>
            </a:lvl1pPr>
          </a:lstStyle>
          <a:p>
            <a:fld id="{2066355A-084C-D24E-9AD2-7E4FC41EA627}" type="slidenum">
              <a:rPr lang="en-US" smtClean="0">
                <a:solidFill>
                  <a:prstClr val="white"/>
                </a:solidFill>
              </a:rPr>
              <a:pPr/>
              <a:t>‹#›</a:t>
            </a:fld>
            <a:endParaRPr lang="en-US" dirty="0">
              <a:solidFill>
                <a:prstClr val="white"/>
              </a:solidFill>
            </a:endParaRPr>
          </a:p>
        </p:txBody>
      </p:sp>
      <p:cxnSp>
        <p:nvCxnSpPr>
          <p:cNvPr id="16" name="Straight Connector 15"/>
          <p:cNvCxnSpPr/>
          <p:nvPr userDrawn="1"/>
        </p:nvCxnSpPr>
        <p:spPr>
          <a:xfrm flipV="1">
            <a:off x="0" y="664268"/>
            <a:ext cx="9144000" cy="1976"/>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9"/>
          <a:stretch>
            <a:fillRect/>
          </a:stretch>
        </p:blipFill>
        <p:spPr>
          <a:xfrm>
            <a:off x="8476488" y="0"/>
            <a:ext cx="667512" cy="667512"/>
          </a:xfrm>
          <a:prstGeom prst="rect">
            <a:avLst/>
          </a:prstGeom>
        </p:spPr>
      </p:pic>
    </p:spTree>
    <p:extLst>
      <p:ext uri="{BB962C8B-B14F-4D97-AF65-F5344CB8AC3E}">
        <p14:creationId xmlns:p14="http://schemas.microsoft.com/office/powerpoint/2010/main" val="408348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2000" b="1" i="0" kern="1200" baseline="0">
          <a:solidFill>
            <a:schemeClr val="accent3"/>
          </a:solidFill>
          <a:latin typeface="+mj-lt"/>
          <a:ea typeface="+mj-ea"/>
          <a:cs typeface="Franklin Gothic Medium"/>
        </a:defRPr>
      </a:lvl1pPr>
    </p:titleStyle>
    <p:body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Network Configurations with </a:t>
            </a:r>
            <a:r>
              <a:rPr lang="en-US" dirty="0" err="1" smtClean="0"/>
              <a:t>Git</a:t>
            </a:r>
            <a:endParaRPr lang="en-US" dirty="0"/>
          </a:p>
        </p:txBody>
      </p:sp>
      <p:sp>
        <p:nvSpPr>
          <p:cNvPr id="3" name="Text Placeholder 2"/>
          <p:cNvSpPr>
            <a:spLocks noGrp="1"/>
          </p:cNvSpPr>
          <p:nvPr>
            <p:ph type="body" sz="quarter" idx="13"/>
          </p:nvPr>
        </p:nvSpPr>
        <p:spPr/>
        <p:txBody>
          <a:bodyPr/>
          <a:lstStyle/>
          <a:p>
            <a:r>
              <a:rPr lang="en-US" dirty="0" smtClean="0"/>
              <a:t>Pete Lumbis - @</a:t>
            </a:r>
            <a:r>
              <a:rPr lang="en-US" dirty="0" err="1" smtClean="0"/>
              <a:t>PeteCCDE</a:t>
            </a:r>
            <a:endParaRPr lang="en-US" dirty="0" smtClean="0"/>
          </a:p>
        </p:txBody>
      </p:sp>
      <p:sp>
        <p:nvSpPr>
          <p:cNvPr id="4" name="Text Placeholder 3"/>
          <p:cNvSpPr>
            <a:spLocks noGrp="1"/>
          </p:cNvSpPr>
          <p:nvPr>
            <p:ph type="body" sz="quarter" idx="14"/>
          </p:nvPr>
        </p:nvSpPr>
        <p:spPr/>
        <p:txBody>
          <a:bodyPr/>
          <a:lstStyle/>
          <a:p>
            <a:r>
              <a:rPr lang="en-US" dirty="0" smtClean="0"/>
              <a:t>Customer Solutions Engineer</a:t>
            </a:r>
            <a:br>
              <a:rPr lang="en-US" dirty="0" smtClean="0"/>
            </a:br>
            <a:r>
              <a:rPr lang="en-US" dirty="0" smtClean="0"/>
              <a:t>CCIE #28677, CCDE 2012::3</a:t>
            </a:r>
            <a:endParaRPr lang="en-US" dirty="0"/>
          </a:p>
        </p:txBody>
      </p:sp>
      <p:sp>
        <p:nvSpPr>
          <p:cNvPr id="5" name="Footer Placeholder 3"/>
          <p:cNvSpPr>
            <a:spLocks noGrp="1"/>
          </p:cNvSpPr>
          <p:nvPr>
            <p:ph type="ftr" sz="quarter" idx="4294967295"/>
          </p:nvPr>
        </p:nvSpPr>
        <p:spPr>
          <a:xfrm>
            <a:off x="2624138" y="4835525"/>
            <a:ext cx="3822700" cy="274638"/>
          </a:xfrm>
        </p:spPr>
        <p:txBody>
          <a:bodyPr/>
          <a:lstStyle/>
          <a:p>
            <a:r>
              <a:rPr lang="en-US" dirty="0" err="1">
                <a:solidFill>
                  <a:prstClr val="white"/>
                </a:solidFill>
              </a:rPr>
              <a:t>cumulusnetworks.com</a:t>
            </a:r>
            <a:endParaRPr lang="en-US" dirty="0">
              <a:solidFill>
                <a:prstClr val="white"/>
              </a:solidFill>
            </a:endParaRPr>
          </a:p>
        </p:txBody>
      </p:sp>
    </p:spTree>
    <p:extLst>
      <p:ext uri="{BB962C8B-B14F-4D97-AF65-F5344CB8AC3E}">
        <p14:creationId xmlns:p14="http://schemas.microsoft.com/office/powerpoint/2010/main" val="2441469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The Ugly</a:t>
            </a:r>
            <a:endParaRPr lang="en-US" dirty="0"/>
          </a:p>
        </p:txBody>
      </p:sp>
      <p:sp>
        <p:nvSpPr>
          <p:cNvPr id="3" name="Content Placeholder 2"/>
          <p:cNvSpPr>
            <a:spLocks noGrp="1"/>
          </p:cNvSpPr>
          <p:nvPr>
            <p:ph idx="1"/>
          </p:nvPr>
        </p:nvSpPr>
        <p:spPr/>
        <p:txBody>
          <a:bodyPr/>
          <a:lstStyle/>
          <a:p>
            <a:r>
              <a:rPr lang="en-US" dirty="0" smtClean="0"/>
              <a:t>Incumbent Vendors Bad at Rollback</a:t>
            </a:r>
          </a:p>
          <a:p>
            <a:endParaRPr lang="en-US" dirty="0"/>
          </a:p>
          <a:p>
            <a:endParaRPr lang="en-US" dirty="0" smtClean="0"/>
          </a:p>
          <a:p>
            <a:r>
              <a:rPr lang="en-US" dirty="0" smtClean="0"/>
              <a:t>Typos Cause Chaos</a:t>
            </a:r>
          </a:p>
          <a:p>
            <a:pPr lvl="2"/>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10</a:t>
            </a:fld>
            <a:endParaRPr lang="en-US">
              <a:solidFill>
                <a:prstClr val="white"/>
              </a:solidFill>
            </a:endParaRPr>
          </a:p>
        </p:txBody>
      </p:sp>
      <p:sp>
        <p:nvSpPr>
          <p:cNvPr id="6" name="TextBox 5"/>
          <p:cNvSpPr txBox="1"/>
          <p:nvPr/>
        </p:nvSpPr>
        <p:spPr>
          <a:xfrm>
            <a:off x="965200" y="1554480"/>
            <a:ext cx="5100320" cy="584776"/>
          </a:xfrm>
          <a:prstGeom prst="rect">
            <a:avLst/>
          </a:prstGeom>
          <a:noFill/>
        </p:spPr>
        <p:txBody>
          <a:bodyPr wrap="square" rtlCol="0">
            <a:spAutoFit/>
          </a:bodyPr>
          <a:lstStyle/>
          <a:p>
            <a:r>
              <a:rPr lang="en-US" sz="1600" dirty="0" smtClean="0">
                <a:solidFill>
                  <a:schemeClr val="tx1">
                    <a:lumMod val="75000"/>
                    <a:lumOff val="25000"/>
                  </a:schemeClr>
                </a:solidFill>
                <a:latin typeface="Consolas"/>
                <a:cs typeface="Consolas"/>
              </a:rPr>
              <a:t>interface eth0</a:t>
            </a:r>
          </a:p>
          <a:p>
            <a:r>
              <a:rPr lang="en-US" sz="1600" dirty="0">
                <a:solidFill>
                  <a:schemeClr val="tx1">
                    <a:lumMod val="75000"/>
                    <a:lumOff val="25000"/>
                  </a:schemeClr>
                </a:solidFill>
                <a:latin typeface="Consolas"/>
                <a:cs typeface="Consolas"/>
              </a:rPr>
              <a:t> </a:t>
            </a:r>
            <a:r>
              <a:rPr lang="en-US" sz="1600" dirty="0" err="1" smtClean="0">
                <a:solidFill>
                  <a:schemeClr val="tx1">
                    <a:lumMod val="75000"/>
                    <a:lumOff val="25000"/>
                  </a:schemeClr>
                </a:solidFill>
                <a:latin typeface="Consolas"/>
                <a:cs typeface="Consolas"/>
              </a:rPr>
              <a:t>ip</a:t>
            </a:r>
            <a:r>
              <a:rPr lang="en-US" sz="1600" dirty="0" smtClean="0">
                <a:solidFill>
                  <a:schemeClr val="tx1">
                    <a:lumMod val="75000"/>
                    <a:lumOff val="25000"/>
                  </a:schemeClr>
                </a:solidFill>
                <a:latin typeface="Consolas"/>
                <a:cs typeface="Consolas"/>
              </a:rPr>
              <a:t> address 192.168.1.1 255.255.255.0</a:t>
            </a:r>
            <a:endParaRPr lang="en-US" sz="1600" dirty="0" smtClean="0">
              <a:solidFill>
                <a:schemeClr val="tx1">
                  <a:lumMod val="75000"/>
                  <a:lumOff val="25000"/>
                </a:schemeClr>
              </a:solidFill>
              <a:latin typeface="Consolas"/>
              <a:cs typeface="Consolas"/>
            </a:endParaRPr>
          </a:p>
        </p:txBody>
      </p:sp>
      <p:sp>
        <p:nvSpPr>
          <p:cNvPr id="7" name="TextBox 6"/>
          <p:cNvSpPr txBox="1"/>
          <p:nvPr/>
        </p:nvSpPr>
        <p:spPr>
          <a:xfrm>
            <a:off x="965200" y="2309853"/>
            <a:ext cx="5405120" cy="584776"/>
          </a:xfrm>
          <a:prstGeom prst="rect">
            <a:avLst/>
          </a:prstGeom>
          <a:noFill/>
        </p:spPr>
        <p:txBody>
          <a:bodyPr wrap="square" rtlCol="0">
            <a:spAutoFit/>
          </a:bodyPr>
          <a:lstStyle/>
          <a:p>
            <a:r>
              <a:rPr lang="en-US" sz="1600" dirty="0" smtClean="0">
                <a:solidFill>
                  <a:schemeClr val="tx1">
                    <a:lumMod val="75000"/>
                    <a:lumOff val="25000"/>
                  </a:schemeClr>
                </a:solidFill>
                <a:latin typeface="Consolas"/>
                <a:cs typeface="Consolas"/>
              </a:rPr>
              <a:t>interface eth0</a:t>
            </a:r>
          </a:p>
          <a:p>
            <a:r>
              <a:rPr lang="en-US" sz="1600" dirty="0">
                <a:solidFill>
                  <a:schemeClr val="tx1">
                    <a:lumMod val="75000"/>
                    <a:lumOff val="25000"/>
                  </a:schemeClr>
                </a:solidFill>
                <a:latin typeface="Consolas"/>
                <a:cs typeface="Consolas"/>
              </a:rPr>
              <a:t> </a:t>
            </a:r>
            <a:r>
              <a:rPr lang="en-US" sz="1600" dirty="0" smtClean="0">
                <a:solidFill>
                  <a:schemeClr val="tx1">
                    <a:lumMod val="75000"/>
                    <a:lumOff val="25000"/>
                  </a:schemeClr>
                </a:solidFill>
                <a:latin typeface="Consolas"/>
                <a:cs typeface="Consolas"/>
              </a:rPr>
              <a:t>no </a:t>
            </a:r>
            <a:r>
              <a:rPr lang="en-US" sz="1600" dirty="0" err="1" smtClean="0">
                <a:solidFill>
                  <a:schemeClr val="tx1">
                    <a:lumMod val="75000"/>
                    <a:lumOff val="25000"/>
                  </a:schemeClr>
                </a:solidFill>
                <a:latin typeface="Consolas"/>
                <a:cs typeface="Consolas"/>
              </a:rPr>
              <a:t>ip</a:t>
            </a:r>
            <a:r>
              <a:rPr lang="en-US" sz="1600" dirty="0" smtClean="0">
                <a:solidFill>
                  <a:schemeClr val="tx1">
                    <a:lumMod val="75000"/>
                    <a:lumOff val="25000"/>
                  </a:schemeClr>
                </a:solidFill>
                <a:latin typeface="Consolas"/>
                <a:cs typeface="Consolas"/>
              </a:rPr>
              <a:t> address 192.168.1.1 255.255.255.0</a:t>
            </a:r>
            <a:endParaRPr lang="en-US" sz="1600" dirty="0" smtClean="0">
              <a:solidFill>
                <a:schemeClr val="tx1">
                  <a:lumMod val="75000"/>
                  <a:lumOff val="25000"/>
                </a:schemeClr>
              </a:solidFill>
              <a:latin typeface="Consolas"/>
              <a:cs typeface="Consolas"/>
            </a:endParaRPr>
          </a:p>
        </p:txBody>
      </p:sp>
      <p:sp>
        <p:nvSpPr>
          <p:cNvPr id="8" name="TextBox 7"/>
          <p:cNvSpPr txBox="1"/>
          <p:nvPr/>
        </p:nvSpPr>
        <p:spPr>
          <a:xfrm>
            <a:off x="1117600" y="4010203"/>
            <a:ext cx="4551680" cy="584776"/>
          </a:xfrm>
          <a:prstGeom prst="rect">
            <a:avLst/>
          </a:prstGeom>
          <a:noFill/>
        </p:spPr>
        <p:txBody>
          <a:bodyPr wrap="square" rtlCol="0">
            <a:spAutoFit/>
          </a:bodyPr>
          <a:lstStyle/>
          <a:p>
            <a:r>
              <a:rPr lang="en-US" sz="1600" dirty="0" smtClean="0">
                <a:solidFill>
                  <a:schemeClr val="tx1">
                    <a:lumMod val="75000"/>
                    <a:lumOff val="25000"/>
                  </a:schemeClr>
                </a:solidFill>
                <a:latin typeface="Consolas"/>
                <a:cs typeface="Consolas"/>
              </a:rPr>
              <a:t>interface eth0</a:t>
            </a:r>
          </a:p>
          <a:p>
            <a:r>
              <a:rPr lang="en-US" sz="1600" dirty="0" smtClean="0">
                <a:solidFill>
                  <a:schemeClr val="tx1">
                    <a:lumMod val="75000"/>
                    <a:lumOff val="25000"/>
                  </a:schemeClr>
                </a:solidFill>
                <a:latin typeface="Consolas"/>
                <a:cs typeface="Consolas"/>
              </a:rPr>
              <a:t> no </a:t>
            </a:r>
            <a:r>
              <a:rPr lang="en-US" sz="1600" dirty="0" err="1" smtClean="0">
                <a:solidFill>
                  <a:schemeClr val="tx1">
                    <a:lumMod val="75000"/>
                    <a:lumOff val="25000"/>
                  </a:schemeClr>
                </a:solidFill>
                <a:latin typeface="Consolas"/>
                <a:cs typeface="Consolas"/>
              </a:rPr>
              <a:t>ip</a:t>
            </a:r>
            <a:r>
              <a:rPr lang="en-US" sz="1600" dirty="0" smtClean="0">
                <a:solidFill>
                  <a:schemeClr val="tx1">
                    <a:lumMod val="75000"/>
                    <a:lumOff val="25000"/>
                  </a:schemeClr>
                </a:solidFill>
                <a:latin typeface="Consolas"/>
                <a:cs typeface="Consolas"/>
              </a:rPr>
              <a:t> router </a:t>
            </a:r>
            <a:r>
              <a:rPr lang="en-US" sz="1600" dirty="0" err="1" smtClean="0">
                <a:solidFill>
                  <a:schemeClr val="tx1">
                    <a:lumMod val="75000"/>
                    <a:lumOff val="25000"/>
                  </a:schemeClr>
                </a:solidFill>
                <a:latin typeface="Consolas"/>
                <a:cs typeface="Consolas"/>
              </a:rPr>
              <a:t>isis</a:t>
            </a:r>
            <a:endParaRPr lang="en-US" sz="1600" dirty="0" smtClean="0">
              <a:solidFill>
                <a:schemeClr val="tx1">
                  <a:lumMod val="75000"/>
                  <a:lumOff val="25000"/>
                </a:schemeClr>
              </a:solidFill>
              <a:latin typeface="Consolas"/>
              <a:cs typeface="Consolas"/>
            </a:endParaRPr>
          </a:p>
        </p:txBody>
      </p:sp>
      <p:sp>
        <p:nvSpPr>
          <p:cNvPr id="9" name="TextBox 8"/>
          <p:cNvSpPr txBox="1"/>
          <p:nvPr/>
        </p:nvSpPr>
        <p:spPr>
          <a:xfrm>
            <a:off x="5429172" y="4010203"/>
            <a:ext cx="2292428" cy="584776"/>
          </a:xfrm>
          <a:prstGeom prst="rect">
            <a:avLst/>
          </a:prstGeom>
          <a:noFill/>
        </p:spPr>
        <p:txBody>
          <a:bodyPr wrap="square" rtlCol="0">
            <a:spAutoFit/>
          </a:bodyPr>
          <a:lstStyle/>
          <a:p>
            <a:r>
              <a:rPr lang="en-US" sz="1600" dirty="0" smtClean="0">
                <a:solidFill>
                  <a:schemeClr val="tx1">
                    <a:lumMod val="75000"/>
                    <a:lumOff val="25000"/>
                  </a:schemeClr>
                </a:solidFill>
                <a:latin typeface="Consolas"/>
                <a:cs typeface="Consolas"/>
              </a:rPr>
              <a:t>interface eth0</a:t>
            </a:r>
          </a:p>
          <a:p>
            <a:r>
              <a:rPr lang="en-US" sz="1600" dirty="0" smtClean="0">
                <a:solidFill>
                  <a:schemeClr val="tx1">
                    <a:lumMod val="75000"/>
                    <a:lumOff val="25000"/>
                  </a:schemeClr>
                </a:solidFill>
                <a:latin typeface="Consolas"/>
                <a:cs typeface="Consolas"/>
              </a:rPr>
              <a:t> no router </a:t>
            </a:r>
            <a:r>
              <a:rPr lang="en-US" sz="1600" dirty="0" err="1" smtClean="0">
                <a:solidFill>
                  <a:schemeClr val="tx1">
                    <a:lumMod val="75000"/>
                    <a:lumOff val="25000"/>
                  </a:schemeClr>
                </a:solidFill>
                <a:latin typeface="Consolas"/>
                <a:cs typeface="Consolas"/>
              </a:rPr>
              <a:t>isis</a:t>
            </a:r>
            <a:endParaRPr lang="en-US" sz="1600" dirty="0" smtClean="0">
              <a:solidFill>
                <a:schemeClr val="tx1">
                  <a:lumMod val="75000"/>
                  <a:lumOff val="25000"/>
                </a:schemeClr>
              </a:solidFill>
              <a:latin typeface="Consolas"/>
              <a:cs typeface="Consolas"/>
            </a:endParaRPr>
          </a:p>
        </p:txBody>
      </p:sp>
      <p:sp>
        <p:nvSpPr>
          <p:cNvPr id="10" name="Rounded Rectangle 9"/>
          <p:cNvSpPr/>
          <p:nvPr/>
        </p:nvSpPr>
        <p:spPr>
          <a:xfrm>
            <a:off x="5486400" y="1554480"/>
            <a:ext cx="2052320" cy="48768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Franklin Gothic Book"/>
                <a:cs typeface="Franklin Gothic Book"/>
              </a:rPr>
              <a:t>Apply</a:t>
            </a:r>
            <a:endParaRPr lang="en-US" dirty="0">
              <a:latin typeface="Franklin Gothic Book"/>
              <a:cs typeface="Franklin Gothic Book"/>
            </a:endParaRPr>
          </a:p>
        </p:txBody>
      </p:sp>
      <p:sp>
        <p:nvSpPr>
          <p:cNvPr id="11" name="Rounded Rectangle 10"/>
          <p:cNvSpPr/>
          <p:nvPr/>
        </p:nvSpPr>
        <p:spPr>
          <a:xfrm>
            <a:off x="5669280" y="2406949"/>
            <a:ext cx="2052320" cy="48768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Franklin Gothic Book"/>
                <a:cs typeface="Franklin Gothic Book"/>
              </a:rPr>
              <a:t>Remove</a:t>
            </a:r>
            <a:endParaRPr lang="en-US" dirty="0">
              <a:latin typeface="Franklin Gothic Book"/>
              <a:cs typeface="Franklin Gothic Book"/>
            </a:endParaRPr>
          </a:p>
        </p:txBody>
      </p:sp>
      <p:sp>
        <p:nvSpPr>
          <p:cNvPr id="12" name="Rounded Rectangle 11"/>
          <p:cNvSpPr/>
          <p:nvPr/>
        </p:nvSpPr>
        <p:spPr>
          <a:xfrm>
            <a:off x="965200" y="3522523"/>
            <a:ext cx="3302000" cy="48768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Franklin Gothic Book"/>
                <a:cs typeface="Franklin Gothic Book"/>
              </a:rPr>
              <a:t>Remove from single Interface</a:t>
            </a:r>
            <a:endParaRPr lang="en-US" dirty="0">
              <a:latin typeface="Franklin Gothic Book"/>
              <a:cs typeface="Franklin Gothic Book"/>
            </a:endParaRPr>
          </a:p>
        </p:txBody>
      </p:sp>
      <p:sp>
        <p:nvSpPr>
          <p:cNvPr id="13" name="Rounded Rectangle 12"/>
          <p:cNvSpPr/>
          <p:nvPr/>
        </p:nvSpPr>
        <p:spPr>
          <a:xfrm>
            <a:off x="5262880" y="3522523"/>
            <a:ext cx="3525520" cy="48768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Franklin Gothic Book"/>
                <a:cs typeface="Franklin Gothic Book"/>
              </a:rPr>
              <a:t>Remove all routing configuration</a:t>
            </a:r>
            <a:endParaRPr lang="en-US" dirty="0">
              <a:latin typeface="Franklin Gothic Book"/>
              <a:cs typeface="Franklin Gothic Book"/>
            </a:endParaRPr>
          </a:p>
        </p:txBody>
      </p:sp>
    </p:spTree>
    <p:extLst>
      <p:ext uri="{BB962C8B-B14F-4D97-AF65-F5344CB8AC3E}">
        <p14:creationId xmlns:p14="http://schemas.microsoft.com/office/powerpoint/2010/main" val="15995808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pic>
        <p:nvPicPr>
          <p:cNvPr id="6" name="Content Placeholder 5" descr="Screen Shot 2015-09-08 at 4.19.22 PM.png"/>
          <p:cNvPicPr>
            <a:picLocks noGrp="1" noChangeAspect="1"/>
          </p:cNvPicPr>
          <p:nvPr>
            <p:ph idx="1"/>
          </p:nvPr>
        </p:nvPicPr>
        <p:blipFill>
          <a:blip r:embed="rId2">
            <a:extLst>
              <a:ext uri="{28A0092B-C50C-407E-A947-70E740481C1C}">
                <a14:useLocalDpi xmlns:a14="http://schemas.microsoft.com/office/drawing/2010/main" val="0"/>
              </a:ext>
            </a:extLst>
          </a:blip>
          <a:srcRect t="19966" b="19966"/>
          <a:stretch>
            <a:fillRect/>
          </a:stretch>
        </p:blipFill>
        <p:spPr/>
      </p:pic>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11</a:t>
            </a:fld>
            <a:endParaRPr lang="en-US">
              <a:solidFill>
                <a:prstClr val="white"/>
              </a:solidFill>
            </a:endParaRPr>
          </a:p>
        </p:txBody>
      </p:sp>
      <p:pic>
        <p:nvPicPr>
          <p:cNvPr id="7" name="Picture 6" descr="Screen Shot 2015-09-08 at 4.2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448" y="760589"/>
            <a:ext cx="3958500" cy="1155700"/>
          </a:xfrm>
          <a:prstGeom prst="rect">
            <a:avLst/>
          </a:prstGeom>
        </p:spPr>
      </p:pic>
    </p:spTree>
    <p:extLst>
      <p:ext uri="{BB962C8B-B14F-4D97-AF65-F5344CB8AC3E}">
        <p14:creationId xmlns:p14="http://schemas.microsoft.com/office/powerpoint/2010/main" val="37027795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sp>
        <p:nvSpPr>
          <p:cNvPr id="4" name="Footer Placeholder 3"/>
          <p:cNvSpPr>
            <a:spLocks noGrp="1"/>
          </p:cNvSpPr>
          <p:nvPr>
            <p:ph type="ftr" sz="quarter" idx="11"/>
          </p:nvPr>
        </p:nvSpPr>
        <p:spPr/>
        <p:txBody>
          <a:bodyPr/>
          <a:lstStyle/>
          <a:p>
            <a:r>
              <a:rPr lang="en-US" b="1" smtClean="0">
                <a:solidFill>
                  <a:prstClr val="white"/>
                </a:solidFill>
              </a:rPr>
              <a:t>cumulusnetworks.com</a:t>
            </a:r>
            <a:endParaRPr lang="en-US" b="1">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b="1" smtClean="0">
                <a:solidFill>
                  <a:prstClr val="white"/>
                </a:solidFill>
              </a:rPr>
              <a:pPr/>
              <a:t>12</a:t>
            </a:fld>
            <a:endParaRPr lang="en-US" b="1">
              <a:solidFill>
                <a:prstClr val="white"/>
              </a:solidFill>
            </a:endParaRPr>
          </a:p>
        </p:txBody>
      </p:sp>
      <p:sp>
        <p:nvSpPr>
          <p:cNvPr id="18" name="Rounded Rectangle 17"/>
          <p:cNvSpPr/>
          <p:nvPr/>
        </p:nvSpPr>
        <p:spPr>
          <a:xfrm>
            <a:off x="423321" y="3521071"/>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19" name="Rounded Rectangle 18"/>
          <p:cNvSpPr/>
          <p:nvPr/>
        </p:nvSpPr>
        <p:spPr>
          <a:xfrm>
            <a:off x="1523994" y="1587676"/>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20" name="Rounded Rectangle 19"/>
          <p:cNvSpPr/>
          <p:nvPr/>
        </p:nvSpPr>
        <p:spPr>
          <a:xfrm>
            <a:off x="4970041" y="1587676"/>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21" name="Rounded Rectangle 20"/>
          <p:cNvSpPr/>
          <p:nvPr/>
        </p:nvSpPr>
        <p:spPr>
          <a:xfrm>
            <a:off x="4358398" y="3521071"/>
            <a:ext cx="2201346" cy="402703"/>
          </a:xfrm>
          <a:prstGeom prst="roundRect">
            <a:avLst/>
          </a:prstGeom>
          <a:solidFill>
            <a:srgbClr val="0D7D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Cisco IOS</a:t>
            </a:r>
            <a:endParaRPr lang="en-US" b="1" dirty="0">
              <a:latin typeface="Franklin Gothic Book"/>
              <a:cs typeface="Franklin Gothic Book"/>
            </a:endParaRPr>
          </a:p>
        </p:txBody>
      </p:sp>
      <p:sp>
        <p:nvSpPr>
          <p:cNvPr id="22" name="TextBox 21"/>
          <p:cNvSpPr txBox="1"/>
          <p:nvPr/>
        </p:nvSpPr>
        <p:spPr>
          <a:xfrm>
            <a:off x="846643" y="3923774"/>
            <a:ext cx="1290614" cy="369332"/>
          </a:xfrm>
          <a:prstGeom prst="rect">
            <a:avLst/>
          </a:prstGeom>
          <a:noFill/>
        </p:spPr>
        <p:txBody>
          <a:bodyPr wrap="square" rtlCol="0">
            <a:spAutoFit/>
          </a:bodyPr>
          <a:lstStyle/>
          <a:p>
            <a:r>
              <a:rPr lang="en-US" b="1" dirty="0">
                <a:solidFill>
                  <a:schemeClr val="tx1">
                    <a:lumMod val="75000"/>
                    <a:lumOff val="25000"/>
                  </a:schemeClr>
                </a:solidFill>
                <a:cs typeface="Franklin Gothic Book"/>
              </a:rPr>
              <a:t>Leaf 1</a:t>
            </a:r>
          </a:p>
        </p:txBody>
      </p:sp>
      <p:sp>
        <p:nvSpPr>
          <p:cNvPr id="23" name="TextBox 22"/>
          <p:cNvSpPr txBox="1"/>
          <p:nvPr/>
        </p:nvSpPr>
        <p:spPr>
          <a:xfrm>
            <a:off x="4808935" y="3923774"/>
            <a:ext cx="1290614" cy="369332"/>
          </a:xfrm>
          <a:prstGeom prst="rect">
            <a:avLst/>
          </a:prstGeom>
          <a:noFill/>
        </p:spPr>
        <p:txBody>
          <a:bodyPr wrap="square" rtlCol="0">
            <a:spAutoFit/>
          </a:bodyPr>
          <a:lstStyle/>
          <a:p>
            <a:r>
              <a:rPr lang="en-US" b="1" dirty="0">
                <a:solidFill>
                  <a:schemeClr val="tx1">
                    <a:lumMod val="75000"/>
                    <a:lumOff val="25000"/>
                  </a:schemeClr>
                </a:solidFill>
                <a:cs typeface="Franklin Gothic Book"/>
              </a:rPr>
              <a:t>Leaf </a:t>
            </a:r>
            <a:r>
              <a:rPr lang="en-US" b="1" dirty="0" smtClean="0">
                <a:solidFill>
                  <a:schemeClr val="tx1">
                    <a:lumMod val="75000"/>
                    <a:lumOff val="25000"/>
                  </a:schemeClr>
                </a:solidFill>
                <a:cs typeface="Franklin Gothic Book"/>
              </a:rPr>
              <a:t>2</a:t>
            </a:r>
            <a:endParaRPr lang="en-US" b="1" dirty="0">
              <a:solidFill>
                <a:schemeClr val="tx1">
                  <a:lumMod val="75000"/>
                  <a:lumOff val="25000"/>
                </a:schemeClr>
              </a:solidFill>
              <a:cs typeface="Franklin Gothic Book"/>
            </a:endParaRPr>
          </a:p>
        </p:txBody>
      </p:sp>
      <p:sp>
        <p:nvSpPr>
          <p:cNvPr id="24" name="TextBox 23"/>
          <p:cNvSpPr txBox="1"/>
          <p:nvPr/>
        </p:nvSpPr>
        <p:spPr>
          <a:xfrm>
            <a:off x="1979360" y="1192812"/>
            <a:ext cx="1290614" cy="369332"/>
          </a:xfrm>
          <a:prstGeom prst="rect">
            <a:avLst/>
          </a:prstGeom>
          <a:noFill/>
        </p:spPr>
        <p:txBody>
          <a:bodyPr wrap="square" rtlCol="0">
            <a:spAutoFit/>
          </a:bodyPr>
          <a:lstStyle/>
          <a:p>
            <a:r>
              <a:rPr lang="en-US" b="1" dirty="0" smtClean="0">
                <a:solidFill>
                  <a:schemeClr val="tx1">
                    <a:lumMod val="75000"/>
                    <a:lumOff val="25000"/>
                  </a:schemeClr>
                </a:solidFill>
                <a:cs typeface="Franklin Gothic Book"/>
              </a:rPr>
              <a:t>Spine 1</a:t>
            </a:r>
            <a:endParaRPr lang="en-US" b="1" dirty="0">
              <a:solidFill>
                <a:schemeClr val="tx1">
                  <a:lumMod val="75000"/>
                  <a:lumOff val="25000"/>
                </a:schemeClr>
              </a:solidFill>
              <a:cs typeface="Franklin Gothic Book"/>
            </a:endParaRPr>
          </a:p>
        </p:txBody>
      </p:sp>
      <p:sp>
        <p:nvSpPr>
          <p:cNvPr id="25" name="TextBox 24"/>
          <p:cNvSpPr txBox="1"/>
          <p:nvPr/>
        </p:nvSpPr>
        <p:spPr>
          <a:xfrm>
            <a:off x="5454242" y="1206006"/>
            <a:ext cx="1290614" cy="369332"/>
          </a:xfrm>
          <a:prstGeom prst="rect">
            <a:avLst/>
          </a:prstGeom>
          <a:noFill/>
        </p:spPr>
        <p:txBody>
          <a:bodyPr wrap="square" rtlCol="0">
            <a:spAutoFit/>
          </a:bodyPr>
          <a:lstStyle/>
          <a:p>
            <a:r>
              <a:rPr lang="en-US" b="1" dirty="0" smtClean="0">
                <a:solidFill>
                  <a:schemeClr val="tx1">
                    <a:lumMod val="75000"/>
                    <a:lumOff val="25000"/>
                  </a:schemeClr>
                </a:solidFill>
                <a:cs typeface="Franklin Gothic Book"/>
              </a:rPr>
              <a:t>Spine 2</a:t>
            </a:r>
            <a:endParaRPr lang="en-US" b="1" dirty="0">
              <a:solidFill>
                <a:schemeClr val="tx1">
                  <a:lumMod val="75000"/>
                  <a:lumOff val="25000"/>
                </a:schemeClr>
              </a:solidFill>
              <a:cs typeface="Franklin Gothic Book"/>
            </a:endParaRPr>
          </a:p>
        </p:txBody>
      </p:sp>
      <p:cxnSp>
        <p:nvCxnSpPr>
          <p:cNvPr id="27" name="Straight Connector 26"/>
          <p:cNvCxnSpPr>
            <a:stCxn id="19" idx="2"/>
            <a:endCxn id="18" idx="0"/>
          </p:cNvCxnSpPr>
          <p:nvPr/>
        </p:nvCxnSpPr>
        <p:spPr>
          <a:xfrm flipH="1">
            <a:off x="1523994" y="1990379"/>
            <a:ext cx="1100673" cy="153069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a:stCxn id="20" idx="2"/>
            <a:endCxn id="18" idx="0"/>
          </p:cNvCxnSpPr>
          <p:nvPr/>
        </p:nvCxnSpPr>
        <p:spPr>
          <a:xfrm flipH="1">
            <a:off x="1523994" y="1990379"/>
            <a:ext cx="4546720" cy="1530692"/>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a:stCxn id="20" idx="2"/>
            <a:endCxn id="21" idx="0"/>
          </p:cNvCxnSpPr>
          <p:nvPr/>
        </p:nvCxnSpPr>
        <p:spPr>
          <a:xfrm flipH="1">
            <a:off x="5459071" y="1990379"/>
            <a:ext cx="611643" cy="1530692"/>
          </a:xfrm>
          <a:prstGeom prst="line">
            <a:avLst/>
          </a:prstGeom>
          <a:ln/>
        </p:spPr>
        <p:style>
          <a:lnRef idx="2">
            <a:schemeClr val="dk1"/>
          </a:lnRef>
          <a:fillRef idx="0">
            <a:schemeClr val="dk1"/>
          </a:fillRef>
          <a:effectRef idx="1">
            <a:schemeClr val="dk1"/>
          </a:effectRef>
          <a:fontRef idx="minor">
            <a:schemeClr val="tx1"/>
          </a:fontRef>
        </p:style>
      </p:cxnSp>
      <p:cxnSp>
        <p:nvCxnSpPr>
          <p:cNvPr id="34" name="Straight Connector 33"/>
          <p:cNvCxnSpPr>
            <a:endCxn id="21" idx="0"/>
          </p:cNvCxnSpPr>
          <p:nvPr/>
        </p:nvCxnSpPr>
        <p:spPr>
          <a:xfrm>
            <a:off x="2624667" y="1990379"/>
            <a:ext cx="2834404" cy="1530692"/>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58031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13</a:t>
            </a:fld>
            <a:endParaRPr lang="en-US">
              <a:solidFill>
                <a:prstClr val="white"/>
              </a:solidFill>
            </a:endParaRPr>
          </a:p>
        </p:txBody>
      </p:sp>
      <p:pic>
        <p:nvPicPr>
          <p:cNvPr id="6" name="Picture 5"/>
          <p:cNvPicPr>
            <a:picLocks noChangeAspect="1"/>
          </p:cNvPicPr>
          <p:nvPr/>
        </p:nvPicPr>
        <p:blipFill>
          <a:blip r:embed="rId2"/>
          <a:stretch>
            <a:fillRect/>
          </a:stretch>
        </p:blipFill>
        <p:spPr>
          <a:xfrm>
            <a:off x="2334380" y="320397"/>
            <a:ext cx="6096000" cy="4533900"/>
          </a:xfrm>
          <a:prstGeom prst="rect">
            <a:avLst/>
          </a:prstGeom>
        </p:spPr>
      </p:pic>
    </p:spTree>
    <p:extLst>
      <p:ext uri="{BB962C8B-B14F-4D97-AF65-F5344CB8AC3E}">
        <p14:creationId xmlns:p14="http://schemas.microsoft.com/office/powerpoint/2010/main" val="1602105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solves problems</a:t>
            </a:r>
          </a:p>
          <a:p>
            <a:pPr lvl="1"/>
            <a:r>
              <a:rPr lang="en-US" dirty="0" smtClean="0"/>
              <a:t>But not all of them</a:t>
            </a:r>
          </a:p>
          <a:p>
            <a:r>
              <a:rPr lang="en-US" dirty="0" smtClean="0"/>
              <a:t>Network vendors need to provide better interfaces</a:t>
            </a:r>
          </a:p>
          <a:p>
            <a:pPr lvl="1"/>
            <a:r>
              <a:rPr lang="en-US" dirty="0" smtClean="0"/>
              <a:t>Separate state and configuration</a:t>
            </a:r>
          </a:p>
          <a:p>
            <a:r>
              <a:rPr lang="en-US" dirty="0" smtClean="0"/>
              <a:t>New tools require new operational models</a:t>
            </a:r>
          </a:p>
          <a:p>
            <a:pPr lvl="1"/>
            <a:r>
              <a:rPr lang="en-US" dirty="0" err="1" smtClean="0"/>
              <a:t>NetOps</a:t>
            </a:r>
            <a:r>
              <a:rPr lang="en-US" dirty="0" smtClean="0"/>
              <a:t>, like </a:t>
            </a:r>
            <a:r>
              <a:rPr lang="en-US" dirty="0" err="1" smtClean="0"/>
              <a:t>DevOps</a:t>
            </a:r>
            <a:r>
              <a:rPr lang="en-US" dirty="0" smtClean="0"/>
              <a:t>, requires cultural shift</a:t>
            </a:r>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14</a:t>
            </a:fld>
            <a:endParaRPr lang="en-US">
              <a:solidFill>
                <a:prstClr val="white"/>
              </a:solidFill>
            </a:endParaRPr>
          </a:p>
        </p:txBody>
      </p:sp>
    </p:spTree>
    <p:extLst>
      <p:ext uri="{BB962C8B-B14F-4D97-AF65-F5344CB8AC3E}">
        <p14:creationId xmlns:p14="http://schemas.microsoft.com/office/powerpoint/2010/main" val="21750063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15</a:t>
            </a:fld>
            <a:endParaRPr lang="en-US">
              <a:solidFill>
                <a:prstClr val="white"/>
              </a:solidFill>
            </a:endParaRPr>
          </a:p>
        </p:txBody>
      </p:sp>
    </p:spTree>
    <p:extLst>
      <p:ext uri="{BB962C8B-B14F-4D97-AF65-F5344CB8AC3E}">
        <p14:creationId xmlns:p14="http://schemas.microsoft.com/office/powerpoint/2010/main" val="42106899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Configuration </a:t>
            </a:r>
            <a:r>
              <a:rPr lang="en-US" dirty="0" err="1" smtClean="0"/>
              <a:t>vs</a:t>
            </a:r>
            <a:r>
              <a:rPr lang="en-US" dirty="0" smtClean="0"/>
              <a:t> State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16</a:t>
            </a:fld>
            <a:endParaRPr lang="en-US">
              <a:solidFill>
                <a:prstClr val="white"/>
              </a:solidFill>
            </a:endParaRPr>
          </a:p>
        </p:txBody>
      </p:sp>
      <p:sp>
        <p:nvSpPr>
          <p:cNvPr id="6" name="Content Placeholder 5"/>
          <p:cNvSpPr>
            <a:spLocks noGrp="1"/>
          </p:cNvSpPr>
          <p:nvPr>
            <p:ph idx="1"/>
          </p:nvPr>
        </p:nvSpPr>
        <p:spPr>
          <a:xfrm>
            <a:off x="324290" y="1373321"/>
            <a:ext cx="3984204" cy="3139029"/>
          </a:xfrm>
        </p:spPr>
        <p:txBody>
          <a:bodyPr>
            <a:normAutofit/>
          </a:bodyPr>
          <a:lstStyle/>
          <a:p>
            <a:r>
              <a:rPr lang="en-US" sz="2400" dirty="0" smtClean="0"/>
              <a:t>A file containing what we want the system to do</a:t>
            </a:r>
          </a:p>
          <a:p>
            <a:r>
              <a:rPr lang="en-US" sz="2400" dirty="0" smtClean="0"/>
              <a:t>/</a:t>
            </a:r>
            <a:r>
              <a:rPr lang="en-US" sz="2400" dirty="0" err="1" smtClean="0"/>
              <a:t>etc</a:t>
            </a:r>
            <a:r>
              <a:rPr lang="en-US" sz="2400" dirty="0" smtClean="0"/>
              <a:t>/network/interfaces</a:t>
            </a:r>
          </a:p>
          <a:p>
            <a:pPr marL="457200" lvl="1" indent="0">
              <a:buNone/>
            </a:pPr>
            <a:r>
              <a:rPr lang="en-US" sz="2000" dirty="0" smtClean="0">
                <a:latin typeface="Consolas"/>
                <a:cs typeface="Consolas"/>
              </a:rPr>
              <a:t>auto eth0</a:t>
            </a:r>
          </a:p>
          <a:p>
            <a:pPr marL="457200" lvl="1" indent="0">
              <a:buNone/>
            </a:pPr>
            <a:r>
              <a:rPr lang="en-US" sz="2000" dirty="0" err="1" smtClean="0">
                <a:latin typeface="Consolas"/>
                <a:cs typeface="Consolas"/>
              </a:rPr>
              <a:t>iface</a:t>
            </a:r>
            <a:r>
              <a:rPr lang="en-US" sz="2000" dirty="0" smtClean="0">
                <a:latin typeface="Consolas"/>
                <a:cs typeface="Consolas"/>
              </a:rPr>
              <a:t> eth0 </a:t>
            </a:r>
            <a:r>
              <a:rPr lang="en-US" sz="2000" dirty="0" err="1" smtClean="0">
                <a:latin typeface="Consolas"/>
                <a:cs typeface="Consolas"/>
              </a:rPr>
              <a:t>inet</a:t>
            </a:r>
            <a:r>
              <a:rPr lang="en-US" sz="2000" dirty="0" smtClean="0">
                <a:latin typeface="Consolas"/>
                <a:cs typeface="Consolas"/>
              </a:rPr>
              <a:t> static</a:t>
            </a:r>
          </a:p>
          <a:p>
            <a:pPr marL="457200" lvl="1" indent="0">
              <a:buNone/>
            </a:pPr>
            <a:r>
              <a:rPr lang="en-US" sz="2000" dirty="0" smtClean="0">
                <a:latin typeface="Consolas"/>
                <a:cs typeface="Consolas"/>
              </a:rPr>
              <a:t>address 192.168.1.1/24</a:t>
            </a:r>
            <a:endParaRPr lang="en-US" sz="2000" dirty="0">
              <a:latin typeface="Consolas"/>
              <a:cs typeface="Consolas"/>
            </a:endParaRPr>
          </a:p>
        </p:txBody>
      </p:sp>
      <p:sp>
        <p:nvSpPr>
          <p:cNvPr id="7" name="Content Placeholder 6"/>
          <p:cNvSpPr>
            <a:spLocks noGrp="1"/>
          </p:cNvSpPr>
          <p:nvPr>
            <p:ph idx="13"/>
          </p:nvPr>
        </p:nvSpPr>
        <p:spPr>
          <a:xfrm>
            <a:off x="4202238" y="1373320"/>
            <a:ext cx="4941761" cy="3314557"/>
          </a:xfrm>
        </p:spPr>
        <p:txBody>
          <a:bodyPr>
            <a:noAutofit/>
          </a:bodyPr>
          <a:lstStyle/>
          <a:p>
            <a:r>
              <a:rPr lang="en-US" sz="2400" dirty="0" smtClean="0"/>
              <a:t>What the system is doing right now.</a:t>
            </a:r>
          </a:p>
          <a:p>
            <a:r>
              <a:rPr lang="en-US" sz="1400" dirty="0" err="1" smtClean="0">
                <a:latin typeface="Consolas"/>
                <a:cs typeface="Consolas"/>
              </a:rPr>
              <a:t>ip</a:t>
            </a:r>
            <a:r>
              <a:rPr lang="en-US" sz="1400" dirty="0" smtClean="0">
                <a:latin typeface="Consolas"/>
                <a:cs typeface="Consolas"/>
              </a:rPr>
              <a:t> </a:t>
            </a:r>
            <a:r>
              <a:rPr lang="en-US" sz="1400" dirty="0" err="1" smtClean="0">
                <a:latin typeface="Consolas"/>
                <a:cs typeface="Consolas"/>
              </a:rPr>
              <a:t>addr</a:t>
            </a:r>
            <a:r>
              <a:rPr lang="en-US" sz="1400" dirty="0" smtClean="0">
                <a:latin typeface="Consolas"/>
                <a:cs typeface="Consolas"/>
              </a:rPr>
              <a:t> add 192.168.1.1/24 </a:t>
            </a:r>
            <a:r>
              <a:rPr lang="en-US" sz="1400" dirty="0" err="1" smtClean="0">
                <a:latin typeface="Consolas"/>
                <a:cs typeface="Consolas"/>
              </a:rPr>
              <a:t>dev</a:t>
            </a:r>
            <a:r>
              <a:rPr lang="en-US" sz="1400" dirty="0" smtClean="0">
                <a:latin typeface="Consolas"/>
                <a:cs typeface="Consolas"/>
              </a:rPr>
              <a:t> eth0</a:t>
            </a:r>
          </a:p>
          <a:p>
            <a:r>
              <a:rPr lang="en-US" sz="1400" dirty="0" smtClean="0">
                <a:latin typeface="Consolas"/>
                <a:cs typeface="Consolas"/>
              </a:rPr>
              <a:t>cumulus</a:t>
            </a:r>
            <a:r>
              <a:rPr lang="en-US" sz="1400" dirty="0">
                <a:latin typeface="Consolas"/>
                <a:cs typeface="Consolas"/>
              </a:rPr>
              <a:t>@spine1$ </a:t>
            </a:r>
            <a:r>
              <a:rPr lang="en-US" sz="1400" dirty="0" err="1">
                <a:latin typeface="Consolas"/>
                <a:cs typeface="Consolas"/>
              </a:rPr>
              <a:t>ip</a:t>
            </a:r>
            <a:r>
              <a:rPr lang="en-US" sz="1400" dirty="0">
                <a:latin typeface="Consolas"/>
                <a:cs typeface="Consolas"/>
              </a:rPr>
              <a:t> </a:t>
            </a:r>
            <a:r>
              <a:rPr lang="en-US" sz="1400" dirty="0" err="1">
                <a:latin typeface="Consolas"/>
                <a:cs typeface="Consolas"/>
              </a:rPr>
              <a:t>addr</a:t>
            </a:r>
            <a:r>
              <a:rPr lang="en-US" sz="1400" dirty="0">
                <a:latin typeface="Consolas"/>
                <a:cs typeface="Consolas"/>
              </a:rPr>
              <a:t> show </a:t>
            </a:r>
            <a:r>
              <a:rPr lang="en-US" sz="1400" dirty="0" smtClean="0">
                <a:latin typeface="Consolas"/>
                <a:cs typeface="Consolas"/>
              </a:rPr>
              <a:t>eth0</a:t>
            </a:r>
            <a:br>
              <a:rPr lang="en-US" sz="1400" dirty="0" smtClean="0">
                <a:latin typeface="Consolas"/>
                <a:cs typeface="Consolas"/>
              </a:rPr>
            </a:br>
            <a:r>
              <a:rPr lang="en-US" sz="1400" dirty="0" smtClean="0">
                <a:latin typeface="Consolas"/>
                <a:cs typeface="Consolas"/>
              </a:rPr>
              <a:t>3</a:t>
            </a:r>
            <a:r>
              <a:rPr lang="en-US" sz="1400" dirty="0">
                <a:latin typeface="Consolas"/>
                <a:cs typeface="Consolas"/>
              </a:rPr>
              <a:t>: </a:t>
            </a:r>
            <a:r>
              <a:rPr lang="en-US" sz="1400" dirty="0" smtClean="0">
                <a:latin typeface="Consolas"/>
                <a:cs typeface="Consolas"/>
              </a:rPr>
              <a:t>eth0: </a:t>
            </a:r>
            <a:r>
              <a:rPr lang="en-US" sz="1400" dirty="0">
                <a:latin typeface="Consolas"/>
                <a:cs typeface="Consolas"/>
              </a:rPr>
              <a:t>&lt;BROADCAST,MULTICAST,UP,LOWER_UP&gt; </a:t>
            </a:r>
            <a:r>
              <a:rPr lang="en-US" sz="1400" dirty="0" smtClean="0">
                <a:latin typeface="Consolas"/>
                <a:cs typeface="Consolas"/>
              </a:rPr>
              <a:t/>
            </a:r>
            <a:br>
              <a:rPr lang="en-US" sz="1400" dirty="0" smtClean="0">
                <a:latin typeface="Consolas"/>
                <a:cs typeface="Consolas"/>
              </a:rPr>
            </a:br>
            <a:r>
              <a:rPr lang="en-US" sz="1400" dirty="0" smtClean="0">
                <a:latin typeface="Consolas"/>
                <a:cs typeface="Consolas"/>
              </a:rPr>
              <a:t>    </a:t>
            </a:r>
            <a:r>
              <a:rPr lang="en-US" sz="1400" dirty="0" err="1">
                <a:latin typeface="Consolas"/>
                <a:cs typeface="Consolas"/>
              </a:rPr>
              <a:t>inet</a:t>
            </a:r>
            <a:r>
              <a:rPr lang="en-US" sz="1400" dirty="0">
                <a:latin typeface="Consolas"/>
                <a:cs typeface="Consolas"/>
              </a:rPr>
              <a:t> 192.168.1.1/24 scope global </a:t>
            </a:r>
            <a:r>
              <a:rPr lang="en-US" sz="1400" dirty="0" smtClean="0">
                <a:latin typeface="Consolas"/>
                <a:cs typeface="Consolas"/>
              </a:rPr>
              <a:t>eth0</a:t>
            </a:r>
            <a:endParaRPr lang="en-US" sz="1400" dirty="0">
              <a:latin typeface="Consolas"/>
              <a:cs typeface="Consolas"/>
            </a:endParaRPr>
          </a:p>
          <a:p>
            <a:endParaRPr lang="en-US" sz="1800" dirty="0" smtClean="0"/>
          </a:p>
        </p:txBody>
      </p:sp>
      <p:sp>
        <p:nvSpPr>
          <p:cNvPr id="8" name="TextBox 7"/>
          <p:cNvSpPr txBox="1"/>
          <p:nvPr/>
        </p:nvSpPr>
        <p:spPr>
          <a:xfrm>
            <a:off x="464621" y="836383"/>
            <a:ext cx="3665344" cy="461665"/>
          </a:xfrm>
          <a:prstGeom prst="rect">
            <a:avLst/>
          </a:prstGeom>
          <a:noFill/>
        </p:spPr>
        <p:txBody>
          <a:bodyPr wrap="square" rtlCol="0">
            <a:spAutoFit/>
          </a:bodyPr>
          <a:lstStyle/>
          <a:p>
            <a:r>
              <a:rPr lang="en-US" sz="2400" dirty="0" smtClean="0">
                <a:solidFill>
                  <a:srgbClr val="147031"/>
                </a:solidFill>
                <a:latin typeface="Franklin Gothic Book"/>
                <a:cs typeface="Franklin Gothic Book"/>
              </a:rPr>
              <a:t>Configuration</a:t>
            </a:r>
          </a:p>
        </p:txBody>
      </p:sp>
      <p:sp>
        <p:nvSpPr>
          <p:cNvPr id="9" name="TextBox 8"/>
          <p:cNvSpPr txBox="1"/>
          <p:nvPr/>
        </p:nvSpPr>
        <p:spPr>
          <a:xfrm>
            <a:off x="4767636" y="836383"/>
            <a:ext cx="3665344" cy="461665"/>
          </a:xfrm>
          <a:prstGeom prst="rect">
            <a:avLst/>
          </a:prstGeom>
          <a:noFill/>
        </p:spPr>
        <p:txBody>
          <a:bodyPr wrap="square" rtlCol="0">
            <a:spAutoFit/>
          </a:bodyPr>
          <a:lstStyle/>
          <a:p>
            <a:r>
              <a:rPr lang="en-US" sz="2400" b="1" dirty="0" smtClean="0">
                <a:solidFill>
                  <a:schemeClr val="accent3"/>
                </a:solidFill>
                <a:latin typeface="Franklin Gothic Book"/>
                <a:cs typeface="Franklin Gothic Book"/>
              </a:rPr>
              <a:t>State</a:t>
            </a:r>
            <a:endParaRPr lang="en-US" sz="2400" dirty="0" smtClean="0">
              <a:solidFill>
                <a:schemeClr val="accent3"/>
              </a:solidFill>
              <a:latin typeface="Franklin Gothic Book"/>
              <a:cs typeface="Franklin Gothic Book"/>
            </a:endParaRPr>
          </a:p>
        </p:txBody>
      </p:sp>
    </p:spTree>
    <p:extLst>
      <p:ext uri="{BB962C8B-B14F-4D97-AF65-F5344CB8AC3E}">
        <p14:creationId xmlns:p14="http://schemas.microsoft.com/office/powerpoint/2010/main" val="105547654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Anatomy of Network Configuration</a:t>
            </a:r>
            <a:endParaRPr lang="en-US" dirty="0"/>
          </a:p>
        </p:txBody>
      </p:sp>
      <p:sp>
        <p:nvSpPr>
          <p:cNvPr id="6" name="Content Placeholder 5"/>
          <p:cNvSpPr>
            <a:spLocks noGrp="1"/>
          </p:cNvSpPr>
          <p:nvPr>
            <p:ph idx="1"/>
          </p:nvPr>
        </p:nvSpPr>
        <p:spPr/>
        <p:txBody>
          <a:bodyPr/>
          <a:lstStyle/>
          <a:p>
            <a:r>
              <a:rPr lang="en-US" dirty="0" smtClean="0"/>
              <a:t>Cisco/Juniper/Arista</a:t>
            </a:r>
          </a:p>
          <a:p>
            <a:pPr lvl="1"/>
            <a:r>
              <a:rPr lang="en-US" dirty="0" smtClean="0"/>
              <a:t>Running Configuration (current state)</a:t>
            </a:r>
          </a:p>
          <a:p>
            <a:pPr lvl="1"/>
            <a:r>
              <a:rPr lang="en-US" dirty="0" smtClean="0"/>
              <a:t>Startup Configuration (state loaded at boot)</a:t>
            </a:r>
          </a:p>
          <a:p>
            <a:pPr lvl="1"/>
            <a:r>
              <a:rPr lang="en-US" dirty="0" smtClean="0"/>
              <a:t>No state/</a:t>
            </a:r>
            <a:r>
              <a:rPr lang="en-US" dirty="0" err="1" smtClean="0"/>
              <a:t>config</a:t>
            </a:r>
            <a:r>
              <a:rPr lang="en-US" dirty="0" smtClean="0"/>
              <a:t> separation </a:t>
            </a:r>
          </a:p>
          <a:p>
            <a:r>
              <a:rPr lang="en-US" dirty="0" smtClean="0"/>
              <a:t>Cumulus Linux (Linux based Switch OS)</a:t>
            </a:r>
          </a:p>
          <a:p>
            <a:pPr lvl="1"/>
            <a:r>
              <a:rPr lang="en-US" dirty="0" err="1" smtClean="0"/>
              <a:t>Debian</a:t>
            </a:r>
            <a:r>
              <a:rPr lang="en-US" dirty="0" smtClean="0"/>
              <a:t> standard state/configuration separation</a:t>
            </a:r>
          </a:p>
          <a:p>
            <a:pPr lvl="1"/>
            <a:r>
              <a:rPr lang="en-US" dirty="0" smtClean="0"/>
              <a:t>Configured exactly like a Linux server</a:t>
            </a:r>
          </a:p>
        </p:txBody>
      </p:sp>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17</a:t>
            </a:fld>
            <a:endParaRPr lang="en-US">
              <a:solidFill>
                <a:prstClr val="white"/>
              </a:solidFill>
            </a:endParaRPr>
          </a:p>
        </p:txBody>
      </p:sp>
    </p:spTree>
    <p:extLst>
      <p:ext uri="{BB962C8B-B14F-4D97-AF65-F5344CB8AC3E}">
        <p14:creationId xmlns:p14="http://schemas.microsoft.com/office/powerpoint/2010/main" val="23933805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Old Days (Today)</a:t>
            </a:r>
            <a:endParaRPr lang="en-US" dirty="0"/>
          </a:p>
        </p:txBody>
      </p:sp>
      <p:sp>
        <p:nvSpPr>
          <p:cNvPr id="3" name="Content Placeholder 2"/>
          <p:cNvSpPr>
            <a:spLocks noGrp="1"/>
          </p:cNvSpPr>
          <p:nvPr>
            <p:ph idx="1"/>
          </p:nvPr>
        </p:nvSpPr>
        <p:spPr/>
        <p:txBody>
          <a:bodyPr/>
          <a:lstStyle/>
          <a:p>
            <a:r>
              <a:rPr lang="en-US" dirty="0" smtClean="0"/>
              <a:t>When Configuration == State</a:t>
            </a:r>
          </a:p>
          <a:p>
            <a:pPr lvl="1"/>
            <a:r>
              <a:rPr lang="en-US" dirty="0" smtClean="0"/>
              <a:t>Log into production box</a:t>
            </a:r>
          </a:p>
          <a:p>
            <a:pPr lvl="1"/>
            <a:r>
              <a:rPr lang="en-US" dirty="0" smtClean="0"/>
              <a:t>Make changes, hope for best</a:t>
            </a:r>
          </a:p>
          <a:p>
            <a:pPr lvl="1"/>
            <a:r>
              <a:rPr lang="en-US" dirty="0" smtClean="0"/>
              <a:t>Copy state (running) into configuration (startup)</a:t>
            </a:r>
          </a:p>
          <a:p>
            <a:pPr lvl="1"/>
            <a:r>
              <a:rPr lang="en-US" dirty="0" smtClean="0"/>
              <a:t>Hope Rancid* works tonight to backup configuration</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18</a:t>
            </a:fld>
            <a:endParaRPr lang="en-US">
              <a:solidFill>
                <a:prstClr val="white"/>
              </a:solidFill>
            </a:endParaRPr>
          </a:p>
        </p:txBody>
      </p:sp>
    </p:spTree>
    <p:extLst>
      <p:ext uri="{BB962C8B-B14F-4D97-AF65-F5344CB8AC3E}">
        <p14:creationId xmlns:p14="http://schemas.microsoft.com/office/powerpoint/2010/main" val="102655239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whoami</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2</a:t>
            </a:fld>
            <a:endParaRPr lang="en-US">
              <a:solidFill>
                <a:prstClr val="white"/>
              </a:solidFill>
            </a:endParaRPr>
          </a:p>
        </p:txBody>
      </p:sp>
      <p:sp>
        <p:nvSpPr>
          <p:cNvPr id="6" name="Content Placeholder 5"/>
          <p:cNvSpPr>
            <a:spLocks noGrp="1"/>
          </p:cNvSpPr>
          <p:nvPr>
            <p:ph idx="1"/>
          </p:nvPr>
        </p:nvSpPr>
        <p:spPr>
          <a:xfrm>
            <a:off x="324290" y="1373323"/>
            <a:ext cx="3984204" cy="3231962"/>
          </a:xfrm>
        </p:spPr>
        <p:txBody>
          <a:bodyPr>
            <a:normAutofit/>
          </a:bodyPr>
          <a:lstStyle/>
          <a:p>
            <a:r>
              <a:rPr lang="en-US" sz="2400" dirty="0" smtClean="0"/>
              <a:t>10+ year Network Engineer</a:t>
            </a:r>
          </a:p>
          <a:p>
            <a:r>
              <a:rPr lang="en-US" sz="2400" dirty="0" smtClean="0"/>
              <a:t>2x top level Cisco Certified</a:t>
            </a:r>
          </a:p>
          <a:p>
            <a:r>
              <a:rPr lang="en-US" sz="2400" dirty="0" smtClean="0"/>
              <a:t>Former Cisco senior support engineer</a:t>
            </a:r>
          </a:p>
          <a:p>
            <a:r>
              <a:rPr lang="en-US" sz="2400" dirty="0" smtClean="0"/>
              <a:t>Design and builds datacenter networks</a:t>
            </a:r>
            <a:endParaRPr lang="en-US" sz="2400" dirty="0"/>
          </a:p>
        </p:txBody>
      </p:sp>
      <p:sp>
        <p:nvSpPr>
          <p:cNvPr id="7" name="Content Placeholder 6"/>
          <p:cNvSpPr>
            <a:spLocks noGrp="1"/>
          </p:cNvSpPr>
          <p:nvPr>
            <p:ph idx="13"/>
          </p:nvPr>
        </p:nvSpPr>
        <p:spPr>
          <a:xfrm>
            <a:off x="4617865" y="1362996"/>
            <a:ext cx="3984204" cy="3407490"/>
          </a:xfrm>
        </p:spPr>
        <p:txBody>
          <a:bodyPr>
            <a:normAutofit/>
          </a:bodyPr>
          <a:lstStyle/>
          <a:p>
            <a:r>
              <a:rPr lang="en-US" sz="2400" dirty="0" smtClean="0"/>
              <a:t>Not a programmer</a:t>
            </a:r>
          </a:p>
          <a:p>
            <a:r>
              <a:rPr lang="en-US" sz="2400" dirty="0" smtClean="0"/>
              <a:t>Not a </a:t>
            </a:r>
            <a:r>
              <a:rPr lang="en-US" sz="2400" dirty="0" err="1" smtClean="0"/>
              <a:t>SysAdmin</a:t>
            </a:r>
            <a:endParaRPr lang="en-US" sz="2400" dirty="0" smtClean="0"/>
          </a:p>
          <a:p>
            <a:r>
              <a:rPr lang="en-US" sz="2400" dirty="0" smtClean="0"/>
              <a:t>Perl has 4 letters</a:t>
            </a:r>
          </a:p>
          <a:p>
            <a:r>
              <a:rPr lang="en-US" sz="2400" dirty="0" smtClean="0"/>
              <a:t>So does Ruby</a:t>
            </a:r>
          </a:p>
          <a:p>
            <a:r>
              <a:rPr lang="en-US" sz="2400" dirty="0" smtClean="0"/>
              <a:t>Python’s okay</a:t>
            </a:r>
          </a:p>
        </p:txBody>
      </p:sp>
      <p:sp>
        <p:nvSpPr>
          <p:cNvPr id="8" name="TextBox 7"/>
          <p:cNvSpPr txBox="1"/>
          <p:nvPr/>
        </p:nvSpPr>
        <p:spPr>
          <a:xfrm>
            <a:off x="464621" y="753775"/>
            <a:ext cx="3665344" cy="461665"/>
          </a:xfrm>
          <a:prstGeom prst="rect">
            <a:avLst/>
          </a:prstGeom>
          <a:noFill/>
        </p:spPr>
        <p:txBody>
          <a:bodyPr wrap="square" rtlCol="0">
            <a:spAutoFit/>
          </a:bodyPr>
          <a:lstStyle/>
          <a:p>
            <a:r>
              <a:rPr lang="en-US" sz="2400" dirty="0" smtClean="0">
                <a:solidFill>
                  <a:srgbClr val="147031"/>
                </a:solidFill>
                <a:latin typeface="Franklin Gothic Book"/>
                <a:cs typeface="Franklin Gothic Book"/>
              </a:rPr>
              <a:t>My Background</a:t>
            </a:r>
          </a:p>
        </p:txBody>
      </p:sp>
      <p:sp>
        <p:nvSpPr>
          <p:cNvPr id="9" name="TextBox 8"/>
          <p:cNvSpPr txBox="1"/>
          <p:nvPr/>
        </p:nvSpPr>
        <p:spPr>
          <a:xfrm>
            <a:off x="4767636" y="753775"/>
            <a:ext cx="3665344" cy="461665"/>
          </a:xfrm>
          <a:prstGeom prst="rect">
            <a:avLst/>
          </a:prstGeom>
          <a:noFill/>
        </p:spPr>
        <p:txBody>
          <a:bodyPr wrap="square" rtlCol="0">
            <a:spAutoFit/>
          </a:bodyPr>
          <a:lstStyle/>
          <a:p>
            <a:r>
              <a:rPr lang="en-US" sz="2400" b="1" dirty="0" smtClean="0">
                <a:solidFill>
                  <a:schemeClr val="accent3"/>
                </a:solidFill>
                <a:latin typeface="Franklin Gothic Book"/>
                <a:cs typeface="Franklin Gothic Book"/>
              </a:rPr>
              <a:t>Not </a:t>
            </a:r>
            <a:r>
              <a:rPr lang="en-US" sz="2400" dirty="0" smtClean="0">
                <a:solidFill>
                  <a:schemeClr val="accent3"/>
                </a:solidFill>
                <a:latin typeface="Franklin Gothic Book"/>
                <a:cs typeface="Franklin Gothic Book"/>
              </a:rPr>
              <a:t>My Background</a:t>
            </a:r>
          </a:p>
        </p:txBody>
      </p:sp>
    </p:spTree>
    <p:extLst>
      <p:ext uri="{BB962C8B-B14F-4D97-AF65-F5344CB8AC3E}">
        <p14:creationId xmlns:p14="http://schemas.microsoft.com/office/powerpoint/2010/main" val="279140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3</a:t>
            </a:fld>
            <a:endParaRPr lang="en-US">
              <a:solidFill>
                <a:prstClr val="white"/>
              </a:solidFill>
            </a:endParaRPr>
          </a:p>
        </p:txBody>
      </p:sp>
      <p:pic>
        <p:nvPicPr>
          <p:cNvPr id="8" name="Picture 7"/>
          <p:cNvPicPr>
            <a:picLocks noChangeAspect="1"/>
          </p:cNvPicPr>
          <p:nvPr/>
        </p:nvPicPr>
        <p:blipFill>
          <a:blip r:embed="rId2"/>
          <a:stretch>
            <a:fillRect/>
          </a:stretch>
        </p:blipFill>
        <p:spPr>
          <a:xfrm>
            <a:off x="905565" y="720457"/>
            <a:ext cx="7087704" cy="3991795"/>
          </a:xfrm>
          <a:prstGeom prst="rect">
            <a:avLst/>
          </a:prstGeom>
        </p:spPr>
      </p:pic>
    </p:spTree>
    <p:extLst>
      <p:ext uri="{BB962C8B-B14F-4D97-AF65-F5344CB8AC3E}">
        <p14:creationId xmlns:p14="http://schemas.microsoft.com/office/powerpoint/2010/main" val="2197014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for Dummies</a:t>
            </a:r>
            <a:endParaRPr lang="en-US" dirty="0"/>
          </a:p>
        </p:txBody>
      </p:sp>
      <p:sp>
        <p:nvSpPr>
          <p:cNvPr id="3" name="Content Placeholder 2"/>
          <p:cNvSpPr>
            <a:spLocks noGrp="1"/>
          </p:cNvSpPr>
          <p:nvPr>
            <p:ph idx="1"/>
          </p:nvPr>
        </p:nvSpPr>
        <p:spPr>
          <a:xfrm>
            <a:off x="561162" y="848661"/>
            <a:ext cx="8413503" cy="3746318"/>
          </a:xfrm>
        </p:spPr>
        <p:txBody>
          <a:bodyPr/>
          <a:lstStyle/>
          <a:p>
            <a:r>
              <a:rPr lang="en-US" strike="sngStrike" dirty="0" smtClean="0"/>
              <a:t>Source Code</a:t>
            </a:r>
            <a:r>
              <a:rPr lang="en-US" dirty="0" smtClean="0"/>
              <a:t> text file repository</a:t>
            </a:r>
          </a:p>
          <a:p>
            <a:r>
              <a:rPr lang="en-US" dirty="0" smtClean="0"/>
              <a:t>Automatic file revision/change management</a:t>
            </a:r>
          </a:p>
          <a:p>
            <a:r>
              <a:rPr lang="en-US" dirty="0" smtClean="0"/>
              <a:t>Built for teams to work on the same files</a:t>
            </a:r>
          </a:p>
          <a:p>
            <a:r>
              <a:rPr lang="en-US" dirty="0" smtClean="0"/>
              <a:t>Easy to get started, lots of knobs for advanced users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33911083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for Dummies - Glossary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5</a:t>
            </a:fld>
            <a:endParaRPr lang="en-US">
              <a:solidFill>
                <a:prstClr val="white"/>
              </a:solidFill>
            </a:endParaRPr>
          </a:p>
        </p:txBody>
      </p:sp>
      <p:sp>
        <p:nvSpPr>
          <p:cNvPr id="6" name="Flowchart: Magnetic Disk 3"/>
          <p:cNvSpPr/>
          <p:nvPr/>
        </p:nvSpPr>
        <p:spPr bwMode="auto">
          <a:xfrm>
            <a:off x="485318" y="848661"/>
            <a:ext cx="423274" cy="471648"/>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grpSp>
        <p:nvGrpSpPr>
          <p:cNvPr id="11" name="Group 10"/>
          <p:cNvGrpSpPr/>
          <p:nvPr/>
        </p:nvGrpSpPr>
        <p:grpSpPr>
          <a:xfrm>
            <a:off x="363514" y="1473252"/>
            <a:ext cx="813521" cy="813521"/>
            <a:chOff x="239620" y="1840831"/>
            <a:chExt cx="1247167" cy="1247167"/>
          </a:xfrm>
        </p:grpSpPr>
        <p:pic>
          <p:nvPicPr>
            <p:cNvPr id="7" name="Picture 10" descr="C:\Users\ecoffey\AppData\Local\Temp\Rar$DRa1.653\30059_Device_laptop_3145_default_2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20" y="1840831"/>
              <a:ext cx="1247167" cy="1247167"/>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3"/>
            <p:cNvSpPr/>
            <p:nvPr/>
          </p:nvSpPr>
          <p:spPr bwMode="auto">
            <a:xfrm>
              <a:off x="637718" y="2061582"/>
              <a:ext cx="415423" cy="462900"/>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grpSp>
      <p:sp>
        <p:nvSpPr>
          <p:cNvPr id="9" name="TextBox 8"/>
          <p:cNvSpPr txBox="1"/>
          <p:nvPr/>
        </p:nvSpPr>
        <p:spPr>
          <a:xfrm>
            <a:off x="1279663" y="873178"/>
            <a:ext cx="6752492" cy="400110"/>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Remote Repository </a:t>
            </a:r>
            <a:r>
              <a:rPr lang="en-US" sz="2000" dirty="0" smtClean="0">
                <a:solidFill>
                  <a:schemeClr val="tx1">
                    <a:lumMod val="75000"/>
                    <a:lumOff val="25000"/>
                  </a:schemeClr>
                </a:solidFill>
                <a:cs typeface="Franklin Gothic Book"/>
              </a:rPr>
              <a:t>– Central Server hosting files </a:t>
            </a:r>
          </a:p>
        </p:txBody>
      </p:sp>
      <p:sp>
        <p:nvSpPr>
          <p:cNvPr id="10" name="TextBox 9"/>
          <p:cNvSpPr txBox="1"/>
          <p:nvPr/>
        </p:nvSpPr>
        <p:spPr>
          <a:xfrm>
            <a:off x="1483687" y="1458151"/>
            <a:ext cx="7284480" cy="707886"/>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Local Repository </a:t>
            </a:r>
            <a:r>
              <a:rPr lang="en-US" sz="2000" dirty="0" smtClean="0">
                <a:solidFill>
                  <a:schemeClr val="tx1">
                    <a:lumMod val="75000"/>
                    <a:lumOff val="25000"/>
                  </a:schemeClr>
                </a:solidFill>
                <a:cs typeface="Franklin Gothic Book"/>
              </a:rPr>
              <a:t>– Your local copy of the remote. Where you change things</a:t>
            </a:r>
          </a:p>
        </p:txBody>
      </p:sp>
      <p:grpSp>
        <p:nvGrpSpPr>
          <p:cNvPr id="3" name="Group 2"/>
          <p:cNvGrpSpPr/>
          <p:nvPr/>
        </p:nvGrpSpPr>
        <p:grpSpPr>
          <a:xfrm>
            <a:off x="239620" y="2767293"/>
            <a:ext cx="2289983" cy="464658"/>
            <a:chOff x="239620" y="2767293"/>
            <a:chExt cx="2289983" cy="464658"/>
          </a:xfrm>
        </p:grpSpPr>
        <p:cxnSp>
          <p:nvCxnSpPr>
            <p:cNvPr id="14" name="Straight Arrow Connector 13"/>
            <p:cNvCxnSpPr/>
            <p:nvPr/>
          </p:nvCxnSpPr>
          <p:spPr>
            <a:xfrm>
              <a:off x="239620" y="2767293"/>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894169" y="2767293"/>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569387" y="3231951"/>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2214282" y="2567238"/>
            <a:ext cx="6760384" cy="400110"/>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Branch </a:t>
            </a:r>
            <a:r>
              <a:rPr lang="en-US" sz="2000" dirty="0" smtClean="0">
                <a:solidFill>
                  <a:schemeClr val="tx1">
                    <a:lumMod val="75000"/>
                    <a:lumOff val="25000"/>
                  </a:schemeClr>
                </a:solidFill>
                <a:cs typeface="Franklin Gothic Book"/>
              </a:rPr>
              <a:t>– Isolated copy for new features, risky changes</a:t>
            </a:r>
            <a:r>
              <a:rPr lang="en-US" sz="2000" b="1" dirty="0" smtClean="0">
                <a:solidFill>
                  <a:schemeClr val="tx1">
                    <a:lumMod val="75000"/>
                    <a:lumOff val="25000"/>
                  </a:schemeClr>
                </a:solidFill>
                <a:cs typeface="Franklin Gothic Book"/>
              </a:rPr>
              <a:t> </a:t>
            </a:r>
            <a:endParaRPr lang="en-US" sz="2000" dirty="0" smtClean="0">
              <a:solidFill>
                <a:schemeClr val="tx1">
                  <a:lumMod val="75000"/>
                  <a:lumOff val="25000"/>
                </a:schemeClr>
              </a:solidFill>
              <a:cs typeface="Franklin Gothic Book"/>
            </a:endParaRPr>
          </a:p>
        </p:txBody>
      </p:sp>
      <p:grpSp>
        <p:nvGrpSpPr>
          <p:cNvPr id="12" name="Group 11"/>
          <p:cNvGrpSpPr/>
          <p:nvPr/>
        </p:nvGrpSpPr>
        <p:grpSpPr>
          <a:xfrm>
            <a:off x="392020" y="3890311"/>
            <a:ext cx="2974967" cy="464658"/>
            <a:chOff x="392020" y="3890311"/>
            <a:chExt cx="2974967" cy="464658"/>
          </a:xfrm>
        </p:grpSpPr>
        <p:cxnSp>
          <p:nvCxnSpPr>
            <p:cNvPr id="21" name="Straight Arrow Connector 20"/>
            <p:cNvCxnSpPr/>
            <p:nvPr/>
          </p:nvCxnSpPr>
          <p:spPr>
            <a:xfrm>
              <a:off x="392020" y="389031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046569" y="389031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721787" y="4354969"/>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882347" y="389031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682003" y="389031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3677945" y="3682798"/>
            <a:ext cx="4994981" cy="707886"/>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Merge </a:t>
            </a:r>
            <a:r>
              <a:rPr lang="en-US" sz="2000" dirty="0" smtClean="0">
                <a:solidFill>
                  <a:schemeClr val="tx1">
                    <a:lumMod val="75000"/>
                    <a:lumOff val="25000"/>
                  </a:schemeClr>
                </a:solidFill>
                <a:cs typeface="Franklin Gothic Book"/>
              </a:rPr>
              <a:t>– Apply branch changes to master repository copy (see also: “Pull Request”)</a:t>
            </a:r>
          </a:p>
        </p:txBody>
      </p:sp>
    </p:spTree>
    <p:extLst>
      <p:ext uri="{BB962C8B-B14F-4D97-AF65-F5344CB8AC3E}">
        <p14:creationId xmlns:p14="http://schemas.microsoft.com/office/powerpoint/2010/main" val="28372854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20"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Git</a:t>
            </a:r>
            <a:r>
              <a:rPr lang="en-US" dirty="0" smtClean="0"/>
              <a:t> to Networking</a:t>
            </a:r>
            <a:endParaRPr lang="en-US" dirty="0"/>
          </a:p>
        </p:txBody>
      </p:sp>
      <p:sp>
        <p:nvSpPr>
          <p:cNvPr id="3" name="Content Placeholder 2"/>
          <p:cNvSpPr>
            <a:spLocks noGrp="1"/>
          </p:cNvSpPr>
          <p:nvPr>
            <p:ph idx="1"/>
          </p:nvPr>
        </p:nvSpPr>
        <p:spPr>
          <a:xfrm>
            <a:off x="561163" y="848661"/>
            <a:ext cx="8021674" cy="689871"/>
          </a:xfrm>
        </p:spPr>
        <p:txBody>
          <a:bodyPr/>
          <a:lstStyle/>
          <a:p>
            <a:r>
              <a:rPr lang="en-US" dirty="0" smtClean="0"/>
              <a:t>Create changes in branches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6</a:t>
            </a:fld>
            <a:endParaRPr lang="en-US">
              <a:solidFill>
                <a:prstClr val="white"/>
              </a:solidFill>
            </a:endParaRPr>
          </a:p>
        </p:txBody>
      </p:sp>
      <p:cxnSp>
        <p:nvCxnSpPr>
          <p:cNvPr id="6" name="Straight Arrow Connector 5"/>
          <p:cNvCxnSpPr/>
          <p:nvPr/>
        </p:nvCxnSpPr>
        <p:spPr>
          <a:xfrm>
            <a:off x="1581858" y="1631464"/>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236407" y="1631464"/>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1625" y="2096122"/>
            <a:ext cx="1755235"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1163" y="1426146"/>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p>
        </p:txBody>
      </p:sp>
      <p:sp>
        <p:nvSpPr>
          <p:cNvPr id="13" name="TextBox 12"/>
          <p:cNvSpPr txBox="1"/>
          <p:nvPr/>
        </p:nvSpPr>
        <p:spPr>
          <a:xfrm>
            <a:off x="1889459" y="1911456"/>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p>
        </p:txBody>
      </p:sp>
      <p:sp>
        <p:nvSpPr>
          <p:cNvPr id="14" name="Content Placeholder 2"/>
          <p:cNvSpPr txBox="1">
            <a:spLocks/>
          </p:cNvSpPr>
          <p:nvPr/>
        </p:nvSpPr>
        <p:spPr>
          <a:xfrm>
            <a:off x="713563" y="2508618"/>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Merge and review</a:t>
            </a:r>
          </a:p>
          <a:p>
            <a:endParaRPr lang="en-US" dirty="0"/>
          </a:p>
        </p:txBody>
      </p:sp>
      <p:cxnSp>
        <p:nvCxnSpPr>
          <p:cNvPr id="15" name="Straight Arrow Connector 14"/>
          <p:cNvCxnSpPr/>
          <p:nvPr/>
        </p:nvCxnSpPr>
        <p:spPr>
          <a:xfrm>
            <a:off x="1691893" y="3198489"/>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346442" y="3198489"/>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021660" y="3663147"/>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182220" y="3198489"/>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981876" y="3198489"/>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3238" y="3002207"/>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p>
        </p:txBody>
      </p:sp>
      <p:sp>
        <p:nvSpPr>
          <p:cNvPr id="21" name="TextBox 20"/>
          <p:cNvSpPr txBox="1"/>
          <p:nvPr/>
        </p:nvSpPr>
        <p:spPr>
          <a:xfrm>
            <a:off x="2217904" y="3478481"/>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p>
        </p:txBody>
      </p:sp>
      <p:sp>
        <p:nvSpPr>
          <p:cNvPr id="22" name="TextBox 21"/>
          <p:cNvSpPr txBox="1"/>
          <p:nvPr/>
        </p:nvSpPr>
        <p:spPr>
          <a:xfrm>
            <a:off x="5255380" y="3108044"/>
            <a:ext cx="2725777" cy="830997"/>
          </a:xfrm>
          <a:prstGeom prst="rect">
            <a:avLst/>
          </a:prstGeom>
          <a:noFill/>
        </p:spPr>
        <p:txBody>
          <a:bodyPr wrap="square" rtlCol="0">
            <a:spAutoFit/>
          </a:bodyPr>
          <a:lstStyle/>
          <a:p>
            <a:r>
              <a:rPr lang="en-US" sz="1600" dirty="0" smtClean="0">
                <a:solidFill>
                  <a:schemeClr val="accent6"/>
                </a:solidFill>
                <a:latin typeface="Franklin Gothic Book"/>
                <a:cs typeface="Franklin Gothic Book"/>
              </a:rPr>
              <a:t>Use merge/pull request as an opportunity to review impact of changes</a:t>
            </a:r>
          </a:p>
        </p:txBody>
      </p:sp>
    </p:spTree>
    <p:extLst>
      <p:ext uri="{BB962C8B-B14F-4D97-AF65-F5344CB8AC3E}">
        <p14:creationId xmlns:p14="http://schemas.microsoft.com/office/powerpoint/2010/main" val="227414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Git</a:t>
            </a:r>
            <a:r>
              <a:rPr lang="en-US" dirty="0" smtClean="0"/>
              <a:t> to Networking (cont’d)</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7</a:t>
            </a:fld>
            <a:endParaRPr lang="en-US">
              <a:solidFill>
                <a:prstClr val="white"/>
              </a:solidFill>
            </a:endParaRPr>
          </a:p>
        </p:txBody>
      </p:sp>
      <p:sp>
        <p:nvSpPr>
          <p:cNvPr id="6" name="Content Placeholder 2"/>
          <p:cNvSpPr txBox="1">
            <a:spLocks/>
          </p:cNvSpPr>
          <p:nvPr/>
        </p:nvSpPr>
        <p:spPr>
          <a:xfrm>
            <a:off x="646257" y="815200"/>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Rollback failures after merge</a:t>
            </a:r>
          </a:p>
          <a:p>
            <a:endParaRPr lang="en-US" dirty="0"/>
          </a:p>
        </p:txBody>
      </p:sp>
      <p:cxnSp>
        <p:nvCxnSpPr>
          <p:cNvPr id="7" name="Straight Arrow Connector 6"/>
          <p:cNvCxnSpPr/>
          <p:nvPr/>
        </p:nvCxnSpPr>
        <p:spPr>
          <a:xfrm>
            <a:off x="1624587" y="181485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279136" y="181485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954354" y="2279509"/>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114914" y="181485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14570" y="181485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5932" y="1618569"/>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p>
        </p:txBody>
      </p:sp>
      <p:sp>
        <p:nvSpPr>
          <p:cNvPr id="13" name="TextBox 12"/>
          <p:cNvSpPr txBox="1"/>
          <p:nvPr/>
        </p:nvSpPr>
        <p:spPr>
          <a:xfrm>
            <a:off x="2150598" y="2094843"/>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p>
        </p:txBody>
      </p:sp>
      <p:sp>
        <p:nvSpPr>
          <p:cNvPr id="32" name="Arc 31"/>
          <p:cNvSpPr/>
          <p:nvPr/>
        </p:nvSpPr>
        <p:spPr>
          <a:xfrm>
            <a:off x="2279136" y="1321693"/>
            <a:ext cx="2320418" cy="888012"/>
          </a:xfrm>
          <a:prstGeom prst="arc">
            <a:avLst>
              <a:gd name="adj1" fmla="val 11136183"/>
              <a:gd name="adj2" fmla="val 0"/>
            </a:avLst>
          </a:prstGeom>
          <a:ln w="38100" cmpd="sng">
            <a:solidFill>
              <a:srgbClr val="000000"/>
            </a:solidFill>
            <a:headEnd type="triangle" w="lg" len="lg"/>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Content Placeholder 2"/>
          <p:cNvSpPr txBox="1">
            <a:spLocks/>
          </p:cNvSpPr>
          <p:nvPr/>
        </p:nvSpPr>
        <p:spPr>
          <a:xfrm>
            <a:off x="656582" y="2619175"/>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Fork </a:t>
            </a:r>
            <a:r>
              <a:rPr lang="en-US" dirty="0" smtClean="0"/>
              <a:t>for new project/datacenter/office</a:t>
            </a:r>
          </a:p>
          <a:p>
            <a:endParaRPr lang="en-US" dirty="0"/>
          </a:p>
        </p:txBody>
      </p:sp>
      <p:cxnSp>
        <p:nvCxnSpPr>
          <p:cNvPr id="34" name="Straight Arrow Connector 33"/>
          <p:cNvCxnSpPr/>
          <p:nvPr/>
        </p:nvCxnSpPr>
        <p:spPr>
          <a:xfrm>
            <a:off x="1634912" y="3618826"/>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289461" y="3618826"/>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2964679" y="4083484"/>
            <a:ext cx="960216" cy="0"/>
          </a:xfrm>
          <a:prstGeom prst="straightConnector1">
            <a:avLst/>
          </a:prstGeom>
          <a:ln w="76200" cmpd="sng">
            <a:solidFill>
              <a:schemeClr val="accent6"/>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125239" y="3618826"/>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6257" y="3422544"/>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east-dc</a:t>
            </a:r>
          </a:p>
        </p:txBody>
      </p:sp>
      <p:sp>
        <p:nvSpPr>
          <p:cNvPr id="40" name="TextBox 39"/>
          <p:cNvSpPr txBox="1"/>
          <p:nvPr/>
        </p:nvSpPr>
        <p:spPr>
          <a:xfrm>
            <a:off x="1933253" y="3898818"/>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west-dc</a:t>
            </a:r>
          </a:p>
        </p:txBody>
      </p:sp>
      <p:cxnSp>
        <p:nvCxnSpPr>
          <p:cNvPr id="42" name="Straight Arrow Connector 41"/>
          <p:cNvCxnSpPr/>
          <p:nvPr/>
        </p:nvCxnSpPr>
        <p:spPr>
          <a:xfrm>
            <a:off x="3927390" y="4085822"/>
            <a:ext cx="960216" cy="0"/>
          </a:xfrm>
          <a:prstGeom prst="straightConnector1">
            <a:avLst/>
          </a:prstGeom>
          <a:ln w="76200" cmpd="sng">
            <a:solidFill>
              <a:schemeClr val="accent6"/>
            </a:solidFill>
            <a:headEnd type="oval"/>
            <a:tailEnd type="ova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480386" y="1176291"/>
            <a:ext cx="407220" cy="657560"/>
          </a:xfrm>
          <a:prstGeom prst="rect">
            <a:avLst/>
          </a:prstGeom>
        </p:spPr>
      </p:pic>
    </p:spTree>
    <p:extLst>
      <p:ext uri="{BB962C8B-B14F-4D97-AF65-F5344CB8AC3E}">
        <p14:creationId xmlns:p14="http://schemas.microsoft.com/office/powerpoint/2010/main" val="31044692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32" grpId="0" animBg="1"/>
      <p:bldP spid="33"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The Good</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great at version control</a:t>
            </a:r>
          </a:p>
          <a:p>
            <a:r>
              <a:rPr lang="en-US" dirty="0" smtClean="0"/>
              <a:t>Existing Tools Suck</a:t>
            </a:r>
          </a:p>
          <a:p>
            <a:pPr lvl="1"/>
            <a:r>
              <a:rPr lang="en-US" dirty="0" smtClean="0"/>
              <a:t>Rancid most common. SSH + diff</a:t>
            </a:r>
          </a:p>
          <a:p>
            <a:pPr lvl="1"/>
            <a:r>
              <a:rPr lang="en-US" dirty="0" smtClean="0"/>
              <a:t>$$$$ for pretty SSH + diff</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8</a:t>
            </a:fld>
            <a:endParaRPr lang="en-US">
              <a:solidFill>
                <a:prstClr val="white"/>
              </a:solidFill>
            </a:endParaRPr>
          </a:p>
        </p:txBody>
      </p:sp>
    </p:spTree>
    <p:extLst>
      <p:ext uri="{BB962C8B-B14F-4D97-AF65-F5344CB8AC3E}">
        <p14:creationId xmlns:p14="http://schemas.microsoft.com/office/powerpoint/2010/main" val="3994720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The Bad</a:t>
            </a:r>
            <a:endParaRPr lang="en-US" dirty="0"/>
          </a:p>
        </p:txBody>
      </p:sp>
      <p:sp>
        <p:nvSpPr>
          <p:cNvPr id="3" name="Content Placeholder 2"/>
          <p:cNvSpPr>
            <a:spLocks noGrp="1"/>
          </p:cNvSpPr>
          <p:nvPr>
            <p:ph idx="1"/>
          </p:nvPr>
        </p:nvSpPr>
        <p:spPr/>
        <p:txBody>
          <a:bodyPr/>
          <a:lstStyle/>
          <a:p>
            <a:r>
              <a:rPr lang="en-US" dirty="0" smtClean="0"/>
              <a:t>Implies “push” method</a:t>
            </a:r>
          </a:p>
          <a:p>
            <a:pPr lvl="1"/>
            <a:r>
              <a:rPr lang="en-US" dirty="0" smtClean="0"/>
              <a:t>Still need to get on-box changes committed back</a:t>
            </a:r>
          </a:p>
          <a:p>
            <a:r>
              <a:rPr lang="en-US" dirty="0" smtClean="0"/>
              <a:t>No easy deployment</a:t>
            </a:r>
          </a:p>
          <a:p>
            <a:pPr lvl="1"/>
            <a:r>
              <a:rPr lang="en-US" dirty="0" err="1" smtClean="0"/>
              <a:t>Git</a:t>
            </a:r>
            <a:r>
              <a:rPr lang="en-US" dirty="0" smtClean="0"/>
              <a:t> manages code, not pushes files</a:t>
            </a:r>
          </a:p>
          <a:p>
            <a:r>
              <a:rPr lang="en-US" dirty="0" smtClean="0"/>
              <a:t>One piece of a puzzle</a:t>
            </a:r>
          </a:p>
          <a:p>
            <a:pPr lvl="1"/>
            <a:r>
              <a:rPr lang="en-US" dirty="0" smtClean="0"/>
              <a:t>+ </a:t>
            </a:r>
            <a:r>
              <a:rPr lang="en-US" dirty="0" err="1" smtClean="0"/>
              <a:t>Ansible</a:t>
            </a:r>
            <a:r>
              <a:rPr lang="en-US" dirty="0" smtClean="0"/>
              <a:t>, + Organization Behavior</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10348303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Cumulus Color Palette">
      <a:dk1>
        <a:sysClr val="windowText" lastClr="000000"/>
      </a:dk1>
      <a:lt1>
        <a:sysClr val="window" lastClr="FFFFFF"/>
      </a:lt1>
      <a:dk2>
        <a:srgbClr val="4C4C4C"/>
      </a:dk2>
      <a:lt2>
        <a:srgbClr val="EEECE1"/>
      </a:lt2>
      <a:accent1>
        <a:srgbClr val="78C30E"/>
      </a:accent1>
      <a:accent2>
        <a:srgbClr val="309422"/>
      </a:accent2>
      <a:accent3>
        <a:srgbClr val="147031"/>
      </a:accent3>
      <a:accent4>
        <a:srgbClr val="262626"/>
      </a:accent4>
      <a:accent5>
        <a:srgbClr val="FD4007"/>
      </a:accent5>
      <a:accent6>
        <a:srgbClr val="FFAC15"/>
      </a:accent6>
      <a:hlink>
        <a:srgbClr val="3E9919"/>
      </a:hlink>
      <a:folHlink>
        <a:srgbClr val="1B7B1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Franklin Gothic Book"/>
            <a:cs typeface="Franklin Gothic Book"/>
          </a:defRPr>
        </a:defPPr>
      </a:lstStyle>
      <a:style>
        <a:lnRef idx="1">
          <a:schemeClr val="accent1"/>
        </a:lnRef>
        <a:fillRef idx="3">
          <a:schemeClr val="accent1"/>
        </a:fillRef>
        <a:effectRef idx="2">
          <a:schemeClr val="accent1"/>
        </a:effectRef>
        <a:fontRef idx="minor">
          <a:schemeClr val="lt1"/>
        </a:fontRef>
      </a:style>
    </a:spDef>
    <a:lnDef>
      <a:spPr>
        <a:ln w="1587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solidFill>
              <a:schemeClr val="tx1">
                <a:lumMod val="75000"/>
                <a:lumOff val="25000"/>
              </a:schemeClr>
            </a:solidFill>
            <a:latin typeface="Franklin Gothic Book"/>
            <a:cs typeface="Franklin Gothic Book"/>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8976</TotalTime>
  <Words>567</Words>
  <Application>Microsoft Macintosh PowerPoint</Application>
  <PresentationFormat>On-screen Show (16:9)</PresentationFormat>
  <Paragraphs>149</Paragraphs>
  <Slides>18</Slides>
  <Notes>1</Notes>
  <HiddenSlides>3</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Managing Network Configurations with Git</vt:lpstr>
      <vt:lpstr>$whoami</vt:lpstr>
      <vt:lpstr>PowerPoint Presentation</vt:lpstr>
      <vt:lpstr>Git for Dummies</vt:lpstr>
      <vt:lpstr>Git for Dummies - Glossary</vt:lpstr>
      <vt:lpstr>Applying Git to Networking</vt:lpstr>
      <vt:lpstr>Applying Git to Networking (cont’d)</vt:lpstr>
      <vt:lpstr>Using Git: The Good</vt:lpstr>
      <vt:lpstr>Using Git: The Bad</vt:lpstr>
      <vt:lpstr>Using Git: The Ugly</vt:lpstr>
      <vt:lpstr>In Action</vt:lpstr>
      <vt:lpstr>In Action!</vt:lpstr>
      <vt:lpstr>Demo</vt:lpstr>
      <vt:lpstr>Takeaway</vt:lpstr>
      <vt:lpstr>PowerPoint Presentation</vt:lpstr>
      <vt:lpstr>Sidebar: Configuration vs State</vt:lpstr>
      <vt:lpstr>Anatomy of Network Configuration</vt:lpstr>
      <vt:lpstr>The Bad Old Days (Today)</vt:lpstr>
    </vt:vector>
  </TitlesOfParts>
  <Company>Cumulus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c:title>
  <dc:creator>Pete Lumbis</dc:creator>
  <cp:lastModifiedBy>Pete Lumbis</cp:lastModifiedBy>
  <cp:revision>23</cp:revision>
  <dcterms:created xsi:type="dcterms:W3CDTF">2015-09-07T15:01:41Z</dcterms:created>
  <dcterms:modified xsi:type="dcterms:W3CDTF">2015-09-14T21:25:54Z</dcterms:modified>
</cp:coreProperties>
</file>