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A87A634-866D-4CB6-84F8-8D126019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1E52A36-ADE9-42FC-9C01-6C47C2B1E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62F6E45-CD31-4301-941A-E2EA9D8F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518D-6B36-4E2E-AA04-6339F97C9A6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DDB5C93-86E8-4E64-810F-38BEA99D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F308869-A8D4-4D2A-98CC-5EAC0227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3BC2-3223-427F-915E-EC854284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7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CDCC5E-921C-495C-B757-C9152216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BFB96C1-7F7F-4519-A86F-5E5C30B1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92DDDA0-245D-43FE-BBFF-13505598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518D-6B36-4E2E-AA04-6339F97C9A6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D5F5A1A-3E4F-4C38-A609-4663F5BF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0DB1D08-541B-4049-A48A-5CE6F839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3BC2-3223-427F-915E-EC854284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9D61CAC3-0057-4C15-BDDE-90876AA94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78F31D8-1D25-4BB7-A6B6-5603F14D5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1EA6128-384F-4CF3-9D91-8DF69656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518D-6B36-4E2E-AA04-6339F97C9A6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CEA7EA0-65D2-4386-97A8-71E77C48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648DB6B-FB5F-4390-B2DA-CE3736F1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3BC2-3223-427F-915E-EC854284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94564F4-A5FC-44E7-8849-186DDCB9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E63B6CA-330D-4EB8-9668-306812BF4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F86F7CC-44C9-4FD9-8953-A6F0E244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518D-6B36-4E2E-AA04-6339F97C9A6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FE24425-089A-4FCD-80D4-23F4241D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FBB731B-B092-41AC-8A82-30B08767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3BC2-3223-427F-915E-EC854284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B8B199-97B9-41C6-8466-58E4E175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68BFA0C-D1B1-46EC-BEDF-67CFE85C3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C288A2B-136E-4EA2-9133-DAFE8B18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518D-6B36-4E2E-AA04-6339F97C9A6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050FEAF-0D90-4AD7-AC84-FC7F6E71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04057D5-F279-414F-933E-C13562C7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3BC2-3223-427F-915E-EC854284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FBDAD4-9E5D-4663-AA9D-B41DF129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5E958BB-F449-4401-B702-1E431DCC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5097878-BDC6-47CE-943F-BD74BC013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AB0372A-7C3E-450B-859C-083C44C7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518D-6B36-4E2E-AA04-6339F97C9A6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4F9874F-B906-4C60-81F2-CBFDE174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97D8F02-1433-4E53-AB15-6F017116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3BC2-3223-427F-915E-EC854284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B562A6-B102-4A3A-BA65-A07ECBBD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08862DE-472B-4D7B-83F5-F0C40F1E2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5FCCDBC-B274-4281-A024-5CC5CB6C5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23EBBDB-C848-4F5A-9619-85DB3044C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3112AD2-5DA4-4B89-AE9D-71B836A9B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EF654A4E-2709-4FB2-BD89-61080F70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518D-6B36-4E2E-AA04-6339F97C9A6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8B7B17BE-DD88-48C9-9674-65C27EDC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ABEA29A-3F85-4DE0-898D-C1E1A676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3BC2-3223-427F-915E-EC854284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6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77430B-E24C-49B7-95CB-8C0ECCC4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06DEDDE-E53D-418F-97A3-A57FB35E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518D-6B36-4E2E-AA04-6339F97C9A6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7B3CD11D-DD57-49C2-98E1-AC42884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493AB7D-75CB-4546-B081-4A790BEB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3BC2-3223-427F-915E-EC854284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62755B56-26E6-4700-8F6E-E5BABCBA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518D-6B36-4E2E-AA04-6339F97C9A6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8915EEE-F4D3-40DD-8BD7-8E57EDA1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7A31E1AF-CA91-4919-BDB7-940A8E9D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3BC2-3223-427F-915E-EC854284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0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52AA2DB-FF91-4DF8-8A8C-A0F25ECA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D08AE5C-0F80-4049-BC32-7E2E4703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964A723-F4B8-4168-B39F-E4D84DFD1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17D1E07-4CE3-4D9B-AF79-2D63E864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518D-6B36-4E2E-AA04-6339F97C9A6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881EFFD-E3FF-423A-857A-EEB56CAE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9B2CD6D-EB72-4B99-A334-ACE6B232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3BC2-3223-427F-915E-EC854284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C8F96F-E3FB-475A-AC2D-F3ACD080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2E13CF1A-4A65-439C-9275-AC0CF626A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F003196-348F-415F-9EEB-40D7BBF6B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1D41F97-B263-43C0-93A9-2664B09D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518D-6B36-4E2E-AA04-6339F97C9A6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E7BD238-5720-4FBA-916F-DA502266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93D951C-3CD2-4522-A0FD-4E268255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3BC2-3223-427F-915E-EC854284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E1DE13A8-5FDF-4D34-8CC7-62CA5D94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7F6A178-A434-4DD6-AA5B-5D950B9BF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B509F3D-4D8A-4577-932A-9E38BB341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2518D-6B36-4E2E-AA04-6339F97C9A6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DEE720B-DFB1-4E4F-9C09-5C4090C18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30A0357-8448-4EB9-8E65-D6D485124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3BC2-3223-427F-915E-EC854284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4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3689578-7CA6-4C7E-8506-B70B27416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0" b="20515"/>
          <a:stretch/>
        </p:blipFill>
        <p:spPr>
          <a:xfrm>
            <a:off x="19104" y="0"/>
            <a:ext cx="2989910" cy="1063256"/>
          </a:xfrm>
          <a:prstGeom prst="rect">
            <a:avLst/>
          </a:prstGeom>
        </p:spPr>
      </p:pic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7E93E44D-9000-43F2-89CA-933AC9FDCA4A}"/>
              </a:ext>
            </a:extLst>
          </p:cNvPr>
          <p:cNvSpPr/>
          <p:nvPr/>
        </p:nvSpPr>
        <p:spPr>
          <a:xfrm>
            <a:off x="63789" y="1063256"/>
            <a:ext cx="3320856" cy="1413813"/>
          </a:xfrm>
          <a:prstGeom prst="roundRect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lang="th-TH" sz="14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th-TH" sz="14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th-TH" sz="14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th-TH" sz="14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 </a:t>
            </a:r>
            <a:r>
              <a:rPr lang="th-TH" sz="1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สถานการณ์ปัจจุบัน</a:t>
            </a:r>
          </a:p>
          <a:p>
            <a:pPr algn="thaiDist"/>
            <a:r>
              <a:rPr lang="th-TH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      บริษัท หาดทิพย์จำกัด (มหาชน) ประกอบธุรกิจประเภทอุตสาหกรรมน้ำอัดลม โดยได้รับลิขสิทธิ์จากโคคา-โคลา </a:t>
            </a:r>
            <a:r>
              <a:rPr lang="th-TH" sz="11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คัม</a:t>
            </a:r>
            <a:r>
              <a:rPr lang="th-TH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ปะ</a:t>
            </a:r>
            <a:r>
              <a:rPr lang="th-TH" sz="11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นี</a:t>
            </a:r>
            <a:r>
              <a:rPr lang="th-TH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 (ประเทศสหรัฐอเมริกา) ให้เป็นผู้ลิตและจำหน่ายเครื่องดื่มน้ำอัดลมเฉพาะ </a:t>
            </a:r>
            <a:r>
              <a:rPr lang="en-US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14</a:t>
            </a:r>
            <a:r>
              <a:rPr lang="th-TH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 จังหวัดภาคใต้ ภายใต้เครื่องหมายการค้า “โคคา-โคลา” “แฟนต้า” “สไป</a:t>
            </a:r>
            <a:r>
              <a:rPr lang="th-TH" sz="11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ร์ท</a:t>
            </a:r>
            <a:r>
              <a:rPr lang="th-TH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” และผลิตภัณฑ์อื่นที่โคคา -โคลา </a:t>
            </a:r>
            <a:r>
              <a:rPr lang="th-TH" sz="11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คัม</a:t>
            </a:r>
            <a:r>
              <a:rPr lang="th-TH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ปะ</a:t>
            </a:r>
            <a:r>
              <a:rPr lang="th-TH" sz="11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นี</a:t>
            </a:r>
            <a:r>
              <a:rPr lang="th-TH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 เป็นเจ้าของ ได้แก่ กลุ่มผลิตภัณฑ์น้ำผลไม้มินิ</a:t>
            </a:r>
            <a:r>
              <a:rPr lang="th-TH" sz="11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ทเ</a:t>
            </a:r>
            <a:r>
              <a:rPr lang="th-TH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มด เครื่องดื่มอ</a:t>
            </a:r>
            <a:r>
              <a:rPr lang="th-TH" sz="11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ควา</a:t>
            </a:r>
            <a:r>
              <a:rPr lang="th-TH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เรียส และน้ำดื่มน้ำทิพย์ </a:t>
            </a:r>
            <a:endParaRPr lang="th-TH" sz="1100" b="0" dirty="0">
              <a:effectLst/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br>
              <a:rPr lang="th-TH" sz="1200" dirty="0"/>
            </a:br>
            <a:endParaRPr lang="th-TH" sz="1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/>
            <a:endParaRPr lang="en-US" dirty="0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9213DA36-5EAF-4F7D-B161-AB0CC29ED81D}"/>
              </a:ext>
            </a:extLst>
          </p:cNvPr>
          <p:cNvSpPr/>
          <p:nvPr/>
        </p:nvSpPr>
        <p:spPr>
          <a:xfrm>
            <a:off x="63789" y="2579424"/>
            <a:ext cx="3320856" cy="416259"/>
          </a:xfrm>
          <a:prstGeom prst="rect">
            <a:avLst/>
          </a:prstGeom>
          <a:ln cmpd="thickThin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lang="th-TH" sz="14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th-TH" sz="14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 </a:t>
            </a:r>
            <a:r>
              <a:rPr lang="th-TH" sz="1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วิสัยทัศน์</a:t>
            </a:r>
          </a:p>
          <a:p>
            <a:r>
              <a:rPr lang="th-TH" sz="1200" dirty="0">
                <a:latin typeface="JasmineUPC" panose="02020603050405020304" pitchFamily="18" charset="-34"/>
                <a:cs typeface="JasmineUPC" panose="02020603050405020304" pitchFamily="18" charset="-34"/>
              </a:rPr>
              <a:t>          </a:t>
            </a:r>
            <a:r>
              <a:rPr lang="th-TH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ผู้นำอุตสาหกรรมเครื่องดื่มที่มีการพัฒนาอย่างยั่งยืน</a:t>
            </a:r>
            <a:endParaRPr lang="th-TH" sz="11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14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3" name="สี่เหลี่ยมผืนผ้า: มุมมนด้านทแยง 12">
            <a:extLst>
              <a:ext uri="{FF2B5EF4-FFF2-40B4-BE49-F238E27FC236}">
                <a16:creationId xmlns:a16="http://schemas.microsoft.com/office/drawing/2014/main" id="{68DDF4D2-1CAA-4200-9CA7-693C72860B30}"/>
              </a:ext>
            </a:extLst>
          </p:cNvPr>
          <p:cNvSpPr/>
          <p:nvPr/>
        </p:nvSpPr>
        <p:spPr>
          <a:xfrm>
            <a:off x="63788" y="3091214"/>
            <a:ext cx="3320855" cy="1637735"/>
          </a:xfrm>
          <a:prstGeom prst="round2DiagRect">
            <a:avLst/>
          </a:prstGeom>
          <a:ln cmpd="dbl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th-TH" sz="1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พันธกิจ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เป็นบริษัทเครื่องดื่มครบวงจรที่ครองความเป็นหนึ่งในตลาดภาคใต้ โดยมีรายได้และยอดขาย ที่มีกำไรเพิ่มขึ้นอย่างต่อเนื่อง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เป็นผู้ผลิต จำหน่าย และให้บริการผลิตภัณฑ์ที่มีคุณภาพให้แก่กลุ่มลูกค้า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มีบุคลากรที่มีคุณธรรม ปฏิบัติหน้าที่ด้วยความซื่อสัตย์สุจริต มีความรับผิดชอบต่อองค์กร และสังคม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เป็นองค์กรที่มีธรรมา</a:t>
            </a:r>
            <a:r>
              <a:rPr lang="th-TH" sz="11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ภิ</a:t>
            </a:r>
            <a:r>
              <a:rPr lang="th-TH" sz="1100" dirty="0">
                <a:latin typeface="JasmineUPC" panose="02020603050405020304" pitchFamily="18" charset="-34"/>
                <a:cs typeface="JasmineUPC" panose="02020603050405020304" pitchFamily="18" charset="-34"/>
              </a:rPr>
              <a:t>บาลโดยการสร้างและพัฒนาบุคลากรตามที่สังคมต้องการ และเป็นส่วนหนึ่งในการพัฒนาทรัพยากรธรรมชาติและสิ่งแวดล้อม</a:t>
            </a:r>
            <a:endParaRPr lang="en-US" sz="11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4" name="สี่เหลี่ยมผืนผ้า: พับมุม 13">
            <a:extLst>
              <a:ext uri="{FF2B5EF4-FFF2-40B4-BE49-F238E27FC236}">
                <a16:creationId xmlns:a16="http://schemas.microsoft.com/office/drawing/2014/main" id="{985C090D-C8E3-4CA0-8475-C5E714631601}"/>
              </a:ext>
            </a:extLst>
          </p:cNvPr>
          <p:cNvSpPr/>
          <p:nvPr/>
        </p:nvSpPr>
        <p:spPr>
          <a:xfrm>
            <a:off x="63788" y="4824480"/>
            <a:ext cx="1594415" cy="1985753"/>
          </a:xfrm>
          <a:prstGeom prst="foldedCorner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th-TH" sz="12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sz="1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สภาพแวดล้อมภายนอก</a:t>
            </a:r>
          </a:p>
          <a:p>
            <a:pPr>
              <a:lnSpc>
                <a:spcPct val="150000"/>
              </a:lnSpc>
            </a:pPr>
            <a:r>
              <a:rPr lang="th-TH" sz="1200" dirty="0">
                <a:latin typeface="JasmineUPC" panose="02020603050405020304" pitchFamily="18" charset="-34"/>
                <a:cs typeface="JasmineUPC" panose="02020603050405020304" pitchFamily="18" charset="-34"/>
              </a:rPr>
              <a:t>  </a:t>
            </a:r>
            <a:r>
              <a:rPr lang="en-US" sz="1200" dirty="0">
                <a:latin typeface="JasmineUPC" panose="02020603050405020304" pitchFamily="18" charset="-34"/>
                <a:cs typeface="JasmineUPC" panose="02020603050405020304" pitchFamily="18" charset="-34"/>
              </a:rPr>
              <a:t>- </a:t>
            </a:r>
            <a:r>
              <a:rPr lang="th-TH" sz="1000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การพัฒนาเทคโนโลยี</a:t>
            </a:r>
          </a:p>
          <a:p>
            <a:pPr>
              <a:lnSpc>
                <a:spcPct val="150000"/>
              </a:lnSpc>
            </a:pPr>
            <a:r>
              <a:rPr lang="th-TH" sz="1000" dirty="0">
                <a:latin typeface="JasmineUPC" panose="02020603050405020304" pitchFamily="18" charset="-34"/>
                <a:cs typeface="JasmineUPC" panose="02020603050405020304" pitchFamily="18" charset="-34"/>
              </a:rPr>
              <a:t>  </a:t>
            </a:r>
            <a:r>
              <a:rPr lang="en-US" sz="1000" dirty="0">
                <a:latin typeface="JasmineUPC" panose="02020603050405020304" pitchFamily="18" charset="-34"/>
                <a:cs typeface="JasmineUPC" panose="02020603050405020304" pitchFamily="18" charset="-34"/>
              </a:rPr>
              <a:t>- </a:t>
            </a:r>
            <a:r>
              <a:rPr lang="th-TH" sz="900" dirty="0">
                <a:latin typeface="JasmineUPC" panose="02020603050405020304" pitchFamily="18" charset="-34"/>
                <a:cs typeface="JasmineUPC" panose="02020603050405020304" pitchFamily="18" charset="-34"/>
              </a:rPr>
              <a:t>ผู้บริโภคสามารถเข้าถึงผลิตภัณฑ์ได้มากขึ้น</a:t>
            </a:r>
          </a:p>
          <a:p>
            <a:pPr>
              <a:lnSpc>
                <a:spcPct val="150000"/>
              </a:lnSpc>
            </a:pPr>
            <a:r>
              <a:rPr lang="th-TH" sz="1000" dirty="0">
                <a:latin typeface="JasmineUPC" panose="02020603050405020304" pitchFamily="18" charset="-34"/>
                <a:cs typeface="JasmineUPC" panose="02020603050405020304" pitchFamily="18" charset="-34"/>
              </a:rPr>
              <a:t>  </a:t>
            </a:r>
            <a:r>
              <a:rPr lang="en-US" sz="1000" dirty="0">
                <a:latin typeface="JasmineUPC" panose="02020603050405020304" pitchFamily="18" charset="-34"/>
                <a:cs typeface="JasmineUPC" panose="02020603050405020304" pitchFamily="18" charset="-34"/>
              </a:rPr>
              <a:t>- </a:t>
            </a:r>
            <a:r>
              <a:rPr lang="th-TH" sz="1000" dirty="0">
                <a:latin typeface="JasmineUPC" panose="02020603050405020304" pitchFamily="18" charset="-34"/>
                <a:cs typeface="JasmineUPC" panose="02020603050405020304" pitchFamily="18" charset="-34"/>
              </a:rPr>
              <a:t>ตลาดน้ำอัดลมเป็นตลาดผู้ขายน้อยราย</a:t>
            </a:r>
          </a:p>
          <a:p>
            <a:pPr>
              <a:lnSpc>
                <a:spcPct val="150000"/>
              </a:lnSpc>
            </a:pPr>
            <a:r>
              <a:rPr lang="th-TH" sz="1000" dirty="0">
                <a:latin typeface="JasmineUPC" panose="02020603050405020304" pitchFamily="18" charset="-34"/>
                <a:cs typeface="JasmineUPC" panose="02020603050405020304" pitchFamily="18" charset="-34"/>
              </a:rPr>
              <a:t>  </a:t>
            </a:r>
            <a:r>
              <a:rPr lang="en-US" sz="1000" dirty="0">
                <a:latin typeface="JasmineUPC" panose="02020603050405020304" pitchFamily="18" charset="-34"/>
                <a:cs typeface="JasmineUPC" panose="02020603050405020304" pitchFamily="18" charset="-34"/>
              </a:rPr>
              <a:t>- </a:t>
            </a:r>
            <a:r>
              <a:rPr lang="th-TH" sz="1000" dirty="0">
                <a:latin typeface="JasmineUPC" panose="02020603050405020304" pitchFamily="18" charset="-34"/>
                <a:cs typeface="JasmineUPC" panose="02020603050405020304" pitchFamily="18" charset="-34"/>
              </a:rPr>
              <a:t>ผู้คนหันไปนิยมผลิตภัณฑ์เพื่อสุขภาพ</a:t>
            </a:r>
          </a:p>
          <a:p>
            <a:pPr>
              <a:lnSpc>
                <a:spcPct val="150000"/>
              </a:lnSpc>
            </a:pPr>
            <a:r>
              <a:rPr lang="th-TH" sz="1000" dirty="0">
                <a:latin typeface="JasmineUPC" panose="02020603050405020304" pitchFamily="18" charset="-34"/>
                <a:cs typeface="JasmineUPC" panose="02020603050405020304" pitchFamily="18" charset="-34"/>
              </a:rPr>
              <a:t>  </a:t>
            </a:r>
            <a:r>
              <a:rPr lang="en-US" sz="1000" dirty="0">
                <a:latin typeface="JasmineUPC" panose="02020603050405020304" pitchFamily="18" charset="-34"/>
                <a:cs typeface="JasmineUPC" panose="02020603050405020304" pitchFamily="18" charset="-34"/>
              </a:rPr>
              <a:t>- </a:t>
            </a:r>
            <a:r>
              <a:rPr lang="th-TH" sz="1000" dirty="0">
                <a:latin typeface="JasmineUPC" panose="02020603050405020304" pitchFamily="18" charset="-34"/>
                <a:cs typeface="JasmineUPC" panose="02020603050405020304" pitchFamily="18" charset="-34"/>
              </a:rPr>
              <a:t>ภาวะเศรษฐกิจผันผวน</a:t>
            </a:r>
          </a:p>
          <a:p>
            <a:pPr>
              <a:lnSpc>
                <a:spcPct val="150000"/>
              </a:lnSpc>
            </a:pPr>
            <a:r>
              <a:rPr lang="th-TH" sz="1000" dirty="0">
                <a:latin typeface="JasmineUPC" panose="02020603050405020304" pitchFamily="18" charset="-34"/>
                <a:cs typeface="JasmineUPC" panose="02020603050405020304" pitchFamily="18" charset="-34"/>
              </a:rPr>
              <a:t>  </a:t>
            </a:r>
            <a:r>
              <a:rPr lang="en-US" sz="1000" dirty="0">
                <a:latin typeface="JasmineUPC" panose="02020603050405020304" pitchFamily="18" charset="-34"/>
                <a:cs typeface="JasmineUPC" panose="02020603050405020304" pitchFamily="18" charset="-34"/>
              </a:rPr>
              <a:t>- </a:t>
            </a:r>
            <a:r>
              <a:rPr lang="th-TH" sz="900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การเมืองภายในประเทศมีความไม่แน่นอน</a:t>
            </a:r>
            <a:endParaRPr lang="en-US" sz="9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5" name="สี่เหลี่ยมผืนผ้า: พับมุม 14">
            <a:extLst>
              <a:ext uri="{FF2B5EF4-FFF2-40B4-BE49-F238E27FC236}">
                <a16:creationId xmlns:a16="http://schemas.microsoft.com/office/drawing/2014/main" id="{28FFE9CF-D833-4BB4-9B9B-206718BE083C}"/>
              </a:ext>
            </a:extLst>
          </p:cNvPr>
          <p:cNvSpPr/>
          <p:nvPr/>
        </p:nvSpPr>
        <p:spPr>
          <a:xfrm>
            <a:off x="1790228" y="4824480"/>
            <a:ext cx="1594415" cy="1985753"/>
          </a:xfrm>
          <a:prstGeom prst="foldedCorner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th-TH" sz="1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 </a:t>
            </a:r>
          </a:p>
          <a:p>
            <a:endParaRPr lang="th-TH" sz="12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th-TH" sz="1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 สภาพแวดล้อมภายใน</a:t>
            </a:r>
          </a:p>
          <a:p>
            <a:pPr>
              <a:lnSpc>
                <a:spcPct val="150000"/>
              </a:lnSpc>
            </a:pPr>
            <a:r>
              <a:rPr lang="th-TH" sz="1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 </a:t>
            </a:r>
            <a:r>
              <a:rPr lang="en-US" sz="1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- </a:t>
            </a:r>
            <a:r>
              <a:rPr lang="th-TH" sz="900" dirty="0">
                <a:latin typeface="JasmineUPC" panose="02020603050405020304" pitchFamily="18" charset="-34"/>
                <a:cs typeface="JasmineUPC" panose="02020603050405020304" pitchFamily="18" charset="-34"/>
              </a:rPr>
              <a:t>บริษัทได้รับการพิจารณาเป็นบริษัทจด</a:t>
            </a:r>
          </a:p>
          <a:p>
            <a:r>
              <a:rPr lang="th-TH" sz="900" dirty="0">
                <a:latin typeface="JasmineUPC" panose="02020603050405020304" pitchFamily="18" charset="-34"/>
                <a:cs typeface="JasmineUPC" panose="02020603050405020304" pitchFamily="18" charset="-34"/>
              </a:rPr>
              <a:t>   ทะเบียนที่ดำเนินธุรกิจอย่างยั่งยืน</a:t>
            </a:r>
          </a:p>
          <a:p>
            <a:pPr>
              <a:lnSpc>
                <a:spcPct val="150000"/>
              </a:lnSpc>
            </a:pPr>
            <a:r>
              <a:rPr lang="th-TH" sz="9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  </a:t>
            </a:r>
            <a:r>
              <a:rPr lang="en-US" sz="9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- </a:t>
            </a:r>
            <a:r>
              <a:rPr lang="th-TH" sz="900" dirty="0">
                <a:latin typeface="JasmineUPC" panose="02020603050405020304" pitchFamily="18" charset="-34"/>
                <a:cs typeface="JasmineUPC" panose="02020603050405020304" pitchFamily="18" charset="-34"/>
              </a:rPr>
              <a:t>คู่แข่งไม่สามารถลอกเลียนแบบในเรื่อง</a:t>
            </a:r>
          </a:p>
          <a:p>
            <a:r>
              <a:rPr lang="th-TH" sz="900" dirty="0">
                <a:latin typeface="JasmineUPC" panose="02020603050405020304" pitchFamily="18" charset="-34"/>
                <a:cs typeface="JasmineUPC" panose="02020603050405020304" pitchFamily="18" charset="-34"/>
              </a:rPr>
              <a:t>   ของรสชาติได้</a:t>
            </a:r>
          </a:p>
          <a:p>
            <a:pPr>
              <a:lnSpc>
                <a:spcPct val="150000"/>
              </a:lnSpc>
            </a:pPr>
            <a:r>
              <a:rPr lang="th-TH" sz="9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  </a:t>
            </a:r>
            <a:r>
              <a:rPr lang="en-US" sz="9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- </a:t>
            </a:r>
            <a:r>
              <a:rPr lang="th-TH" sz="900" dirty="0">
                <a:latin typeface="JasmineUPC" panose="02020603050405020304" pitchFamily="18" charset="-34"/>
                <a:cs typeface="JasmineUPC" panose="02020603050405020304" pitchFamily="18" charset="-34"/>
              </a:rPr>
              <a:t>แบรนด์โค้กเป็น </a:t>
            </a:r>
            <a:r>
              <a:rPr lang="en-US" sz="900" dirty="0">
                <a:latin typeface="JasmineUPC" panose="02020603050405020304" pitchFamily="18" charset="-34"/>
                <a:cs typeface="JasmineUPC" panose="02020603050405020304" pitchFamily="18" charset="-34"/>
              </a:rPr>
              <a:t>Global Brand</a:t>
            </a:r>
            <a:endParaRPr lang="th-TH" sz="9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>
              <a:lnSpc>
                <a:spcPct val="150000"/>
              </a:lnSpc>
            </a:pPr>
            <a:r>
              <a:rPr lang="th-TH" sz="9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  </a:t>
            </a:r>
            <a:r>
              <a:rPr lang="en-US" sz="9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- </a:t>
            </a:r>
            <a:r>
              <a:rPr lang="th-TH" sz="900" dirty="0">
                <a:latin typeface="JasmineUPC" panose="02020603050405020304" pitchFamily="18" charset="-34"/>
                <a:cs typeface="JasmineUPC" panose="02020603050405020304" pitchFamily="18" charset="-34"/>
              </a:rPr>
              <a:t>เครื่องดื่มประเภทน้ำอัดลมเป็นสินค้า</a:t>
            </a:r>
          </a:p>
          <a:p>
            <a:r>
              <a:rPr lang="th-TH" sz="900" dirty="0">
                <a:latin typeface="JasmineUPC" panose="02020603050405020304" pitchFamily="18" charset="-34"/>
                <a:cs typeface="JasmineUPC" panose="02020603050405020304" pitchFamily="18" charset="-34"/>
              </a:rPr>
              <a:t>   ประจำฤดูกาล</a:t>
            </a:r>
          </a:p>
          <a:p>
            <a:pPr>
              <a:lnSpc>
                <a:spcPct val="150000"/>
              </a:lnSpc>
            </a:pPr>
            <a:r>
              <a:rPr lang="th-TH" sz="9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  </a:t>
            </a:r>
            <a:r>
              <a:rPr lang="en-US" sz="9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- </a:t>
            </a:r>
            <a:r>
              <a:rPr lang="th-TH" sz="900" dirty="0">
                <a:latin typeface="JasmineUPC" panose="02020603050405020304" pitchFamily="18" charset="-34"/>
                <a:cs typeface="JasmineUPC" panose="02020603050405020304" pitchFamily="18" charset="-34"/>
              </a:rPr>
              <a:t>บริษัทต้องตามให้ทันกับความต้องการและ</a:t>
            </a:r>
          </a:p>
          <a:p>
            <a:r>
              <a:rPr lang="th-TH" sz="900" dirty="0">
                <a:latin typeface="JasmineUPC" panose="02020603050405020304" pitchFamily="18" charset="-34"/>
                <a:cs typeface="JasmineUPC" panose="02020603050405020304" pitchFamily="18" charset="-34"/>
              </a:rPr>
              <a:t>   การเปลี่ยนแปลงของผู้บริโภค</a:t>
            </a:r>
            <a:endParaRPr lang="en-US" sz="9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10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B8AD026B-E8C9-44BE-9E51-C2C811A5D1F3}"/>
              </a:ext>
            </a:extLst>
          </p:cNvPr>
          <p:cNvSpPr/>
          <p:nvPr/>
        </p:nvSpPr>
        <p:spPr>
          <a:xfrm>
            <a:off x="3613243" y="142875"/>
            <a:ext cx="8435882" cy="920381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(SFAS) / </a:t>
            </a:r>
            <a:r>
              <a:rPr lang="th-TH" sz="16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แนวคิดใหม่</a:t>
            </a:r>
          </a:p>
          <a:p>
            <a:r>
              <a:rPr lang="th-TH" sz="16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th-TH" sz="1600" dirty="0">
                <a:latin typeface="JasmineUPC" panose="02020603050405020304" pitchFamily="18" charset="-34"/>
                <a:cs typeface="JasmineUPC" panose="02020603050405020304" pitchFamily="18" charset="-34"/>
              </a:rPr>
              <a:t>บริษัทจะต้องมุ่งมั่นผลิตและพัฒนาสินค้าที่มีคุณภาพ เพื่อความไว้วางใจของลูกค้า และมีการลดต้นทุนการผลิต เพื่อให้มีกำไรที่เพิ่มขึ้น ตามเป้าหมายที่จะสร้างกำไรที่เติบโตอย่างต่อเนื่อง ปีละไม่น้อยกว่า 10 % ในช่วงปี 2562-2566</a:t>
            </a:r>
            <a:endParaRPr lang="en-US" sz="16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aphicFrame>
        <p:nvGraphicFramePr>
          <p:cNvPr id="17" name="ตาราง 17">
            <a:extLst>
              <a:ext uri="{FF2B5EF4-FFF2-40B4-BE49-F238E27FC236}">
                <a16:creationId xmlns:a16="http://schemas.microsoft.com/office/drawing/2014/main" id="{3BCF4F6D-BBD2-40D2-8053-1DE5B55AA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98813"/>
              </p:ext>
            </p:extLst>
          </p:nvPr>
        </p:nvGraphicFramePr>
        <p:xfrm>
          <a:off x="3613242" y="1196177"/>
          <a:ext cx="5073558" cy="481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5663">
                  <a:extLst>
                    <a:ext uri="{9D8B030D-6E8A-4147-A177-3AD203B41FA5}">
                      <a16:colId xmlns:a16="http://schemas.microsoft.com/office/drawing/2014/main" val="2117802987"/>
                    </a:ext>
                  </a:extLst>
                </a:gridCol>
                <a:gridCol w="3007895">
                  <a:extLst>
                    <a:ext uri="{9D8B030D-6E8A-4147-A177-3AD203B41FA5}">
                      <a16:colId xmlns:a16="http://schemas.microsoft.com/office/drawing/2014/main" val="3165433852"/>
                    </a:ext>
                  </a:extLst>
                </a:gridCol>
              </a:tblGrid>
              <a:tr h="301161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กลยุทธ์</a:t>
                      </a:r>
                      <a:endParaRPr lang="en-US" sz="160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การนำไปปฏิบัติใช้</a:t>
                      </a:r>
                      <a:endParaRPr lang="en-US" sz="160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61344"/>
                  </a:ext>
                </a:extLst>
              </a:tr>
              <a:tr h="301161">
                <a:tc>
                  <a:txBody>
                    <a:bodyPr/>
                    <a:lstStyle/>
                    <a:p>
                      <a:r>
                        <a:rPr lang="th-TH" sz="1200" b="1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กลยุทธ์ระดับองค์กร</a:t>
                      </a:r>
                    </a:p>
                    <a:p>
                      <a:r>
                        <a:rPr lang="th-TH" sz="1100" b="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กลยุทธ์การเติบโตในแนวดิ่ง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บริษัทจะทำการลดต้นทุนจากการประหยัดอันเกิดจากขนาดและการเติบโตจากภายนอกในรูปแบบการเป็นพันธมิตรทางธุรกิจ</a:t>
                      </a:r>
                      <a:endParaRPr lang="en-US" sz="110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02833"/>
                  </a:ext>
                </a:extLst>
              </a:tr>
              <a:tr h="301161">
                <a:tc>
                  <a:txBody>
                    <a:bodyPr/>
                    <a:lstStyle/>
                    <a:p>
                      <a:r>
                        <a:rPr lang="th-TH" sz="1200" b="1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กลยุทธ์ระดับธุรกิจ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•</a:t>
                      </a:r>
                      <a:r>
                        <a:rPr lang="th-TH" sz="1100" b="0" dirty="0">
                          <a:solidFill>
                            <a:schemeClr val="tx1"/>
                          </a:solidFill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JasmineUPC" panose="02020603050405020304" pitchFamily="18" charset="-34"/>
                          <a:ea typeface="+mn-ea"/>
                          <a:cs typeface="JasmineUPC" panose="02020603050405020304" pitchFamily="18" charset="-34"/>
                        </a:rPr>
                        <a:t>Competitive Strategy</a:t>
                      </a:r>
                      <a:endParaRPr lang="th-TH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JasmineUPC" panose="02020603050405020304" pitchFamily="18" charset="-34"/>
                        <a:ea typeface="+mn-ea"/>
                        <a:cs typeface="JasmineUPC" panose="02020603050405020304" pitchFamily="18" charset="-34"/>
                      </a:endParaRPr>
                    </a:p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JasmineUPC" panose="02020603050405020304" pitchFamily="18" charset="-34"/>
                          <a:ea typeface="+mn-ea"/>
                          <a:cs typeface="JasmineUPC" panose="02020603050405020304" pitchFamily="18" charset="-34"/>
                        </a:rPr>
                        <a:t>•</a:t>
                      </a:r>
                      <a:r>
                        <a:rPr lang="th-TH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JasmineUPC" panose="02020603050405020304" pitchFamily="18" charset="-34"/>
                          <a:ea typeface="+mn-ea"/>
                          <a:cs typeface="JasmineUPC" panose="02020603050405020304" pitchFamily="18" charset="-34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JasmineUPC" panose="02020603050405020304" pitchFamily="18" charset="-34"/>
                          <a:ea typeface="+mn-ea"/>
                          <a:cs typeface="JasmineUPC" panose="02020603050405020304" pitchFamily="18" charset="-34"/>
                        </a:rPr>
                        <a:t>Differentiation Focus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เน้นสร้างความแตกต่างในลูกค้าเฉพาะกลุ่ม โดยเฉพาะกลุ่มลูกค้าที่รักสุขภาพ เน้นการสร้างความได้เปรียบทางการแข่งขันด้วยต้นทุนต่ำ</a:t>
                      </a:r>
                      <a:endParaRPr lang="en-US" sz="110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34534"/>
                  </a:ext>
                </a:extLst>
              </a:tr>
              <a:tr h="301161">
                <a:tc>
                  <a:txBody>
                    <a:bodyPr/>
                    <a:lstStyle/>
                    <a:p>
                      <a:r>
                        <a:rPr lang="th-TH" sz="1200" b="1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กลยุทธ์ระดับหน้าที่</a:t>
                      </a:r>
                    </a:p>
                    <a:p>
                      <a:r>
                        <a:rPr lang="th-TH" sz="1200" b="1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  </a:t>
                      </a:r>
                      <a:r>
                        <a:rPr lang="th-TH" sz="1100" b="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กลยุทธ์ทางการตลาด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•</a:t>
                      </a:r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พัฒนาผลิตภัณฑ์ใหม่ให้มีความทันสมัยและตอบโจทย์ลูกค้าหลาย ๆ กลุ่ม</a:t>
                      </a:r>
                    </a:p>
                    <a:p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• ควบคุมราคาไว้ในระดับเดิม เพื่อรักษาลูกค้า</a:t>
                      </a:r>
                    </a:p>
                    <a:p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• พัฒนาระบบการกระจายสินค้า เพื่อเพิ่มความสะดวกให้แก่ลูกค้าที่ไม่สามารถเดินทางมาร้านสะดวกซื้อได้</a:t>
                      </a:r>
                    </a:p>
                    <a:p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• ร่วมมือกับธุรกิจที่เป็นพันธกิจต่อกันในการโปรโมทและจัดแคมเปญในฤดูกาลต่าง ๆ เพื่อกระตุ้นการซื้อสินค้า</a:t>
                      </a:r>
                      <a:endParaRPr lang="en-US" sz="110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655453"/>
                  </a:ext>
                </a:extLst>
              </a:tr>
              <a:tr h="301161">
                <a:tc>
                  <a:txBody>
                    <a:bodyPr/>
                    <a:lstStyle/>
                    <a:p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  กลยุทธ์ทางการเงินและบัญชี</a:t>
                      </a:r>
                      <a:endParaRPr lang="en-US" sz="110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บริษัทควรคำนึงถึงต้นทุนทางการเงินที่เกิดจากกิจกรรมจัดหาเงิน เพราะเป็นค่าใช้จ่ายที่จะทำให้กำไรสุทธิลดลง</a:t>
                      </a:r>
                      <a:endParaRPr lang="en-US" sz="110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91390"/>
                  </a:ext>
                </a:extLst>
              </a:tr>
              <a:tr h="301161">
                <a:tc>
                  <a:txBody>
                    <a:bodyPr/>
                    <a:lstStyle/>
                    <a:p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  กลยุทธ์ด้านเทคโนโลยี</a:t>
                      </a:r>
                      <a:endParaRPr lang="en-US" sz="110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ความก้าวหน้าของเทคโนโลยีจะช่วยส่งเสริมให้บุคคลกรปฏิบัติงานได้อย่างมีประสิทธิภาพและไปสู่เป้าหมายได้</a:t>
                      </a:r>
                      <a:endParaRPr lang="en-US" sz="110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04430"/>
                  </a:ext>
                </a:extLst>
              </a:tr>
              <a:tr h="301161">
                <a:tc>
                  <a:txBody>
                    <a:bodyPr/>
                    <a:lstStyle/>
                    <a:p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  กลยุทธ์ด้านทรัพยากรมนุษย์</a:t>
                      </a:r>
                      <a:endParaRPr lang="en-US" sz="110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จัดอบรมและมีการประเมินพนักงานอย่างต่อเนื่อง เพื่อเตรียมความพร้อมที่จะเข้าสู่ยุคดิจิทัล</a:t>
                      </a:r>
                      <a:endParaRPr lang="en-US" sz="110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886282"/>
                  </a:ext>
                </a:extLst>
              </a:tr>
              <a:tr h="301161">
                <a:tc>
                  <a:txBody>
                    <a:bodyPr/>
                    <a:lstStyle/>
                    <a:p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  กลยุทธ์ด้านการวิจัยและพัฒนา</a:t>
                      </a:r>
                      <a:endParaRPr lang="en-US" sz="110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วิจัยและพัฒนาตัวบรรจุภัณฑ์ให้มีความโดดเด่นนต่างจากคู่แข่งและคิดค้นรสชาติใหม่เพื่อเพิ่มมูลค่าแก่ผลิตภัณฑ์</a:t>
                      </a:r>
                      <a:endParaRPr lang="en-US" sz="110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82599"/>
                  </a:ext>
                </a:extLst>
              </a:tr>
              <a:tr h="301161">
                <a:tc>
                  <a:txBody>
                    <a:bodyPr/>
                    <a:lstStyle/>
                    <a:p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  กลยุทธ์ด้านการจัดซื้อจัดหา</a:t>
                      </a:r>
                      <a:endParaRPr lang="en-US" sz="110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บริษัทควรจัดซื้อจัดหากับคู่ค้าที่</a:t>
                      </a:r>
                      <a:r>
                        <a:rPr lang="th-TH" sz="1100" dirty="0" err="1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เป</a:t>
                      </a:r>
                      <a:r>
                        <a:rPr lang="th-TH" sz="1100" dirty="0">
                          <a:solidFill>
                            <a:schemeClr val="tx1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พันธมิตรทางธุรกิจ เพื่อสร้างความสัมพันธ์ในระยะยาว</a:t>
                      </a:r>
                      <a:endParaRPr lang="en-US" sz="1100" dirty="0">
                        <a:solidFill>
                          <a:schemeClr val="tx1"/>
                        </a:solidFill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84624"/>
                  </a:ext>
                </a:extLst>
              </a:tr>
            </a:tbl>
          </a:graphicData>
        </a:graphic>
      </p:graphicFrame>
      <p:graphicFrame>
        <p:nvGraphicFramePr>
          <p:cNvPr id="19" name="ตาราง 19">
            <a:extLst>
              <a:ext uri="{FF2B5EF4-FFF2-40B4-BE49-F238E27FC236}">
                <a16:creationId xmlns:a16="http://schemas.microsoft.com/office/drawing/2014/main" id="{D9A7BABD-FD46-4524-90D6-14C31D1F6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83932"/>
              </p:ext>
            </p:extLst>
          </p:nvPr>
        </p:nvGraphicFramePr>
        <p:xfrm>
          <a:off x="8915397" y="1231454"/>
          <a:ext cx="3133728" cy="1859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3728">
                  <a:extLst>
                    <a:ext uri="{9D8B030D-6E8A-4147-A177-3AD203B41FA5}">
                      <a16:colId xmlns:a16="http://schemas.microsoft.com/office/drawing/2014/main" val="1941382436"/>
                    </a:ext>
                  </a:extLst>
                </a:gridCol>
              </a:tblGrid>
              <a:tr h="371952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/>
                        <a:t>การประเมินผล</a:t>
                      </a:r>
                      <a:endParaRPr lang="en-US" sz="160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93661"/>
                  </a:ext>
                </a:extLst>
              </a:tr>
              <a:tr h="371952">
                <a:tc>
                  <a:txBody>
                    <a:bodyPr/>
                    <a:lstStyle/>
                    <a:p>
                      <a:r>
                        <a:rPr lang="th-TH" sz="1200" b="1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ด้านการเงิน</a:t>
                      </a:r>
                      <a:endParaRPr lang="en-US" sz="1200" b="1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82362"/>
                  </a:ext>
                </a:extLst>
              </a:tr>
              <a:tr h="371952">
                <a:tc>
                  <a:txBody>
                    <a:bodyPr/>
                    <a:lstStyle/>
                    <a:p>
                      <a:r>
                        <a:rPr lang="th-TH" sz="1200" b="1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ด้านลูกค้า</a:t>
                      </a:r>
                      <a:endParaRPr lang="en-US" sz="1200" b="1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81964"/>
                  </a:ext>
                </a:extLst>
              </a:tr>
              <a:tr h="371952">
                <a:tc>
                  <a:txBody>
                    <a:bodyPr/>
                    <a:lstStyle/>
                    <a:p>
                      <a:r>
                        <a:rPr lang="th-TH" sz="1200" b="1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ด้านกระบวนการภายใน</a:t>
                      </a:r>
                      <a:endParaRPr lang="en-US" sz="1200" b="1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85300"/>
                  </a:ext>
                </a:extLst>
              </a:tr>
              <a:tr h="371952">
                <a:tc>
                  <a:txBody>
                    <a:bodyPr/>
                    <a:lstStyle/>
                    <a:p>
                      <a:r>
                        <a:rPr lang="th-TH" sz="1200" b="1" dirty="0"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ด้านการเรียนรู้และพัฒนา</a:t>
                      </a:r>
                      <a:endParaRPr lang="en-US" sz="1200" b="1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6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3727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654</Words>
  <Application>Microsoft Office PowerPoint</Application>
  <PresentationFormat>แบบจอกว้าง</PresentationFormat>
  <Paragraphs>65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7" baseType="lpstr">
      <vt:lpstr>Adobe Arabic</vt:lpstr>
      <vt:lpstr>Arial</vt:lpstr>
      <vt:lpstr>Calibri</vt:lpstr>
      <vt:lpstr>Calibri Light</vt:lpstr>
      <vt:lpstr>JasmineUPC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Saruda Prada</dc:creator>
  <cp:lastModifiedBy>Saruda Prada</cp:lastModifiedBy>
  <cp:revision>19</cp:revision>
  <dcterms:created xsi:type="dcterms:W3CDTF">2020-03-21T06:27:36Z</dcterms:created>
  <dcterms:modified xsi:type="dcterms:W3CDTF">2020-03-21T11:20:04Z</dcterms:modified>
</cp:coreProperties>
</file>