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0">
            <a:extLst>
              <a:ext uri="{FF2B5EF4-FFF2-40B4-BE49-F238E27FC236}">
                <a16:creationId xmlns:a16="http://schemas.microsoft.com/office/drawing/2014/main" id="{C5F79084-E805-48DA-8EAC-CD5FD493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F4823829-76AE-4EA1-81DC-EB65D06B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14">
            <a:extLst>
              <a:ext uri="{FF2B5EF4-FFF2-40B4-BE49-F238E27FC236}">
                <a16:creationId xmlns:a16="http://schemas.microsoft.com/office/drawing/2014/main" id="{594CA801-A656-40C0-B8EC-B0EEDC5C8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7AE84DD9-6C2C-4A03-B6E3-686271391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E577C700-F3F0-4006-8F05-313628559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421EFBE-AB1F-894E-92D4-FBE0C675B4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48" b="16026"/>
          <a:stretch/>
        </p:blipFill>
        <p:spPr>
          <a:xfrm>
            <a:off x="1000462" y="968188"/>
            <a:ext cx="10194046" cy="4894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A2643C-65CB-774A-8ECB-DAE9E5A3611A}"/>
              </a:ext>
            </a:extLst>
          </p:cNvPr>
          <p:cNvSpPr txBox="1"/>
          <p:nvPr/>
        </p:nvSpPr>
        <p:spPr>
          <a:xfrm>
            <a:off x="206141" y="5989037"/>
            <a:ext cx="7830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ASSESSMENT OF PRICE DRIVERS IN KING COUNTY</a:t>
            </a:r>
          </a:p>
        </p:txBody>
      </p:sp>
    </p:spTree>
    <p:extLst>
      <p:ext uri="{BB962C8B-B14F-4D97-AF65-F5344CB8AC3E}">
        <p14:creationId xmlns:p14="http://schemas.microsoft.com/office/powerpoint/2010/main" val="1496533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363FA-3AC6-7941-BA1F-72ED9D369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872891"/>
            <a:ext cx="10720685" cy="121348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b="1" dirty="0"/>
              <a:t>Purpose of the project: </a:t>
            </a:r>
            <a:r>
              <a:rPr lang="en-US" sz="2400" i="1" dirty="0"/>
              <a:t>to find the best factors, from a large collection of factors, to help us predict the prices of homes in the King County area. </a:t>
            </a:r>
            <a:br>
              <a:rPr lang="en-US" sz="2400" dirty="0"/>
            </a:br>
            <a:endParaRPr lang="en-US" sz="2400" cap="all" dirty="0"/>
          </a:p>
        </p:txBody>
      </p:sp>
      <p:pic>
        <p:nvPicPr>
          <p:cNvPr id="36" name="Content Placeholder 8">
            <a:extLst>
              <a:ext uri="{FF2B5EF4-FFF2-40B4-BE49-F238E27FC236}">
                <a16:creationId xmlns:a16="http://schemas.microsoft.com/office/drawing/2014/main" id="{D3A44A93-8945-3D41-B639-03AC7ED6C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909"/>
          <a:stretch/>
        </p:blipFill>
        <p:spPr>
          <a:xfrm>
            <a:off x="20" y="10"/>
            <a:ext cx="12191980" cy="4187119"/>
          </a:xfrm>
          <a:prstGeom prst="rect">
            <a:avLst/>
          </a:pr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78A9DA-DCE5-A640-B7C8-D1B199C20A8C}"/>
              </a:ext>
            </a:extLst>
          </p:cNvPr>
          <p:cNvSpPr txBox="1"/>
          <p:nvPr/>
        </p:nvSpPr>
        <p:spPr>
          <a:xfrm>
            <a:off x="7788167" y="196500"/>
            <a:ext cx="4050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WHY WE’RE HERE</a:t>
            </a:r>
          </a:p>
        </p:txBody>
      </p:sp>
    </p:spTree>
    <p:extLst>
      <p:ext uri="{BB962C8B-B14F-4D97-AF65-F5344CB8AC3E}">
        <p14:creationId xmlns:p14="http://schemas.microsoft.com/office/powerpoint/2010/main" val="267203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C242E-4593-934C-AAD2-2AF89832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8753" y="1014719"/>
            <a:ext cx="2906978" cy="648110"/>
          </a:xfrm>
        </p:spPr>
        <p:txBody>
          <a:bodyPr anchor="b">
            <a:normAutofit/>
          </a:bodyPr>
          <a:lstStyle/>
          <a:p>
            <a:r>
              <a:rPr lang="en-US" sz="2800" dirty="0"/>
              <a:t>METHODOLOGY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E14A804-5A27-4045-9700-D8177B917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" y="371475"/>
            <a:ext cx="7796119" cy="584709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6496A33-CE6A-43A4-8EFC-053CEEFA4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8753" y="1776893"/>
            <a:ext cx="3053039" cy="4235051"/>
          </a:xfrm>
        </p:spPr>
        <p:txBody>
          <a:bodyPr>
            <a:normAutofit/>
          </a:bodyPr>
          <a:lstStyle/>
          <a:p>
            <a:r>
              <a:rPr lang="en-US" sz="1800" dirty="0"/>
              <a:t>We’re using the OSEMN model of data analytics; very common among data scientists.</a:t>
            </a:r>
          </a:p>
          <a:p>
            <a:r>
              <a:rPr lang="en-US" sz="1800" dirty="0"/>
              <a:t>The process is not quite finished, however.</a:t>
            </a:r>
          </a:p>
          <a:p>
            <a:r>
              <a:rPr lang="en-US" sz="1800" dirty="0"/>
              <a:t>A model that hasn’t been explained isn’t a complete model.</a:t>
            </a:r>
          </a:p>
          <a:p>
            <a:r>
              <a:rPr lang="en-US" sz="1800" dirty="0"/>
              <a:t>You will be able to take the findings of the analysis and implement them as you see fit.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97502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FD2D0-30F3-EF40-A99A-7B6582DF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490138" cy="848710"/>
          </a:xfrm>
        </p:spPr>
        <p:txBody>
          <a:bodyPr/>
          <a:lstStyle/>
          <a:p>
            <a:r>
              <a:rPr lang="en-US" dirty="0"/>
              <a:t>KING COUTY AT A GLANCE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99A40-ED8E-5843-96ED-3ED492844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4510"/>
            <a:ext cx="5291959" cy="1408388"/>
          </a:xfrm>
        </p:spPr>
        <p:txBody>
          <a:bodyPr>
            <a:normAutofit/>
          </a:bodyPr>
          <a:lstStyle/>
          <a:p>
            <a:r>
              <a:rPr lang="en-US" dirty="0"/>
              <a:t>Founded – 1852</a:t>
            </a:r>
          </a:p>
          <a:p>
            <a:r>
              <a:rPr lang="en-US" dirty="0"/>
              <a:t>Renamed after MLK, Jr. – 1986</a:t>
            </a:r>
          </a:p>
          <a:p>
            <a:r>
              <a:rPr lang="en-US" dirty="0"/>
              <a:t>Est. Population. – 2,233,163        </a:t>
            </a:r>
            <a:r>
              <a:rPr lang="en-US" i="1" dirty="0"/>
              <a:t>(2018)</a:t>
            </a:r>
          </a:p>
          <a:p>
            <a:endParaRPr lang="en-US" sz="2400" dirty="0"/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endParaRPr lang="en-US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D8CA68-95BD-EF43-AD29-E09784307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961" y="3429000"/>
            <a:ext cx="4996039" cy="24147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A12AF2-90AF-BA4E-B033-7B825A28B9C3}"/>
              </a:ext>
            </a:extLst>
          </p:cNvPr>
          <p:cNvSpPr txBox="1"/>
          <p:nvPr/>
        </p:nvSpPr>
        <p:spPr>
          <a:xfrm>
            <a:off x="6316717" y="3111062"/>
            <a:ext cx="5875283" cy="348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sz="2000" dirty="0">
                <a:solidFill>
                  <a:schemeClr val="tx2"/>
                </a:solidFill>
              </a:rPr>
              <a:t>Median Household Income - $78,800</a:t>
            </a:r>
          </a:p>
          <a:p>
            <a:pPr marL="384048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sz="2000" dirty="0">
                <a:solidFill>
                  <a:schemeClr val="tx2"/>
                </a:solidFill>
              </a:rPr>
              <a:t>Largest Industry – Information/Technology</a:t>
            </a:r>
          </a:p>
          <a:p>
            <a:pPr marL="384048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sz="2000" dirty="0">
                <a:solidFill>
                  <a:schemeClr val="tx2"/>
                </a:solidFill>
              </a:rPr>
              <a:t>Census Median Home Value</a:t>
            </a:r>
          </a:p>
          <a:p>
            <a:pPr marL="841248" lvl="1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sz="2000" dirty="0">
                <a:solidFill>
                  <a:schemeClr val="tx2"/>
                </a:solidFill>
              </a:rPr>
              <a:t>2000 – $235,000</a:t>
            </a:r>
          </a:p>
          <a:p>
            <a:pPr marL="841248" lvl="2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sz="2000" dirty="0">
                <a:solidFill>
                  <a:schemeClr val="tx2"/>
                </a:solidFill>
              </a:rPr>
              <a:t>2016 – $407,400</a:t>
            </a:r>
          </a:p>
          <a:p>
            <a:pPr marL="384048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sz="2000" dirty="0">
                <a:solidFill>
                  <a:schemeClr val="tx2"/>
                </a:solidFill>
              </a:rPr>
              <a:t>2018 Net New Residential Units – 14,970</a:t>
            </a:r>
          </a:p>
          <a:p>
            <a:pPr marL="841248" lvl="1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sz="2000" dirty="0">
                <a:solidFill>
                  <a:schemeClr val="tx2"/>
                </a:solidFill>
              </a:rPr>
              <a:t>Single Family – 2,610</a:t>
            </a:r>
          </a:p>
          <a:p>
            <a:pPr marL="841248" lvl="2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sz="2000" dirty="0">
                <a:solidFill>
                  <a:schemeClr val="tx2"/>
                </a:solidFill>
              </a:rPr>
              <a:t>Multifamily – 12,360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CE0BA6-C06B-5741-9A8E-E80B7213E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559" y="1534510"/>
            <a:ext cx="4773653" cy="133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1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C84D3-7DBD-604F-8AD3-4D7FCB7C2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/>
              <a:t>OUR DATA SET AT A GLANCE</a:t>
            </a:r>
            <a:endParaRPr lang="en-US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51471-970B-CB42-9991-1AA8D1429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260" y="1993647"/>
            <a:ext cx="4263589" cy="4690932"/>
          </a:xfrm>
        </p:spPr>
        <p:txBody>
          <a:bodyPr>
            <a:normAutofit/>
          </a:bodyPr>
          <a:lstStyle/>
          <a:p>
            <a:r>
              <a:rPr lang="en-US" dirty="0"/>
              <a:t>Over 20,000 observations—a very healthy sample size</a:t>
            </a:r>
          </a:p>
          <a:p>
            <a:r>
              <a:rPr lang="en-US" dirty="0"/>
              <a:t>Median Home Value: $450,000</a:t>
            </a:r>
          </a:p>
          <a:p>
            <a:r>
              <a:rPr lang="en-US" dirty="0"/>
              <a:t>Median Home Square Footage: 1,910</a:t>
            </a:r>
          </a:p>
          <a:p>
            <a:r>
              <a:rPr lang="en-US" dirty="0"/>
              <a:t>Some features included:</a:t>
            </a:r>
          </a:p>
          <a:p>
            <a:pPr lvl="1"/>
            <a:r>
              <a:rPr lang="en-US" dirty="0"/>
              <a:t>Square footage</a:t>
            </a:r>
          </a:p>
          <a:p>
            <a:pPr lvl="1"/>
            <a:r>
              <a:rPr lang="en-US" dirty="0"/>
              <a:t>Year home was built</a:t>
            </a:r>
          </a:p>
          <a:p>
            <a:pPr lvl="1"/>
            <a:r>
              <a:rPr lang="en-US" dirty="0"/>
              <a:t>Grade given by K. County</a:t>
            </a:r>
          </a:p>
          <a:p>
            <a:pPr lvl="1"/>
            <a:r>
              <a:rPr lang="en-US" dirty="0"/>
              <a:t># of beds &amp; baths</a:t>
            </a:r>
          </a:p>
          <a:p>
            <a:pPr lvl="1"/>
            <a:r>
              <a:rPr lang="en-US" dirty="0"/>
              <a:t>Zip code </a:t>
            </a:r>
          </a:p>
          <a:p>
            <a:pPr lvl="1"/>
            <a:r>
              <a:rPr lang="en-US" dirty="0"/>
              <a:t>Latitude &amp; longitude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2EDD2-F0E6-E949-A01B-142F86E7C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324" y="1993647"/>
            <a:ext cx="5105445" cy="30887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74598F-9677-5245-ABA0-8538F04BD5FF}"/>
              </a:ext>
            </a:extLst>
          </p:cNvPr>
          <p:cNvSpPr txBox="1"/>
          <p:nvPr/>
        </p:nvSpPr>
        <p:spPr>
          <a:xfrm>
            <a:off x="6096000" y="5189958"/>
            <a:ext cx="5617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Home construction ranges from 1900 – 2015, with consistent growth from the mid 50’s to mid 60’s, and brief spikes in construction around 1980 and 2010.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8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07D5F-D5FB-0B42-BE05-4206E1412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323490" cy="817179"/>
          </a:xfrm>
        </p:spPr>
        <p:txBody>
          <a:bodyPr/>
          <a:lstStyle/>
          <a:p>
            <a:r>
              <a:rPr lang="en-US" dirty="0"/>
              <a:t>A NOTE ON SEASONS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3C499-190C-6144-864C-E6ED6356F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502980"/>
            <a:ext cx="10447283" cy="725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Common sense would tell us that the time of year would have a substantial effect on our data set. And it does. But maybe not in all the ways we would expect it to. Let’s investigate below.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248BF4-47C0-BF45-9F79-DF1CACEEE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500313"/>
            <a:ext cx="4567238" cy="33233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8E1804-EACF-B84C-97AF-A2C35917E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00313"/>
            <a:ext cx="5170487" cy="33383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F601D7-9F2D-604D-9C98-DB58680E546E}"/>
              </a:ext>
            </a:extLst>
          </p:cNvPr>
          <p:cNvSpPr txBox="1"/>
          <p:nvPr/>
        </p:nvSpPr>
        <p:spPr>
          <a:xfrm>
            <a:off x="1219200" y="5969876"/>
            <a:ext cx="4477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There is clearly a higher number of homes sold in the warmer months.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BEB7FE-2EB9-B343-90F4-D0E22A337BD1}"/>
              </a:ext>
            </a:extLst>
          </p:cNvPr>
          <p:cNvSpPr txBox="1"/>
          <p:nvPr/>
        </p:nvSpPr>
        <p:spPr>
          <a:xfrm>
            <a:off x="6096000" y="5969876"/>
            <a:ext cx="5170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But with the exception of a few outliers, the time of year doesn’t seem to have a large effect on price. </a:t>
            </a:r>
          </a:p>
        </p:txBody>
      </p:sp>
    </p:spTree>
    <p:extLst>
      <p:ext uri="{BB962C8B-B14F-4D97-AF65-F5344CB8AC3E}">
        <p14:creationId xmlns:p14="http://schemas.microsoft.com/office/powerpoint/2010/main" val="346793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B93D-7024-9045-AEFB-7D0D9646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80" y="685800"/>
            <a:ext cx="4495788" cy="1485900"/>
          </a:xfrm>
        </p:spPr>
        <p:txBody>
          <a:bodyPr>
            <a:normAutofit/>
          </a:bodyPr>
          <a:lstStyle/>
          <a:p>
            <a:r>
              <a:rPr lang="en-US" dirty="0"/>
              <a:t>RESULTS —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67A7E-F589-B549-A19D-24B54D990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269" y="2171700"/>
            <a:ext cx="3935366" cy="3886200"/>
          </a:xfrm>
        </p:spPr>
        <p:txBody>
          <a:bodyPr>
            <a:normAutofit/>
          </a:bodyPr>
          <a:lstStyle/>
          <a:p>
            <a:r>
              <a:rPr lang="en-US" dirty="0"/>
              <a:t>Most Significant Features:</a:t>
            </a:r>
          </a:p>
          <a:p>
            <a:pPr lvl="1"/>
            <a:r>
              <a:rPr lang="en-US" dirty="0"/>
              <a:t>Grade</a:t>
            </a:r>
          </a:p>
          <a:p>
            <a:pPr lvl="1"/>
            <a:r>
              <a:rPr lang="en-US" dirty="0"/>
              <a:t>Bathrooms</a:t>
            </a:r>
          </a:p>
          <a:p>
            <a:pPr lvl="1"/>
            <a:r>
              <a:rPr lang="en-US" dirty="0"/>
              <a:t>Square Footage</a:t>
            </a:r>
          </a:p>
          <a:p>
            <a:r>
              <a:rPr lang="en-US" dirty="0"/>
              <a:t>When we crunched the numbers we got a “R^2 score” of .71. This means our model can explain ~ 71% of the cost of the homes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BB87F-430A-A143-B353-503F9C77D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21" r="21144" b="1"/>
          <a:stretch/>
        </p:blipFill>
        <p:spPr>
          <a:xfrm>
            <a:off x="6102096" y="4212707"/>
            <a:ext cx="3044952" cy="26452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2B28A1-5A61-AD41-8E39-E78C2D87E4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43" r="-1" b="10472"/>
          <a:stretch/>
        </p:blipFill>
        <p:spPr>
          <a:xfrm>
            <a:off x="9147049" y="4203287"/>
            <a:ext cx="3044952" cy="2654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16CA08-462C-DD40-B526-40FD9025CD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26" r="2" b="2"/>
          <a:stretch/>
        </p:blipFill>
        <p:spPr>
          <a:xfrm>
            <a:off x="6102096" y="10"/>
            <a:ext cx="6089904" cy="421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2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8D5E8-16B7-3C4C-A10D-0877C25AC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6895" y="328613"/>
            <a:ext cx="3355942" cy="15522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cap="all" dirty="0"/>
              <a:t>RESULTS — ACCURACY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E0BB120D-50DE-864C-BF58-B8CF6B413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413462"/>
            <a:ext cx="5659222" cy="42302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CBF4AD-2D70-F34A-A940-EEB1A7B48937}"/>
              </a:ext>
            </a:extLst>
          </p:cNvPr>
          <p:cNvSpPr txBox="1"/>
          <p:nvPr/>
        </p:nvSpPr>
        <p:spPr>
          <a:xfrm>
            <a:off x="8039650" y="1890835"/>
            <a:ext cx="38823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One way of checking the soundness of your model is to plot your actual values against your predicted values. The closer to a 45 degree angle they are, the better.</a:t>
            </a:r>
          </a:p>
          <a:p>
            <a:endParaRPr lang="en-US" i="1" dirty="0"/>
          </a:p>
          <a:p>
            <a:r>
              <a:rPr lang="en-US" i="1" dirty="0"/>
              <a:t>In this example, the red dots represent the data we trained our model on, and the blue are the data we tested our model on.</a:t>
            </a:r>
          </a:p>
          <a:p>
            <a:endParaRPr lang="en-US" i="1" dirty="0"/>
          </a:p>
          <a:p>
            <a:r>
              <a:rPr lang="en-US" i="1" dirty="0"/>
              <a:t>The fact that they both follow a nice 45 degree trend, as well as aligning with each other, bodes well for the accuracy of our model.</a:t>
            </a:r>
          </a:p>
        </p:txBody>
      </p:sp>
    </p:spTree>
    <p:extLst>
      <p:ext uri="{BB962C8B-B14F-4D97-AF65-F5344CB8AC3E}">
        <p14:creationId xmlns:p14="http://schemas.microsoft.com/office/powerpoint/2010/main" val="1667280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0F4F-EA21-934D-8713-70DD2B29E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441" y="1064173"/>
            <a:ext cx="3421118" cy="890751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6B4C7A-19EC-9044-AE4D-8DDD1BE9620B}"/>
              </a:ext>
            </a:extLst>
          </p:cNvPr>
          <p:cNvSpPr txBox="1"/>
          <p:nvPr/>
        </p:nvSpPr>
        <p:spPr>
          <a:xfrm>
            <a:off x="2017986" y="2291255"/>
            <a:ext cx="83136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/>
              <a:t>Questions?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Comments?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D18255-7D3A-4744-B33C-A47341D95074}"/>
              </a:ext>
            </a:extLst>
          </p:cNvPr>
          <p:cNvSpPr txBox="1"/>
          <p:nvPr/>
        </p:nvSpPr>
        <p:spPr>
          <a:xfrm>
            <a:off x="2028497" y="3794234"/>
            <a:ext cx="77145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/>
              <a:t>Parker Lumkes, data scientist in-training</a:t>
            </a:r>
          </a:p>
          <a:p>
            <a:pPr marL="457200" indent="-457200">
              <a:buFontTx/>
              <a:buChar char="-"/>
            </a:pPr>
            <a:r>
              <a:rPr lang="en-US" sz="2800" dirty="0" err="1"/>
              <a:t>plumkes@gmail.com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042085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479</Words>
  <Application>Microsoft Macintosh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PowerPoint Presentation</vt:lpstr>
      <vt:lpstr>Purpose of the project: to find the best factors, from a large collection of factors, to help us predict the prices of homes in the King County area.  </vt:lpstr>
      <vt:lpstr>METHODOLOGY</vt:lpstr>
      <vt:lpstr>KING COUTY AT A GLANCE</vt:lpstr>
      <vt:lpstr>OUR DATA SET AT A GLANCE</vt:lpstr>
      <vt:lpstr>A NOTE ON SEASONS</vt:lpstr>
      <vt:lpstr>RESULTS — FEATURES</vt:lpstr>
      <vt:lpstr>RESULTS — ACCURACY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Cremeans (Student)</dc:creator>
  <cp:lastModifiedBy>Emily Cremeans (Student)</cp:lastModifiedBy>
  <cp:revision>2</cp:revision>
  <cp:lastPrinted>2019-06-24T20:14:35Z</cp:lastPrinted>
  <dcterms:created xsi:type="dcterms:W3CDTF">2019-06-24T16:41:01Z</dcterms:created>
  <dcterms:modified xsi:type="dcterms:W3CDTF">2019-06-24T21:22:32Z</dcterms:modified>
</cp:coreProperties>
</file>