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02" r:id="rId3"/>
    <p:sldId id="303" r:id="rId4"/>
    <p:sldId id="304" r:id="rId5"/>
    <p:sldId id="258" r:id="rId6"/>
    <p:sldId id="259" r:id="rId7"/>
    <p:sldId id="260" r:id="rId8"/>
    <p:sldId id="267" r:id="rId9"/>
    <p:sldId id="268" r:id="rId10"/>
    <p:sldId id="277" r:id="rId11"/>
    <p:sldId id="263" r:id="rId12"/>
    <p:sldId id="265" r:id="rId13"/>
    <p:sldId id="278" r:id="rId14"/>
    <p:sldId id="279" r:id="rId16"/>
    <p:sldId id="266" r:id="rId17"/>
    <p:sldId id="290" r:id="rId18"/>
    <p:sldId id="274" r:id="rId19"/>
    <p:sldId id="291" r:id="rId20"/>
    <p:sldId id="297" r:id="rId21"/>
    <p:sldId id="275" r:id="rId22"/>
    <p:sldId id="295" r:id="rId23"/>
    <p:sldId id="294" r:id="rId24"/>
    <p:sldId id="296" r:id="rId2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1422400" y="1855470"/>
            <a:ext cx="65760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 b="1"/>
              <a:t>Authentication (鉴权)</a:t>
            </a:r>
            <a:endParaRPr lang="en-US" altLang="en-US" sz="24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24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 b="1"/>
              <a:t>Authroization (授权)</a:t>
            </a:r>
            <a:endParaRPr lang="en-US" altLang="en-US" sz="24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24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 b="1"/>
              <a:t>Protection (防护)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JWT Token</a:t>
            </a:r>
            <a:endParaRPr lang="en-US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9075" y="1598295"/>
            <a:ext cx="7952740" cy="36607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33070" y="1774825"/>
            <a:ext cx="51181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1.Header 头信息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alg(algorithm)，算法</a:t>
            </a:r>
            <a:endParaRPr lang="en-US" altLang="en-US" sz="1400"/>
          </a:p>
          <a:p>
            <a:r>
              <a:rPr lang="en-US" altLang="en-US" sz="1400"/>
              <a:t>typ(type)，token 类型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r>
              <a:rPr lang="en-US" altLang="en-US" sz="1400" b="1"/>
              <a:t>2.Payload 内容（负载）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(可用，非敏感信息)</a:t>
            </a:r>
            <a:endParaRPr lang="en-US" altLang="en-US" sz="1400"/>
          </a:p>
          <a:p>
            <a:r>
              <a:rPr lang="en-US" altLang="en-US" sz="1400"/>
              <a:t>例如：</a:t>
            </a:r>
            <a:endParaRPr lang="en-US" altLang="en-US" sz="1400"/>
          </a:p>
          <a:p>
            <a:r>
              <a:rPr lang="en-US" altLang="en-US" sz="1400"/>
              <a:t>用户ID、颁发时间、实效时间...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r>
              <a:rPr lang="en-US" altLang="en-US" sz="1400" b="1"/>
              <a:t>3.Signature（签名）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使用私钥对Header 和 Payload 签名</a:t>
            </a:r>
            <a:endParaRPr lang="en-US" altLang="en-US" sz="1400"/>
          </a:p>
        </p:txBody>
      </p:sp>
      <p:sp>
        <p:nvSpPr>
          <p:cNvPr id="3" name="Text Box 2"/>
          <p:cNvSpPr txBox="1"/>
          <p:nvPr/>
        </p:nvSpPr>
        <p:spPr>
          <a:xfrm>
            <a:off x="558165" y="5795010"/>
            <a:ext cx="96589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JWT Token，主要利用了非对称加密的签名机制，利用私钥进行签名，而非对整个内容进行加密。</a:t>
            </a:r>
            <a:endParaRPr lang="en-US" altLang="en-US" sz="1400" b="1"/>
          </a:p>
          <a:p>
            <a:r>
              <a:rPr lang="en-US" altLang="en-US" sz="1400" b="1"/>
              <a:t>只要，你拥有对应的公钥，你就可以验证 JWT Token 是否合法（由私钥拥有者签发）。</a:t>
            </a:r>
            <a:endParaRPr lang="en-US" altLang="en-US" sz="1400" b="1"/>
          </a:p>
          <a:p>
            <a:endParaRPr lang="en-US" altLang="en-US" sz="1400" b="1"/>
          </a:p>
          <a:p>
            <a:r>
              <a:rPr lang="en-US" altLang="en-US" sz="1400"/>
              <a:t>而且持有公钥的系统只能验证 Token 有效，但是没有办法创建新的 Token，也防止了被滥用的可能。</a:t>
            </a:r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Username Password Authentication</a:t>
            </a:r>
            <a:endParaRPr lang="en-US" altLang="en-US" b="1"/>
          </a:p>
        </p:txBody>
      </p:sp>
      <p:pic>
        <p:nvPicPr>
          <p:cNvPr id="2" name="Picture 1" descr="Normal Authent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2040" y="1667510"/>
            <a:ext cx="5880735" cy="47821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33070" y="1774825"/>
            <a:ext cx="54571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传统的用户名密码认证</a:t>
            </a:r>
            <a:endParaRPr lang="en-US" altLang="en-US" sz="1400" b="1"/>
          </a:p>
          <a:p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1400"/>
              <a:t>保存密码的过程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/>
              <a:t>原始密码，加盐 (Salt / nouce)，随机数（字符）</a:t>
            </a:r>
            <a:r>
              <a:rPr lang="" altLang="en-US" sz="1400"/>
              <a:t>，生成带处理文本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>
                <a:sym typeface="+mn-ea"/>
              </a:rPr>
              <a:t>使用编码、对称或非对称加密的方式</a:t>
            </a:r>
            <a:r>
              <a:rPr lang="" altLang="en-US" sz="1400">
                <a:sym typeface="+mn-ea"/>
              </a:rPr>
              <a:t>加密</a:t>
            </a:r>
            <a:r>
              <a:rPr lang="" altLang="en-US" sz="1400">
                <a:sym typeface="+mn-ea"/>
              </a:rPr>
              <a:t>，一般会生成不可逆的密钥串</a:t>
            </a:r>
            <a:endParaRPr lang="" altLang="en-US" sz="14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" altLang="en-US" sz="14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" altLang="en-US" sz="14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" altLang="en-US" sz="1400"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" altLang="en-US" sz="1400">
                <a:sym typeface="+mn-ea"/>
              </a:rPr>
              <a:t>认证过程</a:t>
            </a:r>
            <a:endParaRPr lang="" altLang="en-US" sz="1400"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" altLang="en-US" sz="14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 sz="1400"/>
              <a:t>从请求中获取用户密码，重复上述过程，验证结果一致，即通过认证.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</p:txBody>
      </p:sp>
      <p:sp>
        <p:nvSpPr>
          <p:cNvPr id="18" name="Text Box 17"/>
          <p:cNvSpPr txBox="1"/>
          <p:nvPr/>
        </p:nvSpPr>
        <p:spPr>
          <a:xfrm>
            <a:off x="362585" y="5961380"/>
            <a:ext cx="8422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Spring Security Entrypoint</a:t>
            </a:r>
            <a:r>
              <a:rPr lang="en-US" altLang="en-US" sz="1400"/>
              <a:t>: SimpleUrlAuthenticationEntryPoint</a:t>
            </a:r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OAuth2 Authentication</a:t>
            </a:r>
            <a:endParaRPr lang="en-US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8465" y="1568450"/>
            <a:ext cx="6619240" cy="49549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33070" y="1774825"/>
            <a:ext cx="545719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b="1"/>
              <a:t>OAuth2 </a:t>
            </a:r>
            <a:r>
              <a:rPr lang="en-US" altLang="en-US" sz="1400" b="1"/>
              <a:t>认证</a:t>
            </a:r>
            <a:endParaRPr lang="en-US" altLang="en-US" sz="1400" b="1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1400"/>
              <a:t>OAuth2 由四种认证模式，和我们目前比较贴近的是密码认证</a:t>
            </a:r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1400"/>
              <a:t>认证过程：</a:t>
            </a:r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 sz="1400"/>
              <a:t>1.使用 Client（浏览器、App）访问资源服务器</a:t>
            </a:r>
            <a:endParaRPr lang="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 sz="1400"/>
              <a:t>2.需要授权，转发至认证服务器</a:t>
            </a:r>
            <a:endParaRPr lang="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 sz="1400"/>
              <a:t>3.认证过程</a:t>
            </a:r>
            <a:r>
              <a:rPr lang="" altLang="en-US" sz="1400">
                <a:sym typeface="+mn-ea"/>
              </a:rPr>
              <a:t>需要（</a:t>
            </a:r>
            <a:r>
              <a:rPr lang="en-US" altLang="en-US" sz="1400">
                <a:sym typeface="+mn-ea"/>
              </a:rPr>
              <a:t>用户名、密码、客户端ID、客户端密码、范围等</a:t>
            </a:r>
            <a:r>
              <a:rPr lang="" altLang="en-US" sz="1400">
                <a:sym typeface="+mn-ea"/>
              </a:rPr>
              <a:t>）</a:t>
            </a:r>
            <a:r>
              <a:rPr lang="" altLang="en-US" sz="1400"/>
              <a:t>，生成 Access Token、Refresh Token</a:t>
            </a:r>
            <a:endParaRPr lang="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 sz="1400"/>
              <a:t>4.携带 Token 重定向，成功访问资源</a:t>
            </a:r>
            <a:endParaRPr lang="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" altLang="en-US" sz="14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" altLang="en-US" sz="1400"/>
              <a:t>区别于用户名密码认证：</a:t>
            </a:r>
            <a:endParaRPr lang="" altLang="en-US" sz="1400"/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 sz="1400"/>
              <a:t>独立的认证服务</a:t>
            </a:r>
            <a:endParaRPr lang="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 sz="1400"/>
              <a:t>认证信息需要客户端认证和用户认证两层，一般前者 Request Header (</a:t>
            </a:r>
            <a:r>
              <a:rPr lang="en-US" altLang="en-US" sz="1400">
                <a:sym typeface="+mn-ea"/>
              </a:rPr>
              <a:t>Basic Auth</a:t>
            </a:r>
            <a:r>
              <a:rPr lang="" altLang="en-US" sz="1400"/>
              <a:t>)，后者 Request Body</a:t>
            </a:r>
            <a:endParaRPr lang="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 sz="1400"/>
              <a:t>每个 Resource Server 拥有独立身份（Resource Info）</a:t>
            </a:r>
            <a:endParaRPr lang="" altLang="en-US" sz="1400"/>
          </a:p>
          <a:p>
            <a:pPr lvl="1" indent="0">
              <a:buFont typeface="Arial" panose="02080604020202020204" pitchFamily="34" charset="0"/>
              <a:buNone/>
            </a:pPr>
            <a:r>
              <a:rPr lang="" altLang="en-US" sz="1400"/>
              <a:t>     ，跨系统访问需要额外授权</a:t>
            </a:r>
            <a:endParaRPr lang="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BO Authentic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90" y="50800"/>
            <a:ext cx="10848975" cy="67481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BO Authentication</a:t>
            </a:r>
            <a:endParaRPr lang="en-US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857250" y="1266825"/>
            <a:ext cx="56813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1400"/>
              <a:t>Gateway，连接 Nacos，负责鉴权以及</a:t>
            </a:r>
            <a:r>
              <a:rPr lang="en-US" altLang="en-US" sz="1400">
                <a:sym typeface="+mn-ea"/>
              </a:rPr>
              <a:t>转发（创建）</a:t>
            </a:r>
            <a:r>
              <a:rPr lang="" altLang="en-US" sz="1400"/>
              <a:t>请求到具体服务实例</a:t>
            </a:r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1400"/>
              <a:t>Identity Server，实际的鉴权以及 Token 颁发的服务</a:t>
            </a:r>
            <a:endParaRPr lang="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BO Authentication + JWT</a:t>
            </a:r>
            <a:endParaRPr lang="en-US" altLang="en-US" b="1"/>
          </a:p>
        </p:txBody>
      </p:sp>
      <p:pic>
        <p:nvPicPr>
          <p:cNvPr id="2" name="Picture 1" descr="BO Authentication + JW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215" y="1110615"/>
            <a:ext cx="8531225" cy="52698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82905" y="3837940"/>
            <a:ext cx="6819900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 b="1"/>
              <a:t>BO 认证过程（JWT 改）</a:t>
            </a:r>
            <a:endParaRPr lang="" altLang="en-US" sz="1400"/>
          </a:p>
          <a:p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1400"/>
              <a:t>保留原有认证服务（未来有需要，可独立为统一认证）</a:t>
            </a:r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1400"/>
              <a:t>网关集成认证插件：</a:t>
            </a:r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 sz="1400"/>
              <a:t>鉴权，使用公钥对称 JWT Token 验证签名</a:t>
            </a:r>
            <a:endParaRPr lang="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 sz="1400"/>
              <a:t>资源访问控制，连接缓存（DB）验证访问权限 （Redis Reactive）</a:t>
            </a:r>
            <a:endParaRPr lang="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" altLang="en-US" sz="1400"/>
              <a:t>防护，使用 Spring Security （Webflux） Verify Http Request</a:t>
            </a:r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Unified Authentication + JWT</a:t>
            </a:r>
            <a:endParaRPr lang="en-US" altLang="en-US" b="1"/>
          </a:p>
        </p:txBody>
      </p:sp>
      <p:pic>
        <p:nvPicPr>
          <p:cNvPr id="4" name="Picture 3" descr="Unified Authentication 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2865" y="1110615"/>
            <a:ext cx="6847840" cy="56172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33705" y="1394460"/>
            <a:ext cx="4709160" cy="5539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600" b="1"/>
              <a:t>简单聊聊统一认证</a:t>
            </a:r>
            <a:endParaRPr lang="" altLang="en-US" sz="1600" b="1"/>
          </a:p>
          <a:p>
            <a:endParaRPr lang="" altLang="en-US" sz="1600" b="1"/>
          </a:p>
          <a:p>
            <a:r>
              <a:rPr lang="" altLang="en-US" sz="1400"/>
              <a:t>支持用户在多系统间访问的认证模式</a:t>
            </a:r>
            <a:endParaRPr lang="" altLang="en-US" sz="1400"/>
          </a:p>
          <a:p>
            <a:r>
              <a:rPr lang="" altLang="en-US" sz="1400"/>
              <a:t>（BO 整体属于一个系统，因此认证过程不涉及统一认证）</a:t>
            </a:r>
            <a:endParaRPr lang="" altLang="en-US" sz="1600" b="1"/>
          </a:p>
          <a:p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1400" b="1"/>
              <a:t>系统身份</a:t>
            </a:r>
            <a:endParaRPr lang="" altLang="en-US" sz="1400"/>
          </a:p>
          <a:p>
            <a:pPr indent="0">
              <a:buFont typeface="Arial" panose="02080604020202020204" pitchFamily="34" charset="0"/>
              <a:buNone/>
            </a:pPr>
            <a:r>
              <a:rPr lang="" altLang="en-US" sz="1400"/>
              <a:t>每个系统有独立的身份，对应 OAuth2 的 Resource Server</a:t>
            </a:r>
            <a:endParaRPr lang="" altLang="en-US" sz="1400"/>
          </a:p>
          <a:p>
            <a:pPr indent="0">
              <a:buFont typeface="Arial" panose="02080604020202020204" pitchFamily="34" charset="0"/>
              <a:buNone/>
            </a:pPr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1400" b="1"/>
              <a:t>系统间访问授权</a:t>
            </a:r>
            <a:endParaRPr lang="" altLang="en-US" sz="1400"/>
          </a:p>
          <a:p>
            <a:pPr indent="0">
              <a:buFont typeface="Arial" panose="02080604020202020204" pitchFamily="34" charset="0"/>
              <a:buNone/>
            </a:pPr>
            <a:r>
              <a:rPr lang="" altLang="en-US" sz="1400"/>
              <a:t>Resource Server 间互相访问，需要独立的授权</a:t>
            </a:r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1400" b="1"/>
              <a:t>独立认证服务</a:t>
            </a:r>
            <a:endParaRPr lang="" altLang="en-US" sz="1400"/>
          </a:p>
          <a:p>
            <a:pPr indent="0">
              <a:buFont typeface="Arial" panose="02080604020202020204" pitchFamily="34" charset="0"/>
              <a:buNone/>
            </a:pPr>
            <a:r>
              <a:rPr lang="" altLang="en-US" sz="1400"/>
              <a:t>认证服务一般是独立的系统，因为缺乏对资源系统的信任，一般会提供带有公钥的鉴权模块给资源系统</a:t>
            </a:r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1400" b="1"/>
              <a:t>用户同步</a:t>
            </a:r>
            <a:endParaRPr lang="" altLang="en-US" sz="1400"/>
          </a:p>
          <a:p>
            <a:pPr indent="0">
              <a:buFont typeface="Arial" panose="02080604020202020204" pitchFamily="34" charset="0"/>
              <a:buNone/>
            </a:pPr>
            <a:r>
              <a:rPr lang="" altLang="en-US" sz="1400"/>
              <a:t>用户由认证系统统一维护，定时同步到资源服务</a:t>
            </a:r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 sz="1400" b="1"/>
              <a:t>独立授权</a:t>
            </a:r>
            <a:endParaRPr lang="" altLang="en-US" sz="1400"/>
          </a:p>
          <a:p>
            <a:pPr indent="0">
              <a:buFont typeface="Arial" panose="02080604020202020204" pitchFamily="34" charset="0"/>
              <a:buNone/>
            </a:pPr>
            <a:r>
              <a:rPr lang="" altLang="en-US" sz="1400"/>
              <a:t>由资源服务独自维护授权信息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2019300" y="2806065"/>
            <a:ext cx="840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sz="2800"/>
              <a:t>Authorization，解决“</a:t>
            </a:r>
            <a:r>
              <a:rPr lang="en-US" altLang="en-US" sz="2800">
                <a:sym typeface="+mn-ea"/>
              </a:rPr>
              <a:t>我能干点啥</a:t>
            </a:r>
            <a:r>
              <a:rPr lang="en-US" altLang="en-US" sz="2800"/>
              <a:t>”的问题</a:t>
            </a:r>
            <a:endParaRPr lang="en-US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956310" y="1684020"/>
            <a:ext cx="901509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RBAC </a:t>
            </a:r>
            <a:r>
              <a:rPr lang="" altLang="en-US"/>
              <a:t>模型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1.用户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2.角色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3.资源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4.授权</a:t>
            </a:r>
            <a:endParaRPr lang="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0580" y="2125345"/>
            <a:ext cx="8082915" cy="30632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2" name="Text Box 1"/>
          <p:cNvSpPr txBox="1"/>
          <p:nvPr/>
        </p:nvSpPr>
        <p:spPr>
          <a:xfrm>
            <a:off x="1404620" y="1725930"/>
            <a:ext cx="901509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1</a:t>
            </a:r>
            <a:r>
              <a:rPr lang="en-US"/>
              <a:t>.</a:t>
            </a:r>
            <a:r>
              <a:rPr lang="en-US" altLang="en-US"/>
              <a:t>FilterSecurityInterceptor</a:t>
            </a:r>
            <a:r>
              <a:rPr lang="" altLang="en-US"/>
              <a:t>，</a:t>
            </a:r>
            <a:r>
              <a:rPr lang="en-US" altLang="en-US"/>
              <a:t>API级权限控制</a:t>
            </a:r>
            <a:r>
              <a:rPr lang="" altLang="en-US"/>
              <a:t>，网关层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altLang="en-US"/>
              <a:t>2</a:t>
            </a:r>
            <a:r>
              <a:rPr lang="en-US"/>
              <a:t>.</a:t>
            </a:r>
            <a:r>
              <a:rPr lang="en-US" altLang="en-US"/>
              <a:t>MethodSecurityInterceptor</a:t>
            </a:r>
            <a:r>
              <a:rPr lang="" altLang="en-US"/>
              <a:t>，方法</a:t>
            </a:r>
            <a:r>
              <a:rPr lang="en-US" altLang="en-US"/>
              <a:t>级权限控制</a:t>
            </a:r>
            <a:r>
              <a:rPr lang="" altLang="en-US"/>
              <a:t>，系统函数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altLang="en-US"/>
              <a:t>3</a:t>
            </a:r>
            <a:r>
              <a:rPr lang="en-US"/>
              <a:t>.Access Control List </a:t>
            </a:r>
            <a:r>
              <a:rPr lang="" altLang="en-US"/>
              <a:t>，</a:t>
            </a:r>
            <a:r>
              <a:rPr lang="en-US"/>
              <a:t>数据权限控制</a:t>
            </a:r>
            <a:r>
              <a:rPr lang="" altLang="en-US"/>
              <a:t>，数据层</a:t>
            </a:r>
            <a:endParaRPr lang="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2019300" y="2806065"/>
            <a:ext cx="8401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sz="2800"/>
              <a:t>Protection，解决“</a:t>
            </a:r>
            <a:r>
              <a:rPr lang="en-US" altLang="en-US" sz="2800">
                <a:sym typeface="+mn-ea"/>
              </a:rPr>
              <a:t>访问安全</a:t>
            </a:r>
            <a:r>
              <a:rPr lang="en-US" altLang="en-US" sz="2800"/>
              <a:t>”的问题</a:t>
            </a: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</a:t>
            </a:r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2334895" y="2814320"/>
            <a:ext cx="6576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sz="2800"/>
              <a:t>Authentication，解决“</a:t>
            </a:r>
            <a:r>
              <a:rPr lang="en-US" altLang="en-US" sz="2800">
                <a:sym typeface="+mn-ea"/>
              </a:rPr>
              <a:t>我是谁</a:t>
            </a:r>
            <a:r>
              <a:rPr lang="en-US" altLang="en-US" sz="2800"/>
              <a:t>”的问题</a:t>
            </a:r>
            <a:endParaRPr lang="en-US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 - CSRF</a:t>
            </a:r>
            <a:endParaRPr lang="en-US" alt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0" y="1309370"/>
            <a:ext cx="7025005" cy="52679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7210" y="1794510"/>
            <a:ext cx="441515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b="1"/>
              <a:t>现象：</a:t>
            </a:r>
            <a:endParaRPr lang="" altLang="en-US" sz="1400"/>
          </a:p>
          <a:p>
            <a:r>
              <a:rPr lang="" altLang="en-US" sz="1400"/>
              <a:t>1.受害者同时登陆了银行系统和恶意网站</a:t>
            </a:r>
            <a:endParaRPr lang="" altLang="en-US" sz="1400"/>
          </a:p>
          <a:p>
            <a:r>
              <a:rPr lang="" altLang="en-US" sz="1400"/>
              <a:t>2.在恶意网站中接受引导，触发了一次恶意请求</a:t>
            </a:r>
            <a:endParaRPr lang="" altLang="en-US" sz="1400"/>
          </a:p>
          <a:p>
            <a:r>
              <a:rPr lang="" altLang="en-US" sz="1400"/>
              <a:t>3.因为请求携带了银行系统的Cookies，所以可以正常访问银行系统</a:t>
            </a:r>
            <a:endParaRPr lang="" altLang="en-US" sz="1400"/>
          </a:p>
          <a:p>
            <a:endParaRPr lang="" altLang="en-US" sz="1400"/>
          </a:p>
          <a:p>
            <a:endParaRPr lang="" altLang="en-US" sz="1400"/>
          </a:p>
          <a:p>
            <a:endParaRPr lang="" altLang="en-US" sz="1400"/>
          </a:p>
          <a:p>
            <a:r>
              <a:rPr lang="" altLang="en-US" sz="1400" b="1"/>
              <a:t>对策：</a:t>
            </a:r>
            <a:endParaRPr lang="" altLang="en-US" sz="1400" b="1"/>
          </a:p>
          <a:p>
            <a:r>
              <a:rPr lang="" altLang="en-US" sz="1400"/>
              <a:t>1.客户端随机数，提交请求时放入消息体。</a:t>
            </a:r>
            <a:endParaRPr lang="" altLang="en-US" sz="1400"/>
          </a:p>
          <a:p>
            <a:r>
              <a:rPr lang="" altLang="en-US" sz="1400"/>
              <a:t>2.服务端为每次请求产生唯一 Token</a:t>
            </a:r>
            <a:endParaRPr lang="" altLang="en-US" sz="1400"/>
          </a:p>
          <a:p>
            <a:endParaRPr lang="" altLang="en-US" sz="1400"/>
          </a:p>
          <a:p>
            <a:endParaRPr lang="" altLang="en-US" sz="1400"/>
          </a:p>
          <a:p>
            <a:endParaRPr lang="" altLang="en-US" sz="1400"/>
          </a:p>
          <a:p>
            <a:r>
              <a:rPr lang="" altLang="en-US" sz="1400"/>
              <a:t>Spring Security: CsrfWevFilter Csrf 恶意请求过滤</a:t>
            </a:r>
            <a:endParaRPr lang="" altLang="en-US" sz="1400"/>
          </a:p>
          <a:p>
            <a:r>
              <a:rPr lang="" altLang="en-US" sz="1400"/>
              <a:t>（支持前后端分离）</a:t>
            </a:r>
            <a:endParaRPr lang="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 - XSS</a:t>
            </a:r>
            <a:endParaRPr lang="en-US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2370" y="2122805"/>
            <a:ext cx="6264275" cy="38792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7210" y="1794510"/>
            <a:ext cx="44151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现象：</a:t>
            </a:r>
            <a:endParaRPr lang="en-US" altLang="en-US" sz="1400"/>
          </a:p>
          <a:p>
            <a:r>
              <a:rPr lang="" altLang="en-US" sz="1400"/>
              <a:t>在 Web 系统的输入内容中，嵌入了恶意 JS 脚本。</a:t>
            </a:r>
            <a:endParaRPr lang="" altLang="en-US" sz="1400"/>
          </a:p>
          <a:p>
            <a:r>
              <a:rPr lang="" altLang="en-US" sz="1400"/>
              <a:t>提取用户和Cookies 信息。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r>
              <a:rPr lang="en-US" altLang="en-US" sz="1400" b="1"/>
              <a:t>对策：</a:t>
            </a:r>
            <a:endParaRPr lang="en-US" altLang="en-US" sz="1400" b="1"/>
          </a:p>
          <a:p>
            <a:r>
              <a:rPr lang="" altLang="en-US" sz="1400"/>
              <a:t>过滤请求中的非法参数</a:t>
            </a:r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Spring Security - Headers </a:t>
            </a:r>
            <a:r>
              <a:rPr lang="" altLang="en-US" b="1"/>
              <a:t>Protection</a:t>
            </a:r>
            <a:endParaRPr lang="" altLang="en-US" b="1"/>
          </a:p>
        </p:txBody>
      </p:sp>
      <p:sp>
        <p:nvSpPr>
          <p:cNvPr id="2" name="Text Box 1"/>
          <p:cNvSpPr txBox="1"/>
          <p:nvPr/>
        </p:nvSpPr>
        <p:spPr>
          <a:xfrm>
            <a:off x="1428115" y="1751965"/>
            <a:ext cx="911352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1600"/>
              <a:t>集成 Spring Security 后，默认启用的 Header 防护。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1</a:t>
            </a:r>
            <a:r>
              <a:rPr lang="en-US" sz="1600"/>
              <a:t>.Cache-Control</a:t>
            </a:r>
            <a:r>
              <a:rPr lang="" altLang="en-US" sz="1600"/>
              <a:t>，缓存控制</a:t>
            </a:r>
            <a:endParaRPr lang="en-US" sz="1600"/>
          </a:p>
          <a:p>
            <a:endParaRPr lang="en-US" sz="1600"/>
          </a:p>
          <a:p>
            <a:r>
              <a:rPr lang="en-US" altLang="en-US" sz="1600"/>
              <a:t>2</a:t>
            </a:r>
            <a:r>
              <a:rPr lang="en-US" sz="1600"/>
              <a:t>.Content-type Options</a:t>
            </a:r>
            <a:r>
              <a:rPr lang="" altLang="en-US" sz="1600"/>
              <a:t>，通过禁止浏览器 sniff，减少 XSS 攻击</a:t>
            </a:r>
            <a:endParaRPr lang="en-US" sz="1600"/>
          </a:p>
          <a:p>
            <a:endParaRPr lang="en-US" sz="1600"/>
          </a:p>
          <a:p>
            <a:r>
              <a:rPr lang="en-US" altLang="en-US" sz="1600"/>
              <a:t>3</a:t>
            </a:r>
            <a:r>
              <a:rPr lang="en-US" sz="1600"/>
              <a:t>.HTTP Strict Transport Security</a:t>
            </a:r>
            <a:r>
              <a:rPr lang="" altLang="en-US" sz="1600"/>
              <a:t>，预防中间人攻击（HTTPS）</a:t>
            </a:r>
            <a:endParaRPr lang="" altLang="en-US" sz="1600"/>
          </a:p>
          <a:p>
            <a:r>
              <a:rPr lang="en-US" sz="1600"/>
              <a:t>	</a:t>
            </a:r>
            <a:endParaRPr lang="en-US" sz="1600"/>
          </a:p>
          <a:p>
            <a:r>
              <a:rPr lang="en-US" altLang="en-US" sz="1600"/>
              <a:t>4</a:t>
            </a:r>
            <a:r>
              <a:rPr lang="en-US" sz="1600"/>
              <a:t>.X-</a:t>
            </a:r>
            <a:r>
              <a:rPr lang="" altLang="en-US" sz="1600"/>
              <a:t>F</a:t>
            </a:r>
            <a:r>
              <a:rPr lang="en-US" sz="1600"/>
              <a:t>rame-</a:t>
            </a:r>
            <a:r>
              <a:rPr lang="" altLang="en-US" sz="1600"/>
              <a:t>O</a:t>
            </a:r>
            <a:r>
              <a:rPr lang="en-US" sz="1600"/>
              <a:t>ption</a:t>
            </a:r>
            <a:r>
              <a:rPr lang="" altLang="en-US" sz="1600"/>
              <a:t>s，提示浏览器禁用 IFrame</a:t>
            </a:r>
            <a:endParaRPr lang="" altLang="en-US" sz="1600"/>
          </a:p>
          <a:p>
            <a:endParaRPr lang="" altLang="en-US" sz="1600"/>
          </a:p>
          <a:p>
            <a:r>
              <a:rPr lang="" altLang="en-US" sz="1600"/>
              <a:t>5.X-XSS-Protection，浏览器的 XSS 预防机制级别</a:t>
            </a:r>
            <a:endParaRPr lang="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Basic Authentication</a:t>
            </a:r>
            <a:endParaRPr lang="en-US" altLang="en-US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6140" y="1351280"/>
            <a:ext cx="4668520" cy="275526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065193" y="3810635"/>
            <a:ext cx="819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86108" y="3810635"/>
            <a:ext cx="819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83895" y="5285105"/>
            <a:ext cx="84226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Protocol Header</a:t>
            </a:r>
            <a:r>
              <a:rPr lang="en-US" altLang="en-US" sz="1400"/>
              <a:t>: WWW-Authenticate: Basic</a:t>
            </a:r>
            <a:endParaRPr lang="en-US" altLang="en-US" sz="1400"/>
          </a:p>
          <a:p>
            <a:r>
              <a:rPr lang="en-US" altLang="en-US" sz="1400" b="1"/>
              <a:t>Encode Tools</a:t>
            </a:r>
            <a:r>
              <a:rPr lang="en-US" altLang="en-US" sz="1400"/>
              <a:t>: Base64</a:t>
            </a:r>
            <a:endParaRPr lang="en-US" altLang="en-US" sz="1400"/>
          </a:p>
          <a:p>
            <a:r>
              <a:rPr lang="en-US" altLang="en-US" sz="1400" b="1"/>
              <a:t>Encode Format</a:t>
            </a:r>
            <a:r>
              <a:rPr lang="en-US" altLang="en-US" sz="1400"/>
              <a:t>: username:password</a:t>
            </a:r>
            <a:endParaRPr lang="en-US" altLang="en-US"/>
          </a:p>
          <a:p>
            <a:r>
              <a:rPr lang="en-US" altLang="en-US" sz="1400" b="1"/>
              <a:t>Spring Security Entrypoint</a:t>
            </a:r>
            <a:r>
              <a:rPr lang="en-US" altLang="en-US" sz="1400"/>
              <a:t>: BasicAuthenticationEntryPoint </a:t>
            </a:r>
            <a:endParaRPr lang="en-US" altLang="en-US" sz="14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" y="1827530"/>
            <a:ext cx="6415405" cy="1983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Basic Authentication</a:t>
            </a:r>
            <a:endParaRPr lang="en-US" altLang="en-US" b="1"/>
          </a:p>
        </p:txBody>
      </p:sp>
      <p:sp>
        <p:nvSpPr>
          <p:cNvPr id="18" name="Text Box 17"/>
          <p:cNvSpPr txBox="1"/>
          <p:nvPr/>
        </p:nvSpPr>
        <p:spPr>
          <a:xfrm>
            <a:off x="1022985" y="1775460"/>
            <a:ext cx="958088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什么是 Base64 ?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Base64是网络上最常见的用于传输8Bit字节码的编码方式之一，Base64就是一种基于64个可打印字符来表示二进制数据的方法。</a:t>
            </a:r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 b="1"/>
              <a:t>明文传输</a:t>
            </a:r>
            <a:r>
              <a:rPr lang="en-US" altLang="en-US" sz="1400"/>
              <a:t>，Base64 编码解码算法是固定的，可以轻松编码和解码，不能直接作为加密和解密算法。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 b="1"/>
              <a:t>适用场景</a:t>
            </a:r>
            <a:r>
              <a:rPr lang="en-US" altLang="en-US" sz="1400"/>
              <a:t>，内网</a:t>
            </a:r>
            <a:r>
              <a:rPr lang="en-US" altLang="en-US" sz="1400">
                <a:sym typeface="+mn-ea"/>
              </a:rPr>
              <a:t>或使用了 HTTPS </a:t>
            </a:r>
            <a:r>
              <a:rPr lang="en-US" altLang="en-US" sz="1400"/>
              <a:t>的网络环境，最轻量、简单的 API、Proxy、Gateway 认证策略。</a:t>
            </a:r>
            <a:endParaRPr lang="en-US" alt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1022985" y="3771265"/>
            <a:ext cx="84226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Basic Authentication 中的 Base64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用户名: username</a:t>
            </a:r>
            <a:endParaRPr lang="en-US" altLang="en-US" sz="1400"/>
          </a:p>
          <a:p>
            <a:r>
              <a:rPr lang="en-US" altLang="en-US" sz="1400"/>
              <a:t>密码：password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Base64 加密前：username:password</a:t>
            </a:r>
            <a:endParaRPr lang="en-US" altLang="en-US" sz="1400"/>
          </a:p>
          <a:p>
            <a:r>
              <a:rPr lang="en-US" altLang="en-US" sz="1400"/>
              <a:t>Base64 加密后：dXNlcm5hbWU6cGFzc3dvcmQ=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Http Header: Authorize Basic </a:t>
            </a:r>
            <a:r>
              <a:rPr lang="en-US" altLang="en-US" sz="1400">
                <a:sym typeface="+mn-ea"/>
              </a:rPr>
              <a:t>dXNlcm5hbWU6cGFzc3dvcmQ=</a:t>
            </a:r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022985" y="5448300"/>
            <a:ext cx="96589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Protocol Header</a:t>
            </a:r>
            <a:r>
              <a:rPr lang="en-US" altLang="en-US" sz="1400"/>
              <a:t>: WWW-Authenticate: Digest</a:t>
            </a:r>
            <a:endParaRPr lang="en-US" altLang="en-US" sz="1400"/>
          </a:p>
          <a:p>
            <a:r>
              <a:rPr lang="en-US" altLang="en-US" sz="1400" b="1"/>
              <a:t>Encode Tools</a:t>
            </a:r>
            <a:r>
              <a:rPr lang="en-US" altLang="en-US" sz="1400"/>
              <a:t>: RSA AES</a:t>
            </a:r>
            <a:endParaRPr lang="en-US" altLang="en-US" sz="1400"/>
          </a:p>
          <a:p>
            <a:r>
              <a:rPr lang="en-US" altLang="en-US" sz="1400" b="1"/>
              <a:t>Encode Format</a:t>
            </a:r>
            <a:r>
              <a:rPr lang="en-US" altLang="en-US" sz="1400"/>
              <a:t>: ASymmetric</a:t>
            </a:r>
            <a:r>
              <a:rPr lang="en-US" altLang="en-US" sz="1400">
                <a:sym typeface="+mn-ea"/>
              </a:rPr>
              <a:t>-Alogorithm</a:t>
            </a:r>
            <a:r>
              <a:rPr lang="en-US" altLang="en-US" sz="1400"/>
              <a:t> (</a:t>
            </a:r>
            <a:r>
              <a:rPr lang="en-US" altLang="en-US" sz="1400">
                <a:sym typeface="+mn-ea"/>
              </a:rPr>
              <a:t>public-key / private-key</a:t>
            </a:r>
            <a:r>
              <a:rPr lang="en-US" altLang="en-US" sz="1400"/>
              <a:t>)  /  Symmet</a:t>
            </a:r>
            <a:r>
              <a:rPr lang="en-US" altLang="en-US" sz="1400">
                <a:sym typeface="+mn-ea"/>
              </a:rPr>
              <a:t>r</a:t>
            </a:r>
            <a:r>
              <a:rPr lang="en-US" altLang="en-US" sz="1400"/>
              <a:t>ic-Alogorithm</a:t>
            </a:r>
            <a:endParaRPr lang="en-US" altLang="en-US"/>
          </a:p>
          <a:p>
            <a:r>
              <a:rPr lang="en-US" altLang="en-US" sz="1400" b="1"/>
              <a:t>Spring Security Entrypoint</a:t>
            </a:r>
            <a:r>
              <a:rPr lang="en-US" altLang="en-US" sz="1400"/>
              <a:t>: DigestAuthenticationEntryPoint </a:t>
            </a:r>
            <a:endParaRPr lang="en-US" alt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1022985" y="1775460"/>
            <a:ext cx="958088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什么是 Digest 认证 ?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每个独立身份的个体（系统、用户等），通过非对称加密（有时会辅助非对称加密）的方式，进行认证。</a:t>
            </a:r>
            <a:endParaRPr lang="en-US" altLang="en-US" sz="1400"/>
          </a:p>
          <a:p>
            <a:r>
              <a:rPr lang="en-US" altLang="en-US" sz="1400"/>
              <a:t>（</a:t>
            </a:r>
            <a:r>
              <a:rPr lang="en-US" altLang="en-US" sz="1400">
                <a:sym typeface="+mn-ea"/>
              </a:rPr>
              <a:t>其中具有独立身份的个体都拥有自己的非对称加密私钥，以及提供给第三方使用的公钥。</a:t>
            </a:r>
            <a:r>
              <a:rPr lang="en-US" altLang="en-US" sz="1400"/>
              <a:t>）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 b="1"/>
              <a:t>Crypto / Decrypto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/>
              <a:t>Symmetric，对称加密（解密），比如 AES</a:t>
            </a: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/>
              <a:t>A</a:t>
            </a:r>
            <a:r>
              <a:rPr lang="en-US" altLang="en-US" sz="1400">
                <a:sym typeface="+mn-ea"/>
              </a:rPr>
              <a:t>Symmetric，非对称加密（解密），比如 RSA</a:t>
            </a:r>
            <a:endParaRPr lang="en-US" altLang="en-US" sz="14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 b="1"/>
              <a:t>Signature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/>
              <a:t>加签</a:t>
            </a: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400"/>
              <a:t>验签</a:t>
            </a:r>
            <a:endParaRPr lang="en-US" altLang="en-US" sz="1400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8540" y="2825115"/>
            <a:ext cx="7005955" cy="35026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76605" y="1502410"/>
            <a:ext cx="4737735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对称加密：</a:t>
            </a:r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可以使用同一个 Key 对正文进行加密和解密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比较代表性的算法，AES-XXX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执行效率，高于非对称加密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安全性，需要双方使用持有相同的 Key，安全性较低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 sz="1600" b="1"/>
              <a:t>通俗一点说：一把钥匙开一把锁</a:t>
            </a:r>
            <a:endParaRPr lang="en-US" altLang="en-US" sz="1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76605" y="1502410"/>
            <a:ext cx="4737735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非对称加密：</a:t>
            </a:r>
            <a:endParaRPr lang="en-US" altLang="en-US" sz="1400"/>
          </a:p>
          <a:p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Public-Key，只能用来加密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Private-Key，只能用来解密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比较代表性的算法，RSA-XXX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执行效率，低于对称加密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安全性较高，</a:t>
            </a:r>
            <a:r>
              <a:rPr lang="en-US" sz="1400"/>
              <a:t>私有自己持有，公钥给可信第三方。</a:t>
            </a: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400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 sz="1600" b="1"/>
              <a:t>通俗一点说：</a:t>
            </a:r>
            <a:endParaRPr lang="en-US" altLang="en-US" sz="1600" b="1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 sz="1600" b="1"/>
              <a:t>两把钥匙，成对出现</a:t>
            </a:r>
            <a:endParaRPr lang="en-US" altLang="en-US" sz="1600" b="1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 sz="1600" b="1"/>
              <a:t>一把只能开锁，一把只能解锁</a:t>
            </a:r>
            <a:endParaRPr lang="en-US" altLang="en-US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8540" y="2807970"/>
            <a:ext cx="7106285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76605" y="1502410"/>
            <a:ext cx="96850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利用公钥和私钥，进行加签、验签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/>
              <a:t>Private-Key，</a:t>
            </a:r>
            <a:r>
              <a:rPr lang="en-US" altLang="en-US" sz="1400">
                <a:sym typeface="+mn-ea"/>
              </a:rPr>
              <a:t>使用私钥基于</a:t>
            </a:r>
            <a:r>
              <a:rPr lang="en-US" altLang="en-US" sz="1400"/>
              <a:t>消息体，生成签名</a:t>
            </a: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400">
                <a:sym typeface="+mn-ea"/>
              </a:rPr>
              <a:t>Public-Key，使用公钥进行消息体签名验证。（用来确认该消息可信，签名是由私钥拥有着颁发的。）</a:t>
            </a:r>
            <a:endParaRPr lang="en-US" altLang="en-US" sz="1400"/>
          </a:p>
          <a:p>
            <a:pPr indent="0">
              <a:buFont typeface="Arial" panose="02080604020202020204" pitchFamily="34" charset="0"/>
              <a:buNone/>
            </a:pPr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145" y="2886075"/>
            <a:ext cx="3739515" cy="3706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630" y="2886075"/>
            <a:ext cx="3769995" cy="3728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20470" y="742315"/>
            <a:ext cx="511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Digest Authentication</a:t>
            </a:r>
            <a:endParaRPr lang="en-US" alt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1770" y="1250315"/>
            <a:ext cx="5091430" cy="49479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876415" y="1170305"/>
            <a:ext cx="5118100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左侧是一次 HTTPS 握手的过程，可以视作 Digest 认证过程。</a:t>
            </a:r>
            <a:endParaRPr lang="en-US" altLang="en-US" sz="1400"/>
          </a:p>
          <a:p>
            <a:r>
              <a:rPr lang="en-US" altLang="en-US" sz="1400"/>
              <a:t>其中比较关键的几个步骤如下：</a:t>
            </a:r>
            <a:endParaRPr lang="en-US" altLang="en-US" sz="1400"/>
          </a:p>
          <a:p>
            <a:endParaRPr lang="en-US" altLang="en-US" sz="1600"/>
          </a:p>
          <a:p>
            <a:endParaRPr lang="en-US" altLang="en-US" sz="1600"/>
          </a:p>
          <a:p>
            <a:r>
              <a:rPr lang="en-US" altLang="en-US" sz="1400" b="1"/>
              <a:t>（Asymmetric Algorithm）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Step3: </a:t>
            </a:r>
            <a:endParaRPr lang="en-US" altLang="en-US" sz="1400"/>
          </a:p>
          <a:p>
            <a:r>
              <a:rPr lang="en-US" altLang="en-US" sz="1400"/>
              <a:t>A.客户端接受服务器返回证书和公钥，并验证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Step5: </a:t>
            </a:r>
            <a:endParaRPr lang="en-US" altLang="en-US" sz="1400"/>
          </a:p>
          <a:p>
            <a:r>
              <a:rPr lang="en-US" altLang="en-US" sz="1400"/>
              <a:t>A.客户端生成一个临时对称加密的 key</a:t>
            </a:r>
            <a:endParaRPr lang="en-US" altLang="en-US" sz="1400"/>
          </a:p>
          <a:p>
            <a:r>
              <a:rPr lang="en-US" altLang="en-US" sz="1400"/>
              <a:t>B.用服务端公钥加密</a:t>
            </a:r>
            <a:endParaRPr lang="en-US" altLang="en-US" sz="1400"/>
          </a:p>
          <a:p>
            <a:r>
              <a:rPr lang="en-US" altLang="en-US" sz="1400"/>
              <a:t>C.将加密后的摘要信息发送给服务端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Step6:</a:t>
            </a:r>
            <a:endParaRPr lang="en-US" altLang="en-US" sz="1400"/>
          </a:p>
          <a:p>
            <a:r>
              <a:rPr lang="en-US" altLang="en-US" sz="1400"/>
              <a:t>A.服务端使用私钥解密摘要信息</a:t>
            </a:r>
            <a:endParaRPr lang="en-US" altLang="en-US" sz="1400"/>
          </a:p>
          <a:p>
            <a:r>
              <a:rPr lang="en-US" altLang="en-US" sz="1400"/>
              <a:t>B.此时，客户端和服务端均获得对称加密的 key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r>
              <a:rPr lang="en-US" altLang="en-US" sz="1400" b="1">
                <a:sym typeface="+mn-ea"/>
              </a:rPr>
              <a:t>（Symmetric Algorithm）</a:t>
            </a:r>
            <a:endParaRPr lang="en-US" altLang="en-US" sz="1400" b="1"/>
          </a:p>
          <a:p>
            <a:endParaRPr lang="en-US" altLang="en-US" sz="1400"/>
          </a:p>
          <a:p>
            <a:r>
              <a:rPr lang="en-US" altLang="en-US" sz="1400"/>
              <a:t>Step7 - 8</a:t>
            </a:r>
            <a:endParaRPr lang="en-US" altLang="en-US" sz="1400"/>
          </a:p>
          <a:p>
            <a:r>
              <a:rPr lang="en-US" altLang="en-US" sz="1400"/>
              <a:t>A.后续双方通信过程，均采用对称加密的方式加密解密</a:t>
            </a:r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3826</Words>
  <Application>WPS Presentation</Application>
  <PresentationFormat>Widescreen</PresentationFormat>
  <Paragraphs>329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DejaVu Sans</vt:lpstr>
      <vt:lpstr>宋体</vt:lpstr>
      <vt:lpstr>Droid Sans Fallback</vt:lpstr>
      <vt:lpstr>微软雅黑</vt:lpstr>
      <vt:lpstr>Arial Unicode MS</vt:lpstr>
      <vt:lpstr>Calibri Light</vt:lpstr>
      <vt:lpstr>Phetsarath OT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plumnix</dc:creator>
  <cp:lastModifiedBy>plumnix</cp:lastModifiedBy>
  <cp:revision>93</cp:revision>
  <dcterms:created xsi:type="dcterms:W3CDTF">2020-07-18T06:24:54Z</dcterms:created>
  <dcterms:modified xsi:type="dcterms:W3CDTF">2020-07-18T06:24:54Z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