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57" r:id="rId5"/>
    <p:sldId id="258" r:id="rId6"/>
    <p:sldId id="259" r:id="rId7"/>
    <p:sldId id="260" r:id="rId8"/>
    <p:sldId id="267" r:id="rId9"/>
    <p:sldId id="268" r:id="rId10"/>
    <p:sldId id="262" r:id="rId11"/>
    <p:sldId id="277" r:id="rId12"/>
    <p:sldId id="263" r:id="rId13"/>
    <p:sldId id="276" r:id="rId14"/>
    <p:sldId id="265" r:id="rId15"/>
    <p:sldId id="278" r:id="rId16"/>
    <p:sldId id="279" r:id="rId17"/>
    <p:sldId id="266" r:id="rId18"/>
    <p:sldId id="274" r:id="rId19"/>
    <p:sldId id="275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22400" y="1483360"/>
            <a:ext cx="65760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Basic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Digest Authentication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Token: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OAuth2 And Jwt Token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UsernamePassword Authentication (BO)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Spring Security Architecture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Authroization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Access Control List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b="1"/>
              <a:t>Security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CRLF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XSS</a:t>
            </a:r>
            <a:endParaRPr lang="en-US" altLang="en-US" sz="20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2000"/>
              <a:t>XSRF</a:t>
            </a: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250315"/>
            <a:ext cx="5091430" cy="4947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76415" y="1170305"/>
            <a:ext cx="511810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左侧是一次 HTTPS 握手的过程，可以视作 Digest 认证过程。</a:t>
            </a:r>
            <a:endParaRPr lang="en-US" altLang="en-US" sz="1400"/>
          </a:p>
          <a:p>
            <a:r>
              <a:rPr lang="en-US" altLang="en-US" sz="1400"/>
              <a:t>其中比较关键的几个步骤如下：</a:t>
            </a:r>
            <a:endParaRPr lang="en-US" altLang="en-US" sz="14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400" b="1"/>
              <a:t>（Asymmetric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Step3: </a:t>
            </a:r>
            <a:endParaRPr lang="en-US" altLang="en-US" sz="1400"/>
          </a:p>
          <a:p>
            <a:r>
              <a:rPr lang="en-US" altLang="en-US" sz="1400"/>
              <a:t>A.客户端接受服务器返回证书和公钥，并验证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Step5: </a:t>
            </a:r>
            <a:endParaRPr lang="en-US" altLang="en-US" sz="1400"/>
          </a:p>
          <a:p>
            <a:r>
              <a:rPr lang="en-US" altLang="en-US" sz="1400"/>
              <a:t>A.客户端生成一个临时对称加密的 key</a:t>
            </a:r>
            <a:endParaRPr lang="en-US" altLang="en-US" sz="1400"/>
          </a:p>
          <a:p>
            <a:r>
              <a:rPr lang="en-US" altLang="en-US" sz="1400"/>
              <a:t>B.用服务端公钥加密</a:t>
            </a:r>
            <a:endParaRPr lang="en-US" altLang="en-US" sz="1400"/>
          </a:p>
          <a:p>
            <a:r>
              <a:rPr lang="en-US" altLang="en-US" sz="1400"/>
              <a:t>C.将加密后的摘要信息发送给服务端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Step6:</a:t>
            </a:r>
            <a:endParaRPr lang="en-US" altLang="en-US" sz="1400"/>
          </a:p>
          <a:p>
            <a:r>
              <a:rPr lang="en-US" altLang="en-US" sz="1400"/>
              <a:t>A.服务端使用私钥解密摘要信息</a:t>
            </a:r>
            <a:endParaRPr lang="en-US" altLang="en-US" sz="1400"/>
          </a:p>
          <a:p>
            <a:r>
              <a:rPr lang="en-US" altLang="en-US" sz="1400"/>
              <a:t>B.此时，客户端和服务端均获得对称加密的 key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>
                <a:sym typeface="+mn-ea"/>
              </a:rPr>
              <a:t>（Symmetric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Step7 - 8</a:t>
            </a:r>
            <a:endParaRPr lang="en-US" altLang="en-US" sz="1400"/>
          </a:p>
          <a:p>
            <a:r>
              <a:rPr lang="en-US" altLang="en-US" sz="1400"/>
              <a:t>A.后续双方通信过程，均采用对称加密的方式加密解密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598295"/>
            <a:ext cx="7952740" cy="36607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808480"/>
            <a:ext cx="5118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1.Header 头信息</a:t>
            </a:r>
            <a:endParaRPr lang="" altLang="en-US" sz="1400" b="1"/>
          </a:p>
          <a:p>
            <a:endParaRPr lang="" altLang="en-US" sz="1400"/>
          </a:p>
          <a:p>
            <a:r>
              <a:rPr lang="" altLang="en-US" sz="1400"/>
              <a:t>alg(algorithm)，算法</a:t>
            </a:r>
            <a:endParaRPr lang="" altLang="en-US" sz="1400"/>
          </a:p>
          <a:p>
            <a:r>
              <a:rPr lang="" altLang="en-US" sz="1400"/>
              <a:t>typ(type)，token 类型</a:t>
            </a:r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r>
              <a:rPr lang="" altLang="en-US" sz="1400" b="1"/>
              <a:t>2.Payload 内容（负载）</a:t>
            </a:r>
            <a:endParaRPr lang="" altLang="en-US" sz="1400" b="1"/>
          </a:p>
          <a:p>
            <a:endParaRPr lang="" altLang="en-US" sz="1400"/>
          </a:p>
          <a:p>
            <a:r>
              <a:rPr lang="" altLang="en-US" sz="1400"/>
              <a:t>(可用，非敏感信息)</a:t>
            </a:r>
            <a:endParaRPr lang="" altLang="en-US" sz="1400"/>
          </a:p>
          <a:p>
            <a:r>
              <a:rPr lang="" altLang="en-US" sz="1400"/>
              <a:t>例如：</a:t>
            </a:r>
            <a:endParaRPr lang="" altLang="en-US" sz="1400"/>
          </a:p>
          <a:p>
            <a:r>
              <a:rPr lang="" altLang="en-US" sz="1400"/>
              <a:t>用户ID、颁发时间、实效时间...</a:t>
            </a:r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r>
              <a:rPr lang="" altLang="en-US" sz="1400" b="1"/>
              <a:t>3.Signature（签名）</a:t>
            </a:r>
            <a:endParaRPr lang="" altLang="en-US" sz="1400" b="1"/>
          </a:p>
          <a:p>
            <a:endParaRPr lang="" altLang="en-US" sz="1400"/>
          </a:p>
          <a:p>
            <a:r>
              <a:rPr lang="" altLang="en-US" sz="1400"/>
              <a:t>使用私钥对Header 和 Payload 签名</a:t>
            </a:r>
            <a:endParaRPr lang="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751840" y="1515745"/>
            <a:ext cx="104190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Jwt Token，是一种使用比较广泛的 Token 格式。由三段式构成，其中 Header 和 Payload 都通过 Base64URL 进行编码。而最后一段签名，一般通过 SHA256 (RSA 非对称加密)的私钥进行签名。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" altLang="en-US" sz="1600"/>
              <a:t>）。</a:t>
            </a:r>
            <a:endParaRPr lang="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600"/>
              <a:t>解码方式</a:t>
            </a:r>
            <a:endParaRPr lang="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600"/>
              <a:t>固定结构，三段式。</a:t>
            </a:r>
            <a:endParaRPr lang="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1220470" y="4006850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Other</a:t>
            </a:r>
            <a:r>
              <a:rPr lang="en-US" altLang="en-US" b="1"/>
              <a:t> Token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886460" y="4593590"/>
            <a:ext cx="104190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常见的 Token 通过加密的方式</a:t>
            </a:r>
            <a:endParaRPr lang="en-US" altLang="en-US" sz="1600"/>
          </a:p>
          <a:p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自验证，客户端（资源服务器）通过所持有的公钥，即可验证该 Token 有效（</a:t>
            </a:r>
            <a:r>
              <a:rPr lang="en-US" altLang="en-US" sz="1600">
                <a:sym typeface="+mn-ea"/>
              </a:rPr>
              <a:t>无需认证系统验证</a:t>
            </a:r>
            <a:r>
              <a:rPr lang="en-US" altLang="en-US" sz="1600"/>
              <a:t>）。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/>
              <a:t>固定结构，三段式。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Username Password</a:t>
            </a:r>
            <a:r>
              <a:rPr lang="en-US" altLang="en-US" b="1"/>
              <a:t> Authentication</a:t>
            </a:r>
            <a:endParaRPr lang="en-US" altLang="en-US" b="1"/>
          </a:p>
        </p:txBody>
      </p:sp>
      <p:pic>
        <p:nvPicPr>
          <p:cNvPr id="2" name="Picture 1" descr="Normal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2655" y="1489710"/>
            <a:ext cx="588073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OAuth2 Authentication</a:t>
            </a:r>
            <a:endParaRPr lang="en-US" altLang="en-US" b="1"/>
          </a:p>
        </p:txBody>
      </p:sp>
      <p:pic>
        <p:nvPicPr>
          <p:cNvPr id="3" name="Picture 2" descr="OAuth2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835" y="1520190"/>
            <a:ext cx="741934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BO</a:t>
            </a:r>
            <a:r>
              <a:rPr lang="en-US" altLang="en-US" b="1"/>
              <a:t> Authentication</a:t>
            </a:r>
            <a:endParaRPr lang="en-US" altLang="en-US" b="1"/>
          </a:p>
        </p:txBody>
      </p:sp>
      <p:pic>
        <p:nvPicPr>
          <p:cNvPr id="3" name="Picture 2" descr="BO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1221740"/>
            <a:ext cx="816864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BO</a:t>
            </a:r>
            <a:r>
              <a:rPr lang="en-US" altLang="en-US" b="1"/>
              <a:t> Authentication </a:t>
            </a:r>
            <a:r>
              <a:rPr lang="" altLang="en-US" b="1"/>
              <a:t>+ JWT</a:t>
            </a:r>
            <a:endParaRPr lang="" altLang="en-US" b="1"/>
          </a:p>
        </p:txBody>
      </p:sp>
      <p:pic>
        <p:nvPicPr>
          <p:cNvPr id="4" name="Picture 3" descr="BO Authentication + 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6085" y="1518285"/>
            <a:ext cx="7879715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Authorization</a:t>
            </a:r>
            <a:r>
              <a:rPr lang="en-US" altLang="en-US" sz="2800"/>
              <a:t>，解决“</a:t>
            </a:r>
            <a:r>
              <a:rPr lang="en-US" altLang="en-US" sz="2800">
                <a:sym typeface="+mn-ea"/>
              </a:rPr>
              <a:t>我</a:t>
            </a:r>
            <a:r>
              <a:rPr lang="" altLang="en-US" sz="2800">
                <a:sym typeface="+mn-ea"/>
              </a:rPr>
              <a:t>能干点啥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Security</a:t>
            </a:r>
            <a:r>
              <a:rPr lang="en-US" altLang="en-US" sz="2800"/>
              <a:t>，解决“</a:t>
            </a:r>
            <a:r>
              <a:rPr lang="" altLang="en-US" sz="2800">
                <a:sym typeface="+mn-ea"/>
              </a:rPr>
              <a:t>访问安全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334895" y="2814320"/>
            <a:ext cx="657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 sz="2800"/>
              <a:t>Authentication，解决“</a:t>
            </a:r>
            <a:r>
              <a:rPr lang="en-US" altLang="en-US" sz="2800">
                <a:sym typeface="+mn-ea"/>
              </a:rPr>
              <a:t>我是谁</a:t>
            </a:r>
            <a:r>
              <a:rPr lang="" altLang="en-US" sz="2800"/>
              <a:t>”的问题</a:t>
            </a:r>
            <a:endParaRPr lang="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140" y="1351280"/>
            <a:ext cx="4668520" cy="27552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65193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6108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3895" y="5285105"/>
            <a:ext cx="8422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Basic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Base64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username:password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BasicAuthenticationEntryPoint </a:t>
            </a:r>
            <a:endParaRPr lang="en-US" altLang="en-US" sz="1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827530"/>
            <a:ext cx="6415405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1022985" y="1775460"/>
            <a:ext cx="95808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Base64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Base64是网络上最常见的用于传输8Bit字节码的编码方式之一，Base64就是一种基于64个可打印字符来表示二进制数据的方法。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明文传输</a:t>
            </a:r>
            <a:r>
              <a:rPr lang="en-US" altLang="en-US" sz="1400"/>
              <a:t>，Base64 编码解码算法是固定的，可以轻松编码和解码，不能直接作为加密和解密算法。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适用场景</a:t>
            </a:r>
            <a:r>
              <a:rPr lang="en-US" altLang="en-US" sz="1400"/>
              <a:t>，内网</a:t>
            </a:r>
            <a:r>
              <a:rPr lang="en-US" altLang="en-US" sz="1400">
                <a:sym typeface="+mn-ea"/>
              </a:rPr>
              <a:t>或使用了 HTTPS </a:t>
            </a:r>
            <a:r>
              <a:rPr lang="en-US" altLang="en-US" sz="1400"/>
              <a:t>的网络环境，最轻量、简单的 API、Proxy、Gateway 认证策略。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3771265"/>
            <a:ext cx="8422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Basic Authentication 中的 Base64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用户名: username</a:t>
            </a:r>
            <a:endParaRPr lang="en-US" altLang="en-US" sz="1400"/>
          </a:p>
          <a:p>
            <a:r>
              <a:rPr lang="en-US" altLang="en-US" sz="1400"/>
              <a:t>密码：password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Base64 加密前：username:password</a:t>
            </a:r>
            <a:endParaRPr lang="en-US" altLang="en-US" sz="1400"/>
          </a:p>
          <a:p>
            <a:r>
              <a:rPr lang="en-US" altLang="en-US" sz="1400"/>
              <a:t>Base64 加密后：dXNlcm5hbWU6cGFzc3dvcmQ=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Http Header: Authorize Basic </a:t>
            </a:r>
            <a:r>
              <a:rPr lang="en-US" altLang="en-US" sz="1400">
                <a:sym typeface="+mn-ea"/>
              </a:rPr>
              <a:t>dXNlcm5hbWU6cGFzc3dvcmQ=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22985" y="5609590"/>
            <a:ext cx="9658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Digest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RSA AES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ASymmetric</a:t>
            </a:r>
            <a:r>
              <a:rPr lang="en-US" altLang="en-US" sz="1400">
                <a:sym typeface="+mn-ea"/>
              </a:rPr>
              <a:t>-Alogorithm</a:t>
            </a:r>
            <a:r>
              <a:rPr lang="en-US" altLang="en-US" sz="1400"/>
              <a:t> (</a:t>
            </a:r>
            <a:r>
              <a:rPr lang="en-US" altLang="en-US" sz="1400">
                <a:sym typeface="+mn-ea"/>
              </a:rPr>
              <a:t>public-key / private-key</a:t>
            </a:r>
            <a:r>
              <a:rPr lang="en-US" altLang="en-US" sz="1400"/>
              <a:t>)  /  Symmet</a:t>
            </a:r>
            <a:r>
              <a:rPr lang="en-US" altLang="en-US" sz="1400">
                <a:sym typeface="+mn-ea"/>
              </a:rPr>
              <a:t>r</a:t>
            </a:r>
            <a:r>
              <a:rPr lang="en-US" altLang="en-US" sz="1400"/>
              <a:t>ic-Alogorithm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DigestAuthenticationEntryPoint 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1775460"/>
            <a:ext cx="95808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Digest 认证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每个独立身份的个体（系统、用户等），通过非对称加密（有时会辅助非对称加密）的方式，进行认证。</a:t>
            </a:r>
            <a:endParaRPr lang="en-US" altLang="en-US" sz="1400"/>
          </a:p>
          <a:p>
            <a:r>
              <a:rPr lang="en-US" altLang="en-US" sz="1400"/>
              <a:t>（</a:t>
            </a:r>
            <a:r>
              <a:rPr lang="en-US" altLang="en-US" sz="1400">
                <a:sym typeface="+mn-ea"/>
              </a:rPr>
              <a:t>其中具有独立身份的个体都拥有自己的非对称加密私钥，以及提供给第三方使用的公钥。</a:t>
            </a:r>
            <a:r>
              <a:rPr lang="en-US" altLang="en-US" sz="1400"/>
              <a:t>）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Crypto / Decrypto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Symmetric，对称加密（解密），比如 AES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A</a:t>
            </a:r>
            <a:r>
              <a:rPr lang="en-US" altLang="en-US" sz="1400">
                <a:sym typeface="+mn-ea"/>
              </a:rPr>
              <a:t>Symmetric，非对称加密（解密），比如 RSA</a:t>
            </a:r>
            <a:endParaRPr lang="en-US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Signature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加签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验签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25115"/>
            <a:ext cx="7005955" cy="3502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可以使用同一个 Key 对正文进行加密和解密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比较代表性的算法，AES-XXX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执行效率，高于非对称加密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安全性，需要双方使用持有相同的 Key，安全性较低</a:t>
            </a: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非对称加密：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Public-Key，只能用来加密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Private-Key，只能用来解密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比较代表性的算法，RSA-XXX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执行效率，低于对称加密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安全性较高，</a:t>
            </a:r>
            <a:r>
              <a:rPr lang="en-US" sz="1400"/>
              <a:t>私有自己持有，公钥给可信第三方。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07970"/>
            <a:ext cx="710628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9685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使用非对称加密，进行加签、验签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</a:t>
            </a:r>
            <a:r>
              <a:rPr lang="en-US" altLang="en-US" sz="1400">
                <a:sym typeface="+mn-ea"/>
              </a:rPr>
              <a:t>使用私钥</a:t>
            </a:r>
            <a:r>
              <a:rPr lang="en-US" altLang="en-US" sz="1400"/>
              <a:t>对消息体进行签名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Public-Key，使用公钥对消息体进行签名验证。（用来确认该消息体由私钥拥有着颁发。）</a:t>
            </a:r>
            <a:endParaRPr lang="en-US" altLang="en-US" sz="1400"/>
          </a:p>
          <a:p>
            <a:pPr indent="0">
              <a:buFont typeface="Arial" panose="02080604020202020204" pitchFamily="34" charset="0"/>
              <a:buNone/>
            </a:pP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2886075"/>
            <a:ext cx="3739515" cy="3706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2886075"/>
            <a:ext cx="376999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670" y="1396365"/>
            <a:ext cx="7676515" cy="502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WPS Presentation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DejaVu Sans</vt:lpstr>
      <vt:lpstr>微软雅黑</vt:lpstr>
      <vt:lpstr>Droid Sans Fallback</vt:lpstr>
      <vt:lpstr>宋体</vt:lpstr>
      <vt:lpstr>Arial Unicode MS</vt:lpstr>
      <vt:lpstr>Calibri Light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plumnix</dc:creator>
  <cp:lastModifiedBy>plumnix</cp:lastModifiedBy>
  <cp:revision>39</cp:revision>
  <dcterms:created xsi:type="dcterms:W3CDTF">2020-07-13T14:37:37Z</dcterms:created>
  <dcterms:modified xsi:type="dcterms:W3CDTF">2020-07-13T14:37:37Z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