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57" r:id="rId5"/>
    <p:sldId id="258" r:id="rId6"/>
    <p:sldId id="259" r:id="rId7"/>
    <p:sldId id="260" r:id="rId8"/>
    <p:sldId id="267" r:id="rId9"/>
    <p:sldId id="268" r:id="rId10"/>
    <p:sldId id="262" r:id="rId11"/>
    <p:sldId id="277" r:id="rId12"/>
    <p:sldId id="263" r:id="rId13"/>
    <p:sldId id="276" r:id="rId14"/>
    <p:sldId id="265" r:id="rId15"/>
    <p:sldId id="278" r:id="rId16"/>
    <p:sldId id="279" r:id="rId17"/>
    <p:sldId id="266" r:id="rId18"/>
    <p:sldId id="290" r:id="rId19"/>
    <p:sldId id="274" r:id="rId20"/>
    <p:sldId id="291" r:id="rId21"/>
    <p:sldId id="275" r:id="rId2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422400" y="1483360"/>
            <a:ext cx="657606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b="1"/>
              <a:t>Authentication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Basic Authentication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Digest Authentication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Token: Jwt Token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OAuth2 And Jwt Token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UsernamePassword Authentication (BO)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Spring Security Architecture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b="1"/>
              <a:t>Authroization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Access Control List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b="1"/>
              <a:t>Security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CRLF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XSS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XSRF</a:t>
            </a:r>
            <a:endParaRPr lang="en-US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770" y="1250315"/>
            <a:ext cx="5091430" cy="49479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876415" y="1170305"/>
            <a:ext cx="5118100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左侧是一次 HTTPS 握手的过程，可以视作 Digest 认证过程。</a:t>
            </a:r>
            <a:endParaRPr lang="en-US" altLang="en-US" sz="1400"/>
          </a:p>
          <a:p>
            <a:r>
              <a:rPr lang="en-US" altLang="en-US" sz="1400"/>
              <a:t>其中比较关键的几个步骤如下：</a:t>
            </a:r>
            <a:endParaRPr lang="en-US" altLang="en-US" sz="1400"/>
          </a:p>
          <a:p>
            <a:endParaRPr lang="en-US" altLang="en-US" sz="1600"/>
          </a:p>
          <a:p>
            <a:endParaRPr lang="en-US" altLang="en-US" sz="1600"/>
          </a:p>
          <a:p>
            <a:r>
              <a:rPr lang="en-US" altLang="en-US" sz="1400" b="1"/>
              <a:t>（Asymmetric Algorithm）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Step3: </a:t>
            </a:r>
            <a:endParaRPr lang="en-US" altLang="en-US" sz="1400"/>
          </a:p>
          <a:p>
            <a:r>
              <a:rPr lang="en-US" altLang="en-US" sz="1400"/>
              <a:t>A.客户端接受服务器返回证书和公钥，并验证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Step5: </a:t>
            </a:r>
            <a:endParaRPr lang="en-US" altLang="en-US" sz="1400"/>
          </a:p>
          <a:p>
            <a:r>
              <a:rPr lang="en-US" altLang="en-US" sz="1400"/>
              <a:t>A.客户端生成一个临时对称加密的 key</a:t>
            </a:r>
            <a:endParaRPr lang="en-US" altLang="en-US" sz="1400"/>
          </a:p>
          <a:p>
            <a:r>
              <a:rPr lang="en-US" altLang="en-US" sz="1400"/>
              <a:t>B.用服务端公钥加密</a:t>
            </a:r>
            <a:endParaRPr lang="en-US" altLang="en-US" sz="1400"/>
          </a:p>
          <a:p>
            <a:r>
              <a:rPr lang="en-US" altLang="en-US" sz="1400"/>
              <a:t>C.将加密后的摘要信息发送给服务端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Step6:</a:t>
            </a:r>
            <a:endParaRPr lang="en-US" altLang="en-US" sz="1400"/>
          </a:p>
          <a:p>
            <a:r>
              <a:rPr lang="en-US" altLang="en-US" sz="1400"/>
              <a:t>A.服务端使用私钥解密摘要信息</a:t>
            </a:r>
            <a:endParaRPr lang="en-US" altLang="en-US" sz="1400"/>
          </a:p>
          <a:p>
            <a:r>
              <a:rPr lang="en-US" altLang="en-US" sz="1400"/>
              <a:t>B.此时，客户端和服务端均获得对称加密的 key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r>
              <a:rPr lang="en-US" altLang="en-US" sz="1400" b="1">
                <a:sym typeface="+mn-ea"/>
              </a:rPr>
              <a:t>（Symmetric Algorithm）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Step7 - 8</a:t>
            </a:r>
            <a:endParaRPr lang="en-US" altLang="en-US" sz="1400"/>
          </a:p>
          <a:p>
            <a:r>
              <a:rPr lang="en-US" altLang="en-US" sz="1400"/>
              <a:t>A.后续双方通信过程，均采用对称加密的方式加密解密</a:t>
            </a:r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JWT Token</a:t>
            </a:r>
            <a:endParaRPr lang="en-US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9075" y="1598295"/>
            <a:ext cx="7952740" cy="36607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33070" y="1808480"/>
            <a:ext cx="51181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1.Header 头信息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alg(algorithm)，算法</a:t>
            </a:r>
            <a:endParaRPr lang="en-US" altLang="en-US" sz="1400"/>
          </a:p>
          <a:p>
            <a:r>
              <a:rPr lang="en-US" altLang="en-US" sz="1400"/>
              <a:t>typ(type)，token 类型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r>
              <a:rPr lang="en-US" altLang="en-US" sz="1400" b="1"/>
              <a:t>2.Payload 内容（负载）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(可用，非敏感信息)</a:t>
            </a:r>
            <a:endParaRPr lang="en-US" altLang="en-US" sz="1400"/>
          </a:p>
          <a:p>
            <a:r>
              <a:rPr lang="en-US" altLang="en-US" sz="1400"/>
              <a:t>例如：</a:t>
            </a:r>
            <a:endParaRPr lang="en-US" altLang="en-US" sz="1400"/>
          </a:p>
          <a:p>
            <a:r>
              <a:rPr lang="en-US" altLang="en-US" sz="1400"/>
              <a:t>用户ID、颁发时间、实效时间...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r>
              <a:rPr lang="en-US" altLang="en-US" sz="1400" b="1"/>
              <a:t>3.Signature（签名）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使用私钥对Header 和 Payload 签名</a:t>
            </a:r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JWT Token</a:t>
            </a:r>
            <a:endParaRPr lang="en-US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751840" y="1515745"/>
            <a:ext cx="1041908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Jwt Token，是一种使用比较广泛的 Token 格式。由三段式构成，其中 Header 和 Payload 都通过 Base64URL 进行编码。而最后一段签名，一般通过 SHA256 (RSA 非对称加密)的私钥进行签名。</a:t>
            </a:r>
            <a:endParaRPr lang="en-US" altLang="en-US" sz="1600"/>
          </a:p>
          <a:p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/>
              <a:t>自验证，客户端（资源服务器）通过所持有的公钥，即可验证该 Token 有效（</a:t>
            </a:r>
            <a:r>
              <a:rPr lang="en-US" altLang="en-US" sz="1600">
                <a:sym typeface="+mn-ea"/>
              </a:rPr>
              <a:t>无需认证系统验证</a:t>
            </a:r>
            <a:r>
              <a:rPr lang="en-US" altLang="en-US" sz="1600"/>
              <a:t>）。</a:t>
            </a: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/>
              <a:t>解码方式</a:t>
            </a: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/>
              <a:t>固定结构，三段式。</a:t>
            </a:r>
            <a:endParaRPr lang="en-US" alt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1220470" y="4006850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Other Token</a:t>
            </a:r>
            <a:endParaRPr lang="en-US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886460" y="4593590"/>
            <a:ext cx="104190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常见的 Token 通过加密的方式</a:t>
            </a:r>
            <a:endParaRPr lang="en-US" altLang="en-US" sz="1600"/>
          </a:p>
          <a:p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/>
              <a:t>自验证，客户端（资源服务器）通过所持有的公钥，即可验证该 Token 有效（</a:t>
            </a:r>
            <a:r>
              <a:rPr lang="en-US" altLang="en-US" sz="1600">
                <a:sym typeface="+mn-ea"/>
              </a:rPr>
              <a:t>无需认证系统验证</a:t>
            </a:r>
            <a:r>
              <a:rPr lang="en-US" altLang="en-US" sz="1600"/>
              <a:t>）。</a:t>
            </a: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/>
              <a:t>固定结构，三段式。</a:t>
            </a:r>
            <a:endParaRPr lang="en-US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Username Password Authentication</a:t>
            </a:r>
            <a:endParaRPr lang="en-US" altLang="en-US" b="1"/>
          </a:p>
        </p:txBody>
      </p:sp>
      <p:pic>
        <p:nvPicPr>
          <p:cNvPr id="2" name="Picture 1" descr="Normal Authent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2655" y="1489710"/>
            <a:ext cx="5880735" cy="47821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OAuth2 Authentication</a:t>
            </a:r>
            <a:endParaRPr lang="en-US" altLang="en-US" b="1"/>
          </a:p>
        </p:txBody>
      </p:sp>
      <p:pic>
        <p:nvPicPr>
          <p:cNvPr id="3" name="Picture 2" descr="OAuth2 Authent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835" y="1520190"/>
            <a:ext cx="7419340" cy="4778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BO Authentication</a:t>
            </a:r>
            <a:endParaRPr lang="en-US" altLang="en-US" b="1"/>
          </a:p>
        </p:txBody>
      </p:sp>
      <p:pic>
        <p:nvPicPr>
          <p:cNvPr id="2" name="Picture 1" descr="BO Authent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2820" y="1110615"/>
            <a:ext cx="8507730" cy="52914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BO Authentication + JWT</a:t>
            </a:r>
            <a:endParaRPr lang="en-US" altLang="en-US" b="1"/>
          </a:p>
        </p:txBody>
      </p:sp>
      <p:pic>
        <p:nvPicPr>
          <p:cNvPr id="2" name="Picture 1" descr="BO Authentication + JW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3375" y="1786890"/>
            <a:ext cx="6218555" cy="38411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Unified Authentication</a:t>
            </a:r>
            <a:r>
              <a:rPr lang="en-US" altLang="en-US" b="1"/>
              <a:t> + JWT</a:t>
            </a:r>
            <a:endParaRPr lang="en-US" altLang="en-US" b="1"/>
          </a:p>
        </p:txBody>
      </p:sp>
      <p:pic>
        <p:nvPicPr>
          <p:cNvPr id="4" name="Picture 3" descr="Unified Authentication 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2865" y="1110615"/>
            <a:ext cx="6847840" cy="56172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2019300" y="2806065"/>
            <a:ext cx="840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sz="2800"/>
              <a:t>Authorization，解决“</a:t>
            </a:r>
            <a:r>
              <a:rPr lang="en-US" altLang="en-US" sz="2800">
                <a:sym typeface="+mn-ea"/>
              </a:rPr>
              <a:t>我能干点啥</a:t>
            </a:r>
            <a:r>
              <a:rPr lang="en-US" altLang="en-US" sz="2800"/>
              <a:t>”的问题</a:t>
            </a:r>
            <a:endParaRPr lang="en-US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2334895" y="2814320"/>
            <a:ext cx="6576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sz="2800"/>
              <a:t>Authentication，解决“</a:t>
            </a:r>
            <a:r>
              <a:rPr lang="en-US" altLang="en-US" sz="2800">
                <a:sym typeface="+mn-ea"/>
              </a:rPr>
              <a:t>我是谁</a:t>
            </a:r>
            <a:r>
              <a:rPr lang="en-US" altLang="en-US" sz="2800"/>
              <a:t>”的问题</a:t>
            </a:r>
            <a:endParaRPr lang="en-US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2019300" y="2806065"/>
            <a:ext cx="840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sz="2800"/>
              <a:t>Security，解决“</a:t>
            </a:r>
            <a:r>
              <a:rPr lang="en-US" altLang="en-US" sz="2800">
                <a:sym typeface="+mn-ea"/>
              </a:rPr>
              <a:t>访问安全</a:t>
            </a:r>
            <a:r>
              <a:rPr lang="en-US" altLang="en-US" sz="2800"/>
              <a:t>”的问题</a:t>
            </a:r>
            <a:endParaRPr lang="en-US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Basic Authentication</a:t>
            </a:r>
            <a:endParaRPr lang="en-US" altLang="en-US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6140" y="1351280"/>
            <a:ext cx="4668520" cy="275526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065193" y="3810635"/>
            <a:ext cx="819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86108" y="3810635"/>
            <a:ext cx="819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83895" y="5285105"/>
            <a:ext cx="84226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Protocol Header</a:t>
            </a:r>
            <a:r>
              <a:rPr lang="en-US" altLang="en-US" sz="1400"/>
              <a:t>: WWW-Authenticate: Basic</a:t>
            </a:r>
            <a:endParaRPr lang="en-US" altLang="en-US" sz="1400"/>
          </a:p>
          <a:p>
            <a:r>
              <a:rPr lang="en-US" altLang="en-US" sz="1400" b="1"/>
              <a:t>Encode Tools</a:t>
            </a:r>
            <a:r>
              <a:rPr lang="en-US" altLang="en-US" sz="1400"/>
              <a:t>: Base64</a:t>
            </a:r>
            <a:endParaRPr lang="en-US" altLang="en-US" sz="1400"/>
          </a:p>
          <a:p>
            <a:r>
              <a:rPr lang="en-US" altLang="en-US" sz="1400" b="1"/>
              <a:t>Encode Format</a:t>
            </a:r>
            <a:r>
              <a:rPr lang="en-US" altLang="en-US" sz="1400"/>
              <a:t>: username:password</a:t>
            </a:r>
            <a:endParaRPr lang="en-US" altLang="en-US"/>
          </a:p>
          <a:p>
            <a:r>
              <a:rPr lang="en-US" altLang="en-US" sz="1400" b="1"/>
              <a:t>Spring Security Entrypoint</a:t>
            </a:r>
            <a:r>
              <a:rPr lang="en-US" altLang="en-US" sz="1400"/>
              <a:t>: BasicAuthenticationEntryPoint </a:t>
            </a:r>
            <a:endParaRPr lang="en-US" altLang="en-US" sz="14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" y="1827530"/>
            <a:ext cx="6415405" cy="1983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Basic Authentication</a:t>
            </a:r>
            <a:endParaRPr lang="en-US" altLang="en-US" b="1"/>
          </a:p>
        </p:txBody>
      </p:sp>
      <p:sp>
        <p:nvSpPr>
          <p:cNvPr id="18" name="Text Box 17"/>
          <p:cNvSpPr txBox="1"/>
          <p:nvPr/>
        </p:nvSpPr>
        <p:spPr>
          <a:xfrm>
            <a:off x="1022985" y="1775460"/>
            <a:ext cx="958088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什么是 Base64 ?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Base64是网络上最常见的用于传输8Bit字节码的编码方式之一，Base64就是一种基于64个可打印字符来表示二进制数据的方法。</a:t>
            </a:r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 b="1"/>
              <a:t>明文传输</a:t>
            </a:r>
            <a:r>
              <a:rPr lang="en-US" altLang="en-US" sz="1400"/>
              <a:t>，Base64 编码解码算法是固定的，可以轻松编码和解码，不能直接作为加密和解密算法。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 b="1"/>
              <a:t>适用场景</a:t>
            </a:r>
            <a:r>
              <a:rPr lang="en-US" altLang="en-US" sz="1400"/>
              <a:t>，内网</a:t>
            </a:r>
            <a:r>
              <a:rPr lang="en-US" altLang="en-US" sz="1400">
                <a:sym typeface="+mn-ea"/>
              </a:rPr>
              <a:t>或使用了 HTTPS </a:t>
            </a:r>
            <a:r>
              <a:rPr lang="en-US" altLang="en-US" sz="1400"/>
              <a:t>的网络环境，最轻量、简单的 API、Proxy、Gateway 认证策略。</a:t>
            </a:r>
            <a:endParaRPr lang="en-US" alt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1022985" y="3771265"/>
            <a:ext cx="84226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Basic Authentication 中的 Base64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用户名: username</a:t>
            </a:r>
            <a:endParaRPr lang="en-US" altLang="en-US" sz="1400"/>
          </a:p>
          <a:p>
            <a:r>
              <a:rPr lang="en-US" altLang="en-US" sz="1400"/>
              <a:t>密码：password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Base64 加密前：username:password</a:t>
            </a:r>
            <a:endParaRPr lang="en-US" altLang="en-US" sz="1400"/>
          </a:p>
          <a:p>
            <a:r>
              <a:rPr lang="en-US" altLang="en-US" sz="1400"/>
              <a:t>Base64 加密后：dXNlcm5hbWU6cGFzc3dvcmQ=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Http Header: Authorize Basic </a:t>
            </a:r>
            <a:r>
              <a:rPr lang="en-US" altLang="en-US" sz="1400">
                <a:sym typeface="+mn-ea"/>
              </a:rPr>
              <a:t>dXNlcm5hbWU6cGFzc3dvcmQ=</a:t>
            </a:r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022985" y="5609590"/>
            <a:ext cx="96589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Protocol Header</a:t>
            </a:r>
            <a:r>
              <a:rPr lang="en-US" altLang="en-US" sz="1400"/>
              <a:t>: WWW-Authenticate: Digest</a:t>
            </a:r>
            <a:endParaRPr lang="en-US" altLang="en-US" sz="1400"/>
          </a:p>
          <a:p>
            <a:r>
              <a:rPr lang="en-US" altLang="en-US" sz="1400" b="1"/>
              <a:t>Encode Tools</a:t>
            </a:r>
            <a:r>
              <a:rPr lang="en-US" altLang="en-US" sz="1400"/>
              <a:t>: RSA AES</a:t>
            </a:r>
            <a:endParaRPr lang="en-US" altLang="en-US" sz="1400"/>
          </a:p>
          <a:p>
            <a:r>
              <a:rPr lang="en-US" altLang="en-US" sz="1400" b="1"/>
              <a:t>Encode Format</a:t>
            </a:r>
            <a:r>
              <a:rPr lang="en-US" altLang="en-US" sz="1400"/>
              <a:t>: ASymmetric</a:t>
            </a:r>
            <a:r>
              <a:rPr lang="en-US" altLang="en-US" sz="1400">
                <a:sym typeface="+mn-ea"/>
              </a:rPr>
              <a:t>-Alogorithm</a:t>
            </a:r>
            <a:r>
              <a:rPr lang="en-US" altLang="en-US" sz="1400"/>
              <a:t> (</a:t>
            </a:r>
            <a:r>
              <a:rPr lang="en-US" altLang="en-US" sz="1400">
                <a:sym typeface="+mn-ea"/>
              </a:rPr>
              <a:t>public-key / private-key</a:t>
            </a:r>
            <a:r>
              <a:rPr lang="en-US" altLang="en-US" sz="1400"/>
              <a:t>)  /  Symmet</a:t>
            </a:r>
            <a:r>
              <a:rPr lang="en-US" altLang="en-US" sz="1400">
                <a:sym typeface="+mn-ea"/>
              </a:rPr>
              <a:t>r</a:t>
            </a:r>
            <a:r>
              <a:rPr lang="en-US" altLang="en-US" sz="1400"/>
              <a:t>ic-Alogorithm</a:t>
            </a:r>
            <a:endParaRPr lang="en-US" altLang="en-US"/>
          </a:p>
          <a:p>
            <a:r>
              <a:rPr lang="en-US" altLang="en-US" sz="1400" b="1"/>
              <a:t>Spring Security Entrypoint</a:t>
            </a:r>
            <a:r>
              <a:rPr lang="en-US" altLang="en-US" sz="1400"/>
              <a:t>: DigestAuthenticationEntryPoint </a:t>
            </a:r>
            <a:endParaRPr lang="en-US" alt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1022985" y="1775460"/>
            <a:ext cx="95808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什么是 Digest 认证 ?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每个独立身份的个体（系统、用户等），通过非对称加密（有时会辅助非对称加密）的方式，进行认证。</a:t>
            </a:r>
            <a:endParaRPr lang="en-US" altLang="en-US" sz="1400"/>
          </a:p>
          <a:p>
            <a:r>
              <a:rPr lang="en-US" altLang="en-US" sz="1400"/>
              <a:t>（</a:t>
            </a:r>
            <a:r>
              <a:rPr lang="en-US" altLang="en-US" sz="1400">
                <a:sym typeface="+mn-ea"/>
              </a:rPr>
              <a:t>其中具有独立身份的个体都拥有自己的非对称加密私钥，以及提供给第三方使用的公钥。</a:t>
            </a:r>
            <a:r>
              <a:rPr lang="en-US" altLang="en-US" sz="1400"/>
              <a:t>）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 b="1"/>
              <a:t>Crypto / Decrypto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Symmetric，对称加密（解密），比如 AES</a:t>
            </a: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A</a:t>
            </a:r>
            <a:r>
              <a:rPr lang="en-US" altLang="en-US" sz="1400">
                <a:sym typeface="+mn-ea"/>
              </a:rPr>
              <a:t>Symmetric，非对称加密（解密），比如 RSA</a:t>
            </a:r>
            <a:endParaRPr lang="en-US" altLang="en-US" sz="14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 b="1"/>
              <a:t>Signature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加签</a:t>
            </a: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验签</a:t>
            </a: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540" y="2825115"/>
            <a:ext cx="7005955" cy="35026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76605" y="1502410"/>
            <a:ext cx="47377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对称加密：</a:t>
            </a:r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可以使用同一个 Key 对正文进行加密和解密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比较代表性的算法，AES-XXX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执行效率，高于非对称加密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安全性，需要双方使用持有相同的 Key，安全性较低</a:t>
            </a:r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76605" y="1502410"/>
            <a:ext cx="473773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非对称加密：</a:t>
            </a:r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Public-Key，只能用来加密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Private-Key，只能用来解密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比较代表性的算法，RSA-XXX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执行效率，低于对称加密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安全性较高，</a:t>
            </a:r>
            <a:r>
              <a:rPr lang="en-US" sz="1400"/>
              <a:t>私有自己持有，公钥给可信第三方。</a:t>
            </a:r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540" y="2807970"/>
            <a:ext cx="7106285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76605" y="1502410"/>
            <a:ext cx="96850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使用非对称加密，进行加签、验签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Private-Key，</a:t>
            </a:r>
            <a:r>
              <a:rPr lang="en-US" altLang="en-US" sz="1400">
                <a:sym typeface="+mn-ea"/>
              </a:rPr>
              <a:t>使用私钥</a:t>
            </a:r>
            <a:r>
              <a:rPr lang="en-US" altLang="en-US" sz="1400"/>
              <a:t>对消息体进行签名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>
                <a:sym typeface="+mn-ea"/>
              </a:rPr>
              <a:t>Public-Key，使用公钥对消息体进行签名验证。（用来确认该消息体由私钥拥有着颁发。）</a:t>
            </a:r>
            <a:endParaRPr lang="en-US" altLang="en-US" sz="1400"/>
          </a:p>
          <a:p>
            <a:pPr indent="0">
              <a:buFont typeface="Arial" panose="02080604020202020204" pitchFamily="34" charset="0"/>
              <a:buNone/>
            </a:pP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145" y="2886075"/>
            <a:ext cx="3739515" cy="3706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30" y="2886075"/>
            <a:ext cx="3769995" cy="3728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670" y="1396365"/>
            <a:ext cx="7676515" cy="5026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2451</Words>
  <Application>WPS Presentation</Application>
  <PresentationFormat>Widescreen</PresentationFormat>
  <Paragraphs>196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DejaVu Sans</vt:lpstr>
      <vt:lpstr>微软雅黑</vt:lpstr>
      <vt:lpstr>Droid Sans Fallback</vt:lpstr>
      <vt:lpstr>宋体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plumnix</dc:creator>
  <cp:lastModifiedBy>plumnix</cp:lastModifiedBy>
  <cp:revision>44</cp:revision>
  <dcterms:created xsi:type="dcterms:W3CDTF">2020-07-14T13:16:23Z</dcterms:created>
  <dcterms:modified xsi:type="dcterms:W3CDTF">2020-07-14T13:16:23Z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