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9144000" cx="6858000"/>
  <p:notesSz cx="6858000" cy="9144000"/>
  <p:embeddedFontLst>
    <p:embeddedFont>
      <p:font typeface="Century Gothic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6" roundtripDataSignature="AMtx7mhIhakJvca4koj5UcD3ocRoRVyD1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CenturyGothic-bold.fntdata"/><Relationship Id="rId12" Type="http://schemas.openxmlformats.org/officeDocument/2006/relationships/font" Target="fonts/CenturyGothic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CenturyGothic-boldItalic.fntdata"/><Relationship Id="rId14" Type="http://schemas.openxmlformats.org/officeDocument/2006/relationships/font" Target="fonts/CenturyGothic-italic.fntdata"/><Relationship Id="rId16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2271713" y="1143000"/>
            <a:ext cx="231457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PE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2271713" y="1143000"/>
            <a:ext cx="231457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2:notes"/>
          <p:cNvSpPr/>
          <p:nvPr>
            <p:ph idx="2" type="sldImg"/>
          </p:nvPr>
        </p:nvSpPr>
        <p:spPr>
          <a:xfrm>
            <a:off x="2271713" y="1143000"/>
            <a:ext cx="231457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3:notes"/>
          <p:cNvSpPr/>
          <p:nvPr>
            <p:ph idx="2" type="sldImg"/>
          </p:nvPr>
        </p:nvSpPr>
        <p:spPr>
          <a:xfrm>
            <a:off x="2271713" y="1143000"/>
            <a:ext cx="231457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4:notes"/>
          <p:cNvSpPr/>
          <p:nvPr>
            <p:ph idx="2" type="sldImg"/>
          </p:nvPr>
        </p:nvSpPr>
        <p:spPr>
          <a:xfrm>
            <a:off x="2271713" y="1143000"/>
            <a:ext cx="231457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5:notes"/>
          <p:cNvSpPr/>
          <p:nvPr>
            <p:ph idx="2" type="sldImg"/>
          </p:nvPr>
        </p:nvSpPr>
        <p:spPr>
          <a:xfrm>
            <a:off x="2271713" y="1143000"/>
            <a:ext cx="231457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cb23d7442b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gcb23d7442b_0_0:notes"/>
          <p:cNvSpPr/>
          <p:nvPr>
            <p:ph idx="2" type="sldImg"/>
          </p:nvPr>
        </p:nvSpPr>
        <p:spPr>
          <a:xfrm>
            <a:off x="2271713" y="1143000"/>
            <a:ext cx="23145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/>
          <p:nvPr>
            <p:ph idx="10" type="dt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7"/>
          <p:cNvSpPr txBox="1"/>
          <p:nvPr>
            <p:ph idx="11" type="ftr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7"/>
          <p:cNvSpPr txBox="1"/>
          <p:nvPr>
            <p:ph idx="12" type="sldNum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 rot="5400000">
            <a:off x="528108" y="2377546"/>
            <a:ext cx="5801784" cy="5915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6"/>
          <p:cNvSpPr txBox="1"/>
          <p:nvPr>
            <p:ph idx="10" type="dt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6"/>
          <p:cNvSpPr txBox="1"/>
          <p:nvPr>
            <p:ph idx="11" type="ftr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6"/>
          <p:cNvSpPr txBox="1"/>
          <p:nvPr>
            <p:ph idx="12" type="sldNum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 rot="5400000">
            <a:off x="1772576" y="3622015"/>
            <a:ext cx="7749117" cy="14787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 rot="5400000">
            <a:off x="-1227799" y="2186121"/>
            <a:ext cx="7749117" cy="43505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7"/>
          <p:cNvSpPr txBox="1"/>
          <p:nvPr>
            <p:ph idx="10" type="dt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7"/>
          <p:cNvSpPr txBox="1"/>
          <p:nvPr>
            <p:ph idx="11" type="ftr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7"/>
          <p:cNvSpPr txBox="1"/>
          <p:nvPr>
            <p:ph idx="12" type="sldNum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8"/>
          <p:cNvSpPr txBox="1"/>
          <p:nvPr>
            <p:ph type="ctrTitle"/>
          </p:nvPr>
        </p:nvSpPr>
        <p:spPr>
          <a:xfrm>
            <a:off x="514350" y="1496484"/>
            <a:ext cx="5829300" cy="31834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8"/>
          <p:cNvSpPr txBox="1"/>
          <p:nvPr>
            <p:ph idx="1" type="subTitle"/>
          </p:nvPr>
        </p:nvSpPr>
        <p:spPr>
          <a:xfrm>
            <a:off x="857250" y="4802717"/>
            <a:ext cx="5143500" cy="22076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22" name="Google Shape;22;p8"/>
          <p:cNvSpPr txBox="1"/>
          <p:nvPr>
            <p:ph idx="10" type="dt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8"/>
          <p:cNvSpPr txBox="1"/>
          <p:nvPr>
            <p:ph idx="11" type="ftr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8"/>
          <p:cNvSpPr txBox="1"/>
          <p:nvPr>
            <p:ph idx="12" type="sldNum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9"/>
          <p:cNvSpPr txBox="1"/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9"/>
          <p:cNvSpPr txBox="1"/>
          <p:nvPr>
            <p:ph idx="1" type="body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9"/>
          <p:cNvSpPr txBox="1"/>
          <p:nvPr>
            <p:ph idx="10" type="dt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9"/>
          <p:cNvSpPr txBox="1"/>
          <p:nvPr>
            <p:ph idx="11" type="ftr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9"/>
          <p:cNvSpPr txBox="1"/>
          <p:nvPr>
            <p:ph idx="12" type="sldNum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0"/>
          <p:cNvSpPr txBox="1"/>
          <p:nvPr>
            <p:ph type="title"/>
          </p:nvPr>
        </p:nvSpPr>
        <p:spPr>
          <a:xfrm>
            <a:off x="467916" y="2279653"/>
            <a:ext cx="5915025" cy="380364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0"/>
          <p:cNvSpPr txBox="1"/>
          <p:nvPr>
            <p:ph idx="1" type="body"/>
          </p:nvPr>
        </p:nvSpPr>
        <p:spPr>
          <a:xfrm>
            <a:off x="467916" y="6119286"/>
            <a:ext cx="5915025" cy="20002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10"/>
          <p:cNvSpPr txBox="1"/>
          <p:nvPr>
            <p:ph idx="10" type="dt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0"/>
          <p:cNvSpPr txBox="1"/>
          <p:nvPr>
            <p:ph idx="11" type="ftr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0"/>
          <p:cNvSpPr txBox="1"/>
          <p:nvPr>
            <p:ph idx="12" type="sldNum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1"/>
          <p:cNvSpPr txBox="1"/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1"/>
          <p:cNvSpPr txBox="1"/>
          <p:nvPr>
            <p:ph idx="1" type="body"/>
          </p:nvPr>
        </p:nvSpPr>
        <p:spPr>
          <a:xfrm>
            <a:off x="471488" y="2434167"/>
            <a:ext cx="2914650" cy="58017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1"/>
          <p:cNvSpPr txBox="1"/>
          <p:nvPr>
            <p:ph idx="2" type="body"/>
          </p:nvPr>
        </p:nvSpPr>
        <p:spPr>
          <a:xfrm>
            <a:off x="3471863" y="2434167"/>
            <a:ext cx="2914650" cy="58017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11"/>
          <p:cNvSpPr txBox="1"/>
          <p:nvPr>
            <p:ph idx="10" type="dt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1"/>
          <p:cNvSpPr txBox="1"/>
          <p:nvPr>
            <p:ph idx="11" type="ftr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1"/>
          <p:cNvSpPr txBox="1"/>
          <p:nvPr>
            <p:ph idx="12" type="sldNum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2"/>
          <p:cNvSpPr txBox="1"/>
          <p:nvPr>
            <p:ph type="title"/>
          </p:nvPr>
        </p:nvSpPr>
        <p:spPr>
          <a:xfrm>
            <a:off x="472381" y="486836"/>
            <a:ext cx="5915025" cy="176741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2"/>
          <p:cNvSpPr txBox="1"/>
          <p:nvPr>
            <p:ph idx="1" type="body"/>
          </p:nvPr>
        </p:nvSpPr>
        <p:spPr>
          <a:xfrm>
            <a:off x="472381" y="2241551"/>
            <a:ext cx="2901255" cy="109854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47" name="Google Shape;47;p12"/>
          <p:cNvSpPr txBox="1"/>
          <p:nvPr>
            <p:ph idx="2" type="body"/>
          </p:nvPr>
        </p:nvSpPr>
        <p:spPr>
          <a:xfrm>
            <a:off x="472381" y="3340100"/>
            <a:ext cx="2901255" cy="49127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12"/>
          <p:cNvSpPr txBox="1"/>
          <p:nvPr>
            <p:ph idx="3" type="body"/>
          </p:nvPr>
        </p:nvSpPr>
        <p:spPr>
          <a:xfrm>
            <a:off x="3471863" y="2241551"/>
            <a:ext cx="2915543" cy="109854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49" name="Google Shape;49;p12"/>
          <p:cNvSpPr txBox="1"/>
          <p:nvPr>
            <p:ph idx="4" type="body"/>
          </p:nvPr>
        </p:nvSpPr>
        <p:spPr>
          <a:xfrm>
            <a:off x="3471863" y="3340100"/>
            <a:ext cx="2915543" cy="49127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12"/>
          <p:cNvSpPr txBox="1"/>
          <p:nvPr>
            <p:ph idx="10" type="dt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2"/>
          <p:cNvSpPr txBox="1"/>
          <p:nvPr>
            <p:ph idx="11" type="ftr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2"/>
          <p:cNvSpPr txBox="1"/>
          <p:nvPr>
            <p:ph idx="12" type="sldNum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10" type="dt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11" type="ftr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3"/>
          <p:cNvSpPr txBox="1"/>
          <p:nvPr>
            <p:ph idx="12" type="sldNum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472381" y="609600"/>
            <a:ext cx="2211884" cy="2133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2915543" y="1316569"/>
            <a:ext cx="3471863" cy="64981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61" name="Google Shape;61;p14"/>
          <p:cNvSpPr txBox="1"/>
          <p:nvPr>
            <p:ph idx="2" type="body"/>
          </p:nvPr>
        </p:nvSpPr>
        <p:spPr>
          <a:xfrm>
            <a:off x="472381" y="2743200"/>
            <a:ext cx="2211884" cy="5082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62" name="Google Shape;62;p14"/>
          <p:cNvSpPr txBox="1"/>
          <p:nvPr>
            <p:ph idx="10" type="dt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4"/>
          <p:cNvSpPr txBox="1"/>
          <p:nvPr>
            <p:ph idx="11" type="ftr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4"/>
          <p:cNvSpPr txBox="1"/>
          <p:nvPr>
            <p:ph idx="12" type="sldNum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472381" y="609600"/>
            <a:ext cx="2211884" cy="2133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5"/>
          <p:cNvSpPr/>
          <p:nvPr>
            <p:ph idx="2" type="pic"/>
          </p:nvPr>
        </p:nvSpPr>
        <p:spPr>
          <a:xfrm>
            <a:off x="2915543" y="1316569"/>
            <a:ext cx="3471863" cy="6498167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472381" y="2743200"/>
            <a:ext cx="2211884" cy="5082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69" name="Google Shape;69;p15"/>
          <p:cNvSpPr txBox="1"/>
          <p:nvPr>
            <p:ph idx="10" type="dt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5"/>
          <p:cNvSpPr txBox="1"/>
          <p:nvPr>
            <p:ph idx="11" type="ftr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5"/>
          <p:cNvSpPr txBox="1"/>
          <p:nvPr>
            <p:ph idx="12" type="sldNum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/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6"/>
          <p:cNvSpPr txBox="1"/>
          <p:nvPr>
            <p:ph idx="1" type="body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6"/>
          <p:cNvSpPr txBox="1"/>
          <p:nvPr>
            <p:ph idx="10" type="dt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6"/>
          <p:cNvSpPr txBox="1"/>
          <p:nvPr>
            <p:ph idx="11" type="ftr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6"/>
          <p:cNvSpPr txBox="1"/>
          <p:nvPr>
            <p:ph idx="12" type="sldNum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Relationship Id="rId4" Type="http://schemas.openxmlformats.org/officeDocument/2006/relationships/image" Target="../media/image5.png"/><Relationship Id="rId5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a nueva tendencia: Edificios Conectados | MD Blog" id="88" name="Google Shape;88;p1"/>
          <p:cNvPicPr preferRelativeResize="0"/>
          <p:nvPr/>
        </p:nvPicPr>
        <p:blipFill rotWithShape="1">
          <a:blip r:embed="rId3">
            <a:alphaModFix/>
          </a:blip>
          <a:srcRect b="2900" l="22116" r="2411" t="0"/>
          <a:stretch/>
        </p:blipFill>
        <p:spPr>
          <a:xfrm>
            <a:off x="0" y="0"/>
            <a:ext cx="6858000" cy="588218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6858000" cy="91440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"/>
          <p:cNvSpPr/>
          <p:nvPr/>
        </p:nvSpPr>
        <p:spPr>
          <a:xfrm>
            <a:off x="0" y="6974536"/>
            <a:ext cx="685800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PE" sz="20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MANUAL </a:t>
            </a:r>
            <a:r>
              <a:rPr b="1" lang="es-PE" sz="20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DE CREACIÓN DE BASE DE DATOS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>
                <a:solidFill>
                  <a:srgbClr val="595959"/>
                </a:solidFill>
              </a:rPr>
              <a:t>VERSIÓN 1.0</a:t>
            </a:r>
            <a:endParaRPr/>
          </a:p>
        </p:txBody>
      </p:sp>
      <p:sp>
        <p:nvSpPr>
          <p:cNvPr id="91" name="Google Shape;91;p1"/>
          <p:cNvSpPr/>
          <p:nvPr/>
        </p:nvSpPr>
        <p:spPr>
          <a:xfrm>
            <a:off x="0" y="7682422"/>
            <a:ext cx="6722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0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AVISO DE CONFIDENCIALIDAD: la información contendida en este documento es de carácter confidencial y está legalmente protegida, solo destinada para el uso del destinatario (s) previsto (s). Cualquier divulgación, difusión, distribución o copia a personas ajenas a la empresa APM TERMINALS o sus filiales, está prohibida.</a:t>
            </a:r>
            <a:endParaRPr sz="10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a nueva tendencia: Edificios Conectados | MD Blog" id="96" name="Google Shape;96;p2"/>
          <p:cNvPicPr preferRelativeResize="0"/>
          <p:nvPr/>
        </p:nvPicPr>
        <p:blipFill rotWithShape="1">
          <a:blip r:embed="rId3">
            <a:alphaModFix/>
          </a:blip>
          <a:srcRect b="2901" l="22116" r="2411" t="23655"/>
          <a:stretch/>
        </p:blipFill>
        <p:spPr>
          <a:xfrm>
            <a:off x="0" y="13649"/>
            <a:ext cx="6858000" cy="444917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1"/>
            <a:ext cx="6858000" cy="9143999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2"/>
          <p:cNvSpPr/>
          <p:nvPr/>
        </p:nvSpPr>
        <p:spPr>
          <a:xfrm>
            <a:off x="0" y="7181153"/>
            <a:ext cx="685800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PE" sz="20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Manual de </a:t>
            </a:r>
            <a:r>
              <a:rPr b="1" lang="es-PE" sz="20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Creación de base de datos, para el </a:t>
            </a:r>
            <a:r>
              <a:rPr b="1" lang="es-PE" sz="20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Sistema Web de Automatización del Proceso de Saludos de Cumpleaños para el Personal de APM TERMINALS.</a:t>
            </a:r>
            <a:endParaRPr b="1" sz="20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PM - Log in" id="99" name="Google Shape;99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865842" y="4542263"/>
            <a:ext cx="4873625" cy="26441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"/>
          <p:cNvSpPr txBox="1"/>
          <p:nvPr/>
        </p:nvSpPr>
        <p:spPr>
          <a:xfrm>
            <a:off x="374650" y="8682335"/>
            <a:ext cx="51117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PE" sz="2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</a:t>
            </a:r>
            <a:endParaRPr b="1" sz="24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5" name="Google Shape;105;p3"/>
          <p:cNvSpPr/>
          <p:nvPr/>
        </p:nvSpPr>
        <p:spPr>
          <a:xfrm>
            <a:off x="374650" y="441675"/>
            <a:ext cx="6483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Calibri"/>
              <a:buChar char="①"/>
            </a:pPr>
            <a:r>
              <a:rPr b="1" lang="es-PE" sz="20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TAREA</a:t>
            </a:r>
            <a:endParaRPr b="1" sz="20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3"/>
          <p:cNvSpPr/>
          <p:nvPr/>
        </p:nvSpPr>
        <p:spPr>
          <a:xfrm>
            <a:off x="0" y="976425"/>
            <a:ext cx="6483300" cy="74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43200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20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Creación de tablas, procedimientos almacenados e inserción de data en la base de datos existente.</a:t>
            </a:r>
            <a:endParaRPr/>
          </a:p>
          <a:p>
            <a:pPr indent="0" lvl="0" marL="4320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320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PE" sz="20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Pasos para realizar:</a:t>
            </a:r>
            <a:endParaRPr/>
          </a:p>
          <a:p>
            <a:pPr indent="0" lvl="0" marL="4320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3200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20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1.	Dentro de cada archivo (.sql) reemplazar la palabra </a:t>
            </a:r>
            <a:r>
              <a:rPr b="1" lang="es-PE" sz="20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DBNAME</a:t>
            </a:r>
            <a:r>
              <a:rPr lang="es-PE" sz="20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por la base de datos designada para este proyecto: Requerimiento 2680218 - Desarrollo web para notificación de cumpleaños RH / APMTC</a:t>
            </a:r>
            <a:endParaRPr/>
          </a:p>
          <a:p>
            <a:pPr indent="0" lvl="0" marL="4320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320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20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Ruta de los archivos:</a:t>
            </a:r>
            <a:endParaRPr/>
          </a:p>
          <a:p>
            <a:pPr indent="0" lvl="0" marL="4320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PE" sz="20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APM.Birthday.Documents/1. Database/</a:t>
            </a:r>
            <a:endParaRPr b="1"/>
          </a:p>
          <a:p>
            <a:pPr indent="0" lvl="0" marL="4320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320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PE" sz="20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USE [DBNAME]</a:t>
            </a:r>
            <a:endParaRPr b="1"/>
          </a:p>
          <a:p>
            <a:pPr indent="0" lvl="0" marL="43200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3200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20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2.	Ejecutar el script para la creación de tablas:</a:t>
            </a:r>
            <a:endParaRPr/>
          </a:p>
          <a:p>
            <a:pPr indent="0" lvl="0" marL="43200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-PE" sz="20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Script tables.sql</a:t>
            </a:r>
            <a:endParaRPr b="1" sz="20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3200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3200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20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3.	Ejecutar el script para la creación de procedimientos almacenados.</a:t>
            </a:r>
            <a:endParaRPr/>
          </a:p>
          <a:p>
            <a:pPr indent="0" lvl="0" marL="43200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-PE" sz="20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Script stored procedures.sql</a:t>
            </a:r>
            <a:endParaRPr b="1" sz="20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31999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3200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20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4.	Ejecutar el script para cargar la data de las áreas:</a:t>
            </a:r>
            <a:endParaRPr/>
          </a:p>
          <a:p>
            <a:pPr indent="0" lvl="0" marL="43200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-PE" sz="20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Script data Areas.sql</a:t>
            </a:r>
            <a:endParaRPr b="1" sz="20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"/>
          <p:cNvSpPr txBox="1"/>
          <p:nvPr/>
        </p:nvSpPr>
        <p:spPr>
          <a:xfrm>
            <a:off x="374650" y="8682335"/>
            <a:ext cx="51117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PE" sz="2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</a:t>
            </a:r>
            <a:endParaRPr b="1" sz="24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2" name="Google Shape;112;p4"/>
          <p:cNvSpPr/>
          <p:nvPr/>
        </p:nvSpPr>
        <p:spPr>
          <a:xfrm>
            <a:off x="0" y="417614"/>
            <a:ext cx="6858000" cy="77867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4320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PE" sz="20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Nota: </a:t>
            </a:r>
            <a:endParaRPr/>
          </a:p>
          <a:p>
            <a:pPr indent="0" lvl="0" marL="4320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20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lang="es-PE" sz="20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n caso  de que falle la carga, ejecutar lo siguiente:</a:t>
            </a:r>
            <a:endParaRPr/>
          </a:p>
          <a:p>
            <a:pPr indent="0" lvl="0" marL="4320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20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DELETE FROM Area</a:t>
            </a:r>
            <a:endParaRPr sz="20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320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20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DBCC CHECKIDENT ('Area', RESEED, 0);</a:t>
            </a:r>
            <a:endParaRPr/>
          </a:p>
          <a:p>
            <a:pPr indent="0" lvl="0" marL="4320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20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Luego volver a ejecutar el script.</a:t>
            </a:r>
            <a:endParaRPr/>
          </a:p>
          <a:p>
            <a:pPr indent="0" lvl="0" marL="4320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320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20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5.	Ejecutar el script para cargar la data de los parámetros:</a:t>
            </a:r>
            <a:endParaRPr/>
          </a:p>
          <a:p>
            <a:pPr indent="0" lvl="0" marL="4320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20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Script data Parametros.sql</a:t>
            </a:r>
            <a:endParaRPr sz="20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31999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320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PE" sz="20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Nota: </a:t>
            </a:r>
            <a:endParaRPr b="1"/>
          </a:p>
          <a:p>
            <a:pPr indent="0" lvl="0" marL="4320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20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En caso de que</a:t>
            </a:r>
            <a:r>
              <a:rPr lang="es-PE" sz="20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falle la carga, ejecutar lo siguiente:</a:t>
            </a:r>
            <a:endParaRPr/>
          </a:p>
          <a:p>
            <a:pPr indent="0" lvl="0" marL="4320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20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DELETE FROM Parametro</a:t>
            </a:r>
            <a:endParaRPr sz="20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320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20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DBCC CHECKIDENT ('Parametro', RESEED, 0);</a:t>
            </a:r>
            <a:endParaRPr/>
          </a:p>
          <a:p>
            <a:pPr indent="0" lvl="0" marL="4320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20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Luego volver a ejecutar el script.</a:t>
            </a:r>
            <a:endParaRPr/>
          </a:p>
          <a:p>
            <a:pPr indent="0" lvl="0" marL="4320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320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20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6.	Ejecutar el script para cargar la data de los empleados:</a:t>
            </a:r>
            <a:endParaRPr/>
          </a:p>
          <a:p>
            <a:pPr indent="0" lvl="0" marL="4320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20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Script data Empleados.sql</a:t>
            </a:r>
            <a:endParaRPr sz="20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31999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320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PE" sz="20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Nota: </a:t>
            </a:r>
            <a:endParaRPr b="1"/>
          </a:p>
          <a:p>
            <a:pPr indent="0" lvl="0" marL="4320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20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En</a:t>
            </a:r>
            <a:r>
              <a:rPr lang="es-PE" sz="20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caso de que falle la carga, ejecutar lo siguiente:</a:t>
            </a:r>
            <a:endParaRPr/>
          </a:p>
          <a:p>
            <a:pPr indent="0" lvl="0" marL="4320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20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DELETE FROM Empleado</a:t>
            </a:r>
            <a:endParaRPr/>
          </a:p>
          <a:p>
            <a:pPr indent="0" lvl="0" marL="4320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20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DBCC CHECKIDENT ('Empleado', RESEED, 0);</a:t>
            </a:r>
            <a:endParaRPr/>
          </a:p>
          <a:p>
            <a:pPr indent="0" lvl="0" marL="4320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20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Luego volver a ejecutar el script.</a:t>
            </a:r>
            <a:endParaRPr/>
          </a:p>
          <a:p>
            <a:pPr indent="0" lvl="0" marL="4320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320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20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7.	Ejecutar el script para cargar la data de los usuarios:</a:t>
            </a:r>
            <a:endParaRPr/>
          </a:p>
          <a:p>
            <a:pPr indent="0" lvl="0" marL="4320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20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Script data Usuarios.sql</a:t>
            </a:r>
            <a:endParaRPr sz="20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320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5"/>
          <p:cNvSpPr txBox="1"/>
          <p:nvPr/>
        </p:nvSpPr>
        <p:spPr>
          <a:xfrm>
            <a:off x="374650" y="8682335"/>
            <a:ext cx="51117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PE" sz="2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5</a:t>
            </a:r>
            <a:endParaRPr b="1" sz="24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8" name="Google Shape;118;p5"/>
          <p:cNvSpPr/>
          <p:nvPr/>
        </p:nvSpPr>
        <p:spPr>
          <a:xfrm>
            <a:off x="0" y="417650"/>
            <a:ext cx="6634500" cy="78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4320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PE" sz="20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Nota: </a:t>
            </a:r>
            <a:endParaRPr/>
          </a:p>
          <a:p>
            <a:pPr indent="0" lvl="0" marL="4320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20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lang="es-PE" sz="20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n caso de que falle la carga, ejecutar lo siguiente:</a:t>
            </a:r>
            <a:endParaRPr/>
          </a:p>
          <a:p>
            <a:pPr indent="0" lvl="0" marL="4320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20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DELETE FROM Usuario</a:t>
            </a:r>
            <a:endParaRPr/>
          </a:p>
          <a:p>
            <a:pPr indent="0" lvl="0" marL="4320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20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DBCC CHECKIDENT ('Usuario', RESEED, 0);</a:t>
            </a:r>
            <a:endParaRPr/>
          </a:p>
          <a:p>
            <a:pPr indent="0" lvl="0" marL="431999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20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Luego volver a ejecutar el script.</a:t>
            </a:r>
            <a:endParaRPr sz="20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31999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PE" sz="20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8.	</a:t>
            </a:r>
            <a:r>
              <a:rPr lang="es-PE" sz="20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Modificar la ruta donde se guardará la plantilla para el envío de correos.</a:t>
            </a:r>
            <a:endParaRPr sz="20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PE" sz="20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USE [DBNAME]</a:t>
            </a:r>
            <a:endParaRPr sz="20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PE" sz="20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GO</a:t>
            </a:r>
            <a:endParaRPr sz="20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PE" sz="20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UPDATE Parametro</a:t>
            </a:r>
            <a:endParaRPr sz="20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PE" sz="20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SET Descripcion='</a:t>
            </a:r>
            <a:r>
              <a:rPr b="1" lang="es-PE" sz="20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C:\APM-2680218\PLANTILLAS\EmpleadoBirthdayToday.html</a:t>
            </a:r>
            <a:r>
              <a:rPr lang="es-PE" sz="20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'</a:t>
            </a:r>
            <a:endParaRPr sz="20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PE" sz="20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WHERE IdParametro = 6</a:t>
            </a:r>
            <a:endParaRPr sz="20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PE" sz="20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9.	Modificar la ruta donde se guardará la Url de la pantalla de cambio de clave, reemplazar por la url del dominio de la web publicada.</a:t>
            </a:r>
            <a:endParaRPr sz="20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32000" marR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320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320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320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cb23d7442b_0_0"/>
          <p:cNvSpPr txBox="1"/>
          <p:nvPr/>
        </p:nvSpPr>
        <p:spPr>
          <a:xfrm>
            <a:off x="374650" y="8682335"/>
            <a:ext cx="511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PE" sz="2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</a:t>
            </a:r>
            <a:endParaRPr b="1" sz="24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4" name="Google Shape;124;gcb23d7442b_0_0"/>
          <p:cNvSpPr/>
          <p:nvPr/>
        </p:nvSpPr>
        <p:spPr>
          <a:xfrm>
            <a:off x="0" y="417648"/>
            <a:ext cx="6858000" cy="78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PE" sz="20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USE [DBNAME]</a:t>
            </a:r>
            <a:endParaRPr sz="20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PE" sz="20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GO</a:t>
            </a:r>
            <a:endParaRPr sz="20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PE" sz="20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UPDATE Parametro</a:t>
            </a:r>
            <a:endParaRPr sz="20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PE" sz="20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SET Descripcion=</a:t>
            </a:r>
            <a:r>
              <a:rPr b="1" lang="es-PE" sz="20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'http://177.85.**.**:29***</a:t>
            </a:r>
            <a:r>
              <a:rPr lang="es-PE" sz="20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/portal/change-pwd/'</a:t>
            </a:r>
            <a:endParaRPr sz="20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PE" sz="20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WHERE IdParametro = 10</a:t>
            </a:r>
            <a:endParaRPr sz="20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31999" marR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31999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31999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31999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Tema de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2021-08-14T18:28:59Z</dcterms:created>
  <dc:creator>Jmxdigital</dc:creator>
</cp:coreProperties>
</file>