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9144000" cx="6858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7">
          <p15:clr>
            <a:srgbClr val="A4A3A4"/>
          </p15:clr>
        </p15:guide>
        <p15:guide id="2" pos="2160">
          <p15:clr>
            <a:srgbClr val="A4A3A4"/>
          </p15:clr>
        </p15:guide>
      </p15:sldGuideLst>
    </p:ext>
    <p:ext uri="http://customooxmlschemas.google.com/">
      <go:slidesCustomData xmlns:go="http://customooxmlschemas.google.com/" r:id="rId23" roundtripDataSignature="AMtx7mhH5iFajOHKqalHXXuV6fU3ODYO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7"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528108" y="2377546"/>
            <a:ext cx="5801784"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4"/>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1772576" y="3622015"/>
            <a:ext cx="774911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227799" y="2186121"/>
            <a:ext cx="774911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5"/>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514350" y="1496484"/>
            <a:ext cx="5829300" cy="31834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857250" y="4802717"/>
            <a:ext cx="5143500" cy="220768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6"/>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17"/>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467916" y="2279653"/>
            <a:ext cx="5915025" cy="38036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467916" y="6119286"/>
            <a:ext cx="5915025" cy="20002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18"/>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71488"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9"/>
          <p:cNvSpPr txBox="1"/>
          <p:nvPr>
            <p:ph idx="2" type="body"/>
          </p:nvPr>
        </p:nvSpPr>
        <p:spPr>
          <a:xfrm>
            <a:off x="3471863"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9"/>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72381"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72381" y="2241551"/>
            <a:ext cx="2901255"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20"/>
          <p:cNvSpPr txBox="1"/>
          <p:nvPr>
            <p:ph idx="2" type="body"/>
          </p:nvPr>
        </p:nvSpPr>
        <p:spPr>
          <a:xfrm>
            <a:off x="472381" y="3340100"/>
            <a:ext cx="2901255"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20"/>
          <p:cNvSpPr txBox="1"/>
          <p:nvPr>
            <p:ph idx="3" type="body"/>
          </p:nvPr>
        </p:nvSpPr>
        <p:spPr>
          <a:xfrm>
            <a:off x="3471863" y="2241551"/>
            <a:ext cx="2915543"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20"/>
          <p:cNvSpPr txBox="1"/>
          <p:nvPr>
            <p:ph idx="4" type="body"/>
          </p:nvPr>
        </p:nvSpPr>
        <p:spPr>
          <a:xfrm>
            <a:off x="3471863" y="3340100"/>
            <a:ext cx="2915543"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20"/>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2915543" y="1316569"/>
            <a:ext cx="3471863" cy="6498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2"/>
          <p:cNvSpPr txBox="1"/>
          <p:nvPr>
            <p:ph idx="2"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2"/>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2915543" y="1316569"/>
            <a:ext cx="3471863" cy="6498167"/>
          </a:xfrm>
          <a:prstGeom prst="rect">
            <a:avLst/>
          </a:prstGeom>
          <a:noFill/>
          <a:ln>
            <a:noFill/>
          </a:ln>
        </p:spPr>
      </p:sp>
      <p:sp>
        <p:nvSpPr>
          <p:cNvPr id="68" name="Google Shape;68;p23"/>
          <p:cNvSpPr txBox="1"/>
          <p:nvPr>
            <p:ph idx="1"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3"/>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nueva tendencia: Edificios Conectados | MD Blog" id="88" name="Google Shape;88;p1"/>
          <p:cNvPicPr preferRelativeResize="0"/>
          <p:nvPr/>
        </p:nvPicPr>
        <p:blipFill rotWithShape="1">
          <a:blip r:embed="rId3">
            <a:alphaModFix/>
          </a:blip>
          <a:srcRect b="2900" l="22116" r="2411" t="0"/>
          <a:stretch/>
        </p:blipFill>
        <p:spPr>
          <a:xfrm>
            <a:off x="0" y="0"/>
            <a:ext cx="6858000" cy="5882185"/>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0" y="0"/>
            <a:ext cx="6858000" cy="9144000"/>
          </a:xfrm>
          <a:prstGeom prst="rect">
            <a:avLst/>
          </a:prstGeom>
          <a:noFill/>
          <a:ln>
            <a:noFill/>
          </a:ln>
        </p:spPr>
      </p:pic>
      <p:sp>
        <p:nvSpPr>
          <p:cNvPr id="90" name="Google Shape;90;p1"/>
          <p:cNvSpPr/>
          <p:nvPr/>
        </p:nvSpPr>
        <p:spPr>
          <a:xfrm>
            <a:off x="0" y="7050736"/>
            <a:ext cx="6858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PE" sz="2000" u="none" cap="none" strike="noStrike">
                <a:solidFill>
                  <a:srgbClr val="595959"/>
                </a:solidFill>
                <a:latin typeface="Calibri"/>
                <a:ea typeface="Calibri"/>
                <a:cs typeface="Calibri"/>
                <a:sym typeface="Calibri"/>
              </a:rPr>
              <a:t>MANUAL DE</a:t>
            </a:r>
            <a:r>
              <a:rPr b="1" lang="es-PE" sz="2000">
                <a:solidFill>
                  <a:srgbClr val="595959"/>
                </a:solidFill>
                <a:latin typeface="Calibri"/>
                <a:ea typeface="Calibri"/>
                <a:cs typeface="Calibri"/>
                <a:sym typeface="Calibri"/>
              </a:rPr>
              <a:t> DESPLIEGUE DE COMPONENTES</a:t>
            </a:r>
            <a:endParaRPr b="1" sz="2000">
              <a:solidFill>
                <a:srgbClr val="595959"/>
              </a:solidFill>
              <a:latin typeface="Calibri"/>
              <a:ea typeface="Calibri"/>
              <a:cs typeface="Calibri"/>
              <a:sym typeface="Calibri"/>
            </a:endParaRPr>
          </a:p>
          <a:p>
            <a:pPr indent="0" lvl="0" marL="0" marR="0" rtl="0" algn="l">
              <a:spcBef>
                <a:spcPts val="0"/>
              </a:spcBef>
              <a:spcAft>
                <a:spcPts val="0"/>
              </a:spcAft>
              <a:buNone/>
            </a:pPr>
            <a:r>
              <a:rPr b="1" lang="es-PE">
                <a:solidFill>
                  <a:srgbClr val="595959"/>
                </a:solidFill>
                <a:latin typeface="Calibri"/>
                <a:ea typeface="Calibri"/>
                <a:cs typeface="Calibri"/>
                <a:sym typeface="Calibri"/>
              </a:rPr>
              <a:t>VERSIÓN 1.0</a:t>
            </a:r>
            <a:endParaRPr/>
          </a:p>
        </p:txBody>
      </p:sp>
      <p:sp>
        <p:nvSpPr>
          <p:cNvPr id="91" name="Google Shape;91;p1"/>
          <p:cNvSpPr/>
          <p:nvPr/>
        </p:nvSpPr>
        <p:spPr>
          <a:xfrm>
            <a:off x="0" y="7682422"/>
            <a:ext cx="6722533" cy="5539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000">
                <a:solidFill>
                  <a:srgbClr val="595959"/>
                </a:solidFill>
                <a:latin typeface="Calibri"/>
                <a:ea typeface="Calibri"/>
                <a:cs typeface="Calibri"/>
                <a:sym typeface="Calibri"/>
              </a:rPr>
              <a:t>AVISO DE CONFIDENCIALIDAD: la información contendida en este documento es de carácter confidencial y está legalmente protegida, solo destinada para el uso del destinatario (s) previsto (s). Cualquier divulgación, difusión, distribución o copia a personas ajenas a la empresa APM TERMINALS o sus filiales, está prohibida.</a:t>
            </a:r>
            <a:endParaRPr sz="1000">
              <a:solidFill>
                <a:srgbClr val="59595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10"/>
          <p:cNvSpPr txBox="1"/>
          <p:nvPr/>
        </p:nvSpPr>
        <p:spPr>
          <a:xfrm>
            <a:off x="374650" y="8682335"/>
            <a:ext cx="6883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10</a:t>
            </a:r>
            <a:endParaRPr b="1" sz="2400">
              <a:solidFill>
                <a:schemeClr val="lt1"/>
              </a:solidFill>
              <a:latin typeface="Century Gothic"/>
              <a:ea typeface="Century Gothic"/>
              <a:cs typeface="Century Gothic"/>
              <a:sym typeface="Century Gothic"/>
            </a:endParaRPr>
          </a:p>
        </p:txBody>
      </p:sp>
      <p:sp>
        <p:nvSpPr>
          <p:cNvPr id="172" name="Google Shape;172;p10"/>
          <p:cNvSpPr/>
          <p:nvPr/>
        </p:nvSpPr>
        <p:spPr>
          <a:xfrm>
            <a:off x="126999" y="8269884"/>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11</a:t>
            </a:r>
            <a:endParaRPr b="1" sz="2000">
              <a:solidFill>
                <a:srgbClr val="595959"/>
              </a:solidFill>
              <a:latin typeface="Calibri"/>
              <a:ea typeface="Calibri"/>
              <a:cs typeface="Calibri"/>
              <a:sym typeface="Calibri"/>
            </a:endParaRPr>
          </a:p>
        </p:txBody>
      </p:sp>
      <p:sp>
        <p:nvSpPr>
          <p:cNvPr id="173" name="Google Shape;173;p10"/>
          <p:cNvSpPr/>
          <p:nvPr/>
        </p:nvSpPr>
        <p:spPr>
          <a:xfrm>
            <a:off x="374650" y="441625"/>
            <a:ext cx="63201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PE" sz="2000">
                <a:solidFill>
                  <a:srgbClr val="595959"/>
                </a:solidFill>
                <a:latin typeface="Calibri"/>
                <a:ea typeface="Calibri"/>
                <a:cs typeface="Calibri"/>
                <a:sym typeface="Calibri"/>
              </a:rPr>
              <a:t>TAREA 2</a:t>
            </a:r>
            <a:endParaRPr b="1" sz="2000">
              <a:solidFill>
                <a:srgbClr val="595959"/>
              </a:solidFill>
              <a:latin typeface="Calibri"/>
              <a:ea typeface="Calibri"/>
              <a:cs typeface="Calibri"/>
              <a:sym typeface="Calibri"/>
            </a:endParaRPr>
          </a:p>
        </p:txBody>
      </p:sp>
      <p:sp>
        <p:nvSpPr>
          <p:cNvPr id="174" name="Google Shape;174;p10"/>
          <p:cNvSpPr/>
          <p:nvPr/>
        </p:nvSpPr>
        <p:spPr>
          <a:xfrm>
            <a:off x="0" y="976426"/>
            <a:ext cx="6603900" cy="45315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Despliegue de WEB en el IIS.</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Pasos para realizar:</a:t>
            </a:r>
            <a:endParaRPr/>
          </a:p>
          <a:p>
            <a:pPr indent="25200" lvl="0" marL="889199" marR="0" rtl="0" algn="just">
              <a:spcBef>
                <a:spcPts val="0"/>
              </a:spcBef>
              <a:spcAft>
                <a:spcPts val="0"/>
              </a:spcAft>
              <a:buNone/>
            </a:pPr>
            <a:r>
              <a:rPr lang="es-PE" sz="2000">
                <a:solidFill>
                  <a:srgbClr val="595959"/>
                </a:solidFill>
                <a:latin typeface="Calibri"/>
                <a:ea typeface="Calibri"/>
                <a:cs typeface="Calibri"/>
                <a:sym typeface="Calibri"/>
              </a:rPr>
              <a:t>1.	</a:t>
            </a:r>
            <a:r>
              <a:rPr lang="es-PE" sz="2000">
                <a:solidFill>
                  <a:srgbClr val="595959"/>
                </a:solidFill>
                <a:latin typeface="Calibri"/>
                <a:ea typeface="Calibri"/>
                <a:cs typeface="Calibri"/>
                <a:sym typeface="Calibri"/>
              </a:rPr>
              <a:t>En el servidor de desarrollo, crear una carpeta en la siguiente ruta para guardar la publicación de la WEB.</a:t>
            </a:r>
            <a:endParaRPr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b="1" lang="es-PE" sz="2000">
                <a:solidFill>
                  <a:srgbClr val="595959"/>
                </a:solidFill>
                <a:latin typeface="Calibri"/>
                <a:ea typeface="Calibri"/>
                <a:cs typeface="Calibri"/>
                <a:sym typeface="Calibri"/>
              </a:rPr>
              <a:t>Ruta de la carpeta:</a:t>
            </a:r>
            <a:endParaRPr b="1"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lang="es-PE" sz="2000">
                <a:solidFill>
                  <a:srgbClr val="595959"/>
                </a:solidFill>
                <a:latin typeface="Calibri"/>
                <a:ea typeface="Calibri"/>
                <a:cs typeface="Calibri"/>
                <a:sym typeface="Calibri"/>
              </a:rPr>
              <a:t>C:\inetpub\wwwroot\APM_BIRTHDAY_WEB</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lang="es-PE" sz="2000">
                <a:solidFill>
                  <a:srgbClr val="595959"/>
                </a:solidFill>
                <a:latin typeface="Calibri"/>
                <a:ea typeface="Calibri"/>
                <a:cs typeface="Calibri"/>
                <a:sym typeface="Calibri"/>
              </a:rPr>
              <a:t>En esta ruta se tendrá que descomprimir el archivo publish_apm_birthday_api.zip.</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25200" lvl="0" marL="889199" marR="0" rtl="0" algn="l">
              <a:spcBef>
                <a:spcPts val="0"/>
              </a:spcBef>
              <a:spcAft>
                <a:spcPts val="0"/>
              </a:spcAft>
              <a:buNone/>
            </a:pPr>
            <a:r>
              <a:rPr lang="es-PE" sz="2000">
                <a:solidFill>
                  <a:srgbClr val="595959"/>
                </a:solidFill>
                <a:latin typeface="Calibri"/>
                <a:ea typeface="Calibri"/>
                <a:cs typeface="Calibri"/>
                <a:sym typeface="Calibri"/>
              </a:rPr>
              <a:t>APM.Birthday.Documents/2.Releases/1.API/publish_apm_birthday_web.zip</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75" name="Google Shape;175;p10"/>
          <p:cNvPicPr preferRelativeResize="0"/>
          <p:nvPr/>
        </p:nvPicPr>
        <p:blipFill>
          <a:blip r:embed="rId4">
            <a:alphaModFix/>
          </a:blip>
          <a:stretch>
            <a:fillRect/>
          </a:stretch>
        </p:blipFill>
        <p:spPr>
          <a:xfrm>
            <a:off x="971400" y="5660326"/>
            <a:ext cx="4661098" cy="2457158"/>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11"/>
          <p:cNvSpPr txBox="1"/>
          <p:nvPr/>
        </p:nvSpPr>
        <p:spPr>
          <a:xfrm>
            <a:off x="374650" y="8682335"/>
            <a:ext cx="6883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11</a:t>
            </a:r>
            <a:endParaRPr b="1" sz="2400">
              <a:solidFill>
                <a:schemeClr val="lt1"/>
              </a:solidFill>
              <a:latin typeface="Century Gothic"/>
              <a:ea typeface="Century Gothic"/>
              <a:cs typeface="Century Gothic"/>
              <a:sym typeface="Century Gothic"/>
            </a:endParaRPr>
          </a:p>
        </p:txBody>
      </p:sp>
      <p:sp>
        <p:nvSpPr>
          <p:cNvPr id="181" name="Google Shape;181;p11"/>
          <p:cNvSpPr/>
          <p:nvPr/>
        </p:nvSpPr>
        <p:spPr>
          <a:xfrm>
            <a:off x="-24701" y="3923012"/>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12</a:t>
            </a:r>
            <a:endParaRPr b="1" sz="2000">
              <a:solidFill>
                <a:srgbClr val="595959"/>
              </a:solidFill>
              <a:latin typeface="Calibri"/>
              <a:ea typeface="Calibri"/>
              <a:cs typeface="Calibri"/>
              <a:sym typeface="Calibri"/>
            </a:endParaRPr>
          </a:p>
        </p:txBody>
      </p:sp>
      <p:sp>
        <p:nvSpPr>
          <p:cNvPr id="182" name="Google Shape;182;p11"/>
          <p:cNvSpPr/>
          <p:nvPr/>
        </p:nvSpPr>
        <p:spPr>
          <a:xfrm>
            <a:off x="76194" y="4535493"/>
            <a:ext cx="6503100" cy="25545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3.	</a:t>
            </a:r>
            <a:r>
              <a:rPr lang="es-PE" sz="2000">
                <a:solidFill>
                  <a:srgbClr val="595959"/>
                </a:solidFill>
                <a:latin typeface="Calibri"/>
                <a:ea typeface="Calibri"/>
                <a:cs typeface="Calibri"/>
                <a:sym typeface="Calibri"/>
              </a:rPr>
              <a:t>Se abrirá una nueva ventana, en la cual se tendrá que ingresar la siguiente información:</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Site name: </a:t>
            </a:r>
            <a:r>
              <a:rPr lang="es-PE" sz="2000">
                <a:solidFill>
                  <a:srgbClr val="595959"/>
                </a:solidFill>
                <a:latin typeface="Calibri"/>
                <a:ea typeface="Calibri"/>
                <a:cs typeface="Calibri"/>
                <a:sym typeface="Calibri"/>
              </a:rPr>
              <a:t>APM_BIRTHDAY_WEB</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Physical path: </a:t>
            </a:r>
            <a:r>
              <a:rPr lang="es-PE" sz="2000">
                <a:solidFill>
                  <a:srgbClr val="595959"/>
                </a:solidFill>
                <a:latin typeface="Calibri"/>
                <a:ea typeface="Calibri"/>
                <a:cs typeface="Calibri"/>
                <a:sym typeface="Calibri"/>
              </a:rPr>
              <a:t>C:\inetpub\wwwroot\APM_BIRTHDAY_WEB</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Port:</a:t>
            </a:r>
            <a:r>
              <a:rPr lang="es-PE" sz="2000">
                <a:solidFill>
                  <a:srgbClr val="595959"/>
                </a:solidFill>
                <a:latin typeface="Calibri"/>
                <a:ea typeface="Calibri"/>
                <a:cs typeface="Calibri"/>
                <a:sym typeface="Calibri"/>
              </a:rPr>
              <a:t> Colocar el puerto designado que tenga salida a internet.</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sp>
        <p:nvSpPr>
          <p:cNvPr id="183" name="Google Shape;183;p11"/>
          <p:cNvSpPr/>
          <p:nvPr/>
        </p:nvSpPr>
        <p:spPr>
          <a:xfrm>
            <a:off x="76200" y="568696"/>
            <a:ext cx="6503100" cy="9159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2</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Abrir: Internet Information Services -&gt; </a:t>
            </a:r>
            <a:r>
              <a:rPr b="1" lang="es-PE" sz="2000">
                <a:solidFill>
                  <a:srgbClr val="595959"/>
                </a:solidFill>
                <a:latin typeface="Calibri"/>
                <a:ea typeface="Calibri"/>
                <a:cs typeface="Calibri"/>
                <a:sym typeface="Calibri"/>
              </a:rPr>
              <a:t>Nombre del servidor</a:t>
            </a:r>
            <a:r>
              <a:rPr lang="es-PE" sz="2000">
                <a:solidFill>
                  <a:srgbClr val="595959"/>
                </a:solidFill>
                <a:latin typeface="Calibri"/>
                <a:ea typeface="Calibri"/>
                <a:cs typeface="Calibri"/>
                <a:sym typeface="Calibri"/>
              </a:rPr>
              <a:t> -&gt; Sites -&gt; Add Website</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84" name="Google Shape;184;p11"/>
          <p:cNvPicPr preferRelativeResize="0"/>
          <p:nvPr/>
        </p:nvPicPr>
        <p:blipFill rotWithShape="1">
          <a:blip r:embed="rId4">
            <a:alphaModFix/>
          </a:blip>
          <a:srcRect b="57156" l="0" r="55929" t="0"/>
          <a:stretch/>
        </p:blipFill>
        <p:spPr>
          <a:xfrm>
            <a:off x="1279875" y="1484596"/>
            <a:ext cx="4095750" cy="2238375"/>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2"/>
          <p:cNvSpPr txBox="1"/>
          <p:nvPr/>
        </p:nvSpPr>
        <p:spPr>
          <a:xfrm>
            <a:off x="374650" y="8682335"/>
            <a:ext cx="6883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12</a:t>
            </a:r>
            <a:endParaRPr b="1" sz="2400">
              <a:solidFill>
                <a:schemeClr val="lt1"/>
              </a:solidFill>
              <a:latin typeface="Century Gothic"/>
              <a:ea typeface="Century Gothic"/>
              <a:cs typeface="Century Gothic"/>
              <a:sym typeface="Century Gothic"/>
            </a:endParaRPr>
          </a:p>
        </p:txBody>
      </p:sp>
      <p:sp>
        <p:nvSpPr>
          <p:cNvPr id="190" name="Google Shape;190;p12"/>
          <p:cNvSpPr/>
          <p:nvPr/>
        </p:nvSpPr>
        <p:spPr>
          <a:xfrm>
            <a:off x="33450" y="6787486"/>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14</a:t>
            </a:r>
            <a:endParaRPr b="1" sz="2000">
              <a:solidFill>
                <a:srgbClr val="595959"/>
              </a:solidFill>
              <a:latin typeface="Calibri"/>
              <a:ea typeface="Calibri"/>
              <a:cs typeface="Calibri"/>
              <a:sym typeface="Calibri"/>
            </a:endParaRPr>
          </a:p>
        </p:txBody>
      </p:sp>
      <p:sp>
        <p:nvSpPr>
          <p:cNvPr id="191" name="Google Shape;191;p12"/>
          <p:cNvSpPr/>
          <p:nvPr/>
        </p:nvSpPr>
        <p:spPr>
          <a:xfrm>
            <a:off x="83819" y="3892054"/>
            <a:ext cx="6503248" cy="707886"/>
          </a:xfrm>
          <a:prstGeom prst="rect">
            <a:avLst/>
          </a:prstGeom>
          <a:noFill/>
          <a:ln>
            <a:noFill/>
          </a:ln>
        </p:spPr>
        <p:txBody>
          <a:bodyPr anchorCtr="0" anchor="t" bIns="45700" lIns="91425" spcFirstLastPara="1" rIns="91425" wrap="square" tIns="45700">
            <a:spAutoFit/>
          </a:bodyPr>
          <a:lstStyle/>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Se podrá visualizar que fue creado en el listado de </a:t>
            </a:r>
            <a:r>
              <a:rPr b="1" lang="es-PE" sz="2000">
                <a:solidFill>
                  <a:srgbClr val="595959"/>
                </a:solidFill>
                <a:latin typeface="Calibri"/>
                <a:ea typeface="Calibri"/>
                <a:cs typeface="Calibri"/>
                <a:sym typeface="Calibri"/>
              </a:rPr>
              <a:t>Sites.</a:t>
            </a:r>
            <a:endParaRPr b="1" sz="2000">
              <a:solidFill>
                <a:srgbClr val="595959"/>
              </a:solidFill>
              <a:latin typeface="Calibri"/>
              <a:ea typeface="Calibri"/>
              <a:cs typeface="Calibri"/>
              <a:sym typeface="Calibri"/>
            </a:endParaRPr>
          </a:p>
        </p:txBody>
      </p:sp>
      <p:sp>
        <p:nvSpPr>
          <p:cNvPr id="192" name="Google Shape;192;p12"/>
          <p:cNvSpPr/>
          <p:nvPr/>
        </p:nvSpPr>
        <p:spPr>
          <a:xfrm>
            <a:off x="33450" y="3458570"/>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13</a:t>
            </a:r>
            <a:endParaRPr b="1" sz="2000">
              <a:solidFill>
                <a:srgbClr val="595959"/>
              </a:solidFill>
              <a:latin typeface="Calibri"/>
              <a:ea typeface="Calibri"/>
              <a:cs typeface="Calibri"/>
              <a:sym typeface="Calibri"/>
            </a:endParaRPr>
          </a:p>
        </p:txBody>
      </p:sp>
      <p:pic>
        <p:nvPicPr>
          <p:cNvPr id="193" name="Google Shape;193;p12"/>
          <p:cNvPicPr preferRelativeResize="0"/>
          <p:nvPr/>
        </p:nvPicPr>
        <p:blipFill>
          <a:blip r:embed="rId4">
            <a:alphaModFix/>
          </a:blip>
          <a:stretch>
            <a:fillRect/>
          </a:stretch>
        </p:blipFill>
        <p:spPr>
          <a:xfrm>
            <a:off x="1771600" y="304800"/>
            <a:ext cx="3127697" cy="3041470"/>
          </a:xfrm>
          <a:prstGeom prst="rect">
            <a:avLst/>
          </a:prstGeom>
          <a:noFill/>
          <a:ln cap="flat" cmpd="sng" w="28575">
            <a:solidFill>
              <a:schemeClr val="accent5"/>
            </a:solidFill>
            <a:prstDash val="solid"/>
            <a:round/>
            <a:headEnd len="sm" w="sm" type="none"/>
            <a:tailEnd len="sm" w="sm" type="none"/>
          </a:ln>
        </p:spPr>
      </p:pic>
      <p:pic>
        <p:nvPicPr>
          <p:cNvPr id="194" name="Google Shape;194;p12"/>
          <p:cNvPicPr preferRelativeResize="0"/>
          <p:nvPr/>
        </p:nvPicPr>
        <p:blipFill rotWithShape="1">
          <a:blip r:embed="rId5">
            <a:alphaModFix/>
          </a:blip>
          <a:srcRect b="62421" l="0" r="24505" t="0"/>
          <a:stretch/>
        </p:blipFill>
        <p:spPr>
          <a:xfrm>
            <a:off x="628650" y="4945990"/>
            <a:ext cx="5600700" cy="1495425"/>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13"/>
          <p:cNvSpPr txBox="1"/>
          <p:nvPr/>
        </p:nvSpPr>
        <p:spPr>
          <a:xfrm>
            <a:off x="374650" y="8682335"/>
            <a:ext cx="6883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13</a:t>
            </a:r>
            <a:endParaRPr b="1" sz="2400">
              <a:solidFill>
                <a:schemeClr val="lt1"/>
              </a:solidFill>
              <a:latin typeface="Century Gothic"/>
              <a:ea typeface="Century Gothic"/>
              <a:cs typeface="Century Gothic"/>
              <a:sym typeface="Century Gothic"/>
            </a:endParaRPr>
          </a:p>
        </p:txBody>
      </p:sp>
      <p:sp>
        <p:nvSpPr>
          <p:cNvPr id="200" name="Google Shape;200;p13"/>
          <p:cNvSpPr/>
          <p:nvPr/>
        </p:nvSpPr>
        <p:spPr>
          <a:xfrm>
            <a:off x="127038" y="4365754"/>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15</a:t>
            </a:r>
            <a:endParaRPr b="1" sz="2000">
              <a:solidFill>
                <a:srgbClr val="595959"/>
              </a:solidFill>
              <a:latin typeface="Calibri"/>
              <a:ea typeface="Calibri"/>
              <a:cs typeface="Calibri"/>
              <a:sym typeface="Calibri"/>
            </a:endParaRPr>
          </a:p>
        </p:txBody>
      </p:sp>
      <p:sp>
        <p:nvSpPr>
          <p:cNvPr id="201" name="Google Shape;201;p13"/>
          <p:cNvSpPr/>
          <p:nvPr/>
        </p:nvSpPr>
        <p:spPr>
          <a:xfrm>
            <a:off x="-6" y="600229"/>
            <a:ext cx="6503100" cy="7080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Luego, debería poder visualizarse la Web e iniciar sesión.</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202" name="Google Shape;202;p13"/>
          <p:cNvPicPr preferRelativeResize="0"/>
          <p:nvPr/>
        </p:nvPicPr>
        <p:blipFill>
          <a:blip r:embed="rId4">
            <a:alphaModFix/>
          </a:blip>
          <a:stretch>
            <a:fillRect/>
          </a:stretch>
        </p:blipFill>
        <p:spPr>
          <a:xfrm>
            <a:off x="728663" y="1393945"/>
            <a:ext cx="5400675" cy="2895600"/>
          </a:xfrm>
          <a:prstGeom prst="rect">
            <a:avLst/>
          </a:prstGeom>
          <a:noFill/>
          <a:ln cap="flat" cmpd="sng" w="28575">
            <a:solidFill>
              <a:schemeClr val="accent5"/>
            </a:solidFill>
            <a:prstDash val="solid"/>
            <a:round/>
            <a:headEnd len="sm" w="sm" type="none"/>
            <a:tailEnd len="sm" w="sm" type="none"/>
          </a:ln>
        </p:spPr>
      </p:pic>
      <p:pic>
        <p:nvPicPr>
          <p:cNvPr id="203" name="Google Shape;203;p13"/>
          <p:cNvPicPr preferRelativeResize="0"/>
          <p:nvPr/>
        </p:nvPicPr>
        <p:blipFill>
          <a:blip r:embed="rId5">
            <a:alphaModFix/>
          </a:blip>
          <a:stretch>
            <a:fillRect/>
          </a:stretch>
        </p:blipFill>
        <p:spPr>
          <a:xfrm>
            <a:off x="728675" y="5038141"/>
            <a:ext cx="5400675" cy="2895600"/>
          </a:xfrm>
          <a:prstGeom prst="rect">
            <a:avLst/>
          </a:prstGeom>
          <a:noFill/>
          <a:ln cap="flat" cmpd="sng" w="28575">
            <a:solidFill>
              <a:schemeClr val="accent5"/>
            </a:solidFill>
            <a:prstDash val="solid"/>
            <a:round/>
            <a:headEnd len="sm" w="sm" type="none"/>
            <a:tailEnd len="sm" w="sm" type="none"/>
          </a:ln>
        </p:spPr>
      </p:pic>
      <p:sp>
        <p:nvSpPr>
          <p:cNvPr id="204" name="Google Shape;204;p13"/>
          <p:cNvSpPr/>
          <p:nvPr/>
        </p:nvSpPr>
        <p:spPr>
          <a:xfrm>
            <a:off x="-50412" y="7911979"/>
            <a:ext cx="6603900" cy="412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16</a:t>
            </a:r>
            <a:endParaRPr b="1" sz="2000">
              <a:solidFill>
                <a:srgbClr val="59595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La nueva tendencia: Edificios Conectados | MD Blog" id="96" name="Google Shape;96;p2"/>
          <p:cNvPicPr preferRelativeResize="0"/>
          <p:nvPr/>
        </p:nvPicPr>
        <p:blipFill rotWithShape="1">
          <a:blip r:embed="rId3">
            <a:alphaModFix/>
          </a:blip>
          <a:srcRect b="2901" l="22116" r="2411" t="23655"/>
          <a:stretch/>
        </p:blipFill>
        <p:spPr>
          <a:xfrm>
            <a:off x="0" y="13649"/>
            <a:ext cx="6858000" cy="4449170"/>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0" y="1"/>
            <a:ext cx="6858000" cy="9143999"/>
          </a:xfrm>
          <a:prstGeom prst="rect">
            <a:avLst/>
          </a:prstGeom>
          <a:noFill/>
          <a:ln>
            <a:noFill/>
          </a:ln>
        </p:spPr>
      </p:pic>
      <p:sp>
        <p:nvSpPr>
          <p:cNvPr id="98" name="Google Shape;98;p2"/>
          <p:cNvSpPr/>
          <p:nvPr/>
        </p:nvSpPr>
        <p:spPr>
          <a:xfrm>
            <a:off x="0" y="7181153"/>
            <a:ext cx="6858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595959"/>
                </a:solidFill>
                <a:latin typeface="Calibri"/>
                <a:ea typeface="Calibri"/>
                <a:cs typeface="Calibri"/>
                <a:sym typeface="Calibri"/>
              </a:rPr>
              <a:t>Manual de </a:t>
            </a:r>
            <a:r>
              <a:rPr b="1" lang="es-PE" sz="2000">
                <a:solidFill>
                  <a:srgbClr val="595959"/>
                </a:solidFill>
                <a:latin typeface="Calibri"/>
                <a:ea typeface="Calibri"/>
                <a:cs typeface="Calibri"/>
                <a:sym typeface="Calibri"/>
              </a:rPr>
              <a:t>Despliegue de componentes, para el </a:t>
            </a:r>
            <a:r>
              <a:rPr b="1" lang="es-PE" sz="2000">
                <a:solidFill>
                  <a:srgbClr val="595959"/>
                </a:solidFill>
                <a:latin typeface="Calibri"/>
                <a:ea typeface="Calibri"/>
                <a:cs typeface="Calibri"/>
                <a:sym typeface="Calibri"/>
              </a:rPr>
              <a:t>Sistema Web de Automatización del Proceso de Saludos de Cumpleaños para el Personal de APM TERMINALS.</a:t>
            </a:r>
            <a:endParaRPr b="1"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2000">
              <a:solidFill>
                <a:srgbClr val="595959"/>
              </a:solidFill>
              <a:latin typeface="Calibri"/>
              <a:ea typeface="Calibri"/>
              <a:cs typeface="Calibri"/>
              <a:sym typeface="Calibri"/>
            </a:endParaRPr>
          </a:p>
        </p:txBody>
      </p:sp>
      <p:pic>
        <p:nvPicPr>
          <p:cNvPr descr="APM - Log in" id="99" name="Google Shape;99;p2"/>
          <p:cNvPicPr preferRelativeResize="0"/>
          <p:nvPr/>
        </p:nvPicPr>
        <p:blipFill rotWithShape="1">
          <a:blip r:embed="rId5">
            <a:alphaModFix/>
          </a:blip>
          <a:srcRect b="0" l="0" r="0" t="0"/>
          <a:stretch/>
        </p:blipFill>
        <p:spPr>
          <a:xfrm>
            <a:off x="1865842" y="4542263"/>
            <a:ext cx="4873625" cy="26441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3"/>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3</a:t>
            </a:r>
            <a:endParaRPr/>
          </a:p>
        </p:txBody>
      </p:sp>
      <p:sp>
        <p:nvSpPr>
          <p:cNvPr id="105" name="Google Shape;105;p3"/>
          <p:cNvSpPr/>
          <p:nvPr/>
        </p:nvSpPr>
        <p:spPr>
          <a:xfrm>
            <a:off x="374650" y="441625"/>
            <a:ext cx="6320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595959"/>
                </a:solidFill>
                <a:latin typeface="Calibri"/>
                <a:ea typeface="Calibri"/>
                <a:cs typeface="Calibri"/>
                <a:sym typeface="Calibri"/>
              </a:rPr>
              <a:t>TAREA 1</a:t>
            </a:r>
            <a:endParaRPr b="1" sz="2000">
              <a:solidFill>
                <a:srgbClr val="595959"/>
              </a:solidFill>
              <a:latin typeface="Calibri"/>
              <a:ea typeface="Calibri"/>
              <a:cs typeface="Calibri"/>
              <a:sym typeface="Calibri"/>
            </a:endParaRPr>
          </a:p>
        </p:txBody>
      </p:sp>
      <p:sp>
        <p:nvSpPr>
          <p:cNvPr id="106" name="Google Shape;106;p3"/>
          <p:cNvSpPr/>
          <p:nvPr/>
        </p:nvSpPr>
        <p:spPr>
          <a:xfrm>
            <a:off x="0" y="976414"/>
            <a:ext cx="6604000" cy="4093428"/>
          </a:xfrm>
          <a:prstGeom prst="rect">
            <a:avLst/>
          </a:prstGeom>
          <a:noFill/>
          <a:ln>
            <a:noFill/>
          </a:ln>
        </p:spPr>
        <p:txBody>
          <a:bodyPr anchorCtr="0" anchor="t" bIns="45700" lIns="91425" spcFirstLastPara="1" rIns="91425" wrap="square" tIns="45700">
            <a:spAutoFit/>
          </a:bodyPr>
          <a:lstStyle/>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Despliegue de API en el IIS.</a:t>
            </a:r>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Pasos para realizar:</a:t>
            </a:r>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		1.	Crear una carpeta en la siguiente ruta para 					guardar la publicación del API.</a:t>
            </a:r>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			Ruta de la carpeta:</a:t>
            </a:r>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			</a:t>
            </a:r>
            <a:r>
              <a:rPr b="1" lang="es-PE" sz="2000">
                <a:solidFill>
                  <a:srgbClr val="595959"/>
                </a:solidFill>
                <a:latin typeface="Calibri"/>
                <a:ea typeface="Calibri"/>
                <a:cs typeface="Calibri"/>
                <a:sym typeface="Calibri"/>
              </a:rPr>
              <a:t>C:\inetpub\wwwroot\APM_BIRTHDAY_API</a:t>
            </a:r>
            <a:endParaRPr/>
          </a:p>
          <a:p>
            <a:pPr indent="0" lvl="0" marL="432000" marR="0" rtl="0" algn="just">
              <a:spcBef>
                <a:spcPts val="0"/>
              </a:spcBef>
              <a:spcAft>
                <a:spcPts val="0"/>
              </a:spcAft>
              <a:buNone/>
            </a:pPr>
            <a:r>
              <a:t/>
            </a:r>
            <a:endParaRPr b="1" sz="2000">
              <a:solidFill>
                <a:srgbClr val="595959"/>
              </a:solidFill>
              <a:latin typeface="Calibri"/>
              <a:ea typeface="Calibri"/>
              <a:cs typeface="Calibri"/>
              <a:sym typeface="Calibri"/>
            </a:endParaRPr>
          </a:p>
          <a:p>
            <a:pPr indent="25200" lvl="0" marL="1346399" marR="0" rtl="0" algn="just">
              <a:spcBef>
                <a:spcPts val="0"/>
              </a:spcBef>
              <a:spcAft>
                <a:spcPts val="0"/>
              </a:spcAft>
              <a:buNone/>
            </a:pPr>
            <a:r>
              <a:rPr lang="es-PE" sz="2000">
                <a:solidFill>
                  <a:srgbClr val="595959"/>
                </a:solidFill>
                <a:latin typeface="Calibri"/>
                <a:ea typeface="Calibri"/>
                <a:cs typeface="Calibri"/>
                <a:sym typeface="Calibri"/>
              </a:rPr>
              <a:t>En esta ruta se tendrá que descomprimir el archivo </a:t>
            </a:r>
            <a:r>
              <a:rPr b="1" lang="es-PE" sz="2000">
                <a:solidFill>
                  <a:srgbClr val="595959"/>
                </a:solidFill>
                <a:latin typeface="Calibri"/>
                <a:ea typeface="Calibri"/>
                <a:cs typeface="Calibri"/>
                <a:sym typeface="Calibri"/>
              </a:rPr>
              <a:t>publish</a:t>
            </a:r>
            <a:r>
              <a:rPr lang="es-PE" sz="2000">
                <a:solidFill>
                  <a:srgbClr val="595959"/>
                </a:solidFill>
                <a:latin typeface="Calibri"/>
                <a:ea typeface="Calibri"/>
                <a:cs typeface="Calibri"/>
                <a:sym typeface="Calibri"/>
              </a:rPr>
              <a:t>_</a:t>
            </a:r>
            <a:r>
              <a:rPr b="1" lang="es-PE" sz="2000">
                <a:solidFill>
                  <a:srgbClr val="595959"/>
                </a:solidFill>
                <a:latin typeface="Calibri"/>
                <a:ea typeface="Calibri"/>
                <a:cs typeface="Calibri"/>
                <a:sym typeface="Calibri"/>
              </a:rPr>
              <a:t>apm_birthday_api_win_x64.zip</a:t>
            </a:r>
            <a:r>
              <a:rPr lang="es-PE" sz="2000">
                <a:solidFill>
                  <a:srgbClr val="595959"/>
                </a:solidFill>
                <a:latin typeface="Calibri"/>
                <a:ea typeface="Calibri"/>
                <a:cs typeface="Calibri"/>
                <a:sym typeface="Calibri"/>
              </a:rPr>
              <a:t>. Estos archivos de publicación solo funcionaran en el sistema operativo Windows de 64 bits.</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457200" lvl="0" marL="914400" rtl="0" algn="l">
              <a:lnSpc>
                <a:spcPct val="107916"/>
              </a:lnSpc>
              <a:spcBef>
                <a:spcPts val="0"/>
              </a:spcBef>
              <a:spcAft>
                <a:spcPts val="0"/>
              </a:spcAft>
              <a:buClr>
                <a:schemeClr val="dk1"/>
              </a:buClr>
              <a:buSzPts val="1100"/>
              <a:buFont typeface="Arial"/>
              <a:buNone/>
            </a:pPr>
            <a:r>
              <a:rPr lang="es-PE" sz="2000">
                <a:solidFill>
                  <a:schemeClr val="dk1"/>
                </a:solidFill>
                <a:latin typeface="Calibri"/>
                <a:ea typeface="Calibri"/>
                <a:cs typeface="Calibri"/>
                <a:sym typeface="Calibri"/>
              </a:rPr>
              <a:t>APM.Birthday.Documents/2. Releases/1. API/publish_apm_birthday_api_win_x64.zip</a:t>
            </a:r>
            <a:endParaRPr sz="2000">
              <a:solidFill>
                <a:srgbClr val="595959"/>
              </a:solidFill>
              <a:latin typeface="Calibri"/>
              <a:ea typeface="Calibri"/>
              <a:cs typeface="Calibri"/>
              <a:sym typeface="Calibri"/>
            </a:endParaRPr>
          </a:p>
        </p:txBody>
      </p:sp>
      <p:pic>
        <p:nvPicPr>
          <p:cNvPr id="107" name="Google Shape;107;p3"/>
          <p:cNvPicPr preferRelativeResize="0"/>
          <p:nvPr/>
        </p:nvPicPr>
        <p:blipFill rotWithShape="1">
          <a:blip r:embed="rId4">
            <a:alphaModFix/>
          </a:blip>
          <a:srcRect b="16219" l="13829" r="12652" t="13796"/>
          <a:stretch/>
        </p:blipFill>
        <p:spPr>
          <a:xfrm>
            <a:off x="792480" y="5204459"/>
            <a:ext cx="5273040" cy="2823210"/>
          </a:xfrm>
          <a:prstGeom prst="rect">
            <a:avLst/>
          </a:prstGeom>
          <a:noFill/>
          <a:ln cap="flat" cmpd="sng" w="28575">
            <a:solidFill>
              <a:schemeClr val="accent5"/>
            </a:solidFill>
            <a:prstDash val="solid"/>
            <a:round/>
            <a:headEnd len="sm" w="sm" type="none"/>
            <a:tailEnd len="sm" w="sm" type="none"/>
          </a:ln>
        </p:spPr>
      </p:pic>
      <p:sp>
        <p:nvSpPr>
          <p:cNvPr id="108" name="Google Shape;108;p3"/>
          <p:cNvSpPr/>
          <p:nvPr/>
        </p:nvSpPr>
        <p:spPr>
          <a:xfrm>
            <a:off x="-1" y="8027669"/>
            <a:ext cx="6993467" cy="400110"/>
          </a:xfrm>
          <a:prstGeom prst="rect">
            <a:avLst/>
          </a:prstGeom>
          <a:noFill/>
          <a:ln>
            <a:noFill/>
          </a:ln>
        </p:spPr>
        <p:txBody>
          <a:bodyPr anchorCtr="0" anchor="t" bIns="45700" lIns="91425" spcFirstLastPara="1" rIns="91425" wrap="square" tIns="45700">
            <a:spAutoFit/>
          </a:bodyPr>
          <a:lstStyle/>
          <a:p>
            <a:pPr indent="0" lvl="0" marL="432000" marR="0" rtl="0" algn="ctr">
              <a:spcBef>
                <a:spcPts val="0"/>
              </a:spcBef>
              <a:spcAft>
                <a:spcPts val="0"/>
              </a:spcAft>
              <a:buNone/>
            </a:pPr>
            <a:r>
              <a:rPr b="1" lang="es-PE" sz="2000">
                <a:solidFill>
                  <a:srgbClr val="595959"/>
                </a:solidFill>
                <a:latin typeface="Calibri"/>
                <a:ea typeface="Calibri"/>
                <a:cs typeface="Calibri"/>
                <a:sym typeface="Calibri"/>
              </a:rPr>
              <a:t>Figura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4"/>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4</a:t>
            </a:r>
            <a:endParaRPr b="1" sz="2400">
              <a:solidFill>
                <a:schemeClr val="lt1"/>
              </a:solidFill>
              <a:latin typeface="Century Gothic"/>
              <a:ea typeface="Century Gothic"/>
              <a:cs typeface="Century Gothic"/>
              <a:sym typeface="Century Gothic"/>
            </a:endParaRPr>
          </a:p>
        </p:txBody>
      </p:sp>
      <p:sp>
        <p:nvSpPr>
          <p:cNvPr id="114" name="Google Shape;114;p4"/>
          <p:cNvSpPr/>
          <p:nvPr/>
        </p:nvSpPr>
        <p:spPr>
          <a:xfrm>
            <a:off x="0" y="478572"/>
            <a:ext cx="6603900" cy="708000"/>
          </a:xfrm>
          <a:prstGeom prst="rect">
            <a:avLst/>
          </a:prstGeom>
          <a:noFill/>
          <a:ln>
            <a:noFill/>
          </a:ln>
        </p:spPr>
        <p:txBody>
          <a:bodyPr anchorCtr="0" anchor="t" bIns="45700" lIns="91425" spcFirstLastPara="1" rIns="91425" wrap="square" tIns="45700">
            <a:spAutoFit/>
          </a:bodyPr>
          <a:lstStyle/>
          <a:p>
            <a:pPr indent="0" lvl="0" marL="432000" marR="0" rtl="0" algn="l">
              <a:spcBef>
                <a:spcPts val="0"/>
              </a:spcBef>
              <a:spcAft>
                <a:spcPts val="0"/>
              </a:spcAft>
              <a:buNone/>
            </a:pPr>
            <a:r>
              <a:rPr lang="es-PE" sz="2000">
                <a:solidFill>
                  <a:srgbClr val="595959"/>
                </a:solidFill>
                <a:latin typeface="Calibri"/>
                <a:ea typeface="Calibri"/>
                <a:cs typeface="Calibri"/>
                <a:sym typeface="Calibri"/>
              </a:rPr>
              <a:t>2.	Modificar la cadena de conexión en el archivo </a:t>
            </a:r>
            <a:r>
              <a:rPr b="1" lang="es-PE" sz="2000">
                <a:solidFill>
                  <a:srgbClr val="595959"/>
                </a:solidFill>
                <a:latin typeface="Calibri"/>
                <a:ea typeface="Calibri"/>
                <a:cs typeface="Calibri"/>
                <a:sym typeface="Calibri"/>
              </a:rPr>
              <a:t>appsettings.json.</a:t>
            </a:r>
            <a:endParaRPr b="1" sz="2000">
              <a:solidFill>
                <a:srgbClr val="595959"/>
              </a:solidFill>
              <a:latin typeface="Calibri"/>
              <a:ea typeface="Calibri"/>
              <a:cs typeface="Calibri"/>
              <a:sym typeface="Calibri"/>
            </a:endParaRPr>
          </a:p>
        </p:txBody>
      </p:sp>
      <p:sp>
        <p:nvSpPr>
          <p:cNvPr id="115" name="Google Shape;115;p4"/>
          <p:cNvSpPr/>
          <p:nvPr/>
        </p:nvSpPr>
        <p:spPr>
          <a:xfrm>
            <a:off x="-33900" y="3615346"/>
            <a:ext cx="6925800" cy="412500"/>
          </a:xfrm>
          <a:prstGeom prst="rect">
            <a:avLst/>
          </a:prstGeom>
          <a:noFill/>
          <a:ln>
            <a:noFill/>
          </a:ln>
        </p:spPr>
        <p:txBody>
          <a:bodyPr anchorCtr="0" anchor="t" bIns="45700" lIns="91425" spcFirstLastPara="1" rIns="91425" wrap="square" tIns="45700">
            <a:spAutoFit/>
          </a:bodyPr>
          <a:lstStyle/>
          <a:p>
            <a:pPr indent="0" lvl="0" marL="432000" marR="0" rtl="0" algn="ctr">
              <a:spcBef>
                <a:spcPts val="0"/>
              </a:spcBef>
              <a:spcAft>
                <a:spcPts val="0"/>
              </a:spcAft>
              <a:buNone/>
            </a:pPr>
            <a:r>
              <a:rPr b="1" lang="es-PE" sz="2000">
                <a:solidFill>
                  <a:srgbClr val="595959"/>
                </a:solidFill>
                <a:latin typeface="Calibri"/>
                <a:ea typeface="Calibri"/>
                <a:cs typeface="Calibri"/>
                <a:sym typeface="Calibri"/>
              </a:rPr>
              <a:t>Figura 2</a:t>
            </a:r>
            <a:endParaRPr/>
          </a:p>
        </p:txBody>
      </p:sp>
      <p:sp>
        <p:nvSpPr>
          <p:cNvPr id="116" name="Google Shape;116;p4"/>
          <p:cNvSpPr/>
          <p:nvPr/>
        </p:nvSpPr>
        <p:spPr>
          <a:xfrm>
            <a:off x="126999" y="4154482"/>
            <a:ext cx="6603900" cy="4401300"/>
          </a:xfrm>
          <a:prstGeom prst="rect">
            <a:avLst/>
          </a:prstGeom>
          <a:noFill/>
          <a:ln>
            <a:noFill/>
          </a:ln>
        </p:spPr>
        <p:txBody>
          <a:bodyPr anchorCtr="0" anchor="t" bIns="45700" lIns="91425" spcFirstLastPara="1" rIns="91425" wrap="square" tIns="45700">
            <a:spAutoFit/>
          </a:bodyPr>
          <a:lstStyle/>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Para Windows Authentication:</a:t>
            </a:r>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Server=</a:t>
            </a: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;Initial Catalog=</a:t>
            </a:r>
            <a:r>
              <a:rPr b="1" lang="es-PE" sz="2000">
                <a:solidFill>
                  <a:srgbClr val="595959"/>
                </a:solidFill>
                <a:latin typeface="Calibri"/>
                <a:ea typeface="Calibri"/>
                <a:cs typeface="Calibri"/>
                <a:sym typeface="Calibri"/>
              </a:rPr>
              <a:t>DBNAME</a:t>
            </a:r>
            <a:r>
              <a:rPr lang="es-PE" sz="2000">
                <a:solidFill>
                  <a:srgbClr val="595959"/>
                </a:solidFill>
                <a:latin typeface="Calibri"/>
                <a:ea typeface="Calibri"/>
                <a:cs typeface="Calibri"/>
                <a:sym typeface="Calibri"/>
              </a:rPr>
              <a:t>;Integrated Security=true;Connection Timeout=30;</a:t>
            </a:r>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Para SQL Server Authentication:</a:t>
            </a:r>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Server=</a:t>
            </a: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;InitialCatalog=</a:t>
            </a:r>
            <a:r>
              <a:rPr b="1" lang="es-PE" sz="2000">
                <a:solidFill>
                  <a:srgbClr val="595959"/>
                </a:solidFill>
                <a:latin typeface="Calibri"/>
                <a:ea typeface="Calibri"/>
                <a:cs typeface="Calibri"/>
                <a:sym typeface="Calibri"/>
              </a:rPr>
              <a:t>DBNAME</a:t>
            </a:r>
            <a:r>
              <a:rPr lang="es-PE" sz="2000">
                <a:solidFill>
                  <a:srgbClr val="595959"/>
                </a:solidFill>
                <a:latin typeface="Calibri"/>
                <a:ea typeface="Calibri"/>
                <a:cs typeface="Calibri"/>
                <a:sym typeface="Calibri"/>
              </a:rPr>
              <a:t>;User</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ID=</a:t>
            </a:r>
            <a:r>
              <a:rPr b="1" lang="es-PE" sz="2000">
                <a:solidFill>
                  <a:srgbClr val="595959"/>
                </a:solidFill>
                <a:latin typeface="Calibri"/>
                <a:ea typeface="Calibri"/>
                <a:cs typeface="Calibri"/>
                <a:sym typeface="Calibri"/>
              </a:rPr>
              <a:t>USERNAME</a:t>
            </a:r>
            <a:r>
              <a:rPr lang="es-PE" sz="2000">
                <a:solidFill>
                  <a:srgbClr val="595959"/>
                </a:solidFill>
                <a:latin typeface="Calibri"/>
                <a:ea typeface="Calibri"/>
                <a:cs typeface="Calibri"/>
                <a:sym typeface="Calibri"/>
              </a:rPr>
              <a:t>;Password=</a:t>
            </a:r>
            <a:r>
              <a:rPr b="1" lang="es-PE" sz="2000">
                <a:solidFill>
                  <a:srgbClr val="595959"/>
                </a:solidFill>
                <a:latin typeface="Calibri"/>
                <a:ea typeface="Calibri"/>
                <a:cs typeface="Calibri"/>
                <a:sym typeface="Calibri"/>
              </a:rPr>
              <a:t>PASSWORD</a:t>
            </a:r>
            <a:r>
              <a:rPr lang="es-PE" sz="2000">
                <a:solidFill>
                  <a:srgbClr val="595959"/>
                </a:solidFill>
                <a:latin typeface="Calibri"/>
                <a:ea typeface="Calibri"/>
                <a:cs typeface="Calibri"/>
                <a:sym typeface="Calibri"/>
              </a:rPr>
              <a:t>;Connection Timeout=30;</a:t>
            </a:r>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Definiciones:</a:t>
            </a:r>
            <a:endParaRPr b="1"/>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 Nombre del servidor de base de datos.</a:t>
            </a:r>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DBNAME:</a:t>
            </a:r>
            <a:r>
              <a:rPr lang="es-PE" sz="2000">
                <a:solidFill>
                  <a:srgbClr val="595959"/>
                </a:solidFill>
                <a:latin typeface="Calibri"/>
                <a:ea typeface="Calibri"/>
                <a:cs typeface="Calibri"/>
                <a:sym typeface="Calibri"/>
              </a:rPr>
              <a:t> Nombre de la base de datos.</a:t>
            </a:r>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USERNAME:</a:t>
            </a:r>
            <a:r>
              <a:rPr lang="es-PE" sz="2000">
                <a:solidFill>
                  <a:srgbClr val="595959"/>
                </a:solidFill>
                <a:latin typeface="Calibri"/>
                <a:ea typeface="Calibri"/>
                <a:cs typeface="Calibri"/>
                <a:sym typeface="Calibri"/>
              </a:rPr>
              <a:t> Nombre de usuario de la base de datos.</a:t>
            </a:r>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PASSWORD:</a:t>
            </a:r>
            <a:r>
              <a:rPr lang="es-PE" sz="2000">
                <a:solidFill>
                  <a:srgbClr val="595959"/>
                </a:solidFill>
                <a:latin typeface="Calibri"/>
                <a:ea typeface="Calibri"/>
                <a:cs typeface="Calibri"/>
                <a:sym typeface="Calibri"/>
              </a:rPr>
              <a:t> Contraseña del usuario de la base de datos.</a:t>
            </a:r>
            <a:endParaRPr/>
          </a:p>
        </p:txBody>
      </p:sp>
      <p:pic>
        <p:nvPicPr>
          <p:cNvPr id="117" name="Google Shape;117;p4"/>
          <p:cNvPicPr preferRelativeResize="0"/>
          <p:nvPr/>
        </p:nvPicPr>
        <p:blipFill rotWithShape="1">
          <a:blip r:embed="rId4">
            <a:alphaModFix/>
          </a:blip>
          <a:srcRect b="32773" l="0" r="0" t="0"/>
          <a:stretch/>
        </p:blipFill>
        <p:spPr>
          <a:xfrm>
            <a:off x="608650" y="1424526"/>
            <a:ext cx="5887674" cy="20819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5"/>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5</a:t>
            </a:r>
            <a:endParaRPr/>
          </a:p>
        </p:txBody>
      </p:sp>
      <p:sp>
        <p:nvSpPr>
          <p:cNvPr id="123" name="Google Shape;123;p5"/>
          <p:cNvSpPr/>
          <p:nvPr/>
        </p:nvSpPr>
        <p:spPr>
          <a:xfrm>
            <a:off x="334437" y="3046196"/>
            <a:ext cx="61890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3</a:t>
            </a:r>
            <a:endParaRPr/>
          </a:p>
        </p:txBody>
      </p:sp>
      <p:sp>
        <p:nvSpPr>
          <p:cNvPr id="124" name="Google Shape;124;p5"/>
          <p:cNvSpPr/>
          <p:nvPr/>
        </p:nvSpPr>
        <p:spPr>
          <a:xfrm>
            <a:off x="126999" y="3698627"/>
            <a:ext cx="6603900" cy="13233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3.	</a:t>
            </a:r>
            <a:r>
              <a:rPr lang="es-PE" sz="2000">
                <a:solidFill>
                  <a:srgbClr val="595959"/>
                </a:solidFill>
                <a:latin typeface="Calibri"/>
                <a:ea typeface="Calibri"/>
                <a:cs typeface="Calibri"/>
                <a:sym typeface="Calibri"/>
              </a:rPr>
              <a:t>Ahora nos toca configurar el Identity Server, para ello tenemos que reemplazar lo resaltado en amarillo por la url pública del API.</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rPr lang="es-PE" sz="2000">
                <a:solidFill>
                  <a:srgbClr val="595959"/>
                </a:solidFill>
                <a:latin typeface="Calibri"/>
                <a:ea typeface="Calibri"/>
                <a:cs typeface="Calibri"/>
                <a:sym typeface="Calibri"/>
              </a:rPr>
              <a:t>"Authority": "</a:t>
            </a:r>
            <a:r>
              <a:rPr lang="es-PE" sz="2000">
                <a:solidFill>
                  <a:srgbClr val="595959"/>
                </a:solidFill>
                <a:highlight>
                  <a:srgbClr val="FFFF00"/>
                </a:highlight>
                <a:latin typeface="Calibri"/>
                <a:ea typeface="Calibri"/>
                <a:cs typeface="Calibri"/>
                <a:sym typeface="Calibri"/>
              </a:rPr>
              <a:t>http://177.**.**.**:</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sp>
        <p:nvSpPr>
          <p:cNvPr id="125" name="Google Shape;125;p5"/>
          <p:cNvSpPr/>
          <p:nvPr/>
        </p:nvSpPr>
        <p:spPr>
          <a:xfrm>
            <a:off x="24175" y="7511648"/>
            <a:ext cx="6603900" cy="412500"/>
          </a:xfrm>
          <a:prstGeom prst="rect">
            <a:avLst/>
          </a:prstGeom>
          <a:noFill/>
          <a:ln>
            <a:noFill/>
          </a:ln>
        </p:spPr>
        <p:txBody>
          <a:bodyPr anchorCtr="0" anchor="t" bIns="45700" lIns="91425" spcFirstLastPara="1" rIns="91425" wrap="square" tIns="45700">
            <a:spAutoFit/>
          </a:bodyPr>
          <a:lstStyle/>
          <a:p>
            <a:pPr indent="0" lvl="0" marL="432000" marR="0" rtl="0" algn="ctr">
              <a:spcBef>
                <a:spcPts val="0"/>
              </a:spcBef>
              <a:spcAft>
                <a:spcPts val="0"/>
              </a:spcAft>
              <a:buNone/>
            </a:pPr>
            <a:r>
              <a:rPr b="1" lang="es-PE" sz="2000">
                <a:solidFill>
                  <a:srgbClr val="595959"/>
                </a:solidFill>
                <a:latin typeface="Calibri"/>
                <a:ea typeface="Calibri"/>
                <a:cs typeface="Calibri"/>
                <a:sym typeface="Calibri"/>
              </a:rPr>
              <a:t>Figura 4</a:t>
            </a:r>
            <a:endParaRPr b="1" sz="2000">
              <a:solidFill>
                <a:srgbClr val="595959"/>
              </a:solidFill>
              <a:latin typeface="Calibri"/>
              <a:ea typeface="Calibri"/>
              <a:cs typeface="Calibri"/>
              <a:sym typeface="Calibri"/>
            </a:endParaRPr>
          </a:p>
        </p:txBody>
      </p:sp>
      <p:pic>
        <p:nvPicPr>
          <p:cNvPr descr="Interfaz de usuario gráfica, Texto, Aplicación, Correo electrónico&#10;&#10;Descripción generada automáticamente" id="126" name="Google Shape;126;p5"/>
          <p:cNvPicPr preferRelativeResize="0"/>
          <p:nvPr/>
        </p:nvPicPr>
        <p:blipFill>
          <a:blip r:embed="rId4">
            <a:alphaModFix/>
          </a:blip>
          <a:stretch>
            <a:fillRect/>
          </a:stretch>
        </p:blipFill>
        <p:spPr>
          <a:xfrm>
            <a:off x="601650" y="883925"/>
            <a:ext cx="5448949" cy="2162282"/>
          </a:xfrm>
          <a:prstGeom prst="rect">
            <a:avLst/>
          </a:prstGeom>
          <a:noFill/>
          <a:ln cap="flat" cmpd="sng" w="28575">
            <a:solidFill>
              <a:schemeClr val="accent5"/>
            </a:solidFill>
            <a:prstDash val="solid"/>
            <a:round/>
            <a:headEnd len="sm" w="sm" type="none"/>
            <a:tailEnd len="sm" w="sm" type="none"/>
          </a:ln>
        </p:spPr>
      </p:pic>
      <p:pic>
        <p:nvPicPr>
          <p:cNvPr descr="Interfaz de usuario gráfica, Texto, Aplicación, Correo electrónico&#10;&#10;Descripción generada automáticamente" id="127" name="Google Shape;127;p5"/>
          <p:cNvPicPr preferRelativeResize="0"/>
          <p:nvPr/>
        </p:nvPicPr>
        <p:blipFill>
          <a:blip r:embed="rId5">
            <a:alphaModFix/>
          </a:blip>
          <a:stretch>
            <a:fillRect/>
          </a:stretch>
        </p:blipFill>
        <p:spPr>
          <a:xfrm>
            <a:off x="625800" y="5261850"/>
            <a:ext cx="5448949" cy="2162282"/>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6"/>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6</a:t>
            </a:r>
            <a:endParaRPr/>
          </a:p>
        </p:txBody>
      </p:sp>
      <p:sp>
        <p:nvSpPr>
          <p:cNvPr id="133" name="Google Shape;133;p6"/>
          <p:cNvSpPr/>
          <p:nvPr/>
        </p:nvSpPr>
        <p:spPr>
          <a:xfrm>
            <a:off x="127050" y="4878816"/>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5</a:t>
            </a:r>
            <a:endParaRPr b="1" sz="2000">
              <a:solidFill>
                <a:srgbClr val="595959"/>
              </a:solidFill>
              <a:latin typeface="Calibri"/>
              <a:ea typeface="Calibri"/>
              <a:cs typeface="Calibri"/>
              <a:sym typeface="Calibri"/>
            </a:endParaRPr>
          </a:p>
        </p:txBody>
      </p:sp>
      <p:sp>
        <p:nvSpPr>
          <p:cNvPr id="134" name="Google Shape;134;p6"/>
          <p:cNvSpPr/>
          <p:nvPr/>
        </p:nvSpPr>
        <p:spPr>
          <a:xfrm>
            <a:off x="50800" y="436004"/>
            <a:ext cx="6603900" cy="22539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4.	</a:t>
            </a:r>
            <a:r>
              <a:rPr lang="es-PE" sz="2000">
                <a:solidFill>
                  <a:srgbClr val="595959"/>
                </a:solidFill>
                <a:latin typeface="Calibri"/>
                <a:ea typeface="Calibri"/>
                <a:cs typeface="Calibri"/>
                <a:sym typeface="Calibri"/>
              </a:rPr>
              <a:t>En el </a:t>
            </a:r>
            <a:r>
              <a:rPr b="1" lang="es-PE" sz="2000">
                <a:solidFill>
                  <a:srgbClr val="595959"/>
                </a:solidFill>
                <a:latin typeface="Calibri"/>
                <a:ea typeface="Calibri"/>
                <a:cs typeface="Calibri"/>
                <a:sym typeface="Calibri"/>
              </a:rPr>
              <a:t>Mailconfig</a:t>
            </a:r>
            <a:r>
              <a:rPr lang="es-PE" sz="2000">
                <a:solidFill>
                  <a:srgbClr val="595959"/>
                </a:solidFill>
                <a:latin typeface="Calibri"/>
                <a:ea typeface="Calibri"/>
                <a:cs typeface="Calibri"/>
                <a:sym typeface="Calibri"/>
              </a:rPr>
              <a:t> modificar los siguientes parámetros por los de su servidor de correo.</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rPr lang="es-PE" sz="2000">
                <a:solidFill>
                  <a:srgbClr val="595959"/>
                </a:solidFill>
                <a:latin typeface="Calibri"/>
                <a:ea typeface="Calibri"/>
                <a:cs typeface="Calibri"/>
                <a:sym typeface="Calibri"/>
              </a:rPr>
              <a:t>"SmtpHost": "</a:t>
            </a:r>
            <a:r>
              <a:rPr b="1" lang="es-PE" sz="2000">
                <a:solidFill>
                  <a:srgbClr val="595959"/>
                </a:solidFill>
                <a:latin typeface="Calibri"/>
                <a:ea typeface="Calibri"/>
                <a:cs typeface="Calibri"/>
                <a:sym typeface="Calibri"/>
              </a:rPr>
              <a:t>NOMBRE DEL SERVIDOR SMTP</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rPr lang="es-PE" sz="2000">
                <a:solidFill>
                  <a:srgbClr val="595959"/>
                </a:solidFill>
                <a:latin typeface="Calibri"/>
                <a:ea typeface="Calibri"/>
                <a:cs typeface="Calibri"/>
                <a:sym typeface="Calibri"/>
              </a:rPr>
              <a:t>"SmtpPort": </a:t>
            </a:r>
            <a:r>
              <a:rPr b="1" lang="es-PE" sz="2000">
                <a:solidFill>
                  <a:srgbClr val="595959"/>
                </a:solidFill>
                <a:latin typeface="Calibri"/>
                <a:ea typeface="Calibri"/>
                <a:cs typeface="Calibri"/>
                <a:sym typeface="Calibri"/>
              </a:rPr>
              <a:t>N°PUERTO</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rPr lang="es-PE" sz="2000">
                <a:solidFill>
                  <a:srgbClr val="595959"/>
                </a:solidFill>
                <a:latin typeface="Calibri"/>
                <a:ea typeface="Calibri"/>
                <a:cs typeface="Calibri"/>
                <a:sym typeface="Calibri"/>
              </a:rPr>
              <a:t>"SmtpUser": "</a:t>
            </a:r>
            <a:r>
              <a:rPr b="1" lang="es-PE" sz="2000">
                <a:solidFill>
                  <a:srgbClr val="595959"/>
                </a:solidFill>
                <a:latin typeface="Calibri"/>
                <a:ea typeface="Calibri"/>
                <a:cs typeface="Calibri"/>
                <a:sym typeface="Calibri"/>
              </a:rPr>
              <a:t>CORREO</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rPr lang="es-PE" sz="2000">
                <a:solidFill>
                  <a:srgbClr val="595959"/>
                </a:solidFill>
                <a:latin typeface="Calibri"/>
                <a:ea typeface="Calibri"/>
                <a:cs typeface="Calibri"/>
                <a:sym typeface="Calibri"/>
              </a:rPr>
              <a:t>"SmtpPass": "</a:t>
            </a:r>
            <a:r>
              <a:rPr b="1" lang="es-PE" sz="2000">
                <a:solidFill>
                  <a:srgbClr val="595959"/>
                </a:solidFill>
                <a:latin typeface="Calibri"/>
                <a:ea typeface="Calibri"/>
                <a:cs typeface="Calibri"/>
                <a:sym typeface="Calibri"/>
              </a:rPr>
              <a:t>CONTRASEÑA</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p:txBody>
      </p:sp>
      <p:sp>
        <p:nvSpPr>
          <p:cNvPr id="135" name="Google Shape;135;p6"/>
          <p:cNvSpPr/>
          <p:nvPr/>
        </p:nvSpPr>
        <p:spPr>
          <a:xfrm>
            <a:off x="50850" y="5312680"/>
            <a:ext cx="6603900" cy="7941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5.	Abrir: Internet Information Services -&gt; </a:t>
            </a:r>
            <a:r>
              <a:rPr b="1" lang="es-PE" sz="2000">
                <a:solidFill>
                  <a:srgbClr val="595959"/>
                </a:solidFill>
                <a:latin typeface="Calibri"/>
                <a:ea typeface="Calibri"/>
                <a:cs typeface="Calibri"/>
                <a:sym typeface="Calibri"/>
              </a:rPr>
              <a:t>Nombre del servidor</a:t>
            </a:r>
            <a:r>
              <a:rPr lang="es-PE" sz="2000">
                <a:solidFill>
                  <a:srgbClr val="595959"/>
                </a:solidFill>
                <a:latin typeface="Calibri"/>
                <a:ea typeface="Calibri"/>
                <a:cs typeface="Calibri"/>
                <a:sym typeface="Calibri"/>
              </a:rPr>
              <a:t> -&gt; Sites -&gt; Add Website</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t/>
            </a:r>
            <a:endParaRPr/>
          </a:p>
        </p:txBody>
      </p:sp>
      <p:pic>
        <p:nvPicPr>
          <p:cNvPr descr="Interfaz de usuario gráfica, Texto, Aplicación, Correo electrónico&#10;&#10;Descripción generada automáticamente" id="136" name="Google Shape;136;p6"/>
          <p:cNvPicPr preferRelativeResize="0"/>
          <p:nvPr/>
        </p:nvPicPr>
        <p:blipFill>
          <a:blip r:embed="rId4">
            <a:alphaModFix/>
          </a:blip>
          <a:stretch>
            <a:fillRect/>
          </a:stretch>
        </p:blipFill>
        <p:spPr>
          <a:xfrm>
            <a:off x="652488" y="2752350"/>
            <a:ext cx="5393325" cy="2140225"/>
          </a:xfrm>
          <a:prstGeom prst="rect">
            <a:avLst/>
          </a:prstGeom>
          <a:noFill/>
          <a:ln cap="flat" cmpd="sng" w="28575">
            <a:solidFill>
              <a:schemeClr val="accent5"/>
            </a:solidFill>
            <a:prstDash val="solid"/>
            <a:round/>
            <a:headEnd len="sm" w="sm" type="none"/>
            <a:tailEnd len="sm" w="sm" type="none"/>
          </a:ln>
        </p:spPr>
      </p:pic>
      <p:pic>
        <p:nvPicPr>
          <p:cNvPr id="137" name="Google Shape;137;p6"/>
          <p:cNvPicPr preferRelativeResize="0"/>
          <p:nvPr/>
        </p:nvPicPr>
        <p:blipFill rotWithShape="1">
          <a:blip r:embed="rId5">
            <a:alphaModFix/>
          </a:blip>
          <a:srcRect b="57156" l="0" r="55929" t="0"/>
          <a:stretch/>
        </p:blipFill>
        <p:spPr>
          <a:xfrm>
            <a:off x="1340801" y="6229400"/>
            <a:ext cx="4120525" cy="2253900"/>
          </a:xfrm>
          <a:prstGeom prst="rect">
            <a:avLst/>
          </a:prstGeom>
          <a:noFill/>
          <a:ln cap="flat" cmpd="sng" w="28575">
            <a:solidFill>
              <a:schemeClr val="accent5"/>
            </a:solidFill>
            <a:prstDash val="solid"/>
            <a:round/>
            <a:headEnd len="sm" w="sm" type="none"/>
            <a:tailEnd len="sm" w="sm" type="none"/>
          </a:ln>
        </p:spPr>
      </p:pic>
      <p:sp>
        <p:nvSpPr>
          <p:cNvPr id="138" name="Google Shape;138;p6"/>
          <p:cNvSpPr/>
          <p:nvPr/>
        </p:nvSpPr>
        <p:spPr>
          <a:xfrm>
            <a:off x="47188" y="8478303"/>
            <a:ext cx="6603900" cy="412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6</a:t>
            </a:r>
            <a:endParaRPr b="1" sz="2000">
              <a:solidFill>
                <a:srgbClr val="59595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7"/>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7</a:t>
            </a:r>
            <a:endParaRPr b="1" sz="2400">
              <a:solidFill>
                <a:schemeClr val="lt1"/>
              </a:solidFill>
              <a:latin typeface="Century Gothic"/>
              <a:ea typeface="Century Gothic"/>
              <a:cs typeface="Century Gothic"/>
              <a:sym typeface="Century Gothic"/>
            </a:endParaRPr>
          </a:p>
        </p:txBody>
      </p:sp>
      <p:sp>
        <p:nvSpPr>
          <p:cNvPr id="144" name="Google Shape;144;p7"/>
          <p:cNvSpPr/>
          <p:nvPr/>
        </p:nvSpPr>
        <p:spPr>
          <a:xfrm>
            <a:off x="127000" y="6620043"/>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7</a:t>
            </a:r>
            <a:endParaRPr/>
          </a:p>
        </p:txBody>
      </p:sp>
      <p:sp>
        <p:nvSpPr>
          <p:cNvPr id="145" name="Google Shape;145;p7"/>
          <p:cNvSpPr/>
          <p:nvPr/>
        </p:nvSpPr>
        <p:spPr>
          <a:xfrm>
            <a:off x="50" y="514762"/>
            <a:ext cx="6603900" cy="26481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6</a:t>
            </a:r>
            <a:r>
              <a:rPr lang="es-PE" sz="2000">
                <a:solidFill>
                  <a:srgbClr val="595959"/>
                </a:solidFill>
                <a:latin typeface="Calibri"/>
                <a:ea typeface="Calibri"/>
                <a:cs typeface="Calibri"/>
                <a:sym typeface="Calibri"/>
              </a:rPr>
              <a:t>.	</a:t>
            </a:r>
            <a:r>
              <a:rPr lang="es-PE" sz="2000">
                <a:solidFill>
                  <a:schemeClr val="dk1"/>
                </a:solidFill>
                <a:latin typeface="Calibri"/>
                <a:ea typeface="Calibri"/>
                <a:cs typeface="Calibri"/>
                <a:sym typeface="Calibri"/>
              </a:rPr>
              <a:t>S</a:t>
            </a:r>
            <a:r>
              <a:rPr lang="es-PE" sz="2000">
                <a:solidFill>
                  <a:srgbClr val="595959"/>
                </a:solidFill>
                <a:latin typeface="Calibri"/>
                <a:ea typeface="Calibri"/>
                <a:cs typeface="Calibri"/>
                <a:sym typeface="Calibri"/>
              </a:rPr>
              <a:t>e abrirá una nueva ventana, en la cual se tendrá que ingresar la siguiente información:</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Site name:</a:t>
            </a:r>
            <a:r>
              <a:rPr lang="es-PE" sz="2000">
                <a:solidFill>
                  <a:srgbClr val="595959"/>
                </a:solidFill>
                <a:latin typeface="Calibri"/>
                <a:ea typeface="Calibri"/>
                <a:cs typeface="Calibri"/>
                <a:sym typeface="Calibri"/>
              </a:rPr>
              <a:t> APM_BIRTHDAY_API</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Physical path:</a:t>
            </a:r>
            <a:r>
              <a:rPr lang="es-PE" sz="2000">
                <a:solidFill>
                  <a:srgbClr val="595959"/>
                </a:solidFill>
                <a:latin typeface="Calibri"/>
                <a:ea typeface="Calibri"/>
                <a:cs typeface="Calibri"/>
                <a:sym typeface="Calibri"/>
              </a:rPr>
              <a:t> C:\inetpub\wwwroot\APM_BIRTHDAY_API</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Port:</a:t>
            </a:r>
            <a:r>
              <a:rPr lang="es-PE" sz="2000">
                <a:solidFill>
                  <a:srgbClr val="595959"/>
                </a:solidFill>
                <a:latin typeface="Calibri"/>
                <a:ea typeface="Calibri"/>
                <a:cs typeface="Calibri"/>
                <a:sym typeface="Calibri"/>
              </a:rPr>
              <a:t> Colocar el puerto designado que tenga salida a internet.</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Y luego presionar el botón </a:t>
            </a:r>
            <a:r>
              <a:rPr b="1" lang="es-PE" sz="2000">
                <a:solidFill>
                  <a:srgbClr val="595959"/>
                </a:solidFill>
                <a:latin typeface="Calibri"/>
                <a:ea typeface="Calibri"/>
                <a:cs typeface="Calibri"/>
                <a:sym typeface="Calibri"/>
              </a:rPr>
              <a:t>OK</a:t>
            </a:r>
            <a:endParaRPr b="1"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a:p>
        </p:txBody>
      </p:sp>
      <p:pic>
        <p:nvPicPr>
          <p:cNvPr id="146" name="Google Shape;146;p7"/>
          <p:cNvPicPr preferRelativeResize="0"/>
          <p:nvPr/>
        </p:nvPicPr>
        <p:blipFill rotWithShape="1">
          <a:blip r:embed="rId4">
            <a:alphaModFix/>
          </a:blip>
          <a:srcRect b="20052" l="31505" r="31143" t="14780"/>
          <a:stretch/>
        </p:blipFill>
        <p:spPr>
          <a:xfrm>
            <a:off x="1781175" y="3272212"/>
            <a:ext cx="3295650" cy="3238500"/>
          </a:xfrm>
          <a:prstGeom prst="rect">
            <a:avLst/>
          </a:prstGeom>
          <a:noFill/>
          <a:ln cap="flat" cmpd="sng" w="28575">
            <a:solidFill>
              <a:srgbClr val="595959"/>
            </a:solidFill>
            <a:prstDash val="solid"/>
            <a:round/>
            <a:headEnd len="sm" w="sm" type="none"/>
            <a:tailEnd len="sm" w="sm" type="none"/>
          </a:ln>
        </p:spPr>
      </p:pic>
      <p:sp>
        <p:nvSpPr>
          <p:cNvPr id="147" name="Google Shape;147;p7"/>
          <p:cNvSpPr/>
          <p:nvPr/>
        </p:nvSpPr>
        <p:spPr>
          <a:xfrm>
            <a:off x="50" y="7242506"/>
            <a:ext cx="6603900" cy="7080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Se podrá visualizar que fue creado en el listado de </a:t>
            </a:r>
            <a:r>
              <a:rPr b="1" lang="es-PE" sz="2000">
                <a:solidFill>
                  <a:srgbClr val="595959"/>
                </a:solidFill>
                <a:latin typeface="Calibri"/>
                <a:ea typeface="Calibri"/>
                <a:cs typeface="Calibri"/>
                <a:sym typeface="Calibri"/>
              </a:rPr>
              <a:t>Sites.</a:t>
            </a:r>
            <a:endParaRPr b="1" sz="2000">
              <a:solidFill>
                <a:srgbClr val="59595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8"/>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8</a:t>
            </a:r>
            <a:endParaRPr/>
          </a:p>
        </p:txBody>
      </p:sp>
      <p:sp>
        <p:nvSpPr>
          <p:cNvPr id="153" name="Google Shape;153;p8"/>
          <p:cNvSpPr/>
          <p:nvPr/>
        </p:nvSpPr>
        <p:spPr>
          <a:xfrm>
            <a:off x="127000" y="2405587"/>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8</a:t>
            </a:r>
            <a:endParaRPr/>
          </a:p>
        </p:txBody>
      </p:sp>
      <p:sp>
        <p:nvSpPr>
          <p:cNvPr id="154" name="Google Shape;154;p8"/>
          <p:cNvSpPr/>
          <p:nvPr/>
        </p:nvSpPr>
        <p:spPr>
          <a:xfrm>
            <a:off x="127000" y="6468160"/>
            <a:ext cx="6603900" cy="41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9</a:t>
            </a:r>
            <a:endParaRPr b="1" sz="2000">
              <a:solidFill>
                <a:srgbClr val="595959"/>
              </a:solidFill>
              <a:latin typeface="Calibri"/>
              <a:ea typeface="Calibri"/>
              <a:cs typeface="Calibri"/>
              <a:sym typeface="Calibri"/>
            </a:endParaRPr>
          </a:p>
        </p:txBody>
      </p:sp>
      <p:pic>
        <p:nvPicPr>
          <p:cNvPr id="155" name="Google Shape;155;p8"/>
          <p:cNvPicPr preferRelativeResize="0"/>
          <p:nvPr/>
        </p:nvPicPr>
        <p:blipFill rotWithShape="1">
          <a:blip r:embed="rId4">
            <a:alphaModFix/>
          </a:blip>
          <a:srcRect b="61596" l="0" r="25350" t="0"/>
          <a:stretch/>
        </p:blipFill>
        <p:spPr>
          <a:xfrm>
            <a:off x="666750" y="647250"/>
            <a:ext cx="5524500" cy="1524000"/>
          </a:xfrm>
          <a:prstGeom prst="rect">
            <a:avLst/>
          </a:prstGeom>
          <a:noFill/>
          <a:ln cap="flat" cmpd="sng" w="28575">
            <a:solidFill>
              <a:schemeClr val="accent5"/>
            </a:solidFill>
            <a:prstDash val="solid"/>
            <a:round/>
            <a:headEnd len="sm" w="sm" type="none"/>
            <a:tailEnd len="sm" w="sm" type="none"/>
          </a:ln>
        </p:spPr>
      </p:pic>
      <p:sp>
        <p:nvSpPr>
          <p:cNvPr id="156" name="Google Shape;156;p8"/>
          <p:cNvSpPr/>
          <p:nvPr/>
        </p:nvSpPr>
        <p:spPr>
          <a:xfrm>
            <a:off x="0" y="3052406"/>
            <a:ext cx="6603900" cy="7080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Abrir: Internet Information Services -&gt; </a:t>
            </a:r>
            <a:r>
              <a:rPr b="1" lang="es-PE" sz="2000">
                <a:solidFill>
                  <a:srgbClr val="595959"/>
                </a:solidFill>
                <a:latin typeface="Calibri"/>
                <a:ea typeface="Calibri"/>
                <a:cs typeface="Calibri"/>
                <a:sym typeface="Calibri"/>
              </a:rPr>
              <a:t>Nombre del servidor</a:t>
            </a:r>
            <a:r>
              <a:rPr lang="es-PE" sz="2000">
                <a:solidFill>
                  <a:srgbClr val="595959"/>
                </a:solidFill>
                <a:latin typeface="Calibri"/>
                <a:ea typeface="Calibri"/>
                <a:cs typeface="Calibri"/>
                <a:sym typeface="Calibri"/>
              </a:rPr>
              <a:t> -&gt; Aplication Pools.</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57" name="Google Shape;157;p8"/>
          <p:cNvPicPr preferRelativeResize="0"/>
          <p:nvPr/>
        </p:nvPicPr>
        <p:blipFill rotWithShape="1">
          <a:blip r:embed="rId5">
            <a:alphaModFix/>
          </a:blip>
          <a:srcRect b="32272" l="0" r="21966" t="0"/>
          <a:stretch/>
        </p:blipFill>
        <p:spPr>
          <a:xfrm>
            <a:off x="920700" y="3952231"/>
            <a:ext cx="4762500" cy="2324100"/>
          </a:xfrm>
          <a:prstGeom prst="rect">
            <a:avLst/>
          </a:prstGeom>
          <a:noFill/>
          <a:ln cap="flat" cmpd="sng" w="28575">
            <a:solidFill>
              <a:schemeClr val="accent5"/>
            </a:solidFill>
            <a:prstDash val="solid"/>
            <a:round/>
            <a:headEnd len="sm" w="sm" type="none"/>
            <a:tailEnd len="sm" w="sm" type="none"/>
          </a:ln>
        </p:spPr>
      </p:pic>
      <p:sp>
        <p:nvSpPr>
          <p:cNvPr id="158" name="Google Shape;158;p8"/>
          <p:cNvSpPr/>
          <p:nvPr/>
        </p:nvSpPr>
        <p:spPr>
          <a:xfrm>
            <a:off x="0" y="7072470"/>
            <a:ext cx="6603900" cy="13575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Modificar lo siguiente:</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.NET CLR versión: </a:t>
            </a:r>
            <a:r>
              <a:rPr b="1" lang="es-PE" sz="2000">
                <a:solidFill>
                  <a:srgbClr val="595959"/>
                </a:solidFill>
                <a:latin typeface="Calibri"/>
                <a:ea typeface="Calibri"/>
                <a:cs typeface="Calibri"/>
                <a:sym typeface="Calibri"/>
              </a:rPr>
              <a:t>No Managed Code</a:t>
            </a:r>
            <a:endParaRPr b="1"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9"/>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9</a:t>
            </a:r>
            <a:endParaRPr b="1" sz="2400">
              <a:solidFill>
                <a:schemeClr val="lt1"/>
              </a:solidFill>
              <a:latin typeface="Century Gothic"/>
              <a:ea typeface="Century Gothic"/>
              <a:cs typeface="Century Gothic"/>
              <a:sym typeface="Century Gothic"/>
            </a:endParaRPr>
          </a:p>
        </p:txBody>
      </p:sp>
      <p:sp>
        <p:nvSpPr>
          <p:cNvPr id="164" name="Google Shape;164;p9"/>
          <p:cNvSpPr/>
          <p:nvPr/>
        </p:nvSpPr>
        <p:spPr>
          <a:xfrm>
            <a:off x="0" y="3592629"/>
            <a:ext cx="6603900" cy="28623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Una vez que se finalice la publicación del API, se deberá entregar al proveedor, Plus One Latam, el enlace externo. De esta manera, el proveedor realizará la modificación en el código fuente de la WEB para que apunte al API público. El proveedor brindará los los archivos de publicación de la WEB y lo subirá en la siguiente ruta.</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Ruta:</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APM.Birthday.Documents/2.Releases/2.WEB/publish_apm_birthday_web.zip</a:t>
            </a:r>
            <a:endParaRPr b="1"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p:txBody>
      </p:sp>
      <p:pic>
        <p:nvPicPr>
          <p:cNvPr id="165" name="Google Shape;165;p9"/>
          <p:cNvPicPr preferRelativeResize="0"/>
          <p:nvPr/>
        </p:nvPicPr>
        <p:blipFill>
          <a:blip r:embed="rId4">
            <a:alphaModFix/>
          </a:blip>
          <a:stretch>
            <a:fillRect/>
          </a:stretch>
        </p:blipFill>
        <p:spPr>
          <a:xfrm>
            <a:off x="2219325" y="539675"/>
            <a:ext cx="2419350" cy="2238375"/>
          </a:xfrm>
          <a:prstGeom prst="rect">
            <a:avLst/>
          </a:prstGeom>
          <a:noFill/>
          <a:ln cap="flat" cmpd="sng" w="28575">
            <a:solidFill>
              <a:schemeClr val="accent5"/>
            </a:solidFill>
            <a:prstDash val="solid"/>
            <a:round/>
            <a:headEnd len="sm" w="sm" type="none"/>
            <a:tailEnd len="sm" w="sm" type="none"/>
          </a:ln>
        </p:spPr>
      </p:pic>
      <p:sp>
        <p:nvSpPr>
          <p:cNvPr id="166" name="Google Shape;166;p9"/>
          <p:cNvSpPr/>
          <p:nvPr/>
        </p:nvSpPr>
        <p:spPr>
          <a:xfrm>
            <a:off x="0" y="2778060"/>
            <a:ext cx="6603900" cy="412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10</a:t>
            </a:r>
            <a:endParaRPr b="1" sz="2000">
              <a:solidFill>
                <a:srgbClr val="59595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2021-08-14T18:28:59Z</dcterms:created>
  <dc:creator>Jmxdigital</dc:creator>
</cp:coreProperties>
</file>