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9144000" cx="6858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7">
          <p15:clr>
            <a:srgbClr val="A4A3A4"/>
          </p15:clr>
        </p15:guide>
        <p15:guide id="2" pos="2160">
          <p15:clr>
            <a:srgbClr val="A4A3A4"/>
          </p15:clr>
        </p15:guide>
      </p15:sldGuideLst>
    </p:ext>
    <p:ext uri="http://customooxmlschemas.google.com/">
      <go:slidesCustomData xmlns:go="http://customooxmlschemas.google.com/" r:id="rId21" roundtripDataSignature="AMtx7miSwc6zhQEnZLQrU/wMgfBWXRUq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7"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437c7d6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f2437c7d62_0_2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437c7d6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f2437c7d62_0_44: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528108" y="2377546"/>
            <a:ext cx="5801784"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0"/>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1772576" y="3622015"/>
            <a:ext cx="774911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227799" y="2186121"/>
            <a:ext cx="774911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1"/>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514350" y="1496484"/>
            <a:ext cx="5829300" cy="31834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857250" y="4802717"/>
            <a:ext cx="5143500" cy="220768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2"/>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13"/>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467916" y="2279653"/>
            <a:ext cx="5915025" cy="38036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467916" y="6119286"/>
            <a:ext cx="5915025" cy="20002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14"/>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71488"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5"/>
          <p:cNvSpPr txBox="1"/>
          <p:nvPr>
            <p:ph idx="2" type="body"/>
          </p:nvPr>
        </p:nvSpPr>
        <p:spPr>
          <a:xfrm>
            <a:off x="3471863"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5"/>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472381"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472381" y="2241551"/>
            <a:ext cx="2901255"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16"/>
          <p:cNvSpPr txBox="1"/>
          <p:nvPr>
            <p:ph idx="2" type="body"/>
          </p:nvPr>
        </p:nvSpPr>
        <p:spPr>
          <a:xfrm>
            <a:off x="472381" y="3340100"/>
            <a:ext cx="2901255"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6"/>
          <p:cNvSpPr txBox="1"/>
          <p:nvPr>
            <p:ph idx="3" type="body"/>
          </p:nvPr>
        </p:nvSpPr>
        <p:spPr>
          <a:xfrm>
            <a:off x="3471863" y="2241551"/>
            <a:ext cx="2915543"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16"/>
          <p:cNvSpPr txBox="1"/>
          <p:nvPr>
            <p:ph idx="4" type="body"/>
          </p:nvPr>
        </p:nvSpPr>
        <p:spPr>
          <a:xfrm>
            <a:off x="3471863" y="3340100"/>
            <a:ext cx="2915543"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16"/>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2915543" y="1316569"/>
            <a:ext cx="3471863" cy="6498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8"/>
          <p:cNvSpPr txBox="1"/>
          <p:nvPr>
            <p:ph idx="2"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8"/>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2915543" y="1316569"/>
            <a:ext cx="3471863" cy="6498167"/>
          </a:xfrm>
          <a:prstGeom prst="rect">
            <a:avLst/>
          </a:prstGeom>
          <a:noFill/>
          <a:ln>
            <a:noFill/>
          </a:ln>
        </p:spPr>
      </p:sp>
      <p:sp>
        <p:nvSpPr>
          <p:cNvPr id="68" name="Google Shape;68;p19"/>
          <p:cNvSpPr txBox="1"/>
          <p:nvPr>
            <p:ph idx="1"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9"/>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nueva tendencia: Edificios Conectados | MD Blog" id="88" name="Google Shape;88;p1"/>
          <p:cNvPicPr preferRelativeResize="0"/>
          <p:nvPr/>
        </p:nvPicPr>
        <p:blipFill rotWithShape="1">
          <a:blip r:embed="rId3">
            <a:alphaModFix/>
          </a:blip>
          <a:srcRect b="2900" l="22116" r="2411" t="0"/>
          <a:stretch/>
        </p:blipFill>
        <p:spPr>
          <a:xfrm>
            <a:off x="0" y="0"/>
            <a:ext cx="6858000" cy="5882185"/>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0" y="0"/>
            <a:ext cx="6858000" cy="9144000"/>
          </a:xfrm>
          <a:prstGeom prst="rect">
            <a:avLst/>
          </a:prstGeom>
          <a:noFill/>
          <a:ln>
            <a:noFill/>
          </a:ln>
        </p:spPr>
      </p:pic>
      <p:sp>
        <p:nvSpPr>
          <p:cNvPr id="90" name="Google Shape;90;p1"/>
          <p:cNvSpPr/>
          <p:nvPr/>
        </p:nvSpPr>
        <p:spPr>
          <a:xfrm>
            <a:off x="76200" y="7050736"/>
            <a:ext cx="6858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PE" sz="2000" u="none" cap="none" strike="noStrike">
                <a:solidFill>
                  <a:srgbClr val="595959"/>
                </a:solidFill>
                <a:latin typeface="Calibri"/>
                <a:ea typeface="Calibri"/>
                <a:cs typeface="Calibri"/>
                <a:sym typeface="Calibri"/>
              </a:rPr>
              <a:t>MANUAL DE</a:t>
            </a:r>
            <a:r>
              <a:rPr b="1" lang="es-PE" sz="2000">
                <a:solidFill>
                  <a:srgbClr val="595959"/>
                </a:solidFill>
                <a:latin typeface="Calibri"/>
                <a:ea typeface="Calibri"/>
                <a:cs typeface="Calibri"/>
                <a:sym typeface="Calibri"/>
              </a:rPr>
              <a:t> CREACIÓN DE TAREA PROGRAMADA</a:t>
            </a:r>
            <a:endParaRPr/>
          </a:p>
          <a:p>
            <a:pPr indent="0" lvl="0" marL="0" marR="0" rtl="0" algn="l">
              <a:spcBef>
                <a:spcPts val="0"/>
              </a:spcBef>
              <a:spcAft>
                <a:spcPts val="0"/>
              </a:spcAft>
              <a:buNone/>
            </a:pPr>
            <a:r>
              <a:rPr lang="es-PE">
                <a:solidFill>
                  <a:srgbClr val="595959"/>
                </a:solidFill>
                <a:latin typeface="Calibri"/>
                <a:ea typeface="Calibri"/>
                <a:cs typeface="Calibri"/>
                <a:sym typeface="Calibri"/>
              </a:rPr>
              <a:t>VERSIÓN 1.0</a:t>
            </a:r>
            <a:endParaRPr>
              <a:latin typeface="Calibri"/>
              <a:ea typeface="Calibri"/>
              <a:cs typeface="Calibri"/>
              <a:sym typeface="Calibri"/>
            </a:endParaRPr>
          </a:p>
        </p:txBody>
      </p:sp>
      <p:sp>
        <p:nvSpPr>
          <p:cNvPr id="91" name="Google Shape;91;p1"/>
          <p:cNvSpPr/>
          <p:nvPr/>
        </p:nvSpPr>
        <p:spPr>
          <a:xfrm>
            <a:off x="0" y="7682422"/>
            <a:ext cx="6722533" cy="55399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000">
                <a:solidFill>
                  <a:srgbClr val="595959"/>
                </a:solidFill>
                <a:latin typeface="Calibri"/>
                <a:ea typeface="Calibri"/>
                <a:cs typeface="Calibri"/>
                <a:sym typeface="Calibri"/>
              </a:rPr>
              <a:t>AVISO DE CONFIDENCIALIDAD: la información contendida en este documento es de carácter confidencial y está legalmente protegida, solo destinada para el uso del destinatario (s) previsto (s). Cualquier divulgación, difusión, distribución o copia a personas ajenas a la empresa APM TERMINALS o sus filiales, está prohibida.</a:t>
            </a:r>
            <a:endParaRPr sz="1000">
              <a:solidFill>
                <a:srgbClr val="59595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f2437c7d62_0_22"/>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9</a:t>
            </a:r>
            <a:endParaRPr/>
          </a:p>
        </p:txBody>
      </p:sp>
      <p:sp>
        <p:nvSpPr>
          <p:cNvPr id="165" name="Google Shape;165;gf2437c7d62_0_22"/>
          <p:cNvSpPr/>
          <p:nvPr/>
        </p:nvSpPr>
        <p:spPr>
          <a:xfrm>
            <a:off x="-9" y="3275818"/>
            <a:ext cx="6993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9</a:t>
            </a:r>
            <a:endParaRPr b="1" sz="2000">
              <a:solidFill>
                <a:srgbClr val="595959"/>
              </a:solidFill>
              <a:latin typeface="Calibri"/>
              <a:ea typeface="Calibri"/>
              <a:cs typeface="Calibri"/>
              <a:sym typeface="Calibri"/>
            </a:endParaRPr>
          </a:p>
        </p:txBody>
      </p:sp>
      <p:sp>
        <p:nvSpPr>
          <p:cNvPr id="166" name="Google Shape;166;gf2437c7d62_0_22"/>
          <p:cNvSpPr/>
          <p:nvPr/>
        </p:nvSpPr>
        <p:spPr>
          <a:xfrm>
            <a:off x="127050" y="3676027"/>
            <a:ext cx="6603900" cy="14232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8</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En la pestaña </a:t>
            </a:r>
            <a:r>
              <a:rPr b="1" lang="es-PE" sz="2000">
                <a:solidFill>
                  <a:srgbClr val="595959"/>
                </a:solidFill>
                <a:latin typeface="Calibri"/>
                <a:ea typeface="Calibri"/>
                <a:cs typeface="Calibri"/>
                <a:sym typeface="Calibri"/>
              </a:rPr>
              <a:t>Settings</a:t>
            </a:r>
            <a:r>
              <a:rPr lang="es-PE" sz="2000">
                <a:solidFill>
                  <a:srgbClr val="595959"/>
                </a:solidFill>
                <a:latin typeface="Calibri"/>
                <a:ea typeface="Calibri"/>
                <a:cs typeface="Calibri"/>
                <a:sym typeface="Calibri"/>
              </a:rPr>
              <a:t>, seleccionar las opciones que se muestran en la siguiente imagen y presionar </a:t>
            </a:r>
            <a:r>
              <a:rPr b="1" lang="es-PE" sz="2000">
                <a:solidFill>
                  <a:srgbClr val="595959"/>
                </a:solidFill>
                <a:latin typeface="Calibri"/>
                <a:ea typeface="Calibri"/>
                <a:cs typeface="Calibri"/>
                <a:sym typeface="Calibri"/>
              </a:rPr>
              <a:t>OK.</a:t>
            </a:r>
            <a:endParaRPr b="1"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Stop the task if it runs longer than: </a:t>
            </a:r>
            <a:r>
              <a:rPr lang="es-PE" sz="2000">
                <a:solidFill>
                  <a:srgbClr val="595959"/>
                </a:solidFill>
                <a:latin typeface="Calibri"/>
                <a:ea typeface="Calibri"/>
                <a:cs typeface="Calibri"/>
                <a:sym typeface="Calibri"/>
              </a:rPr>
              <a:t>1 hour</a:t>
            </a:r>
            <a:endParaRPr sz="2000">
              <a:solidFill>
                <a:srgbClr val="595959"/>
              </a:solidFill>
              <a:latin typeface="Calibri"/>
              <a:ea typeface="Calibri"/>
              <a:cs typeface="Calibri"/>
              <a:sym typeface="Calibri"/>
            </a:endParaRPr>
          </a:p>
        </p:txBody>
      </p:sp>
      <p:pic>
        <p:nvPicPr>
          <p:cNvPr id="167" name="Google Shape;167;gf2437c7d62_0_22"/>
          <p:cNvPicPr preferRelativeResize="0"/>
          <p:nvPr/>
        </p:nvPicPr>
        <p:blipFill rotWithShape="1">
          <a:blip r:embed="rId4">
            <a:alphaModFix/>
          </a:blip>
          <a:srcRect b="26335" l="8541" r="49421" t="4489"/>
          <a:stretch/>
        </p:blipFill>
        <p:spPr>
          <a:xfrm>
            <a:off x="1962150" y="561200"/>
            <a:ext cx="2933700" cy="2714625"/>
          </a:xfrm>
          <a:prstGeom prst="rect">
            <a:avLst/>
          </a:prstGeom>
          <a:noFill/>
          <a:ln cap="flat" cmpd="sng" w="28575">
            <a:solidFill>
              <a:schemeClr val="accent5"/>
            </a:solidFill>
            <a:prstDash val="solid"/>
            <a:round/>
            <a:headEnd len="sm" w="sm" type="none"/>
            <a:tailEnd len="sm" w="sm" type="none"/>
          </a:ln>
        </p:spPr>
      </p:pic>
      <p:pic>
        <p:nvPicPr>
          <p:cNvPr id="168" name="Google Shape;168;gf2437c7d62_0_22"/>
          <p:cNvPicPr preferRelativeResize="0"/>
          <p:nvPr/>
        </p:nvPicPr>
        <p:blipFill rotWithShape="1">
          <a:blip r:embed="rId5">
            <a:alphaModFix/>
          </a:blip>
          <a:srcRect b="25644" l="25179" r="31822" t="15455"/>
          <a:stretch/>
        </p:blipFill>
        <p:spPr>
          <a:xfrm>
            <a:off x="1448925" y="5294652"/>
            <a:ext cx="4095750" cy="3152775"/>
          </a:xfrm>
          <a:prstGeom prst="rect">
            <a:avLst/>
          </a:prstGeom>
          <a:noFill/>
          <a:ln cap="flat" cmpd="sng" w="28575">
            <a:solidFill>
              <a:schemeClr val="accent5"/>
            </a:solidFill>
            <a:prstDash val="solid"/>
            <a:round/>
            <a:headEnd len="sm" w="sm" type="none"/>
            <a:tailEnd len="sm" w="sm" type="none"/>
          </a:ln>
        </p:spPr>
      </p:pic>
      <p:sp>
        <p:nvSpPr>
          <p:cNvPr id="169" name="Google Shape;169;gf2437c7d62_0_22"/>
          <p:cNvSpPr/>
          <p:nvPr/>
        </p:nvSpPr>
        <p:spPr>
          <a:xfrm>
            <a:off x="-67809" y="8447418"/>
            <a:ext cx="6993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10</a:t>
            </a:r>
            <a:endParaRPr b="1" sz="2000">
              <a:solidFill>
                <a:srgbClr val="59595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f2437c7d62_0_44"/>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9</a:t>
            </a:r>
            <a:endParaRPr/>
          </a:p>
        </p:txBody>
      </p:sp>
      <p:sp>
        <p:nvSpPr>
          <p:cNvPr id="175" name="Google Shape;175;gf2437c7d62_0_44"/>
          <p:cNvSpPr/>
          <p:nvPr/>
        </p:nvSpPr>
        <p:spPr>
          <a:xfrm>
            <a:off x="-67809" y="3653368"/>
            <a:ext cx="6993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11</a:t>
            </a:r>
            <a:endParaRPr b="1" sz="2000">
              <a:solidFill>
                <a:srgbClr val="595959"/>
              </a:solidFill>
              <a:latin typeface="Calibri"/>
              <a:ea typeface="Calibri"/>
              <a:cs typeface="Calibri"/>
              <a:sym typeface="Calibri"/>
            </a:endParaRPr>
          </a:p>
        </p:txBody>
      </p:sp>
      <p:sp>
        <p:nvSpPr>
          <p:cNvPr id="176" name="Google Shape;176;gf2437c7d62_0_44"/>
          <p:cNvSpPr/>
          <p:nvPr/>
        </p:nvSpPr>
        <p:spPr>
          <a:xfrm>
            <a:off x="374650" y="405700"/>
            <a:ext cx="6210000" cy="8637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9</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Por último, seleccionamos </a:t>
            </a:r>
            <a:r>
              <a:rPr b="1" lang="es-PE" sz="2000">
                <a:solidFill>
                  <a:srgbClr val="595959"/>
                </a:solidFill>
                <a:latin typeface="Calibri"/>
                <a:ea typeface="Calibri"/>
                <a:cs typeface="Calibri"/>
                <a:sym typeface="Calibri"/>
              </a:rPr>
              <a:t>OK.</a:t>
            </a:r>
            <a:r>
              <a:rPr lang="es-PE" sz="2000">
                <a:solidFill>
                  <a:srgbClr val="595959"/>
                </a:solidFill>
                <a:latin typeface="Calibri"/>
                <a:ea typeface="Calibri"/>
                <a:cs typeface="Calibri"/>
                <a:sym typeface="Calibri"/>
              </a:rPr>
              <a:t> Esta tarea programada podrá visualizarse en el listado de tareas.</a:t>
            </a:r>
            <a:endParaRPr sz="2000">
              <a:solidFill>
                <a:srgbClr val="595959"/>
              </a:solidFill>
              <a:latin typeface="Calibri"/>
              <a:ea typeface="Calibri"/>
              <a:cs typeface="Calibri"/>
              <a:sym typeface="Calibri"/>
            </a:endParaRPr>
          </a:p>
        </p:txBody>
      </p:sp>
      <p:pic>
        <p:nvPicPr>
          <p:cNvPr id="177" name="Google Shape;177;gf2437c7d62_0_44"/>
          <p:cNvPicPr preferRelativeResize="0"/>
          <p:nvPr/>
        </p:nvPicPr>
        <p:blipFill rotWithShape="1">
          <a:blip r:embed="rId4">
            <a:alphaModFix/>
          </a:blip>
          <a:srcRect b="38480" l="593" r="16966" t="0"/>
          <a:stretch/>
        </p:blipFill>
        <p:spPr>
          <a:xfrm>
            <a:off x="1452513" y="1443326"/>
            <a:ext cx="4448175" cy="18669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La nueva tendencia: Edificios Conectados | MD Blog" id="96" name="Google Shape;96;p2"/>
          <p:cNvPicPr preferRelativeResize="0"/>
          <p:nvPr/>
        </p:nvPicPr>
        <p:blipFill rotWithShape="1">
          <a:blip r:embed="rId3">
            <a:alphaModFix/>
          </a:blip>
          <a:srcRect b="2901" l="22116" r="2411" t="23655"/>
          <a:stretch/>
        </p:blipFill>
        <p:spPr>
          <a:xfrm>
            <a:off x="0" y="13649"/>
            <a:ext cx="6858000" cy="4449170"/>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0" y="1"/>
            <a:ext cx="6858000" cy="9143999"/>
          </a:xfrm>
          <a:prstGeom prst="rect">
            <a:avLst/>
          </a:prstGeom>
          <a:noFill/>
          <a:ln>
            <a:noFill/>
          </a:ln>
        </p:spPr>
      </p:pic>
      <p:sp>
        <p:nvSpPr>
          <p:cNvPr id="98" name="Google Shape;98;p2"/>
          <p:cNvSpPr/>
          <p:nvPr/>
        </p:nvSpPr>
        <p:spPr>
          <a:xfrm>
            <a:off x="76200" y="7181150"/>
            <a:ext cx="6583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595959"/>
                </a:solidFill>
                <a:latin typeface="Calibri"/>
                <a:ea typeface="Calibri"/>
                <a:cs typeface="Calibri"/>
                <a:sym typeface="Calibri"/>
              </a:rPr>
              <a:t>Manual de </a:t>
            </a:r>
            <a:r>
              <a:rPr b="1" lang="es-PE" sz="2000">
                <a:solidFill>
                  <a:srgbClr val="595959"/>
                </a:solidFill>
                <a:latin typeface="Calibri"/>
                <a:ea typeface="Calibri"/>
                <a:cs typeface="Calibri"/>
                <a:sym typeface="Calibri"/>
              </a:rPr>
              <a:t>Creación de tarea programada, para el </a:t>
            </a:r>
            <a:r>
              <a:rPr b="1" lang="es-PE" sz="2000">
                <a:solidFill>
                  <a:srgbClr val="595959"/>
                </a:solidFill>
                <a:latin typeface="Calibri"/>
                <a:ea typeface="Calibri"/>
                <a:cs typeface="Calibri"/>
                <a:sym typeface="Calibri"/>
              </a:rPr>
              <a:t>Sistema Web de Automatización del Proceso de Saludos de Cumpleaños para el Personal de APM TERMINALS.</a:t>
            </a:r>
            <a:endParaRPr b="1" sz="20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2000">
              <a:solidFill>
                <a:srgbClr val="595959"/>
              </a:solidFill>
              <a:latin typeface="Calibri"/>
              <a:ea typeface="Calibri"/>
              <a:cs typeface="Calibri"/>
              <a:sym typeface="Calibri"/>
            </a:endParaRPr>
          </a:p>
        </p:txBody>
      </p:sp>
      <p:pic>
        <p:nvPicPr>
          <p:cNvPr descr="APM - Log in" id="99" name="Google Shape;99;p2"/>
          <p:cNvPicPr preferRelativeResize="0"/>
          <p:nvPr/>
        </p:nvPicPr>
        <p:blipFill rotWithShape="1">
          <a:blip r:embed="rId5">
            <a:alphaModFix/>
          </a:blip>
          <a:srcRect b="0" l="0" r="0" t="0"/>
          <a:stretch/>
        </p:blipFill>
        <p:spPr>
          <a:xfrm>
            <a:off x="1865842" y="4542263"/>
            <a:ext cx="4873625" cy="26441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3"/>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3</a:t>
            </a:r>
            <a:endParaRPr/>
          </a:p>
        </p:txBody>
      </p:sp>
      <p:sp>
        <p:nvSpPr>
          <p:cNvPr id="105" name="Google Shape;105;p3"/>
          <p:cNvSpPr/>
          <p:nvPr/>
        </p:nvSpPr>
        <p:spPr>
          <a:xfrm>
            <a:off x="0" y="475926"/>
            <a:ext cx="6603900" cy="4603800"/>
          </a:xfrm>
          <a:prstGeom prst="rect">
            <a:avLst/>
          </a:prstGeom>
          <a:noFill/>
          <a:ln>
            <a:noFill/>
          </a:ln>
        </p:spPr>
        <p:txBody>
          <a:bodyPr anchorCtr="0" anchor="t" bIns="45700" lIns="91425" spcFirstLastPara="1" rIns="91425" wrap="square" tIns="45700">
            <a:spAutoFit/>
          </a:bodyPr>
          <a:lstStyle/>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Tarea:</a:t>
            </a:r>
            <a:endParaRPr>
              <a:solidFill>
                <a:srgbClr val="595959"/>
              </a:solidFill>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Creación de una tarea programada para el envío de correo por el motivo de saludo de cumpleaños.</a:t>
            </a:r>
            <a:endParaRPr>
              <a:solidFill>
                <a:srgbClr val="595959"/>
              </a:solidFill>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rPr b="1" lang="es-PE" sz="2000">
                <a:solidFill>
                  <a:srgbClr val="595959"/>
                </a:solidFill>
                <a:latin typeface="Calibri"/>
                <a:ea typeface="Calibri"/>
                <a:cs typeface="Calibri"/>
                <a:sym typeface="Calibri"/>
              </a:rPr>
              <a:t>Pasos para realizar:</a:t>
            </a:r>
            <a:endParaRPr>
              <a:solidFill>
                <a:srgbClr val="595959"/>
              </a:solidFill>
            </a:endParaRPr>
          </a:p>
          <a:p>
            <a:pPr indent="0" lvl="0" marL="432000" marR="0" rtl="0" algn="just">
              <a:spcBef>
                <a:spcPts val="0"/>
              </a:spcBef>
              <a:spcAft>
                <a:spcPts val="0"/>
              </a:spcAft>
              <a:buNone/>
            </a:pPr>
            <a:r>
              <a:t/>
            </a:r>
            <a:endParaRPr b="1" sz="2000">
              <a:solidFill>
                <a:srgbClr val="595959"/>
              </a:solidFill>
              <a:latin typeface="Calibri"/>
              <a:ea typeface="Calibri"/>
              <a:cs typeface="Calibri"/>
              <a:sym typeface="Calibri"/>
            </a:endParaRPr>
          </a:p>
          <a:p>
            <a:pPr indent="0" lvl="0" marL="432000" marR="0" rtl="0" algn="just">
              <a:spcBef>
                <a:spcPts val="0"/>
              </a:spcBef>
              <a:spcAft>
                <a:spcPts val="0"/>
              </a:spcAft>
              <a:buNone/>
            </a:pPr>
            <a:r>
              <a:rPr lang="es-PE" sz="2000">
                <a:solidFill>
                  <a:srgbClr val="595959"/>
                </a:solidFill>
                <a:latin typeface="Calibri"/>
                <a:ea typeface="Calibri"/>
                <a:cs typeface="Calibri"/>
                <a:sym typeface="Calibri"/>
              </a:rPr>
              <a:t>1.	Crear una carpeta en la siguiente ruta: </a:t>
            </a:r>
            <a:r>
              <a:rPr b="1" lang="es-PE" sz="2000">
                <a:solidFill>
                  <a:srgbClr val="595959"/>
                </a:solidFill>
                <a:latin typeface="Calibri"/>
                <a:ea typeface="Calibri"/>
                <a:cs typeface="Calibri"/>
                <a:sym typeface="Calibri"/>
              </a:rPr>
              <a:t>C:\APM-2680218\JOB BIRTHDAY MAILER</a:t>
            </a:r>
            <a:endParaRPr>
              <a:solidFill>
                <a:srgbClr val="595959"/>
              </a:solidFill>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En esta ruta se tendrá que descomprimir el archivo: publish_birthday_mailer_win_x64.zip.</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El programa de consola solo funcionará en sistemas operativos Windows x64 bits.</a:t>
            </a:r>
            <a:endParaRPr sz="2000">
              <a:solidFill>
                <a:srgbClr val="595959"/>
              </a:solidFill>
              <a:latin typeface="Calibri"/>
              <a:ea typeface="Calibri"/>
              <a:cs typeface="Calibri"/>
              <a:sym typeface="Calibri"/>
            </a:endParaRPr>
          </a:p>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p:txBody>
      </p:sp>
      <p:sp>
        <p:nvSpPr>
          <p:cNvPr id="106" name="Google Shape;106;p3"/>
          <p:cNvSpPr/>
          <p:nvPr/>
        </p:nvSpPr>
        <p:spPr>
          <a:xfrm>
            <a:off x="-67734" y="8017317"/>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1</a:t>
            </a:r>
            <a:endParaRPr/>
          </a:p>
        </p:txBody>
      </p:sp>
      <p:pic>
        <p:nvPicPr>
          <p:cNvPr id="107" name="Google Shape;107;p3"/>
          <p:cNvPicPr preferRelativeResize="0"/>
          <p:nvPr/>
        </p:nvPicPr>
        <p:blipFill rotWithShape="1">
          <a:blip r:embed="rId4">
            <a:alphaModFix/>
          </a:blip>
          <a:srcRect b="17880" l="13726" r="11995" t="12544"/>
          <a:stretch/>
        </p:blipFill>
        <p:spPr>
          <a:xfrm>
            <a:off x="927025" y="5232126"/>
            <a:ext cx="5004108" cy="2632792"/>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4"/>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4</a:t>
            </a:r>
            <a:endParaRPr/>
          </a:p>
        </p:txBody>
      </p:sp>
      <p:sp>
        <p:nvSpPr>
          <p:cNvPr id="113" name="Google Shape;113;p4"/>
          <p:cNvSpPr/>
          <p:nvPr/>
        </p:nvSpPr>
        <p:spPr>
          <a:xfrm>
            <a:off x="0" y="475922"/>
            <a:ext cx="6604000" cy="1323439"/>
          </a:xfrm>
          <a:prstGeom prst="rect">
            <a:avLst/>
          </a:prstGeom>
          <a:noFill/>
          <a:ln>
            <a:noFill/>
          </a:ln>
        </p:spPr>
        <p:txBody>
          <a:bodyPr anchorCtr="0" anchor="t" bIns="45700" lIns="91425" spcFirstLastPara="1" rIns="91425" wrap="square" tIns="45700">
            <a:spAutoFit/>
          </a:bodyPr>
          <a:lstStyle/>
          <a:p>
            <a:pPr indent="0" lvl="0" marL="431999" marR="0" rtl="0" algn="l">
              <a:spcBef>
                <a:spcPts val="0"/>
              </a:spcBef>
              <a:spcAft>
                <a:spcPts val="0"/>
              </a:spcAft>
              <a:buNone/>
            </a:pPr>
            <a:r>
              <a:rPr lang="es-PE" sz="2000">
                <a:solidFill>
                  <a:srgbClr val="595959"/>
                </a:solidFill>
                <a:latin typeface="Calibri"/>
                <a:ea typeface="Calibri"/>
                <a:cs typeface="Calibri"/>
                <a:sym typeface="Calibri"/>
              </a:rPr>
              <a:t>2.	</a:t>
            </a:r>
            <a:r>
              <a:rPr lang="es-PE" sz="2000">
                <a:solidFill>
                  <a:srgbClr val="595959"/>
                </a:solidFill>
                <a:latin typeface="Calibri"/>
                <a:ea typeface="Calibri"/>
                <a:cs typeface="Calibri"/>
                <a:sym typeface="Calibri"/>
              </a:rPr>
              <a:t>Modificar en el archivo </a:t>
            </a:r>
            <a:r>
              <a:rPr b="1" lang="es-PE" sz="2000">
                <a:solidFill>
                  <a:srgbClr val="595959"/>
                </a:solidFill>
                <a:latin typeface="Calibri"/>
                <a:ea typeface="Calibri"/>
                <a:cs typeface="Calibri"/>
                <a:sym typeface="Calibri"/>
              </a:rPr>
              <a:t>appsettings.json</a:t>
            </a:r>
            <a:r>
              <a:rPr lang="es-PE" sz="2000">
                <a:solidFill>
                  <a:srgbClr val="595959"/>
                </a:solidFill>
                <a:latin typeface="Calibri"/>
                <a:ea typeface="Calibri"/>
                <a:cs typeface="Calibri"/>
                <a:sym typeface="Calibri"/>
              </a:rPr>
              <a:t> los siguientes parámetros: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Modificar el ConnectionStrings: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Para Windows Authentication:</a:t>
            </a:r>
            <a:endParaRPr b="1"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Server=</a:t>
            </a: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;Initial Catalog=</a:t>
            </a:r>
            <a:r>
              <a:rPr b="1" lang="es-PE" sz="2000">
                <a:solidFill>
                  <a:srgbClr val="595959"/>
                </a:solidFill>
                <a:latin typeface="Calibri"/>
                <a:ea typeface="Calibri"/>
                <a:cs typeface="Calibri"/>
                <a:sym typeface="Calibri"/>
              </a:rPr>
              <a:t>DBNAME</a:t>
            </a:r>
            <a:r>
              <a:rPr lang="es-PE" sz="2000">
                <a:solidFill>
                  <a:srgbClr val="595959"/>
                </a:solidFill>
                <a:latin typeface="Calibri"/>
                <a:ea typeface="Calibri"/>
                <a:cs typeface="Calibri"/>
                <a:sym typeface="Calibri"/>
              </a:rPr>
              <a:t>;Integrated Security=true;Connection Timeout=30;</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Para SQL Server Authentication:</a:t>
            </a:r>
            <a:endParaRPr b="1"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Server=</a:t>
            </a: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;InitialCatalog=</a:t>
            </a:r>
            <a:r>
              <a:rPr b="1" lang="es-PE" sz="2000">
                <a:solidFill>
                  <a:srgbClr val="595959"/>
                </a:solidFill>
                <a:latin typeface="Calibri"/>
                <a:ea typeface="Calibri"/>
                <a:cs typeface="Calibri"/>
                <a:sym typeface="Calibri"/>
              </a:rPr>
              <a:t>DBNAME</a:t>
            </a:r>
            <a:r>
              <a:rPr lang="es-PE" sz="2000">
                <a:solidFill>
                  <a:srgbClr val="595959"/>
                </a:solidFill>
                <a:latin typeface="Calibri"/>
                <a:ea typeface="Calibri"/>
                <a:cs typeface="Calibri"/>
                <a:sym typeface="Calibri"/>
              </a:rPr>
              <a:t>;UserID=</a:t>
            </a:r>
            <a:r>
              <a:rPr b="1" lang="es-PE" sz="2000">
                <a:solidFill>
                  <a:srgbClr val="595959"/>
                </a:solidFill>
                <a:latin typeface="Calibri"/>
                <a:ea typeface="Calibri"/>
                <a:cs typeface="Calibri"/>
                <a:sym typeface="Calibri"/>
              </a:rPr>
              <a:t>USERNAME</a:t>
            </a:r>
            <a:r>
              <a:rPr lang="es-PE" sz="2000">
                <a:solidFill>
                  <a:srgbClr val="595959"/>
                </a:solidFill>
                <a:latin typeface="Calibri"/>
                <a:ea typeface="Calibri"/>
                <a:cs typeface="Calibri"/>
                <a:sym typeface="Calibri"/>
              </a:rPr>
              <a:t>;Password=</a:t>
            </a:r>
            <a:r>
              <a:rPr b="1" lang="es-PE" sz="2000">
                <a:solidFill>
                  <a:srgbClr val="595959"/>
                </a:solidFill>
                <a:latin typeface="Calibri"/>
                <a:ea typeface="Calibri"/>
                <a:cs typeface="Calibri"/>
                <a:sym typeface="Calibri"/>
              </a:rPr>
              <a:t>PASSWORD</a:t>
            </a:r>
            <a:r>
              <a:rPr lang="es-PE" sz="2000">
                <a:solidFill>
                  <a:srgbClr val="595959"/>
                </a:solidFill>
                <a:latin typeface="Calibri"/>
                <a:ea typeface="Calibri"/>
                <a:cs typeface="Calibri"/>
                <a:sym typeface="Calibri"/>
              </a:rPr>
              <a:t>;Connection Timeout=30;</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Definiciones:</a:t>
            </a:r>
            <a:endParaRPr b="1"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SERVERNAME:</a:t>
            </a:r>
            <a:r>
              <a:rPr lang="es-PE" sz="2000">
                <a:solidFill>
                  <a:srgbClr val="595959"/>
                </a:solidFill>
                <a:latin typeface="Calibri"/>
                <a:ea typeface="Calibri"/>
                <a:cs typeface="Calibri"/>
                <a:sym typeface="Calibri"/>
              </a:rPr>
              <a:t> Nombre del servidor de base de datos.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DBNAME: </a:t>
            </a:r>
            <a:r>
              <a:rPr lang="es-PE" sz="2000">
                <a:solidFill>
                  <a:srgbClr val="595959"/>
                </a:solidFill>
                <a:latin typeface="Calibri"/>
                <a:ea typeface="Calibri"/>
                <a:cs typeface="Calibri"/>
                <a:sym typeface="Calibri"/>
              </a:rPr>
              <a:t>Nombre de la base de datos.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USERNAME:</a:t>
            </a:r>
            <a:r>
              <a:rPr lang="es-PE" sz="2000">
                <a:solidFill>
                  <a:srgbClr val="595959"/>
                </a:solidFill>
                <a:latin typeface="Calibri"/>
                <a:ea typeface="Calibri"/>
                <a:cs typeface="Calibri"/>
                <a:sym typeface="Calibri"/>
              </a:rPr>
              <a:t> Nombre de usuario de la base de datos.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b="1" lang="es-PE" sz="2000">
                <a:solidFill>
                  <a:srgbClr val="595959"/>
                </a:solidFill>
                <a:latin typeface="Calibri"/>
                <a:ea typeface="Calibri"/>
                <a:cs typeface="Calibri"/>
                <a:sym typeface="Calibri"/>
              </a:rPr>
              <a:t>PASSWORD:</a:t>
            </a:r>
            <a:r>
              <a:rPr lang="es-PE" sz="2000">
                <a:solidFill>
                  <a:srgbClr val="595959"/>
                </a:solidFill>
                <a:latin typeface="Calibri"/>
                <a:ea typeface="Calibri"/>
                <a:cs typeface="Calibri"/>
                <a:sym typeface="Calibri"/>
              </a:rPr>
              <a:t> Contraseña del usuario de la base de datos.</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p:txBody>
      </p:sp>
      <p:sp>
        <p:nvSpPr>
          <p:cNvPr id="114" name="Google Shape;114;p4"/>
          <p:cNvSpPr/>
          <p:nvPr/>
        </p:nvSpPr>
        <p:spPr>
          <a:xfrm>
            <a:off x="-9" y="8483763"/>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2</a:t>
            </a:r>
            <a:endParaRPr b="1" sz="2000">
              <a:solidFill>
                <a:srgbClr val="595959"/>
              </a:solidFill>
              <a:latin typeface="Calibri"/>
              <a:ea typeface="Calibri"/>
              <a:cs typeface="Calibri"/>
              <a:sym typeface="Calibri"/>
            </a:endParaRPr>
          </a:p>
        </p:txBody>
      </p:sp>
      <p:pic>
        <p:nvPicPr>
          <p:cNvPr descr="Interfaz de usuario gráfica, Texto, Aplicación, Correo electrónico&#10;&#10;Descripción generada automáticamente" id="115" name="Google Shape;115;p4"/>
          <p:cNvPicPr preferRelativeResize="0"/>
          <p:nvPr/>
        </p:nvPicPr>
        <p:blipFill>
          <a:blip r:embed="rId4">
            <a:alphaModFix/>
          </a:blip>
          <a:stretch>
            <a:fillRect/>
          </a:stretch>
        </p:blipFill>
        <p:spPr>
          <a:xfrm>
            <a:off x="1140875" y="6755275"/>
            <a:ext cx="4711849" cy="17285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5"/>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5</a:t>
            </a:r>
            <a:endParaRPr/>
          </a:p>
        </p:txBody>
      </p:sp>
      <p:sp>
        <p:nvSpPr>
          <p:cNvPr id="121" name="Google Shape;121;p5"/>
          <p:cNvSpPr/>
          <p:nvPr/>
        </p:nvSpPr>
        <p:spPr>
          <a:xfrm>
            <a:off x="-67797" y="5464151"/>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3</a:t>
            </a:r>
            <a:endParaRPr b="1" sz="2000">
              <a:solidFill>
                <a:srgbClr val="595959"/>
              </a:solidFill>
              <a:latin typeface="Calibri"/>
              <a:ea typeface="Calibri"/>
              <a:cs typeface="Calibri"/>
              <a:sym typeface="Calibri"/>
            </a:endParaRPr>
          </a:p>
        </p:txBody>
      </p:sp>
      <p:sp>
        <p:nvSpPr>
          <p:cNvPr id="122" name="Google Shape;122;p5"/>
          <p:cNvSpPr/>
          <p:nvPr/>
        </p:nvSpPr>
        <p:spPr>
          <a:xfrm>
            <a:off x="127063" y="6182777"/>
            <a:ext cx="6603900" cy="1462500"/>
          </a:xfrm>
          <a:prstGeom prst="rect">
            <a:avLst/>
          </a:prstGeom>
          <a:noFill/>
          <a:ln>
            <a:noFill/>
          </a:ln>
        </p:spPr>
        <p:txBody>
          <a:bodyPr anchorCtr="0" anchor="t" bIns="45700" lIns="91425" spcFirstLastPara="1" rIns="91425" wrap="square" tIns="45700">
            <a:spAutoFit/>
          </a:bodyPr>
          <a:lstStyle/>
          <a:p>
            <a:pPr indent="0" lvl="0" marL="431999" marR="0" rtl="0" algn="l">
              <a:spcBef>
                <a:spcPts val="0"/>
              </a:spcBef>
              <a:spcAft>
                <a:spcPts val="0"/>
              </a:spcAft>
              <a:buNone/>
            </a:pPr>
            <a:r>
              <a:rPr lang="es-PE" sz="2000">
                <a:solidFill>
                  <a:srgbClr val="595959"/>
                </a:solidFill>
                <a:latin typeface="Calibri"/>
                <a:ea typeface="Calibri"/>
                <a:cs typeface="Calibri"/>
                <a:sym typeface="Calibri"/>
              </a:rPr>
              <a:t>3</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Luego ingresamos a propiedades de la carpeta para brindar los permisos: Properties -&gt;Security. Seleccionamos el usuario o grupo y marcamos la opción Full Control.</a:t>
            </a:r>
            <a:endParaRPr sz="2000">
              <a:solidFill>
                <a:srgbClr val="595959"/>
              </a:solidFill>
              <a:latin typeface="Calibri"/>
              <a:ea typeface="Calibri"/>
              <a:cs typeface="Calibri"/>
              <a:sym typeface="Calibri"/>
            </a:endParaRPr>
          </a:p>
          <a:p>
            <a:pPr indent="0" lvl="0" marL="432000"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2000" marR="0" rtl="0" algn="l">
              <a:spcBef>
                <a:spcPts val="0"/>
              </a:spcBef>
              <a:spcAft>
                <a:spcPts val="0"/>
              </a:spcAft>
              <a:buNone/>
            </a:pPr>
            <a:r>
              <a:t/>
            </a:r>
            <a:endParaRPr/>
          </a:p>
        </p:txBody>
      </p:sp>
      <p:sp>
        <p:nvSpPr>
          <p:cNvPr id="123" name="Google Shape;123;p5"/>
          <p:cNvSpPr/>
          <p:nvPr/>
        </p:nvSpPr>
        <p:spPr>
          <a:xfrm>
            <a:off x="6" y="540153"/>
            <a:ext cx="6603900" cy="3477900"/>
          </a:xfrm>
          <a:prstGeom prst="rect">
            <a:avLst/>
          </a:prstGeom>
          <a:noFill/>
          <a:ln>
            <a:noFill/>
          </a:ln>
        </p:spPr>
        <p:txBody>
          <a:bodyPr anchorCtr="0" anchor="t" bIns="45700" lIns="91425" spcFirstLastPara="1" rIns="91425" wrap="square" tIns="45700">
            <a:noAutofit/>
          </a:bodyPr>
          <a:lstStyle/>
          <a:p>
            <a:pPr indent="25200" lvl="0" marL="431999" marR="0" rtl="0" algn="l">
              <a:spcBef>
                <a:spcPts val="0"/>
              </a:spcBef>
              <a:spcAft>
                <a:spcPts val="0"/>
              </a:spcAft>
              <a:buNone/>
            </a:pP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En el </a:t>
            </a:r>
            <a:r>
              <a:rPr b="1" lang="es-PE" sz="2000">
                <a:solidFill>
                  <a:srgbClr val="595959"/>
                </a:solidFill>
                <a:latin typeface="Calibri"/>
                <a:ea typeface="Calibri"/>
                <a:cs typeface="Calibri"/>
                <a:sym typeface="Calibri"/>
              </a:rPr>
              <a:t>Mailconfig</a:t>
            </a:r>
            <a:r>
              <a:rPr lang="es-PE" sz="2000">
                <a:solidFill>
                  <a:srgbClr val="595959"/>
                </a:solidFill>
                <a:latin typeface="Calibri"/>
                <a:ea typeface="Calibri"/>
                <a:cs typeface="Calibri"/>
                <a:sym typeface="Calibri"/>
              </a:rPr>
              <a:t> modificar los siguientes parámetros por los de su servidor de correo.</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	"SmtpHost": "</a:t>
            </a:r>
            <a:r>
              <a:rPr b="1" lang="es-PE" sz="2000">
                <a:solidFill>
                  <a:srgbClr val="595959"/>
                </a:solidFill>
                <a:latin typeface="Calibri"/>
                <a:ea typeface="Calibri"/>
                <a:cs typeface="Calibri"/>
                <a:sym typeface="Calibri"/>
              </a:rPr>
              <a:t>NOMBRE DEL SERVIDOR SMTP</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 "SmtpPort": </a:t>
            </a:r>
            <a:r>
              <a:rPr b="1" lang="es-PE" sz="2000">
                <a:solidFill>
                  <a:srgbClr val="595959"/>
                </a:solidFill>
                <a:latin typeface="Calibri"/>
                <a:ea typeface="Calibri"/>
                <a:cs typeface="Calibri"/>
                <a:sym typeface="Calibri"/>
              </a:rPr>
              <a:t>N°PUERTO</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 "SmtpUser": "</a:t>
            </a:r>
            <a:r>
              <a:rPr b="1" lang="es-PE" sz="2000">
                <a:solidFill>
                  <a:srgbClr val="595959"/>
                </a:solidFill>
                <a:latin typeface="Calibri"/>
                <a:ea typeface="Calibri"/>
                <a:cs typeface="Calibri"/>
                <a:sym typeface="Calibri"/>
              </a:rPr>
              <a:t>CORREO</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  "SmtpPass": "</a:t>
            </a:r>
            <a:r>
              <a:rPr b="1" lang="es-PE" sz="2000">
                <a:solidFill>
                  <a:srgbClr val="595959"/>
                </a:solidFill>
                <a:latin typeface="Calibri"/>
                <a:ea typeface="Calibri"/>
                <a:cs typeface="Calibri"/>
                <a:sym typeface="Calibri"/>
              </a:rPr>
              <a:t>CONTRASEÑA</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b="1"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t/>
            </a:r>
            <a:endParaRPr>
              <a:solidFill>
                <a:srgbClr val="595959"/>
              </a:solidFill>
            </a:endParaRPr>
          </a:p>
        </p:txBody>
      </p:sp>
      <p:pic>
        <p:nvPicPr>
          <p:cNvPr descr="Interfaz de usuario gráfica, Texto, Aplicación, Correo electrónico&#10;&#10;Descripción generada automáticamente" id="124" name="Google Shape;124;p5"/>
          <p:cNvPicPr preferRelativeResize="0"/>
          <p:nvPr/>
        </p:nvPicPr>
        <p:blipFill>
          <a:blip r:embed="rId4">
            <a:alphaModFix/>
          </a:blip>
          <a:stretch>
            <a:fillRect/>
          </a:stretch>
        </p:blipFill>
        <p:spPr>
          <a:xfrm>
            <a:off x="728650" y="3336650"/>
            <a:ext cx="5400675" cy="19812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6"/>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6</a:t>
            </a:r>
            <a:endParaRPr/>
          </a:p>
        </p:txBody>
      </p:sp>
      <p:sp>
        <p:nvSpPr>
          <p:cNvPr id="130" name="Google Shape;130;p6"/>
          <p:cNvSpPr/>
          <p:nvPr/>
        </p:nvSpPr>
        <p:spPr>
          <a:xfrm>
            <a:off x="-67734" y="3191378"/>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4</a:t>
            </a:r>
            <a:endParaRPr b="1" sz="2000">
              <a:solidFill>
                <a:srgbClr val="595959"/>
              </a:solidFill>
              <a:latin typeface="Calibri"/>
              <a:ea typeface="Calibri"/>
              <a:cs typeface="Calibri"/>
              <a:sym typeface="Calibri"/>
            </a:endParaRPr>
          </a:p>
        </p:txBody>
      </p:sp>
      <p:sp>
        <p:nvSpPr>
          <p:cNvPr id="131" name="Google Shape;131;p6"/>
          <p:cNvSpPr/>
          <p:nvPr/>
        </p:nvSpPr>
        <p:spPr>
          <a:xfrm>
            <a:off x="127075" y="3765627"/>
            <a:ext cx="6603900" cy="946200"/>
          </a:xfrm>
          <a:prstGeom prst="rect">
            <a:avLst/>
          </a:prstGeom>
          <a:noFill/>
          <a:ln>
            <a:noFill/>
          </a:ln>
        </p:spPr>
        <p:txBody>
          <a:bodyPr anchorCtr="0" anchor="t" bIns="45700" lIns="91425" spcFirstLastPara="1" rIns="91425" wrap="square" tIns="45700">
            <a:spAutoFit/>
          </a:bodyPr>
          <a:lstStyle/>
          <a:p>
            <a:pPr indent="0" lvl="0" marL="431999" marR="0" rtl="0" algn="l">
              <a:spcBef>
                <a:spcPts val="0"/>
              </a:spcBef>
              <a:spcAft>
                <a:spcPts val="0"/>
              </a:spcAft>
              <a:buNone/>
            </a:pPr>
            <a:r>
              <a:rPr lang="es-PE" sz="2000">
                <a:solidFill>
                  <a:srgbClr val="595959"/>
                </a:solidFill>
                <a:latin typeface="Calibri"/>
                <a:ea typeface="Calibri"/>
                <a:cs typeface="Calibri"/>
                <a:sym typeface="Calibri"/>
              </a:rPr>
              <a:t>4</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Abrir: Task Sheduler -&gt; Task Sheduler Library -&gt; Create Task</a:t>
            </a:r>
            <a:endParaRPr sz="2000">
              <a:solidFill>
                <a:srgbClr val="595959"/>
              </a:solidFill>
              <a:latin typeface="Calibri"/>
              <a:ea typeface="Calibri"/>
              <a:cs typeface="Calibri"/>
              <a:sym typeface="Calibri"/>
            </a:endParaRPr>
          </a:p>
          <a:p>
            <a:pPr indent="0" lvl="0" marL="432000" marR="0" rtl="0" algn="l">
              <a:spcBef>
                <a:spcPts val="0"/>
              </a:spcBef>
              <a:spcAft>
                <a:spcPts val="0"/>
              </a:spcAft>
              <a:buNone/>
            </a:pPr>
            <a:r>
              <a:rPr lang="es-PE" sz="2000">
                <a:solidFill>
                  <a:srgbClr val="595959"/>
                </a:solidFill>
                <a:latin typeface="Calibri"/>
                <a:ea typeface="Calibri"/>
                <a:cs typeface="Calibri"/>
                <a:sym typeface="Calibri"/>
              </a:rPr>
              <a:t> </a:t>
            </a:r>
            <a:endParaRPr sz="2000">
              <a:solidFill>
                <a:srgbClr val="595959"/>
              </a:solidFill>
              <a:latin typeface="Calibri"/>
              <a:ea typeface="Calibri"/>
              <a:cs typeface="Calibri"/>
              <a:sym typeface="Calibri"/>
            </a:endParaRPr>
          </a:p>
          <a:p>
            <a:pPr indent="0" lvl="0" marL="432000" marR="0" rtl="0" algn="l">
              <a:spcBef>
                <a:spcPts val="0"/>
              </a:spcBef>
              <a:spcAft>
                <a:spcPts val="0"/>
              </a:spcAft>
              <a:buNone/>
            </a:pPr>
            <a:r>
              <a:t/>
            </a:r>
            <a:endParaRPr sz="2000">
              <a:solidFill>
                <a:srgbClr val="595959"/>
              </a:solidFill>
              <a:latin typeface="Calibri"/>
              <a:ea typeface="Calibri"/>
              <a:cs typeface="Calibri"/>
              <a:sym typeface="Calibri"/>
            </a:endParaRPr>
          </a:p>
        </p:txBody>
      </p:sp>
      <p:pic>
        <p:nvPicPr>
          <p:cNvPr descr="Interfaz de usuario gráfica, Aplicación&#10;&#10;Descripción generada automáticamente" id="132" name="Google Shape;132;p6"/>
          <p:cNvPicPr preferRelativeResize="0"/>
          <p:nvPr/>
        </p:nvPicPr>
        <p:blipFill rotWithShape="1">
          <a:blip r:embed="rId4">
            <a:alphaModFix/>
          </a:blip>
          <a:srcRect b="21645" l="11126" r="30438" t="12840"/>
          <a:stretch/>
        </p:blipFill>
        <p:spPr>
          <a:xfrm>
            <a:off x="1373454" y="539700"/>
            <a:ext cx="4111100" cy="2595831"/>
          </a:xfrm>
          <a:prstGeom prst="rect">
            <a:avLst/>
          </a:prstGeom>
          <a:noFill/>
          <a:ln cap="flat" cmpd="sng" w="28575">
            <a:solidFill>
              <a:schemeClr val="accent5"/>
            </a:solidFill>
            <a:prstDash val="solid"/>
            <a:round/>
            <a:headEnd len="sm" w="sm" type="none"/>
            <a:tailEnd len="sm" w="sm" type="none"/>
          </a:ln>
        </p:spPr>
      </p:pic>
      <p:pic>
        <p:nvPicPr>
          <p:cNvPr id="133" name="Google Shape;133;p6"/>
          <p:cNvPicPr preferRelativeResize="0"/>
          <p:nvPr/>
        </p:nvPicPr>
        <p:blipFill rotWithShape="1">
          <a:blip r:embed="rId5">
            <a:alphaModFix/>
          </a:blip>
          <a:srcRect b="56805" l="297" r="70567" t="0"/>
          <a:stretch/>
        </p:blipFill>
        <p:spPr>
          <a:xfrm>
            <a:off x="1373450" y="4711825"/>
            <a:ext cx="4111100" cy="3427952"/>
          </a:xfrm>
          <a:prstGeom prst="rect">
            <a:avLst/>
          </a:prstGeom>
          <a:noFill/>
          <a:ln cap="flat" cmpd="sng" w="28575">
            <a:solidFill>
              <a:schemeClr val="accent5"/>
            </a:solidFill>
            <a:prstDash val="solid"/>
            <a:round/>
            <a:headEnd len="sm" w="sm" type="none"/>
            <a:tailEnd len="sm" w="sm" type="none"/>
          </a:ln>
        </p:spPr>
      </p:pic>
      <p:sp>
        <p:nvSpPr>
          <p:cNvPr id="134" name="Google Shape;134;p6"/>
          <p:cNvSpPr/>
          <p:nvPr/>
        </p:nvSpPr>
        <p:spPr>
          <a:xfrm>
            <a:off x="127066" y="8139778"/>
            <a:ext cx="6993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5</a:t>
            </a:r>
            <a:endParaRPr b="1" sz="2000">
              <a:solidFill>
                <a:srgbClr val="59595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7"/>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7</a:t>
            </a:r>
            <a:endParaRPr/>
          </a:p>
        </p:txBody>
      </p:sp>
      <p:sp>
        <p:nvSpPr>
          <p:cNvPr id="140" name="Google Shape;140;p7"/>
          <p:cNvSpPr/>
          <p:nvPr/>
        </p:nvSpPr>
        <p:spPr>
          <a:xfrm>
            <a:off x="126991" y="7443969"/>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6</a:t>
            </a:r>
            <a:endParaRPr b="1" sz="2000">
              <a:solidFill>
                <a:srgbClr val="595959"/>
              </a:solidFill>
              <a:latin typeface="Calibri"/>
              <a:ea typeface="Calibri"/>
              <a:cs typeface="Calibri"/>
              <a:sym typeface="Calibri"/>
            </a:endParaRPr>
          </a:p>
        </p:txBody>
      </p:sp>
      <p:sp>
        <p:nvSpPr>
          <p:cNvPr id="141" name="Google Shape;141;p7"/>
          <p:cNvSpPr/>
          <p:nvPr/>
        </p:nvSpPr>
        <p:spPr>
          <a:xfrm>
            <a:off x="127000" y="578057"/>
            <a:ext cx="6603900" cy="3552900"/>
          </a:xfrm>
          <a:prstGeom prst="rect">
            <a:avLst/>
          </a:prstGeom>
          <a:noFill/>
          <a:ln>
            <a:noFill/>
          </a:ln>
        </p:spPr>
        <p:txBody>
          <a:bodyPr anchorCtr="0" anchor="t" bIns="45700" lIns="91425" spcFirstLastPara="1" rIns="91425" wrap="square" tIns="45700">
            <a:sp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5</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En la pestaña </a:t>
            </a:r>
            <a:r>
              <a:rPr b="1" lang="es-PE" sz="2000">
                <a:solidFill>
                  <a:srgbClr val="595959"/>
                </a:solidFill>
                <a:latin typeface="Calibri"/>
                <a:ea typeface="Calibri"/>
                <a:cs typeface="Calibri"/>
                <a:sym typeface="Calibri"/>
              </a:rPr>
              <a:t>General</a:t>
            </a:r>
            <a:r>
              <a:rPr lang="es-PE" sz="2000">
                <a:solidFill>
                  <a:srgbClr val="595959"/>
                </a:solidFill>
                <a:latin typeface="Calibri"/>
                <a:ea typeface="Calibri"/>
                <a:cs typeface="Calibri"/>
                <a:sym typeface="Calibri"/>
              </a:rPr>
              <a:t>, agregar la siguiente información:</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Name: </a:t>
            </a:r>
            <a:r>
              <a:rPr lang="es-PE" sz="2000">
                <a:solidFill>
                  <a:srgbClr val="595959"/>
                </a:solidFill>
                <a:latin typeface="Calibri"/>
                <a:ea typeface="Calibri"/>
                <a:cs typeface="Calibri"/>
                <a:sym typeface="Calibri"/>
              </a:rPr>
              <a:t>APM Sending Birthday Mail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b="1" lang="es-PE" sz="2000">
                <a:solidFill>
                  <a:srgbClr val="595959"/>
                </a:solidFill>
                <a:latin typeface="Calibri"/>
                <a:ea typeface="Calibri"/>
                <a:cs typeface="Calibri"/>
                <a:sym typeface="Calibri"/>
              </a:rPr>
              <a:t>Description:</a:t>
            </a:r>
            <a:r>
              <a:rPr lang="es-PE" sz="2000">
                <a:solidFill>
                  <a:srgbClr val="595959"/>
                </a:solidFill>
                <a:latin typeface="Calibri"/>
                <a:ea typeface="Calibri"/>
                <a:cs typeface="Calibri"/>
                <a:sym typeface="Calibri"/>
              </a:rPr>
              <a:t> Esta tarea se encarga de realizar el envío de correo de cumpleaños a todos los empleados. Se ejecutará solo una vez a las 8:00 a.m.</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Luego seleccionar la opción “</a:t>
            </a:r>
            <a:r>
              <a:rPr b="1" lang="es-PE" sz="2000">
                <a:solidFill>
                  <a:srgbClr val="595959"/>
                </a:solidFill>
                <a:latin typeface="Calibri"/>
                <a:ea typeface="Calibri"/>
                <a:cs typeface="Calibri"/>
                <a:sym typeface="Calibri"/>
              </a:rPr>
              <a:t>Run only when user is logged on</a:t>
            </a:r>
            <a:r>
              <a:rPr lang="es-PE" sz="2000">
                <a:solidFill>
                  <a:srgbClr val="595959"/>
                </a:solidFill>
                <a:latin typeface="Calibri"/>
                <a:ea typeface="Calibri"/>
                <a:cs typeface="Calibri"/>
                <a:sym typeface="Calibri"/>
              </a:rPr>
              <a:t>”</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42" name="Google Shape;142;p7"/>
          <p:cNvPicPr preferRelativeResize="0"/>
          <p:nvPr/>
        </p:nvPicPr>
        <p:blipFill rotWithShape="1">
          <a:blip r:embed="rId4">
            <a:alphaModFix/>
          </a:blip>
          <a:srcRect b="23490" l="28723" r="28740" t="17560"/>
          <a:stretch/>
        </p:blipFill>
        <p:spPr>
          <a:xfrm>
            <a:off x="1487075" y="4410335"/>
            <a:ext cx="3883726" cy="30336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8"/>
          <p:cNvSpPr txBox="1"/>
          <p:nvPr/>
        </p:nvSpPr>
        <p:spPr>
          <a:xfrm>
            <a:off x="374650" y="8682335"/>
            <a:ext cx="511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8</a:t>
            </a:r>
            <a:r>
              <a:rPr b="1" lang="es-PE" sz="2400">
                <a:solidFill>
                  <a:schemeClr val="lt1"/>
                </a:solidFill>
                <a:latin typeface="Century Gothic"/>
                <a:ea typeface="Century Gothic"/>
                <a:cs typeface="Century Gothic"/>
                <a:sym typeface="Century Gothic"/>
              </a:rPr>
              <a:t>3</a:t>
            </a:r>
            <a:endParaRPr/>
          </a:p>
        </p:txBody>
      </p:sp>
      <p:sp>
        <p:nvSpPr>
          <p:cNvPr id="148" name="Google Shape;148;p8"/>
          <p:cNvSpPr/>
          <p:nvPr/>
        </p:nvSpPr>
        <p:spPr>
          <a:xfrm>
            <a:off x="-67809" y="6007193"/>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7</a:t>
            </a:r>
            <a:endParaRPr b="1" sz="2000">
              <a:solidFill>
                <a:srgbClr val="595959"/>
              </a:solidFill>
              <a:latin typeface="Calibri"/>
              <a:ea typeface="Calibri"/>
              <a:cs typeface="Calibri"/>
              <a:sym typeface="Calibri"/>
            </a:endParaRPr>
          </a:p>
        </p:txBody>
      </p:sp>
      <p:sp>
        <p:nvSpPr>
          <p:cNvPr id="149" name="Google Shape;149;p8"/>
          <p:cNvSpPr/>
          <p:nvPr/>
        </p:nvSpPr>
        <p:spPr>
          <a:xfrm>
            <a:off x="127000" y="578052"/>
            <a:ext cx="6603900" cy="23049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6</a:t>
            </a:r>
            <a:r>
              <a:rPr lang="es-PE" sz="2000">
                <a:solidFill>
                  <a:srgbClr val="595959"/>
                </a:solidFill>
                <a:latin typeface="Calibri"/>
                <a:ea typeface="Calibri"/>
                <a:cs typeface="Calibri"/>
                <a:sym typeface="Calibri"/>
              </a:rPr>
              <a:t>.	</a:t>
            </a:r>
            <a:r>
              <a:rPr lang="es-PE" sz="2000">
                <a:solidFill>
                  <a:srgbClr val="595959"/>
                </a:solidFill>
                <a:latin typeface="Calibri"/>
                <a:ea typeface="Calibri"/>
                <a:cs typeface="Calibri"/>
                <a:sym typeface="Calibri"/>
              </a:rPr>
              <a:t>Seleccionar la pestaña </a:t>
            </a:r>
            <a:r>
              <a:rPr b="1" lang="es-PE" sz="2000">
                <a:solidFill>
                  <a:srgbClr val="595959"/>
                </a:solidFill>
                <a:latin typeface="Calibri"/>
                <a:ea typeface="Calibri"/>
                <a:cs typeface="Calibri"/>
                <a:sym typeface="Calibri"/>
              </a:rPr>
              <a:t>Triggers</a:t>
            </a:r>
            <a:r>
              <a:rPr lang="es-PE" sz="2000">
                <a:solidFill>
                  <a:srgbClr val="595959"/>
                </a:solidFill>
                <a:latin typeface="Calibri"/>
                <a:ea typeface="Calibri"/>
                <a:cs typeface="Calibri"/>
                <a:sym typeface="Calibri"/>
              </a:rPr>
              <a:t> y seleccionar el botón </a:t>
            </a:r>
            <a:r>
              <a:rPr b="1" lang="es-PE" sz="2000">
                <a:solidFill>
                  <a:srgbClr val="595959"/>
                </a:solidFill>
                <a:latin typeface="Calibri"/>
                <a:ea typeface="Calibri"/>
                <a:cs typeface="Calibri"/>
                <a:sym typeface="Calibri"/>
              </a:rPr>
              <a:t>New</a:t>
            </a:r>
            <a:r>
              <a:rPr lang="es-PE" sz="2000">
                <a:solidFill>
                  <a:srgbClr val="595959"/>
                </a:solidFill>
                <a:latin typeface="Calibri"/>
                <a:ea typeface="Calibri"/>
                <a:cs typeface="Calibri"/>
                <a:sym typeface="Calibri"/>
              </a:rPr>
              <a:t>. Se abrirá una ventana en la cual se tendrá que configurar con lo siguiente: </a:t>
            </a:r>
            <a:endParaRPr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b="1" lang="es-PE" sz="2000">
                <a:solidFill>
                  <a:srgbClr val="595959"/>
                </a:solidFill>
                <a:latin typeface="Calibri"/>
                <a:ea typeface="Calibri"/>
                <a:cs typeface="Calibri"/>
                <a:sym typeface="Calibri"/>
              </a:rPr>
              <a:t>Daily</a:t>
            </a:r>
            <a:endParaRPr b="1"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b="1" lang="es-PE" sz="2000">
                <a:solidFill>
                  <a:srgbClr val="595959"/>
                </a:solidFill>
                <a:latin typeface="Calibri"/>
                <a:ea typeface="Calibri"/>
                <a:cs typeface="Calibri"/>
                <a:sym typeface="Calibri"/>
              </a:rPr>
              <a:t>Start: </a:t>
            </a:r>
            <a:r>
              <a:rPr lang="es-PE" sz="2000">
                <a:solidFill>
                  <a:srgbClr val="595959"/>
                </a:solidFill>
                <a:latin typeface="Calibri"/>
                <a:ea typeface="Calibri"/>
                <a:cs typeface="Calibri"/>
                <a:sym typeface="Calibri"/>
              </a:rPr>
              <a:t> Date: (Fecha Actual) Hour: 08:00:00 a.m.</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a:p>
            <a:pPr indent="25200" lvl="0" marL="889199" marR="0" rtl="0" algn="just">
              <a:spcBef>
                <a:spcPts val="0"/>
              </a:spcBef>
              <a:spcAft>
                <a:spcPts val="0"/>
              </a:spcAft>
              <a:buNone/>
            </a:pPr>
            <a:r>
              <a:rPr b="1" lang="es-PE" sz="2000">
                <a:solidFill>
                  <a:srgbClr val="595959"/>
                </a:solidFill>
                <a:latin typeface="Calibri"/>
                <a:ea typeface="Calibri"/>
                <a:cs typeface="Calibri"/>
                <a:sym typeface="Calibri"/>
              </a:rPr>
              <a:t>Recur every:</a:t>
            </a:r>
            <a:r>
              <a:rPr lang="es-PE" sz="2000">
                <a:solidFill>
                  <a:srgbClr val="595959"/>
                </a:solidFill>
                <a:latin typeface="Calibri"/>
                <a:ea typeface="Calibri"/>
                <a:cs typeface="Calibri"/>
                <a:sym typeface="Calibri"/>
              </a:rPr>
              <a:t> 1 days</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50" name="Google Shape;150;p8"/>
          <p:cNvPicPr preferRelativeResize="0"/>
          <p:nvPr/>
        </p:nvPicPr>
        <p:blipFill rotWithShape="1">
          <a:blip r:embed="rId4">
            <a:alphaModFix/>
          </a:blip>
          <a:srcRect b="9140" l="28426" r="23595" t="17205"/>
          <a:stretch/>
        </p:blipFill>
        <p:spPr>
          <a:xfrm>
            <a:off x="1553175" y="3089140"/>
            <a:ext cx="3751660" cy="2864265"/>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9"/>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400">
                <a:solidFill>
                  <a:schemeClr val="lt1"/>
                </a:solidFill>
                <a:latin typeface="Century Gothic"/>
                <a:ea typeface="Century Gothic"/>
                <a:cs typeface="Century Gothic"/>
                <a:sym typeface="Century Gothic"/>
              </a:rPr>
              <a:t>9</a:t>
            </a:r>
            <a:endParaRPr/>
          </a:p>
        </p:txBody>
      </p:sp>
      <p:sp>
        <p:nvSpPr>
          <p:cNvPr id="156" name="Google Shape;156;p9"/>
          <p:cNvSpPr/>
          <p:nvPr/>
        </p:nvSpPr>
        <p:spPr>
          <a:xfrm>
            <a:off x="98941" y="6109368"/>
            <a:ext cx="699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595959"/>
                </a:solidFill>
                <a:latin typeface="Calibri"/>
                <a:ea typeface="Calibri"/>
                <a:cs typeface="Calibri"/>
                <a:sym typeface="Calibri"/>
              </a:rPr>
              <a:t>Figura 8</a:t>
            </a:r>
            <a:endParaRPr b="1" sz="2000">
              <a:solidFill>
                <a:srgbClr val="595959"/>
              </a:solidFill>
              <a:latin typeface="Calibri"/>
              <a:ea typeface="Calibri"/>
              <a:cs typeface="Calibri"/>
              <a:sym typeface="Calibri"/>
            </a:endParaRPr>
          </a:p>
        </p:txBody>
      </p:sp>
      <p:sp>
        <p:nvSpPr>
          <p:cNvPr id="157" name="Google Shape;157;p9"/>
          <p:cNvSpPr/>
          <p:nvPr/>
        </p:nvSpPr>
        <p:spPr>
          <a:xfrm>
            <a:off x="127050" y="6263123"/>
            <a:ext cx="6603900" cy="1015800"/>
          </a:xfrm>
          <a:prstGeom prst="rect">
            <a:avLst/>
          </a:prstGeom>
          <a:noFill/>
          <a:ln>
            <a:noFill/>
          </a:ln>
        </p:spPr>
        <p:txBody>
          <a:bodyPr anchorCtr="0" anchor="t" bIns="45700" lIns="91425" spcFirstLastPara="1" rIns="91425" wrap="square" tIns="45700">
            <a:spAutoFit/>
          </a:bodyPr>
          <a:lstStyle/>
          <a:p>
            <a:pPr indent="0" lvl="0" marL="432000" marR="0" rtl="0" algn="just">
              <a:spcBef>
                <a:spcPts val="0"/>
              </a:spcBef>
              <a:spcAft>
                <a:spcPts val="0"/>
              </a:spcAft>
              <a:buNone/>
            </a:pPr>
            <a:r>
              <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rPr lang="es-PE" sz="2000">
                <a:latin typeface="Calibri"/>
                <a:ea typeface="Calibri"/>
                <a:cs typeface="Calibri"/>
                <a:sym typeface="Calibri"/>
              </a:rPr>
              <a:t>Y luego: </a:t>
            </a:r>
            <a:r>
              <a:rPr b="1" lang="es-PE" sz="2000">
                <a:latin typeface="Calibri"/>
                <a:ea typeface="Calibri"/>
                <a:cs typeface="Calibri"/>
                <a:sym typeface="Calibri"/>
              </a:rPr>
              <a:t>OK</a:t>
            </a:r>
            <a:r>
              <a:rPr lang="es-PE" sz="2000">
                <a:latin typeface="Calibri"/>
                <a:ea typeface="Calibri"/>
                <a:cs typeface="Calibri"/>
                <a:sym typeface="Calibri"/>
              </a:rPr>
              <a:t>.</a:t>
            </a:r>
            <a:endParaRPr sz="2000">
              <a:latin typeface="Calibri"/>
              <a:ea typeface="Calibri"/>
              <a:cs typeface="Calibri"/>
              <a:sym typeface="Calibri"/>
            </a:endParaRPr>
          </a:p>
          <a:p>
            <a:pPr indent="0" lvl="0" marL="432000" marR="0" rtl="0" algn="just">
              <a:spcBef>
                <a:spcPts val="0"/>
              </a:spcBef>
              <a:spcAft>
                <a:spcPts val="0"/>
              </a:spcAft>
              <a:buNone/>
            </a:pPr>
            <a:r>
              <a:t/>
            </a:r>
            <a:endParaRPr/>
          </a:p>
        </p:txBody>
      </p:sp>
      <p:sp>
        <p:nvSpPr>
          <p:cNvPr id="158" name="Google Shape;158;p9"/>
          <p:cNvSpPr/>
          <p:nvPr/>
        </p:nvSpPr>
        <p:spPr>
          <a:xfrm>
            <a:off x="127050" y="566580"/>
            <a:ext cx="6603900" cy="2166000"/>
          </a:xfrm>
          <a:prstGeom prst="rect">
            <a:avLst/>
          </a:prstGeom>
          <a:noFill/>
          <a:ln>
            <a:noFill/>
          </a:ln>
        </p:spPr>
        <p:txBody>
          <a:bodyPr anchorCtr="0" anchor="t" bIns="45700" lIns="91425" spcFirstLastPara="1" rIns="91425" wrap="square" tIns="45700">
            <a:noAutofit/>
          </a:bodyPr>
          <a:lstStyle/>
          <a:p>
            <a:pPr indent="0" lvl="0" marL="431999" marR="0" rtl="0" algn="just">
              <a:spcBef>
                <a:spcPts val="0"/>
              </a:spcBef>
              <a:spcAft>
                <a:spcPts val="0"/>
              </a:spcAft>
              <a:buNone/>
            </a:pPr>
            <a:r>
              <a:rPr lang="es-PE" sz="2000">
                <a:solidFill>
                  <a:srgbClr val="595959"/>
                </a:solidFill>
                <a:latin typeface="Calibri"/>
                <a:ea typeface="Calibri"/>
                <a:cs typeface="Calibri"/>
                <a:sym typeface="Calibri"/>
              </a:rPr>
              <a:t>7.	</a:t>
            </a:r>
            <a:r>
              <a:rPr lang="es-PE" sz="2000">
                <a:solidFill>
                  <a:srgbClr val="595959"/>
                </a:solidFill>
                <a:latin typeface="Calibri"/>
                <a:ea typeface="Calibri"/>
                <a:cs typeface="Calibri"/>
                <a:sym typeface="Calibri"/>
              </a:rPr>
              <a:t>Luego, en la pestaña Actions, presionar el botón New. Se abrirá una nueva ventana en la cual se tendrá que asignar la ruta donde se encuentra el ejecutable (.exe), para ello presionamos el botón Browse. La ruta es la siguiente:</a:t>
            </a:r>
            <a:endParaRPr sz="2000">
              <a:solidFill>
                <a:srgbClr val="595959"/>
              </a:solidFill>
              <a:latin typeface="Calibri"/>
              <a:ea typeface="Calibri"/>
              <a:cs typeface="Calibri"/>
              <a:sym typeface="Calibri"/>
            </a:endParaRPr>
          </a:p>
          <a:p>
            <a:pPr indent="0" lvl="0" marL="431999" marR="0" rtl="0" algn="l">
              <a:spcBef>
                <a:spcPts val="0"/>
              </a:spcBef>
              <a:spcAft>
                <a:spcPts val="0"/>
              </a:spcAft>
              <a:buNone/>
            </a:pPr>
            <a:r>
              <a:rPr lang="es-PE" sz="2000">
                <a:solidFill>
                  <a:srgbClr val="595959"/>
                </a:solidFill>
                <a:latin typeface="Calibri"/>
                <a:ea typeface="Calibri"/>
                <a:cs typeface="Calibri"/>
                <a:sym typeface="Calibri"/>
              </a:rPr>
              <a:t>"C:\APM-2680218\JOBBIRTHDAYMAILER\APM.BirthdayMailing.Console.exe"</a:t>
            </a:r>
            <a:endParaRPr sz="2000">
              <a:solidFill>
                <a:srgbClr val="595959"/>
              </a:solidFill>
              <a:latin typeface="Calibri"/>
              <a:ea typeface="Calibri"/>
              <a:cs typeface="Calibri"/>
              <a:sym typeface="Calibri"/>
            </a:endParaRPr>
          </a:p>
          <a:p>
            <a:pPr indent="0" lvl="0" marL="431999" marR="0" rtl="0" algn="just">
              <a:spcBef>
                <a:spcPts val="0"/>
              </a:spcBef>
              <a:spcAft>
                <a:spcPts val="0"/>
              </a:spcAft>
              <a:buNone/>
            </a:pPr>
            <a:r>
              <a:t/>
            </a:r>
            <a:endParaRPr sz="2000">
              <a:solidFill>
                <a:srgbClr val="595959"/>
              </a:solidFill>
              <a:latin typeface="Calibri"/>
              <a:ea typeface="Calibri"/>
              <a:cs typeface="Calibri"/>
              <a:sym typeface="Calibri"/>
            </a:endParaRPr>
          </a:p>
        </p:txBody>
      </p:sp>
      <p:pic>
        <p:nvPicPr>
          <p:cNvPr id="159" name="Google Shape;159;p9"/>
          <p:cNvPicPr preferRelativeResize="0"/>
          <p:nvPr/>
        </p:nvPicPr>
        <p:blipFill rotWithShape="1">
          <a:blip r:embed="rId4">
            <a:alphaModFix/>
          </a:blip>
          <a:srcRect b="6114" l="8396" r="30408" t="3166"/>
          <a:stretch/>
        </p:blipFill>
        <p:spPr>
          <a:xfrm>
            <a:off x="1781225" y="2961180"/>
            <a:ext cx="3629025" cy="30289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2021-08-14T18:28:59Z</dcterms:created>
  <dc:creator>Jmxdigital</dc:creator>
</cp:coreProperties>
</file>