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4CD"/>
    <a:srgbClr val="CDD7EC"/>
    <a:srgbClr val="42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>
      <p:cViewPr>
        <p:scale>
          <a:sx n="40" d="100"/>
          <a:sy n="40" d="100"/>
        </p:scale>
        <p:origin x="1752" y="-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6480867"/>
            <a:ext cx="21419979" cy="1378673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20799268"/>
            <a:ext cx="18899981" cy="9560876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2108343"/>
            <a:ext cx="5433745" cy="335593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2108343"/>
            <a:ext cx="15986234" cy="335593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4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9872559"/>
            <a:ext cx="21734978" cy="16472575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6500971"/>
            <a:ext cx="21734978" cy="8662538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10541716"/>
            <a:ext cx="10709989" cy="251259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10541716"/>
            <a:ext cx="10709989" cy="251259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5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2108352"/>
            <a:ext cx="21734978" cy="76542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9707549"/>
            <a:ext cx="10660769" cy="4757520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4465069"/>
            <a:ext cx="10660769" cy="21275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9707549"/>
            <a:ext cx="10713272" cy="4757520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4465069"/>
            <a:ext cx="10713272" cy="21275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2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5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640012"/>
            <a:ext cx="8127648" cy="924004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701703"/>
            <a:ext cx="12757487" cy="28141800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1880056"/>
            <a:ext cx="8127648" cy="22009274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3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640012"/>
            <a:ext cx="8127648" cy="924004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701703"/>
            <a:ext cx="12757487" cy="28141800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1880056"/>
            <a:ext cx="8127648" cy="22009274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2108352"/>
            <a:ext cx="21734978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10541716"/>
            <a:ext cx="21734978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6703516"/>
            <a:ext cx="5669994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2A9E-FEF3-4F6A-96E5-794298DDBA63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6703516"/>
            <a:ext cx="8504992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6703516"/>
            <a:ext cx="5669994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6899-DEB3-4989-92AD-8EF610B8B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5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0B4B0D-996F-4E0A-B2CB-5B040381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69" y="4427406"/>
            <a:ext cx="21734978" cy="2158848"/>
          </a:xfrm>
        </p:spPr>
        <p:txBody>
          <a:bodyPr>
            <a:normAutofit/>
          </a:bodyPr>
          <a:lstStyle/>
          <a:p>
            <a:pPr algn="ctr">
              <a:lnSpc>
                <a:spcPct val="20000"/>
              </a:lnSpc>
            </a:pPr>
            <a:b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Can Machine Write?</a:t>
            </a:r>
            <a:b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b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b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b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b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Chinese Fonts Generation via Recurrent Neural Network</a:t>
            </a:r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454C7D4-257F-4E90-845C-F7573A6E68FA}"/>
              </a:ext>
            </a:extLst>
          </p:cNvPr>
          <p:cNvSpPr/>
          <p:nvPr/>
        </p:nvSpPr>
        <p:spPr>
          <a:xfrm>
            <a:off x="1396575" y="9012156"/>
            <a:ext cx="9867170" cy="30197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Abstract</a:t>
            </a:r>
          </a:p>
          <a:p>
            <a:pPr algn="ctr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en-US" altLang="zh-CN" sz="3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Despite the development of deep learning networks, Chinese font generation is still a rather challenging task. Most proposed models focus on the image-level features, utilize CNN to generate bitmaps. In this project, we focus on the temporal-level features, treat Chinese characters as sequences of points and propose a RNN-based network with monotonic attention mechanism based on this characteristic. Experimental results show that our model adapt to small-scale training data while maintaining a good result.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: 圆角 2">
                <a:extLst>
                  <a:ext uri="{FF2B5EF4-FFF2-40B4-BE49-F238E27FC236}">
                    <a16:creationId xmlns:a16="http://schemas.microsoft.com/office/drawing/2014/main" id="{432A42F4-F3A5-4348-9FE6-FFF46E9E8167}"/>
                  </a:ext>
                </a:extLst>
              </p:cNvPr>
              <p:cNvSpPr/>
              <p:nvPr/>
            </p:nvSpPr>
            <p:spPr>
              <a:xfrm>
                <a:off x="1131313" y="14198009"/>
                <a:ext cx="10505316" cy="159451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/>
                <a:r>
                  <a:rPr lang="en-US" altLang="zh-CN" sz="30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Architecture</a:t>
                </a:r>
              </a:p>
              <a:p>
                <a:pPr algn="just"/>
                <a:endParaRPr lang="en-US" altLang="zh-CN" sz="3000" b="1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r>
                  <a:rPr lang="en-US" altLang="zh-CN" sz="300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pPr marL="742950" indent="-742950" algn="just">
                  <a:buAutoNum type="arabicPeriod"/>
                </a:pPr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indent="-742950" algn="just">
                  <a:buAutoNum type="arabicPeriod"/>
                </a:pPr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r>
                  <a:rPr lang="en-US" altLang="zh-CN" sz="30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Data</a:t>
                </a:r>
              </a:p>
              <a:p>
                <a:pPr algn="just"/>
                <a:r>
                  <a:rPr lang="en-US" altLang="zh-CN" sz="300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Chinese character is treated as sequences of points format as</a:t>
                </a:r>
                <a14:m>
                  <m:oMath xmlns:m="http://schemas.openxmlformats.org/officeDocument/2006/math">
                    <m:r>
                      <a:rPr lang="en-US" altLang="zh-CN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𝐿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Δ</m:t>
                        </m:r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Δ</m:t>
                        </m:r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Δ</m:t>
                    </m:r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𝑎𝑛𝑑</m:t>
                    </m:r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Δ</m:t>
                    </m:r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</m:oMath>
                </a14:m>
                <a:r>
                  <a:rPr lang="en-US" altLang="zh-CN" sz="300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is the relative coordinate on x-y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300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represent some states of writing.</a:t>
                </a:r>
              </a:p>
              <a:p>
                <a:pPr algn="just"/>
                <a:r>
                  <a:rPr lang="en-US" altLang="zh-CN" sz="30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Seq2Seq Framework</a:t>
                </a:r>
              </a:p>
              <a:p>
                <a:pPr algn="just"/>
                <a:r>
                  <a:rPr lang="en-US" altLang="zh-CN" sz="300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Sequence to sequence uses a RNN encoder to extract a context vector from the input sequence and uses another RNN decoder to generate the output sequence.</a:t>
                </a:r>
              </a:p>
              <a:p>
                <a:pPr algn="just"/>
                <a:r>
                  <a:rPr lang="en-US" altLang="zh-CN" sz="30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Monotonic Attention</a:t>
                </a:r>
              </a:p>
              <a:p>
                <a:pPr algn="just"/>
                <a:r>
                  <a:rPr lang="en-US" altLang="zh-CN" sz="300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There is a natural monotonic alignment between reference and target characters, based on this, we utilize a soft monotonic attention, with a Bernoulli distribution over ”memory” (encoder RNN outputs) :</a:t>
                </a:r>
                <a:endParaRPr lang="en-US" altLang="zh-CN" sz="3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𝜎</m:t>
                      </m:r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h</m:t>
                          </m:r>
                        </m:e>
                        <m:sub>
                          <m: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  <m:sSub>
                        <m:sSubPr>
                          <m:ctrlP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h</m:t>
                          </m:r>
                        </m:e>
                        <m:sub>
                          <m: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3000" b="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𝑠𝑖𝑔𝑚𝑜𝑖𝑑</m:t>
                      </m:r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)~</m:t>
                      </m:r>
                      <m:r>
                        <a:rPr lang="en-US" altLang="zh-CN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altLang="zh-CN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 </m:t>
                          </m:r>
                          <m:r>
                            <a:rPr lang="en-US" altLang="zh-CN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sz="3000" b="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r>
                  <a:rPr lang="en-US" altLang="zh-CN" sz="300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When decoding, attention calculation is only applied to memory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en-US" altLang="zh-CN" sz="3000" b="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r>
                  <a:rPr lang="en-US" altLang="zh-CN" sz="3000" b="1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4. GMM-based decoder</a:t>
                </a:r>
              </a:p>
              <a:p>
                <a:pPr algn="just"/>
                <a:r>
                  <a:rPr lang="en-US" altLang="zh-CN" sz="300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Motivated by [ref], decoder RNN models the offset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Δ</m:t>
                    </m:r>
                    <m:r>
                      <a:rPr lang="en-US" altLang="zh-CN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and</m:t>
                    </m:r>
                    <m:r>
                      <a:rPr lang="en-US" altLang="zh-CN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Δ</m:t>
                    </m:r>
                    <m:r>
                      <a:rPr lang="en-US" altLang="zh-CN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</m:oMath>
                </a14:m>
                <a:r>
                  <a:rPr lang="en-US" altLang="zh-CN" sz="3000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by Gaussian mixture probability model with M bivariate normal distribution and the point category as  a 3-category classification task:</a:t>
                </a:r>
                <a:endParaRPr lang="en-US" altLang="zh-CN" sz="3000" i="1" dirty="0"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𝑑𝑒𝑐𝑜𝑑𝑒𝑟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𝑜𝑢𝑡𝑝𝑢𝑡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={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}</m:t>
                      </m:r>
                    </m:oMath>
                  </m:oMathPara>
                </a14:m>
                <a:endParaRPr lang="en-US" altLang="zh-CN" sz="3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00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Δ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300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Δ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300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sup>
                      </m:sSubSup>
                      <m:sSup>
                        <m:s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𝒩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300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Δ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300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Δ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3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just"/>
                <a:endParaRPr lang="en-US" altLang="zh-CN" sz="30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10" name="矩形: 圆角 2">
                <a:extLst>
                  <a:ext uri="{FF2B5EF4-FFF2-40B4-BE49-F238E27FC236}">
                    <a16:creationId xmlns:a16="http://schemas.microsoft.com/office/drawing/2014/main" id="{432A42F4-F3A5-4348-9FE6-FFF46E9E8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13" y="14198009"/>
                <a:ext cx="10505316" cy="15945159"/>
              </a:xfrm>
              <a:prstGeom prst="roundRect">
                <a:avLst/>
              </a:prstGeom>
              <a:blipFill>
                <a:blip r:embed="rId3"/>
                <a:stretch>
                  <a:fillRect t="-4459" b="-75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2">
            <a:extLst>
              <a:ext uri="{FF2B5EF4-FFF2-40B4-BE49-F238E27FC236}">
                <a16:creationId xmlns:a16="http://schemas.microsoft.com/office/drawing/2014/main" id="{72BE2B80-4067-7648-9A47-BA3C77554224}"/>
              </a:ext>
            </a:extLst>
          </p:cNvPr>
          <p:cNvSpPr/>
          <p:nvPr/>
        </p:nvSpPr>
        <p:spPr>
          <a:xfrm>
            <a:off x="11843652" y="17171762"/>
            <a:ext cx="11641595" cy="429882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Experiments</a:t>
            </a:r>
          </a:p>
          <a:p>
            <a:pPr algn="ctr"/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en-US" altLang="zh-CN" sz="3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experiment on two dataset, </a:t>
            </a:r>
            <a:r>
              <a:rPr lang="en-US" altLang="zh-CN" sz="30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FangZheng</a:t>
            </a:r>
            <a:r>
              <a:rPr lang="en-US" altLang="zh-CN" sz="3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font dataset and a  handwritten dataset. In the training process, the former one uses 775 samples and the latter one uses 2000 samples.</a:t>
            </a:r>
          </a:p>
          <a:p>
            <a:pPr algn="just"/>
            <a:r>
              <a:rPr lang="en-US" altLang="zh-CN" sz="3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 results are as follows:</a:t>
            </a: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en-US" altLang="zh-CN" sz="3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Comparing the result, we can find that FZ dataset is more consistent and regular than the handwritten dataset, so it needs less training samples to learn the character glyph.</a:t>
            </a:r>
          </a:p>
        </p:txBody>
      </p:sp>
      <p:sp>
        <p:nvSpPr>
          <p:cNvPr id="14" name="矩形: 圆角 2">
            <a:extLst>
              <a:ext uri="{FF2B5EF4-FFF2-40B4-BE49-F238E27FC236}">
                <a16:creationId xmlns:a16="http://schemas.microsoft.com/office/drawing/2014/main" id="{C9E529FC-2E19-DE4D-8B79-82A721F7766F}"/>
              </a:ext>
            </a:extLst>
          </p:cNvPr>
          <p:cNvSpPr/>
          <p:nvPr/>
        </p:nvSpPr>
        <p:spPr>
          <a:xfrm>
            <a:off x="11843652" y="28415521"/>
            <a:ext cx="11833019" cy="293050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Conclusion </a:t>
            </a:r>
          </a:p>
          <a:p>
            <a:pPr algn="ctr"/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en-US" altLang="zh-CN" sz="3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 focus on the sequential characteristic of Chinese character and propose a novel RNN-based model with monotonic attention mechanism, we conduct experiment on two dataset, results show that our model can generalize well on small-scale dataset while cost no performance drop.</a:t>
            </a:r>
          </a:p>
          <a:p>
            <a:pPr algn="just"/>
            <a:endParaRPr lang="en-US" altLang="zh-CN" sz="3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87B55B1-9EA4-1F43-B1D9-3CB7B2310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47" y="14406728"/>
            <a:ext cx="10097947" cy="42988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18A2865-3AA3-6949-ACFA-DBA0FC60A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884" y="18114044"/>
            <a:ext cx="9429318" cy="29103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418EC2-7A79-8241-9BEF-9A0D85E986AE}"/>
                  </a:ext>
                </a:extLst>
              </p:cNvPr>
              <p:cNvSpPr/>
              <p:nvPr/>
            </p:nvSpPr>
            <p:spPr>
              <a:xfrm>
                <a:off x="11766321" y="8204714"/>
                <a:ext cx="12598400" cy="2363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3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To train our model, we specifically design a loss function: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𝐿𝑜𝑠</m:t>
                      </m:r>
                      <m:sSub>
                        <m:sSub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den>
                      </m:f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3000" b="0" i="0" smtClean="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sz="300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log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⁡(</m:t>
                      </m:r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300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sup>
                      </m:sSubSup>
                      <m:sSup>
                        <m:s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300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Δ</m:t>
                      </m:r>
                      <m:sSub>
                        <m:sSub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300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Δ</m:t>
                      </m:r>
                      <m:sSub>
                        <m:sSub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))</m:t>
                      </m:r>
                    </m:oMath>
                  </m:oMathPara>
                </a14:m>
                <a:endParaRPr lang="en-US" altLang="zh-CN" sz="3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𝐿𝑜𝑠</m:t>
                      </m:r>
                      <m:sSub>
                        <m:sSub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300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3000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3000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log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⁡(</m:t>
                      </m:r>
                      <m:sSub>
                        <m:sSubPr>
                          <m:ctrlP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3000" i="1"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3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418EC2-7A79-8241-9BEF-9A0D85E98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321" y="8204714"/>
                <a:ext cx="12598400" cy="2363660"/>
              </a:xfrm>
              <a:prstGeom prst="rect">
                <a:avLst/>
              </a:prstGeom>
              <a:blipFill>
                <a:blip r:embed="rId6"/>
                <a:stretch>
                  <a:fillRect l="-1007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044BF8B7-DE65-104C-AE06-6121895C8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85301" y="22382466"/>
            <a:ext cx="9490902" cy="2845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310271-BD74-AD4B-A75A-62BC61B7769F}"/>
              </a:ext>
            </a:extLst>
          </p:cNvPr>
          <p:cNvSpPr txBox="1"/>
          <p:nvPr/>
        </p:nvSpPr>
        <p:spPr>
          <a:xfrm>
            <a:off x="15191656" y="17001860"/>
            <a:ext cx="653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Figure 1: Experiment Result of the FZ dataset, we can see the alignment between strokes of the two character.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793F8D-8233-7A49-8AAA-D18AF19D884E}"/>
              </a:ext>
            </a:extLst>
          </p:cNvPr>
          <p:cNvSpPr txBox="1"/>
          <p:nvPr/>
        </p:nvSpPr>
        <p:spPr>
          <a:xfrm>
            <a:off x="12430112" y="15108392"/>
            <a:ext cx="947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Ground </a:t>
            </a:r>
          </a:p>
          <a:p>
            <a:pPr algn="ctr"/>
            <a:r>
              <a:rPr kumimoji="1" lang="en-US" altLang="zh-CN" dirty="0"/>
              <a:t>truth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316ABAC-36A8-B147-B0F5-012E7AB86512}"/>
              </a:ext>
            </a:extLst>
          </p:cNvPr>
          <p:cNvSpPr txBox="1"/>
          <p:nvPr/>
        </p:nvSpPr>
        <p:spPr>
          <a:xfrm>
            <a:off x="12382651" y="13874844"/>
            <a:ext cx="106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Input </a:t>
            </a:r>
          </a:p>
          <a:p>
            <a:pPr algn="ctr"/>
            <a:r>
              <a:rPr kumimoji="1" lang="en-US" altLang="zh-CN" dirty="0"/>
              <a:t>character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09A2B2-78D2-D14F-8EF0-81C9E583C750}"/>
              </a:ext>
            </a:extLst>
          </p:cNvPr>
          <p:cNvSpPr txBox="1"/>
          <p:nvPr/>
        </p:nvSpPr>
        <p:spPr>
          <a:xfrm>
            <a:off x="12287861" y="16241580"/>
            <a:ext cx="123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Generated </a:t>
            </a:r>
          </a:p>
          <a:p>
            <a:pPr algn="ctr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479301-64D3-A049-86EF-2297E4842174}"/>
              </a:ext>
            </a:extLst>
          </p:cNvPr>
          <p:cNvSpPr txBox="1"/>
          <p:nvPr/>
        </p:nvSpPr>
        <p:spPr>
          <a:xfrm>
            <a:off x="12376047" y="19203207"/>
            <a:ext cx="947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Ground </a:t>
            </a:r>
          </a:p>
          <a:p>
            <a:pPr algn="ctr"/>
            <a:r>
              <a:rPr kumimoji="1" lang="en-US" altLang="zh-CN" dirty="0"/>
              <a:t>truth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BF9A54-598D-C945-81E0-7B0A251316DB}"/>
              </a:ext>
            </a:extLst>
          </p:cNvPr>
          <p:cNvSpPr txBox="1"/>
          <p:nvPr/>
        </p:nvSpPr>
        <p:spPr>
          <a:xfrm>
            <a:off x="12307996" y="18207088"/>
            <a:ext cx="106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Input </a:t>
            </a:r>
          </a:p>
          <a:p>
            <a:pPr algn="ctr"/>
            <a:r>
              <a:rPr kumimoji="1" lang="en-US" altLang="zh-CN" dirty="0"/>
              <a:t>character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F5A1ED-9A0C-D84E-A703-AF764FDDD739}"/>
              </a:ext>
            </a:extLst>
          </p:cNvPr>
          <p:cNvSpPr txBox="1"/>
          <p:nvPr/>
        </p:nvSpPr>
        <p:spPr>
          <a:xfrm>
            <a:off x="12287861" y="20172596"/>
            <a:ext cx="123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Generated </a:t>
            </a:r>
          </a:p>
          <a:p>
            <a:pPr algn="ctr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33BAEE-42B5-2A4D-BDD7-8ED9D57DAF74}"/>
              </a:ext>
            </a:extLst>
          </p:cNvPr>
          <p:cNvSpPr txBox="1"/>
          <p:nvPr/>
        </p:nvSpPr>
        <p:spPr>
          <a:xfrm>
            <a:off x="14183861" y="21145383"/>
            <a:ext cx="855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Figure 2: Experiment Result of the FZ dataset,  we can see our generated result is clear and correct.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67960A-7797-4647-A7D3-FA9D45F6E527}"/>
              </a:ext>
            </a:extLst>
          </p:cNvPr>
          <p:cNvSpPr txBox="1"/>
          <p:nvPr/>
        </p:nvSpPr>
        <p:spPr>
          <a:xfrm>
            <a:off x="12477644" y="23469626"/>
            <a:ext cx="947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Ground </a:t>
            </a:r>
          </a:p>
          <a:p>
            <a:pPr algn="ctr"/>
            <a:r>
              <a:rPr kumimoji="1" lang="en-US" altLang="zh-CN" dirty="0"/>
              <a:t>truth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ED6441-5635-1E41-BA7D-2F7A38C7E1D6}"/>
              </a:ext>
            </a:extLst>
          </p:cNvPr>
          <p:cNvSpPr txBox="1"/>
          <p:nvPr/>
        </p:nvSpPr>
        <p:spPr>
          <a:xfrm>
            <a:off x="12413415" y="22413624"/>
            <a:ext cx="106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Input </a:t>
            </a:r>
          </a:p>
          <a:p>
            <a:pPr algn="ctr"/>
            <a:r>
              <a:rPr kumimoji="1" lang="en-US" altLang="zh-CN" dirty="0"/>
              <a:t>character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0E101B-9DED-824E-ADCA-F96A5FCD4E3C}"/>
              </a:ext>
            </a:extLst>
          </p:cNvPr>
          <p:cNvSpPr txBox="1"/>
          <p:nvPr/>
        </p:nvSpPr>
        <p:spPr>
          <a:xfrm>
            <a:off x="12323380" y="24467348"/>
            <a:ext cx="123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Generated </a:t>
            </a:r>
          </a:p>
          <a:p>
            <a:pPr algn="ctr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A37407-890D-3647-A830-4C5EE9D3B6EC}"/>
              </a:ext>
            </a:extLst>
          </p:cNvPr>
          <p:cNvSpPr txBox="1"/>
          <p:nvPr/>
        </p:nvSpPr>
        <p:spPr>
          <a:xfrm>
            <a:off x="15577702" y="25367876"/>
            <a:ext cx="855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Figure 3: Experiment Result of the handwritten dataset.</a:t>
            </a:r>
            <a:endParaRPr kumimoji="1"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3906F19-FD0B-1C47-A468-D1BD68299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73399" y="14060790"/>
            <a:ext cx="9429318" cy="282712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431C6ED-F204-5745-8560-30E460FA0D9E}"/>
              </a:ext>
            </a:extLst>
          </p:cNvPr>
          <p:cNvSpPr txBox="1"/>
          <p:nvPr/>
        </p:nvSpPr>
        <p:spPr>
          <a:xfrm>
            <a:off x="1634385" y="31576310"/>
            <a:ext cx="206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/>
              <a:t>Reference:</a:t>
            </a:r>
          </a:p>
          <a:p>
            <a:pPr marL="342900" indent="-342900">
              <a:buAutoNum type="arabicPeriod"/>
            </a:pPr>
            <a:r>
              <a:rPr lang="en" altLang="zh-CN" sz="2800" dirty="0"/>
              <a:t>GRAVES A.: Generating sequences with recurrent neural net- works. </a:t>
            </a:r>
            <a:r>
              <a:rPr lang="en" altLang="zh-CN" sz="2800" i="1" dirty="0" err="1"/>
              <a:t>arXiv</a:t>
            </a:r>
            <a:r>
              <a:rPr lang="en" altLang="zh-CN" sz="2800" i="1" dirty="0"/>
              <a:t> preprint arXiv:1308.0850, </a:t>
            </a:r>
            <a:r>
              <a:rPr lang="en" altLang="zh-CN" sz="2800" dirty="0"/>
              <a:t>2013.</a:t>
            </a:r>
          </a:p>
          <a:p>
            <a:pPr marL="342900" indent="-342900">
              <a:buFontTx/>
              <a:buAutoNum type="arabicPeriod"/>
            </a:pPr>
            <a:r>
              <a:rPr lang="en" altLang="zh-CN" sz="2800" dirty="0"/>
              <a:t> </a:t>
            </a:r>
            <a:r>
              <a:rPr lang="en" altLang="zh-CN" sz="2800" dirty="0" err="1"/>
              <a:t>FontRNN</a:t>
            </a:r>
            <a:r>
              <a:rPr lang="en" altLang="zh-CN" sz="2800" dirty="0"/>
              <a:t>: Generating Large-scale Chinese Fonts via Recurrent Neural Network. Computer Graphics Forum, 2019.</a:t>
            </a:r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807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604</Words>
  <Application>Microsoft Macintosh PowerPoint</Application>
  <PresentationFormat>自定义</PresentationFormat>
  <Paragraphs>94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微软雅黑 Light</vt:lpstr>
      <vt:lpstr>Arial</vt:lpstr>
      <vt:lpstr>Calibri</vt:lpstr>
      <vt:lpstr>Calibri Light</vt:lpstr>
      <vt:lpstr>Cambria Math</vt:lpstr>
      <vt:lpstr>Office 主题​​</vt:lpstr>
      <vt:lpstr> Can Machine Write?     Chinese Fonts Generation via Recurrent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磊</dc:creator>
  <cp:lastModifiedBy>yuxiaohan@pku.edu.cn</cp:lastModifiedBy>
  <cp:revision>59</cp:revision>
  <dcterms:created xsi:type="dcterms:W3CDTF">2020-01-02T05:54:28Z</dcterms:created>
  <dcterms:modified xsi:type="dcterms:W3CDTF">2020-01-16T13:36:04Z</dcterms:modified>
</cp:coreProperties>
</file>