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75E9C4-CEF7-465F-94DC-0959752EA71C}">
  <a:tblStyle styleId="{CA75E9C4-CEF7-465F-94DC-0959752EA71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1d17895c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1d17895c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numbers are coming from: https://www.cnn.com/2023/05/27/football/championship-playoff-2023-final-luton-coventry-preview-spt-intl/index.html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548c2341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548c2341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we Looking into?</a:t>
            </a:r>
            <a:endParaRPr/>
          </a:p>
          <a:p>
            <a:pPr indent="-298450" lvl="0" marL="457200" rtl="0" algn="l">
              <a:spcBef>
                <a:spcPts val="0"/>
              </a:spcBef>
              <a:spcAft>
                <a:spcPts val="0"/>
              </a:spcAft>
              <a:buSzPts val="1100"/>
              <a:buChar char="-"/>
            </a:pPr>
            <a:r>
              <a:rPr lang="en"/>
              <a:t>For Points we are going to look at the top relegated team and then add 1 point to understand how each team would survive</a:t>
            </a:r>
            <a:endParaRPr/>
          </a:p>
          <a:p>
            <a:pPr indent="-298450" lvl="0" marL="457200" rtl="0" algn="l">
              <a:spcBef>
                <a:spcPts val="0"/>
              </a:spcBef>
              <a:spcAft>
                <a:spcPts val="0"/>
              </a:spcAft>
              <a:buSzPts val="1100"/>
              <a:buChar char="-"/>
            </a:pPr>
            <a:r>
              <a:rPr lang="en"/>
              <a:t>For Goals Scored and Goals Against, we will compare teams that are almost relegated (6 points within relegation, as Circled in the picture). And we will compare those teams with the top relegated team to understand what they did differently. The main three things here to look at is How many Goals were scored, how many goals were allowed, and Goal Difference. This will allow us to understand if we need to prioritize allowing less goals or scoring more goals.</a:t>
            </a:r>
            <a:endParaRPr/>
          </a:p>
          <a:p>
            <a:pPr indent="-298450" lvl="0" marL="457200" rtl="0" algn="l">
              <a:spcBef>
                <a:spcPts val="0"/>
              </a:spcBef>
              <a:spcAft>
                <a:spcPts val="0"/>
              </a:spcAft>
              <a:buSzPts val="1100"/>
              <a:buChar char="-"/>
            </a:pPr>
            <a:r>
              <a:rPr lang="en"/>
              <a:t>For Top Goal Scorer, we will do the same </a:t>
            </a:r>
            <a:r>
              <a:rPr lang="en"/>
              <a:t>comparison</a:t>
            </a:r>
            <a:r>
              <a:rPr lang="en"/>
              <a:t> and see you need a person who scores a lot of goals to survive</a:t>
            </a:r>
            <a:endParaRPr/>
          </a:p>
          <a:p>
            <a:pPr indent="-298450" lvl="0" marL="457200" rtl="0" algn="l">
              <a:spcBef>
                <a:spcPts val="0"/>
              </a:spcBef>
              <a:spcAft>
                <a:spcPts val="0"/>
              </a:spcAft>
              <a:buSzPts val="1100"/>
              <a:buChar char="-"/>
            </a:pPr>
            <a:r>
              <a:rPr lang="en"/>
              <a:t>For the data used, we are using all Premier League Tables. For this data set, we are ignoring any Points Deductions due to skewing the data set. They will still be included but we are showing the points they would have had without the points deduction</a:t>
            </a:r>
            <a:endParaRPr/>
          </a:p>
          <a:p>
            <a:pPr indent="-298450" lvl="0" marL="457200" rtl="0" algn="l">
              <a:spcBef>
                <a:spcPts val="0"/>
              </a:spcBef>
              <a:spcAft>
                <a:spcPts val="0"/>
              </a:spcAft>
              <a:buSzPts val="1100"/>
              <a:buChar char="-"/>
            </a:pPr>
            <a:r>
              <a:rPr lang="en"/>
              <a:t>I will be comparing the highest placed relegated team versus the teams that were almost relegated. Almost relegated is defined as 6 points or 2 games within getting relegated</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1d17895c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1d17895c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50% of the time, if we get 37 points, we would survive. The Magical 40 points that everyone mentions, does help you survive 84% of the time and would help you survive. However, historically speaking, if we want to survive, we should shoot for 42 points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3a4dce5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3a4dce5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595959"/>
              </a:buClr>
              <a:buSzPts val="1500"/>
              <a:buFont typeface="Lato"/>
              <a:buChar char="●"/>
            </a:pPr>
            <a:r>
              <a:rPr lang="en" sz="1500">
                <a:solidFill>
                  <a:srgbClr val="595959"/>
                </a:solidFill>
                <a:latin typeface="Lato"/>
                <a:ea typeface="Lato"/>
                <a:cs typeface="Lato"/>
                <a:sym typeface="Lato"/>
              </a:rPr>
              <a:t>Can get relegated even with a Goals Against significantly lower than the Median for Teams within 6 Points of Relegation: Crystal Palace in 1994/95 got relegated even after ranking 8th out of 22 teams in Goals Against and having 44 Goals Against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1d17895c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1d17895c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595959"/>
              </a:buClr>
              <a:buSzPts val="1500"/>
              <a:buFont typeface="Lato"/>
              <a:buChar char="●"/>
            </a:pPr>
            <a:r>
              <a:rPr lang="en" sz="1500">
                <a:solidFill>
                  <a:srgbClr val="595959"/>
                </a:solidFill>
                <a:latin typeface="Lato"/>
                <a:ea typeface="Lato"/>
                <a:cs typeface="Lato"/>
                <a:sym typeface="Lato"/>
              </a:rPr>
              <a:t>Can get relegated even with a Goals Against significantly lower than the Median for Teams within 6 Points of Relegation: Crystal Palace in 1994/95 got relegated even after ranking 8th out of 22 teams in Goals Against and having 44 Goals Against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1d17895c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1d17895c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Times in Premier League History has someone had over 10 goals and still get relegated. In 2004/05, one person had 21 but Crystal Palace had 41 and finished in the Top Relegation Spot.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548c2341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548c2341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8864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Premier League: How to Survive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4"/>
          <p:cNvPicPr preferRelativeResize="0"/>
          <p:nvPr/>
        </p:nvPicPr>
        <p:blipFill>
          <a:blip r:embed="rId3">
            <a:alphaModFix amt="8000"/>
          </a:blip>
          <a:stretch>
            <a:fillRect/>
          </a:stretch>
        </p:blipFill>
        <p:spPr>
          <a:xfrm>
            <a:off x="0" y="530350"/>
            <a:ext cx="8893750" cy="4613150"/>
          </a:xfrm>
          <a:prstGeom prst="rect">
            <a:avLst/>
          </a:prstGeom>
          <a:noFill/>
          <a:ln>
            <a:noFill/>
          </a:ln>
        </p:spPr>
      </p:pic>
      <p:sp>
        <p:nvSpPr>
          <p:cNvPr id="92" name="Google Shape;92;p14"/>
          <p:cNvSpPr txBox="1"/>
          <p:nvPr>
            <p:ph type="title"/>
          </p:nvPr>
        </p:nvSpPr>
        <p:spPr>
          <a:xfrm>
            <a:off x="729450" y="101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and Problem Statement</a:t>
            </a:r>
            <a:endParaRPr/>
          </a:p>
        </p:txBody>
      </p:sp>
      <p:pic>
        <p:nvPicPr>
          <p:cNvPr id="93" name="Google Shape;93;p14"/>
          <p:cNvPicPr preferRelativeResize="0"/>
          <p:nvPr/>
        </p:nvPicPr>
        <p:blipFill>
          <a:blip r:embed="rId4">
            <a:alphaModFix/>
          </a:blip>
          <a:stretch>
            <a:fillRect/>
          </a:stretch>
        </p:blipFill>
        <p:spPr>
          <a:xfrm>
            <a:off x="504825" y="1479049"/>
            <a:ext cx="4018642" cy="2261100"/>
          </a:xfrm>
          <a:prstGeom prst="rect">
            <a:avLst/>
          </a:prstGeom>
          <a:noFill/>
          <a:ln>
            <a:noFill/>
          </a:ln>
        </p:spPr>
      </p:pic>
      <p:sp>
        <p:nvSpPr>
          <p:cNvPr id="94" name="Google Shape;94;p14"/>
          <p:cNvSpPr txBox="1"/>
          <p:nvPr/>
        </p:nvSpPr>
        <p:spPr>
          <a:xfrm>
            <a:off x="504750" y="3810750"/>
            <a:ext cx="40188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Promotion to Premier League: </a:t>
            </a:r>
            <a:r>
              <a:rPr b="1" lang="en" sz="1300">
                <a:solidFill>
                  <a:schemeClr val="accent1"/>
                </a:solidFill>
                <a:latin typeface="Lato"/>
                <a:ea typeface="Lato"/>
                <a:cs typeface="Lato"/>
                <a:sym typeface="Lato"/>
              </a:rPr>
              <a:t>$211 Million</a:t>
            </a:r>
            <a:endParaRPr b="1" sz="1300">
              <a:solidFill>
                <a:schemeClr val="accent1"/>
              </a:solidFill>
              <a:latin typeface="Lato"/>
              <a:ea typeface="Lato"/>
              <a:cs typeface="Lato"/>
              <a:sym typeface="Lato"/>
            </a:endParaRPr>
          </a:p>
        </p:txBody>
      </p:sp>
      <p:sp>
        <p:nvSpPr>
          <p:cNvPr id="95" name="Google Shape;95;p14"/>
          <p:cNvSpPr txBox="1"/>
          <p:nvPr/>
        </p:nvSpPr>
        <p:spPr>
          <a:xfrm>
            <a:off x="4832375" y="3810750"/>
            <a:ext cx="41451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Staying in the</a:t>
            </a:r>
            <a:r>
              <a:rPr lang="en" sz="1300">
                <a:solidFill>
                  <a:schemeClr val="accent1"/>
                </a:solidFill>
                <a:latin typeface="Lato"/>
                <a:ea typeface="Lato"/>
                <a:cs typeface="Lato"/>
                <a:sym typeface="Lato"/>
              </a:rPr>
              <a:t> Premier League: </a:t>
            </a:r>
            <a:r>
              <a:rPr b="1" lang="en" sz="1300">
                <a:solidFill>
                  <a:schemeClr val="accent1"/>
                </a:solidFill>
                <a:latin typeface="Lato"/>
                <a:ea typeface="Lato"/>
                <a:cs typeface="Lato"/>
                <a:sym typeface="Lato"/>
              </a:rPr>
              <a:t>$311 Million</a:t>
            </a:r>
            <a:endParaRPr sz="1300">
              <a:solidFill>
                <a:schemeClr val="accent1"/>
              </a:solidFill>
              <a:latin typeface="Lato"/>
              <a:ea typeface="Lato"/>
              <a:cs typeface="Lato"/>
              <a:sym typeface="Lato"/>
            </a:endParaRPr>
          </a:p>
        </p:txBody>
      </p:sp>
      <p:pic>
        <p:nvPicPr>
          <p:cNvPr id="96" name="Google Shape;96;p14"/>
          <p:cNvPicPr preferRelativeResize="0"/>
          <p:nvPr/>
        </p:nvPicPr>
        <p:blipFill>
          <a:blip r:embed="rId5">
            <a:alphaModFix/>
          </a:blip>
          <a:stretch>
            <a:fillRect/>
          </a:stretch>
        </p:blipFill>
        <p:spPr>
          <a:xfrm>
            <a:off x="4832375" y="1479050"/>
            <a:ext cx="4145200" cy="2261100"/>
          </a:xfrm>
          <a:prstGeom prst="rect">
            <a:avLst/>
          </a:prstGeom>
          <a:noFill/>
          <a:ln>
            <a:noFill/>
          </a:ln>
        </p:spPr>
      </p:pic>
      <p:sp>
        <p:nvSpPr>
          <p:cNvPr id="97" name="Google Shape;97;p14"/>
          <p:cNvSpPr txBox="1"/>
          <p:nvPr/>
        </p:nvSpPr>
        <p:spPr>
          <a:xfrm>
            <a:off x="504750" y="4411975"/>
            <a:ext cx="8400000" cy="4800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Lato"/>
                <a:ea typeface="Lato"/>
                <a:cs typeface="Lato"/>
                <a:sym typeface="Lato"/>
              </a:rPr>
              <a:t>How do we Stay in the Premier League?</a:t>
            </a:r>
            <a:endParaRPr b="1" sz="2000">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5"/>
          <p:cNvPicPr preferRelativeResize="0"/>
          <p:nvPr/>
        </p:nvPicPr>
        <p:blipFill>
          <a:blip r:embed="rId3">
            <a:alphaModFix amt="8000"/>
          </a:blip>
          <a:stretch>
            <a:fillRect/>
          </a:stretch>
        </p:blipFill>
        <p:spPr>
          <a:xfrm>
            <a:off x="0" y="530350"/>
            <a:ext cx="8893750" cy="4613150"/>
          </a:xfrm>
          <a:prstGeom prst="rect">
            <a:avLst/>
          </a:prstGeom>
          <a:noFill/>
          <a:ln>
            <a:noFill/>
          </a:ln>
        </p:spPr>
      </p:pic>
      <p:sp>
        <p:nvSpPr>
          <p:cNvPr id="103" name="Google Shape;103;p15"/>
          <p:cNvSpPr txBox="1"/>
          <p:nvPr>
            <p:ph type="title"/>
          </p:nvPr>
        </p:nvSpPr>
        <p:spPr>
          <a:xfrm>
            <a:off x="729450" y="101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Analyzed + What is being Looked Into</a:t>
            </a:r>
            <a:endParaRPr/>
          </a:p>
        </p:txBody>
      </p:sp>
      <p:pic>
        <p:nvPicPr>
          <p:cNvPr id="104" name="Google Shape;104;p15"/>
          <p:cNvPicPr preferRelativeResize="0"/>
          <p:nvPr/>
        </p:nvPicPr>
        <p:blipFill>
          <a:blip r:embed="rId4">
            <a:alphaModFix/>
          </a:blip>
          <a:stretch>
            <a:fillRect/>
          </a:stretch>
        </p:blipFill>
        <p:spPr>
          <a:xfrm>
            <a:off x="228600" y="1517904"/>
            <a:ext cx="4572000" cy="3603899"/>
          </a:xfrm>
          <a:prstGeom prst="rect">
            <a:avLst/>
          </a:prstGeom>
          <a:noFill/>
          <a:ln>
            <a:noFill/>
          </a:ln>
        </p:spPr>
      </p:pic>
      <p:sp>
        <p:nvSpPr>
          <p:cNvPr id="105" name="Google Shape;105;p15"/>
          <p:cNvSpPr/>
          <p:nvPr/>
        </p:nvSpPr>
        <p:spPr>
          <a:xfrm>
            <a:off x="1156725" y="3525000"/>
            <a:ext cx="228600" cy="880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 name="Google Shape;106;p15"/>
          <p:cNvSpPr/>
          <p:nvPr/>
        </p:nvSpPr>
        <p:spPr>
          <a:xfrm>
            <a:off x="2703575" y="3525000"/>
            <a:ext cx="956400" cy="880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 name="Google Shape;107;p15"/>
          <p:cNvSpPr txBox="1"/>
          <p:nvPr/>
        </p:nvSpPr>
        <p:spPr>
          <a:xfrm>
            <a:off x="4871475" y="1581900"/>
            <a:ext cx="40806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Lato"/>
                <a:ea typeface="Lato"/>
                <a:cs typeface="Lato"/>
                <a:sym typeface="Lato"/>
              </a:rPr>
              <a:t>What are we Looking into?</a:t>
            </a:r>
            <a:endParaRPr b="1" sz="2000">
              <a:solidFill>
                <a:schemeClr val="accent1"/>
              </a:solidFill>
              <a:latin typeface="Lato"/>
              <a:ea typeface="Lato"/>
              <a:cs typeface="Lato"/>
              <a:sym typeface="Lato"/>
            </a:endParaRPr>
          </a:p>
        </p:txBody>
      </p:sp>
      <p:sp>
        <p:nvSpPr>
          <p:cNvPr id="108" name="Google Shape;108;p15"/>
          <p:cNvSpPr txBox="1"/>
          <p:nvPr/>
        </p:nvSpPr>
        <p:spPr>
          <a:xfrm>
            <a:off x="4917200" y="1924675"/>
            <a:ext cx="4080600" cy="388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We must have 40 points to stay in the league</a:t>
            </a:r>
            <a:endParaRPr sz="1800">
              <a:solidFill>
                <a:schemeClr val="accent1"/>
              </a:solidFill>
              <a:latin typeface="Lato"/>
              <a:ea typeface="Lato"/>
              <a:cs typeface="Lato"/>
              <a:sym typeface="Lato"/>
            </a:endParaRPr>
          </a:p>
          <a:p>
            <a:pPr indent="-342900" lvl="0" marL="457200" rtl="0" algn="l">
              <a:lnSpc>
                <a:spcPct val="11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Having a solid defense is more important than offense</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A top goal score is needed to stay in the Premier league</a:t>
            </a:r>
            <a:endParaRPr sz="1800">
              <a:solidFill>
                <a:schemeClr val="accent1"/>
              </a:solidFill>
              <a:latin typeface="Lato"/>
              <a:ea typeface="Lato"/>
              <a:cs typeface="Lato"/>
              <a:sym typeface="Lato"/>
            </a:endParaRPr>
          </a:p>
        </p:txBody>
      </p:sp>
      <p:sp>
        <p:nvSpPr>
          <p:cNvPr id="109" name="Google Shape;109;p15"/>
          <p:cNvSpPr txBox="1"/>
          <p:nvPr/>
        </p:nvSpPr>
        <p:spPr>
          <a:xfrm>
            <a:off x="4917200" y="3607200"/>
            <a:ext cx="40806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000">
                <a:solidFill>
                  <a:schemeClr val="accent1"/>
                </a:solidFill>
                <a:latin typeface="Lato"/>
                <a:ea typeface="Lato"/>
                <a:cs typeface="Lato"/>
                <a:sym typeface="Lato"/>
              </a:rPr>
              <a:t>Data Used</a:t>
            </a:r>
            <a:endParaRPr b="1" sz="2000">
              <a:solidFill>
                <a:schemeClr val="accent1"/>
              </a:solidFill>
              <a:latin typeface="Lato"/>
              <a:ea typeface="Lato"/>
              <a:cs typeface="Lato"/>
              <a:sym typeface="Lato"/>
            </a:endParaRPr>
          </a:p>
        </p:txBody>
      </p:sp>
      <p:sp>
        <p:nvSpPr>
          <p:cNvPr id="110" name="Google Shape;110;p15"/>
          <p:cNvSpPr txBox="1"/>
          <p:nvPr/>
        </p:nvSpPr>
        <p:spPr>
          <a:xfrm>
            <a:off x="4871475" y="3965825"/>
            <a:ext cx="4080600" cy="1266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Premier League Tables/Stats since its inception in 1992/93 until 2022/23</a:t>
            </a:r>
            <a:endParaRPr sz="1800">
              <a:solidFill>
                <a:schemeClr val="accent1"/>
              </a:solidFill>
              <a:latin typeface="Lato"/>
              <a:ea typeface="Lato"/>
              <a:cs typeface="Lato"/>
              <a:sym typeface="Lato"/>
            </a:endParaRPr>
          </a:p>
        </p:txBody>
      </p:sp>
      <p:pic>
        <p:nvPicPr>
          <p:cNvPr id="111" name="Google Shape;111;p15"/>
          <p:cNvPicPr preferRelativeResize="0"/>
          <p:nvPr/>
        </p:nvPicPr>
        <p:blipFill>
          <a:blip r:embed="rId5">
            <a:alphaModFix/>
          </a:blip>
          <a:stretch>
            <a:fillRect/>
          </a:stretch>
        </p:blipFill>
        <p:spPr>
          <a:xfrm>
            <a:off x="1018475" y="1517900"/>
            <a:ext cx="2865400" cy="34472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xit" presetID="10" presetSubtype="0">
                                  <p:stCondLst>
                                    <p:cond delay="0"/>
                                  </p:stCondLst>
                                  <p:childTnLst>
                                    <p:animEffect filter="fade" transition="out">
                                      <p:cBhvr>
                                        <p:cTn dur="1000"/>
                                        <p:tgtEl>
                                          <p:spTgt spid="105"/>
                                        </p:tgtEl>
                                      </p:cBhvr>
                                    </p:animEffect>
                                    <p:set>
                                      <p:cBhvr>
                                        <p:cTn dur="1" fill="hold">
                                          <p:stCondLst>
                                            <p:cond delay="1000"/>
                                          </p:stCondLst>
                                        </p:cTn>
                                        <p:tgtEl>
                                          <p:spTgt spid="10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xit" presetID="10" presetSubtype="0">
                                  <p:stCondLst>
                                    <p:cond delay="0"/>
                                  </p:stCondLst>
                                  <p:childTnLst>
                                    <p:animEffect filter="fade" transition="out">
                                      <p:cBhvr>
                                        <p:cTn dur="1000"/>
                                        <p:tgtEl>
                                          <p:spTgt spid="106"/>
                                        </p:tgtEl>
                                      </p:cBhvr>
                                    </p:animEffect>
                                    <p:set>
                                      <p:cBhvr>
                                        <p:cTn dur="1" fill="hold">
                                          <p:stCondLst>
                                            <p:cond delay="1000"/>
                                          </p:stCondLst>
                                        </p:cTn>
                                        <p:tgtEl>
                                          <p:spTgt spid="1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4"/>
                                        </p:tgtEl>
                                      </p:cBhvr>
                                    </p:animEffect>
                                    <p:set>
                                      <p:cBhvr>
                                        <p:cTn dur="1" fill="hold">
                                          <p:stCondLst>
                                            <p:cond delay="1000"/>
                                          </p:stCondLst>
                                        </p:cTn>
                                        <p:tgtEl>
                                          <p:spTgt spid="104"/>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6"/>
          <p:cNvPicPr preferRelativeResize="0"/>
          <p:nvPr/>
        </p:nvPicPr>
        <p:blipFill>
          <a:blip r:embed="rId3">
            <a:alphaModFix amt="8000"/>
          </a:blip>
          <a:stretch>
            <a:fillRect/>
          </a:stretch>
        </p:blipFill>
        <p:spPr>
          <a:xfrm>
            <a:off x="0" y="530350"/>
            <a:ext cx="8893750" cy="4613150"/>
          </a:xfrm>
          <a:prstGeom prst="rect">
            <a:avLst/>
          </a:prstGeom>
          <a:noFill/>
          <a:ln>
            <a:noFill/>
          </a:ln>
        </p:spPr>
      </p:pic>
      <p:sp>
        <p:nvSpPr>
          <p:cNvPr id="117" name="Google Shape;117;p16"/>
          <p:cNvSpPr txBox="1"/>
          <p:nvPr>
            <p:ph type="title"/>
          </p:nvPr>
        </p:nvSpPr>
        <p:spPr>
          <a:xfrm>
            <a:off x="729450" y="101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Points Needed to Survive</a:t>
            </a:r>
            <a:endParaRPr/>
          </a:p>
        </p:txBody>
      </p:sp>
      <p:pic>
        <p:nvPicPr>
          <p:cNvPr id="118" name="Google Shape;118;p16"/>
          <p:cNvPicPr preferRelativeResize="0"/>
          <p:nvPr/>
        </p:nvPicPr>
        <p:blipFill>
          <a:blip r:embed="rId4">
            <a:alphaModFix/>
          </a:blip>
          <a:stretch>
            <a:fillRect/>
          </a:stretch>
        </p:blipFill>
        <p:spPr>
          <a:xfrm>
            <a:off x="228600" y="1517904"/>
            <a:ext cx="5384201" cy="3438800"/>
          </a:xfrm>
          <a:prstGeom prst="rect">
            <a:avLst/>
          </a:prstGeom>
          <a:noFill/>
          <a:ln>
            <a:noFill/>
          </a:ln>
        </p:spPr>
      </p:pic>
      <p:sp>
        <p:nvSpPr>
          <p:cNvPr id="119" name="Google Shape;119;p16"/>
          <p:cNvSpPr txBox="1"/>
          <p:nvPr/>
        </p:nvSpPr>
        <p:spPr>
          <a:xfrm>
            <a:off x="5612800" y="1605250"/>
            <a:ext cx="3458100" cy="2978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accent1"/>
              </a:buClr>
              <a:buSzPts val="2000"/>
              <a:buFont typeface="Lato"/>
              <a:buChar char="●"/>
            </a:pPr>
            <a:r>
              <a:rPr b="1" lang="en" sz="2000">
                <a:solidFill>
                  <a:schemeClr val="accent1"/>
                </a:solidFill>
                <a:latin typeface="Lato"/>
                <a:ea typeface="Lato"/>
                <a:cs typeface="Lato"/>
                <a:sym typeface="Lato"/>
              </a:rPr>
              <a:t>Average Points Needed to Survive is 37</a:t>
            </a:r>
            <a:endParaRPr b="1" sz="2000">
              <a:solidFill>
                <a:schemeClr val="accent1"/>
              </a:solidFill>
              <a:latin typeface="Lato"/>
              <a:ea typeface="Lato"/>
              <a:cs typeface="Lato"/>
              <a:sym typeface="Lato"/>
            </a:endParaRPr>
          </a:p>
          <a:p>
            <a:pPr indent="-355600" lvl="0" marL="457200" rtl="0" algn="l">
              <a:spcBef>
                <a:spcPts val="0"/>
              </a:spcBef>
              <a:spcAft>
                <a:spcPts val="0"/>
              </a:spcAft>
              <a:buClr>
                <a:schemeClr val="accent1"/>
              </a:buClr>
              <a:buSzPts val="2000"/>
              <a:buFont typeface="Lato"/>
              <a:buChar char="●"/>
            </a:pPr>
            <a:r>
              <a:rPr b="1" lang="en" sz="2000">
                <a:solidFill>
                  <a:schemeClr val="accent1"/>
                </a:solidFill>
                <a:latin typeface="Lato"/>
                <a:ea typeface="Lato"/>
                <a:cs typeface="Lato"/>
                <a:sym typeface="Lato"/>
              </a:rPr>
              <a:t>To Ensure Survival, we should aim for 42 points</a:t>
            </a:r>
            <a:endParaRPr b="1" sz="2000">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7"/>
          <p:cNvPicPr preferRelativeResize="0"/>
          <p:nvPr/>
        </p:nvPicPr>
        <p:blipFill>
          <a:blip r:embed="rId3">
            <a:alphaModFix amt="8000"/>
          </a:blip>
          <a:stretch>
            <a:fillRect/>
          </a:stretch>
        </p:blipFill>
        <p:spPr>
          <a:xfrm>
            <a:off x="0" y="530350"/>
            <a:ext cx="8893750" cy="4613150"/>
          </a:xfrm>
          <a:prstGeom prst="rect">
            <a:avLst/>
          </a:prstGeom>
          <a:noFill/>
          <a:ln>
            <a:noFill/>
          </a:ln>
        </p:spPr>
      </p:pic>
      <p:sp>
        <p:nvSpPr>
          <p:cNvPr id="125" name="Google Shape;125;p17"/>
          <p:cNvSpPr txBox="1"/>
          <p:nvPr>
            <p:ph type="title"/>
          </p:nvPr>
        </p:nvSpPr>
        <p:spPr>
          <a:xfrm>
            <a:off x="729450" y="101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For Versus Goals Against</a:t>
            </a:r>
            <a:endParaRPr/>
          </a:p>
        </p:txBody>
      </p:sp>
      <p:sp>
        <p:nvSpPr>
          <p:cNvPr id="126" name="Google Shape;126;p17"/>
          <p:cNvSpPr txBox="1"/>
          <p:nvPr/>
        </p:nvSpPr>
        <p:spPr>
          <a:xfrm>
            <a:off x="213725" y="4208750"/>
            <a:ext cx="8772000" cy="775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t/>
            </a:r>
            <a:endParaRPr sz="1300">
              <a:solidFill>
                <a:schemeClr val="accent1"/>
              </a:solidFill>
              <a:latin typeface="Lato"/>
              <a:ea typeface="Lato"/>
              <a:cs typeface="Lato"/>
              <a:sym typeface="Lato"/>
            </a:endParaRPr>
          </a:p>
        </p:txBody>
      </p:sp>
      <p:pic>
        <p:nvPicPr>
          <p:cNvPr id="127" name="Google Shape;127;p17"/>
          <p:cNvPicPr preferRelativeResize="0"/>
          <p:nvPr/>
        </p:nvPicPr>
        <p:blipFill>
          <a:blip r:embed="rId4">
            <a:alphaModFix/>
          </a:blip>
          <a:stretch>
            <a:fillRect/>
          </a:stretch>
        </p:blipFill>
        <p:spPr>
          <a:xfrm>
            <a:off x="300922" y="1549050"/>
            <a:ext cx="4844925" cy="3151225"/>
          </a:xfrm>
          <a:prstGeom prst="rect">
            <a:avLst/>
          </a:prstGeom>
          <a:noFill/>
          <a:ln>
            <a:noFill/>
          </a:ln>
        </p:spPr>
      </p:pic>
      <p:sp>
        <p:nvSpPr>
          <p:cNvPr id="128" name="Google Shape;128;p17"/>
          <p:cNvSpPr txBox="1"/>
          <p:nvPr/>
        </p:nvSpPr>
        <p:spPr>
          <a:xfrm>
            <a:off x="5697775" y="1554800"/>
            <a:ext cx="3195900" cy="3088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When teams are allowing 70 or more Goals, very unlikely to stay in the </a:t>
            </a:r>
            <a:r>
              <a:rPr b="1" lang="en" sz="1300">
                <a:solidFill>
                  <a:schemeClr val="accent1"/>
                </a:solidFill>
                <a:latin typeface="Lato"/>
                <a:ea typeface="Lato"/>
                <a:cs typeface="Lato"/>
                <a:sym typeface="Lato"/>
              </a:rPr>
              <a:t>league</a:t>
            </a:r>
            <a:r>
              <a:rPr b="1" lang="en" sz="1300">
                <a:solidFill>
                  <a:schemeClr val="accent1"/>
                </a:solidFill>
                <a:latin typeface="Lato"/>
                <a:ea typeface="Lato"/>
                <a:cs typeface="Lato"/>
                <a:sym typeface="Lato"/>
              </a:rPr>
              <a:t>.  </a:t>
            </a:r>
            <a:endParaRPr b="1"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EX: </a:t>
            </a:r>
            <a:r>
              <a:rPr b="1" lang="en" sz="1300">
                <a:solidFill>
                  <a:schemeClr val="accent1"/>
                </a:solidFill>
                <a:latin typeface="Lato"/>
                <a:ea typeface="Lato"/>
                <a:cs typeface="Lato"/>
                <a:sym typeface="Lato"/>
              </a:rPr>
              <a:t>In 2010-11, Blackpool scored 58 goals, which ranked 12th in the league, but still got relegated due to 78 goals allowed</a:t>
            </a:r>
            <a:endParaRPr b="1"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Allowing less than 44 </a:t>
            </a:r>
            <a:r>
              <a:rPr b="1" lang="en" sz="1300">
                <a:solidFill>
                  <a:schemeClr val="accent1"/>
                </a:solidFill>
                <a:latin typeface="Lato"/>
                <a:ea typeface="Lato"/>
                <a:cs typeface="Lato"/>
                <a:sym typeface="Lato"/>
              </a:rPr>
              <a:t>guarantees</a:t>
            </a:r>
            <a:r>
              <a:rPr b="1" lang="en" sz="1300">
                <a:solidFill>
                  <a:schemeClr val="accent1"/>
                </a:solidFill>
                <a:latin typeface="Lato"/>
                <a:ea typeface="Lato"/>
                <a:cs typeface="Lato"/>
                <a:sym typeface="Lato"/>
              </a:rPr>
              <a:t> safety</a:t>
            </a:r>
            <a:endParaRPr b="1"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EX: Leeds in 96-97 only scored 28 goals but only allowed 38 which was enough to stay up</a:t>
            </a:r>
            <a:endParaRPr b="1" sz="1300">
              <a:solidFill>
                <a:schemeClr val="accent1"/>
              </a:solidFill>
              <a:latin typeface="Lato"/>
              <a:ea typeface="Lato"/>
              <a:cs typeface="Lato"/>
              <a:sym typeface="Lato"/>
            </a:endParaRPr>
          </a:p>
        </p:txBody>
      </p:sp>
      <p:sp>
        <p:nvSpPr>
          <p:cNvPr id="129" name="Google Shape;129;p17"/>
          <p:cNvSpPr/>
          <p:nvPr/>
        </p:nvSpPr>
        <p:spPr>
          <a:xfrm>
            <a:off x="4347325" y="1895350"/>
            <a:ext cx="328800" cy="363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0" name="Google Shape;130;p17"/>
          <p:cNvCxnSpPr>
            <a:endCxn id="129" idx="7"/>
          </p:cNvCxnSpPr>
          <p:nvPr/>
        </p:nvCxnSpPr>
        <p:spPr>
          <a:xfrm flipH="1">
            <a:off x="4627973" y="1343542"/>
            <a:ext cx="858300" cy="6051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17"/>
          <p:cNvSpPr txBox="1"/>
          <p:nvPr/>
        </p:nvSpPr>
        <p:spPr>
          <a:xfrm>
            <a:off x="5498150" y="1049850"/>
            <a:ext cx="12801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Blackpool</a:t>
            </a:r>
            <a:endParaRPr sz="1300">
              <a:solidFill>
                <a:schemeClr val="accent1"/>
              </a:solidFill>
              <a:latin typeface="Lato"/>
              <a:ea typeface="Lato"/>
              <a:cs typeface="Lato"/>
              <a:sym typeface="Lato"/>
            </a:endParaRPr>
          </a:p>
        </p:txBody>
      </p:sp>
      <p:sp>
        <p:nvSpPr>
          <p:cNvPr id="132" name="Google Shape;132;p17"/>
          <p:cNvSpPr/>
          <p:nvPr/>
        </p:nvSpPr>
        <p:spPr>
          <a:xfrm>
            <a:off x="659700" y="4020600"/>
            <a:ext cx="328800" cy="363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3" name="Google Shape;133;p17"/>
          <p:cNvCxnSpPr>
            <a:endCxn id="132" idx="3"/>
          </p:cNvCxnSpPr>
          <p:nvPr/>
        </p:nvCxnSpPr>
        <p:spPr>
          <a:xfrm flipH="1" rot="10800000">
            <a:off x="460352" y="4331208"/>
            <a:ext cx="247500" cy="335400"/>
          </a:xfrm>
          <a:prstGeom prst="straightConnector1">
            <a:avLst/>
          </a:prstGeom>
          <a:noFill/>
          <a:ln cap="flat" cmpd="sng" w="9525">
            <a:solidFill>
              <a:schemeClr val="dk2"/>
            </a:solidFill>
            <a:prstDash val="solid"/>
            <a:round/>
            <a:headEnd len="med" w="med" type="none"/>
            <a:tailEnd len="med" w="med" type="triangle"/>
          </a:ln>
        </p:spPr>
      </p:cxnSp>
      <p:sp>
        <p:nvSpPr>
          <p:cNvPr id="134" name="Google Shape;134;p17"/>
          <p:cNvSpPr txBox="1"/>
          <p:nvPr/>
        </p:nvSpPr>
        <p:spPr>
          <a:xfrm>
            <a:off x="0" y="4666725"/>
            <a:ext cx="6096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Leeds</a:t>
            </a:r>
            <a:endParaRPr sz="1300">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8"/>
          <p:cNvPicPr preferRelativeResize="0"/>
          <p:nvPr/>
        </p:nvPicPr>
        <p:blipFill>
          <a:blip r:embed="rId3">
            <a:alphaModFix amt="8000"/>
          </a:blip>
          <a:stretch>
            <a:fillRect/>
          </a:stretch>
        </p:blipFill>
        <p:spPr>
          <a:xfrm>
            <a:off x="0" y="530350"/>
            <a:ext cx="8893750" cy="4613150"/>
          </a:xfrm>
          <a:prstGeom prst="rect">
            <a:avLst/>
          </a:prstGeom>
          <a:noFill/>
          <a:ln>
            <a:noFill/>
          </a:ln>
        </p:spPr>
      </p:pic>
      <p:sp>
        <p:nvSpPr>
          <p:cNvPr id="140" name="Google Shape;140;p18"/>
          <p:cNvSpPr txBox="1"/>
          <p:nvPr>
            <p:ph type="title"/>
          </p:nvPr>
        </p:nvSpPr>
        <p:spPr>
          <a:xfrm>
            <a:off x="729450" y="101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For Versus Goals Against</a:t>
            </a:r>
            <a:endParaRPr/>
          </a:p>
        </p:txBody>
      </p:sp>
      <p:sp>
        <p:nvSpPr>
          <p:cNvPr id="141" name="Google Shape;141;p18"/>
          <p:cNvSpPr txBox="1"/>
          <p:nvPr/>
        </p:nvSpPr>
        <p:spPr>
          <a:xfrm>
            <a:off x="213725" y="4208750"/>
            <a:ext cx="8772000" cy="775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Bigger gaps between Top Relegated teams in Goals Against than Goals For.</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Therefore, should prioritize defense over offense in the summer when buying players</a:t>
            </a:r>
            <a:endParaRPr sz="1300">
              <a:solidFill>
                <a:schemeClr val="accent1"/>
              </a:solidFill>
              <a:latin typeface="Lato"/>
              <a:ea typeface="Lato"/>
              <a:cs typeface="Lato"/>
              <a:sym typeface="Lato"/>
            </a:endParaRPr>
          </a:p>
        </p:txBody>
      </p:sp>
      <p:pic>
        <p:nvPicPr>
          <p:cNvPr id="142" name="Google Shape;142;p18"/>
          <p:cNvPicPr preferRelativeResize="0"/>
          <p:nvPr/>
        </p:nvPicPr>
        <p:blipFill>
          <a:blip r:embed="rId4">
            <a:alphaModFix/>
          </a:blip>
          <a:stretch>
            <a:fillRect/>
          </a:stretch>
        </p:blipFill>
        <p:spPr>
          <a:xfrm>
            <a:off x="213724" y="1673352"/>
            <a:ext cx="4014217" cy="2606041"/>
          </a:xfrm>
          <a:prstGeom prst="rect">
            <a:avLst/>
          </a:prstGeom>
          <a:noFill/>
          <a:ln>
            <a:noFill/>
          </a:ln>
        </p:spPr>
      </p:pic>
      <p:pic>
        <p:nvPicPr>
          <p:cNvPr id="143" name="Google Shape;143;p18"/>
          <p:cNvPicPr preferRelativeResize="0"/>
          <p:nvPr/>
        </p:nvPicPr>
        <p:blipFill>
          <a:blip r:embed="rId5">
            <a:alphaModFix/>
          </a:blip>
          <a:stretch>
            <a:fillRect/>
          </a:stretch>
        </p:blipFill>
        <p:spPr>
          <a:xfrm>
            <a:off x="4704097" y="1673352"/>
            <a:ext cx="3927949" cy="2554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9"/>
          <p:cNvPicPr preferRelativeResize="0"/>
          <p:nvPr/>
        </p:nvPicPr>
        <p:blipFill>
          <a:blip r:embed="rId3">
            <a:alphaModFix amt="8000"/>
          </a:blip>
          <a:stretch>
            <a:fillRect/>
          </a:stretch>
        </p:blipFill>
        <p:spPr>
          <a:xfrm>
            <a:off x="0" y="530350"/>
            <a:ext cx="8893750" cy="4613150"/>
          </a:xfrm>
          <a:prstGeom prst="rect">
            <a:avLst/>
          </a:prstGeom>
          <a:noFill/>
          <a:ln>
            <a:noFill/>
          </a:ln>
        </p:spPr>
      </p:pic>
      <p:sp>
        <p:nvSpPr>
          <p:cNvPr id="149" name="Google Shape;149;p19"/>
          <p:cNvSpPr txBox="1"/>
          <p:nvPr>
            <p:ph type="title"/>
          </p:nvPr>
        </p:nvSpPr>
        <p:spPr>
          <a:xfrm>
            <a:off x="729450" y="101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Top Goal Scorer</a:t>
            </a:r>
            <a:endParaRPr/>
          </a:p>
        </p:txBody>
      </p:sp>
      <p:pic>
        <p:nvPicPr>
          <p:cNvPr id="150" name="Google Shape;150;p19"/>
          <p:cNvPicPr preferRelativeResize="0"/>
          <p:nvPr/>
        </p:nvPicPr>
        <p:blipFill>
          <a:blip r:embed="rId4">
            <a:alphaModFix/>
          </a:blip>
          <a:stretch>
            <a:fillRect/>
          </a:stretch>
        </p:blipFill>
        <p:spPr>
          <a:xfrm>
            <a:off x="210312" y="1672225"/>
            <a:ext cx="4014216" cy="2606041"/>
          </a:xfrm>
          <a:prstGeom prst="rect">
            <a:avLst/>
          </a:prstGeom>
          <a:noFill/>
          <a:ln>
            <a:noFill/>
          </a:ln>
        </p:spPr>
      </p:pic>
      <p:pic>
        <p:nvPicPr>
          <p:cNvPr id="151" name="Google Shape;151;p19"/>
          <p:cNvPicPr preferRelativeResize="0"/>
          <p:nvPr/>
        </p:nvPicPr>
        <p:blipFill>
          <a:blip r:embed="rId5">
            <a:alphaModFix/>
          </a:blip>
          <a:stretch>
            <a:fillRect/>
          </a:stretch>
        </p:blipFill>
        <p:spPr>
          <a:xfrm>
            <a:off x="4700016" y="1672225"/>
            <a:ext cx="4014217" cy="2606041"/>
          </a:xfrm>
          <a:prstGeom prst="rect">
            <a:avLst/>
          </a:prstGeom>
          <a:noFill/>
          <a:ln>
            <a:noFill/>
          </a:ln>
        </p:spPr>
      </p:pic>
      <p:sp>
        <p:nvSpPr>
          <p:cNvPr id="152" name="Google Shape;152;p19"/>
          <p:cNvSpPr txBox="1"/>
          <p:nvPr/>
        </p:nvSpPr>
        <p:spPr>
          <a:xfrm>
            <a:off x="213725" y="4208750"/>
            <a:ext cx="8772000" cy="775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Marginal differences when comparing the Top Goal Scorer for Top Relegated Teams and Almost Relegated teams</a:t>
            </a:r>
            <a:endParaRPr sz="1300">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0"/>
          <p:cNvPicPr preferRelativeResize="0"/>
          <p:nvPr/>
        </p:nvPicPr>
        <p:blipFill>
          <a:blip r:embed="rId3">
            <a:alphaModFix amt="8000"/>
          </a:blip>
          <a:stretch>
            <a:fillRect/>
          </a:stretch>
        </p:blipFill>
        <p:spPr>
          <a:xfrm>
            <a:off x="0" y="530350"/>
            <a:ext cx="8893750" cy="4613150"/>
          </a:xfrm>
          <a:prstGeom prst="rect">
            <a:avLst/>
          </a:prstGeom>
          <a:noFill/>
          <a:ln>
            <a:noFill/>
          </a:ln>
        </p:spPr>
      </p:pic>
      <p:sp>
        <p:nvSpPr>
          <p:cNvPr id="158" name="Google Shape;158;p20"/>
          <p:cNvSpPr txBox="1"/>
          <p:nvPr>
            <p:ph type="title"/>
          </p:nvPr>
        </p:nvSpPr>
        <p:spPr>
          <a:xfrm>
            <a:off x="729450" y="101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9" name="Google Shape;159;p20"/>
          <p:cNvSpPr txBox="1"/>
          <p:nvPr/>
        </p:nvSpPr>
        <p:spPr>
          <a:xfrm>
            <a:off x="4917200" y="1924675"/>
            <a:ext cx="4080600" cy="388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accent1"/>
              </a:buClr>
              <a:buSzPts val="2000"/>
              <a:buFont typeface="Lato"/>
              <a:buChar char="●"/>
            </a:pPr>
            <a:r>
              <a:rPr lang="en" sz="2000">
                <a:solidFill>
                  <a:schemeClr val="accent1"/>
                </a:solidFill>
                <a:latin typeface="Lato"/>
                <a:ea typeface="Lato"/>
                <a:cs typeface="Lato"/>
                <a:sym typeface="Lato"/>
              </a:rPr>
              <a:t>42 Points to Ensure Survival</a:t>
            </a:r>
            <a:endParaRPr sz="2000">
              <a:solidFill>
                <a:schemeClr val="accent1"/>
              </a:solidFill>
              <a:latin typeface="Lato"/>
              <a:ea typeface="Lato"/>
              <a:cs typeface="Lato"/>
              <a:sym typeface="Lato"/>
            </a:endParaRPr>
          </a:p>
        </p:txBody>
      </p:sp>
      <p:sp>
        <p:nvSpPr>
          <p:cNvPr id="160" name="Google Shape;160;p20"/>
          <p:cNvSpPr txBox="1"/>
          <p:nvPr/>
        </p:nvSpPr>
        <p:spPr>
          <a:xfrm>
            <a:off x="4917200" y="2259450"/>
            <a:ext cx="4080600" cy="388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accent1"/>
              </a:buClr>
              <a:buSzPts val="2000"/>
              <a:buFont typeface="Lato"/>
              <a:buChar char="●"/>
            </a:pPr>
            <a:r>
              <a:rPr lang="en" sz="2000">
                <a:solidFill>
                  <a:schemeClr val="accent1"/>
                </a:solidFill>
                <a:latin typeface="Lato"/>
                <a:ea typeface="Lato"/>
                <a:cs typeface="Lato"/>
                <a:sym typeface="Lato"/>
              </a:rPr>
              <a:t>Should Prioritize defense over Offense. Therefore, when getting into the Premier League, we should buy defenders + goalie</a:t>
            </a:r>
            <a:endParaRPr sz="2000">
              <a:solidFill>
                <a:schemeClr val="accent1"/>
              </a:solidFill>
              <a:latin typeface="Lato"/>
              <a:ea typeface="Lato"/>
              <a:cs typeface="Lato"/>
              <a:sym typeface="Lato"/>
            </a:endParaRPr>
          </a:p>
        </p:txBody>
      </p:sp>
      <p:sp>
        <p:nvSpPr>
          <p:cNvPr id="161" name="Google Shape;161;p20"/>
          <p:cNvSpPr txBox="1"/>
          <p:nvPr/>
        </p:nvSpPr>
        <p:spPr>
          <a:xfrm>
            <a:off x="4919472" y="3962500"/>
            <a:ext cx="4080600" cy="388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accent1"/>
              </a:buClr>
              <a:buSzPts val="2000"/>
              <a:buFont typeface="Lato"/>
              <a:buChar char="●"/>
            </a:pPr>
            <a:r>
              <a:rPr lang="en" sz="2000">
                <a:solidFill>
                  <a:schemeClr val="accent1"/>
                </a:solidFill>
                <a:latin typeface="Lato"/>
                <a:ea typeface="Lato"/>
                <a:cs typeface="Lato"/>
                <a:sym typeface="Lato"/>
              </a:rPr>
              <a:t>Should focus on team goals rather than getting a top scorer</a:t>
            </a:r>
            <a:endParaRPr sz="2000">
              <a:solidFill>
                <a:schemeClr val="accent1"/>
              </a:solidFill>
              <a:latin typeface="Lato"/>
              <a:ea typeface="Lato"/>
              <a:cs typeface="Lato"/>
              <a:sym typeface="Lato"/>
            </a:endParaRPr>
          </a:p>
        </p:txBody>
      </p:sp>
      <p:graphicFrame>
        <p:nvGraphicFramePr>
          <p:cNvPr id="162" name="Google Shape;162;p20"/>
          <p:cNvGraphicFramePr/>
          <p:nvPr/>
        </p:nvGraphicFramePr>
        <p:xfrm>
          <a:off x="175875" y="1924675"/>
          <a:ext cx="3000000" cy="3000000"/>
        </p:xfrm>
        <a:graphic>
          <a:graphicData uri="http://schemas.openxmlformats.org/drawingml/2006/table">
            <a:tbl>
              <a:tblPr>
                <a:noFill/>
                <a:tableStyleId>{CA75E9C4-CEF7-465F-94DC-0959752EA71C}</a:tableStyleId>
              </a:tblPr>
              <a:tblGrid>
                <a:gridCol w="1154200"/>
                <a:gridCol w="1154200"/>
                <a:gridCol w="1154200"/>
                <a:gridCol w="1154200"/>
              </a:tblGrid>
              <a:tr h="889775">
                <a:tc>
                  <a:txBody>
                    <a:bodyPr/>
                    <a:lstStyle/>
                    <a:p>
                      <a:pPr indent="0" lvl="0" marL="0" rtl="0" algn="l">
                        <a:lnSpc>
                          <a:spcPct val="115000"/>
                        </a:lnSpc>
                        <a:spcBef>
                          <a:spcPts val="0"/>
                        </a:spcBef>
                        <a:spcAft>
                          <a:spcPts val="0"/>
                        </a:spcAft>
                        <a:buNone/>
                      </a:pPr>
                      <a:r>
                        <a:rPr b="1" lang="en" sz="1000"/>
                        <a:t>Name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AVG of Goals For 38 Games</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AVG of Goals Against 38 Games</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AVG of Highest Scorer 38 Games</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68300">
                <a:tc>
                  <a:txBody>
                    <a:bodyPr/>
                    <a:lstStyle/>
                    <a:p>
                      <a:pPr indent="0" lvl="0" marL="0" rtl="0" algn="l">
                        <a:lnSpc>
                          <a:spcPct val="115000"/>
                        </a:lnSpc>
                        <a:spcBef>
                          <a:spcPts val="0"/>
                        </a:spcBef>
                        <a:spcAft>
                          <a:spcPts val="0"/>
                        </a:spcAft>
                        <a:buNone/>
                      </a:pPr>
                      <a:r>
                        <a:rPr b="1" lang="en" sz="1000"/>
                        <a:t>Almost Relegated</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41</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57</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68300">
                <a:tc>
                  <a:txBody>
                    <a:bodyPr/>
                    <a:lstStyle/>
                    <a:p>
                      <a:pPr indent="0" lvl="0" marL="0" rtl="0" algn="l">
                        <a:lnSpc>
                          <a:spcPct val="115000"/>
                        </a:lnSpc>
                        <a:spcBef>
                          <a:spcPts val="0"/>
                        </a:spcBef>
                        <a:spcAft>
                          <a:spcPts val="0"/>
                        </a:spcAft>
                        <a:buNone/>
                      </a:pPr>
                      <a:r>
                        <a:rPr b="1" lang="en" sz="1000"/>
                        <a:t>Top Relegated Teams</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39</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64</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57575">
                <a:tc>
                  <a:txBody>
                    <a:bodyPr/>
                    <a:lstStyle/>
                    <a:p>
                      <a:pPr indent="0" lvl="0" marL="0" rtl="0" algn="l">
                        <a:lnSpc>
                          <a:spcPct val="115000"/>
                        </a:lnSpc>
                        <a:spcBef>
                          <a:spcPts val="0"/>
                        </a:spcBef>
                        <a:spcAft>
                          <a:spcPts val="0"/>
                        </a:spcAft>
                        <a:buNone/>
                      </a:pPr>
                      <a:r>
                        <a:rPr b="1" lang="en" sz="1000"/>
                        <a:t>Difference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b="1" lang="en" sz="1000"/>
                        <a:t>7</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2CC"/>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