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7"/>
  </p:notesMasterIdLst>
  <p:handoutMasterIdLst>
    <p:handoutMasterId r:id="rId8"/>
  </p:handoutMasterIdLst>
  <p:sldIdLst>
    <p:sldId id="1603" r:id="rId2"/>
    <p:sldId id="1621" r:id="rId3"/>
    <p:sldId id="1619" r:id="rId4"/>
    <p:sldId id="1620" r:id="rId5"/>
    <p:sldId id="1618" r:id="rId6"/>
  </p:sldIdLst>
  <p:sldSz cx="12192000" cy="6858000"/>
  <p:notesSz cx="9926638" cy="6797675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orient="horz" pos="1139" userDrawn="1">
          <p15:clr>
            <a:srgbClr val="A4A3A4"/>
          </p15:clr>
        </p15:guide>
        <p15:guide id="3" orient="horz" pos="278" userDrawn="1">
          <p15:clr>
            <a:srgbClr val="A4A3A4"/>
          </p15:clr>
        </p15:guide>
        <p15:guide id="4" orient="horz" pos="848" userDrawn="1">
          <p15:clr>
            <a:srgbClr val="A4A3A4"/>
          </p15:clr>
        </p15:guide>
        <p15:guide id="5" orient="horz" pos="1348" userDrawn="1">
          <p15:clr>
            <a:srgbClr val="A4A3A4"/>
          </p15:clr>
        </p15:guide>
        <p15:guide id="6" orient="horz" pos="559" userDrawn="1">
          <p15:clr>
            <a:srgbClr val="A4A3A4"/>
          </p15:clr>
        </p15:guide>
        <p15:guide id="7" orient="horz" pos="3866" userDrawn="1">
          <p15:clr>
            <a:srgbClr val="A4A3A4"/>
          </p15:clr>
        </p15:guide>
        <p15:guide id="8" orient="horz" pos="1664" userDrawn="1">
          <p15:clr>
            <a:srgbClr val="A4A3A4"/>
          </p15:clr>
        </p15:guide>
        <p15:guide id="9" pos="3859" userDrawn="1">
          <p15:clr>
            <a:srgbClr val="A4A3A4"/>
          </p15:clr>
        </p15:guide>
        <p15:guide id="10" pos="7371" userDrawn="1">
          <p15:clr>
            <a:srgbClr val="A4A3A4"/>
          </p15:clr>
        </p15:guide>
        <p15:guide id="11" pos="307" userDrawn="1">
          <p15:clr>
            <a:srgbClr val="A4A3A4"/>
          </p15:clr>
        </p15:guide>
        <p15:guide id="12" pos="2083" userDrawn="1">
          <p15:clr>
            <a:srgbClr val="A4A3A4"/>
          </p15:clr>
        </p15:guide>
        <p15:guide id="13" pos="5635" userDrawn="1">
          <p15:clr>
            <a:srgbClr val="A4A3A4"/>
          </p15:clr>
        </p15:guide>
        <p15:guide id="14" pos="1200" userDrawn="1">
          <p15:clr>
            <a:srgbClr val="A4A3A4"/>
          </p15:clr>
        </p15:guide>
        <p15:guide id="15" pos="6547" userDrawn="1">
          <p15:clr>
            <a:srgbClr val="A4A3A4"/>
          </p15:clr>
        </p15:guide>
        <p15:guide id="16" pos="1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56E"/>
    <a:srgbClr val="569CF0"/>
    <a:srgbClr val="1D314E"/>
    <a:srgbClr val="3D3C3E"/>
    <a:srgbClr val="063656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4072" autoAdjust="0"/>
  </p:normalViewPr>
  <p:slideViewPr>
    <p:cSldViewPr snapToGrid="0">
      <p:cViewPr varScale="1">
        <p:scale>
          <a:sx n="59" d="100"/>
          <a:sy n="59" d="100"/>
        </p:scale>
        <p:origin x="668" y="60"/>
      </p:cViewPr>
      <p:guideLst>
        <p:guide orient="horz" pos="2166"/>
        <p:guide orient="horz" pos="1139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3859"/>
        <p:guide pos="7371"/>
        <p:guide pos="307"/>
        <p:guide pos="2083"/>
        <p:guide pos="5635"/>
        <p:guide pos="1200"/>
        <p:guide pos="6547"/>
        <p:guide pos="1663"/>
      </p:guideLst>
    </p:cSldViewPr>
  </p:slideViewPr>
  <p:outlineViewPr>
    <p:cViewPr>
      <p:scale>
        <a:sx n="33" d="100"/>
        <a:sy n="33" d="100"/>
      </p:scale>
      <p:origin x="0" y="-4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301543" cy="33988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802" y="0"/>
            <a:ext cx="4301543" cy="33988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6456612"/>
            <a:ext cx="4301543" cy="33988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802" y="6456612"/>
            <a:ext cx="4301543" cy="33988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301543" cy="33988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0"/>
            <a:ext cx="4301543" cy="33988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6456612"/>
            <a:ext cx="4301543" cy="33988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3988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A030B-EDA0-476A-A5BB-19F586E7BA8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A030B-EDA0-476A-A5BB-19F586E7BA8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91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A030B-EDA0-476A-A5BB-19F586E7BA8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38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A030B-EDA0-476A-A5BB-19F586E7BA8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08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A030B-EDA0-476A-A5BB-19F586E7BA8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87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72550" y="6356350"/>
            <a:ext cx="2743200" cy="365125"/>
          </a:xfrm>
        </p:spPr>
        <p:txBody>
          <a:bodyPr/>
          <a:lstStyle>
            <a:lvl1pPr>
              <a:defRPr b="1"/>
            </a:lvl1pPr>
          </a:lstStyle>
          <a:p>
            <a:fld id="{04BCD0C6-3883-4197-B08F-79261096C11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18727" y="550416"/>
            <a:ext cx="11297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18727" y="6314440"/>
            <a:ext cx="11297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8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7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B3A0B-00BC-4C12-8A38-149571F612B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0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1293632/how-do-i-divide-a-date-range-into-months-in-pyth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E64D9A5-557A-48A2-A8E0-37E6373C8A4D}"/>
              </a:ext>
            </a:extLst>
          </p:cNvPr>
          <p:cNvCxnSpPr>
            <a:cxnSpLocks/>
            <a:stCxn id="15" idx="2"/>
            <a:endCxn id="126" idx="1"/>
          </p:cNvCxnSpPr>
          <p:nvPr/>
        </p:nvCxnSpPr>
        <p:spPr>
          <a:xfrm>
            <a:off x="4169614" y="2777398"/>
            <a:ext cx="2509962" cy="26624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F45944D-53E3-4DD1-AB0B-34CEE44F218D}"/>
              </a:ext>
            </a:extLst>
          </p:cNvPr>
          <p:cNvCxnSpPr>
            <a:cxnSpLocks/>
            <a:stCxn id="84" idx="2"/>
            <a:endCxn id="92" idx="0"/>
          </p:cNvCxnSpPr>
          <p:nvPr/>
        </p:nvCxnSpPr>
        <p:spPr>
          <a:xfrm>
            <a:off x="1438891" y="4470004"/>
            <a:ext cx="2284" cy="601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9266" y="134470"/>
            <a:ext cx="110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Overview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BCD0C6-3883-4197-B08F-79261096C118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5331B-6D4F-4C61-B857-5BF68EFE07FE}"/>
              </a:ext>
            </a:extLst>
          </p:cNvPr>
          <p:cNvSpPr txBox="1"/>
          <p:nvPr/>
        </p:nvSpPr>
        <p:spPr>
          <a:xfrm>
            <a:off x="407896" y="550927"/>
            <a:ext cx="110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000" b="1" spc="-30" dirty="0">
                <a:solidFill>
                  <a:prstClr val="black"/>
                </a:solidFill>
              </a:rPr>
              <a:t>일정계획과 </a:t>
            </a:r>
            <a:r>
              <a:rPr lang="en-US" altLang="ko-KR" sz="2000" b="1" spc="-30" dirty="0">
                <a:solidFill>
                  <a:prstClr val="black"/>
                </a:solidFill>
              </a:rPr>
              <a:t>Data lake</a:t>
            </a:r>
            <a:r>
              <a:rPr lang="ko-KR" altLang="en-US" sz="2000" b="1" spc="-30" dirty="0">
                <a:solidFill>
                  <a:prstClr val="black"/>
                </a:solidFill>
              </a:rPr>
              <a:t>에서 과거 실적</a:t>
            </a:r>
            <a:r>
              <a:rPr lang="en-US" altLang="ko-KR" sz="2000" b="1" spc="-30" dirty="0">
                <a:solidFill>
                  <a:prstClr val="black"/>
                </a:solidFill>
              </a:rPr>
              <a:t>, </a:t>
            </a:r>
            <a:r>
              <a:rPr lang="ko-KR" altLang="en-US" sz="2000" b="1" spc="-30" dirty="0">
                <a:solidFill>
                  <a:prstClr val="black"/>
                </a:solidFill>
              </a:rPr>
              <a:t>예상 </a:t>
            </a:r>
            <a:r>
              <a:rPr lang="en-US" altLang="ko-KR" sz="2000" b="1" spc="-30" dirty="0">
                <a:solidFill>
                  <a:prstClr val="black"/>
                </a:solidFill>
              </a:rPr>
              <a:t>Risk </a:t>
            </a:r>
            <a:r>
              <a:rPr lang="ko-KR" altLang="en-US" sz="2000" b="1" spc="-30" dirty="0">
                <a:solidFill>
                  <a:prstClr val="black"/>
                </a:solidFill>
              </a:rPr>
              <a:t>기반으로 </a:t>
            </a:r>
            <a:r>
              <a:rPr lang="en-US" altLang="ko-KR" sz="2000" b="1" spc="-30" dirty="0">
                <a:solidFill>
                  <a:prstClr val="black"/>
                </a:solidFill>
              </a:rPr>
              <a:t>ML </a:t>
            </a:r>
            <a:r>
              <a:rPr lang="ko-KR" altLang="en-US" sz="2000" b="1" spc="-30" dirty="0">
                <a:solidFill>
                  <a:prstClr val="black"/>
                </a:solidFill>
              </a:rPr>
              <a:t>이용 </a:t>
            </a:r>
            <a:r>
              <a:rPr lang="en-US" altLang="ko-KR" sz="2000" b="1" spc="-30" dirty="0">
                <a:solidFill>
                  <a:prstClr val="black"/>
                </a:solidFill>
              </a:rPr>
              <a:t>feature, Label </a:t>
            </a:r>
            <a:r>
              <a:rPr lang="ko-KR" altLang="en-US" sz="2000" b="1" spc="-30" dirty="0">
                <a:solidFill>
                  <a:prstClr val="black"/>
                </a:solidFill>
              </a:rPr>
              <a:t>도출</a:t>
            </a:r>
            <a:endParaRPr lang="en-US" altLang="ko-KR" sz="2000" b="1" spc="-3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897" y="6335120"/>
            <a:ext cx="1079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 :                              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01D7AA-0F70-47BF-993C-ABED3110E6B6}"/>
              </a:ext>
            </a:extLst>
          </p:cNvPr>
          <p:cNvSpPr/>
          <p:nvPr/>
        </p:nvSpPr>
        <p:spPr>
          <a:xfrm>
            <a:off x="9624979" y="1291877"/>
            <a:ext cx="2045569" cy="1173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4F75AD-614B-4FF8-87E4-6E7D3EC6BAB2}"/>
              </a:ext>
            </a:extLst>
          </p:cNvPr>
          <p:cNvCxnSpPr>
            <a:stCxn id="93" idx="4"/>
            <a:endCxn id="41" idx="1"/>
          </p:cNvCxnSpPr>
          <p:nvPr/>
        </p:nvCxnSpPr>
        <p:spPr>
          <a:xfrm>
            <a:off x="4451411" y="1706403"/>
            <a:ext cx="1415881" cy="1300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D8B145E-DA5B-4813-AE65-A8B00157B2F6}"/>
              </a:ext>
            </a:extLst>
          </p:cNvPr>
          <p:cNvSpPr/>
          <p:nvPr/>
        </p:nvSpPr>
        <p:spPr>
          <a:xfrm>
            <a:off x="9320665" y="2799858"/>
            <a:ext cx="2333370" cy="1489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6118B-2B8C-4BAB-9380-4DDCC70A0569}"/>
              </a:ext>
            </a:extLst>
          </p:cNvPr>
          <p:cNvSpPr txBox="1"/>
          <p:nvPr/>
        </p:nvSpPr>
        <p:spPr>
          <a:xfrm>
            <a:off x="9496858" y="2998695"/>
            <a:ext cx="431444" cy="2345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216BC392-C886-4901-AE67-C8759ED564FA}"/>
              </a:ext>
            </a:extLst>
          </p:cNvPr>
          <p:cNvCxnSpPr>
            <a:cxnSpLocks/>
            <a:stCxn id="93" idx="4"/>
            <a:endCxn id="99" idx="1"/>
          </p:cNvCxnSpPr>
          <p:nvPr/>
        </p:nvCxnSpPr>
        <p:spPr>
          <a:xfrm flipV="1">
            <a:off x="4451411" y="1702091"/>
            <a:ext cx="1451792" cy="431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원통형 92">
            <a:extLst>
              <a:ext uri="{FF2B5EF4-FFF2-40B4-BE49-F238E27FC236}">
                <a16:creationId xmlns:a16="http://schemas.microsoft.com/office/drawing/2014/main" id="{1DE244D1-B706-49C6-8654-19D9977B5B2D}"/>
              </a:ext>
            </a:extLst>
          </p:cNvPr>
          <p:cNvSpPr/>
          <p:nvPr/>
        </p:nvSpPr>
        <p:spPr>
          <a:xfrm>
            <a:off x="3071578" y="1456571"/>
            <a:ext cx="1379833" cy="499663"/>
          </a:xfrm>
          <a:prstGeom prst="can">
            <a:avLst>
              <a:gd name="adj" fmla="val 1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93695-8AE7-4367-A5A9-65026125E9D3}"/>
              </a:ext>
            </a:extLst>
          </p:cNvPr>
          <p:cNvSpPr txBox="1"/>
          <p:nvPr/>
        </p:nvSpPr>
        <p:spPr>
          <a:xfrm>
            <a:off x="3080668" y="2022319"/>
            <a:ext cx="2177891" cy="7550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WBS, Activity, es, du, </a:t>
            </a:r>
            <a:r>
              <a:rPr lang="en-US" altLang="ko-KR" sz="1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ef</a:t>
            </a: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, ls, </a:t>
            </a:r>
            <a:r>
              <a:rPr lang="en-US" altLang="ko-KR" sz="1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lf</a:t>
            </a: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000" b="1" dirty="0" err="1">
                <a:solidFill>
                  <a:prstClr val="black"/>
                </a:solidFill>
                <a:sym typeface="Wingdings" panose="05000000000000000000" pitchFamily="2" charset="2"/>
              </a:rPr>
              <a:t>tf</a:t>
            </a: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, Work center, resource, budget, actual, pc, Risk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99" name="순서도: 내부 저장소 98">
            <a:extLst>
              <a:ext uri="{FF2B5EF4-FFF2-40B4-BE49-F238E27FC236}">
                <a16:creationId xmlns:a16="http://schemas.microsoft.com/office/drawing/2014/main" id="{9480BE9B-6101-4B73-AAD6-73506330899F}"/>
              </a:ext>
            </a:extLst>
          </p:cNvPr>
          <p:cNvSpPr/>
          <p:nvPr/>
        </p:nvSpPr>
        <p:spPr>
          <a:xfrm>
            <a:off x="5903203" y="1447947"/>
            <a:ext cx="1718198" cy="508287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B1A757-FAAE-470A-9459-A677B30E4AF9}"/>
              </a:ext>
            </a:extLst>
          </p:cNvPr>
          <p:cNvSpPr txBox="1"/>
          <p:nvPr/>
        </p:nvSpPr>
        <p:spPr>
          <a:xfrm>
            <a:off x="3071578" y="2880059"/>
            <a:ext cx="1757262" cy="2934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2019-01-01 ~ 2019-03-20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E87105-8D1F-41A1-A2C3-F1964E6DBF43}"/>
              </a:ext>
            </a:extLst>
          </p:cNvPr>
          <p:cNvSpPr txBox="1"/>
          <p:nvPr/>
        </p:nvSpPr>
        <p:spPr>
          <a:xfrm>
            <a:off x="6058302" y="1656284"/>
            <a:ext cx="1718198" cy="7550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2019-01-01 ~ 01-31 31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2019-02-01 ~ 02-28 28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2019-03-01 ~ 03-20 20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81D26D3-ADB2-4F5C-BF9F-EC47300E4D41}"/>
              </a:ext>
            </a:extLst>
          </p:cNvPr>
          <p:cNvSpPr txBox="1"/>
          <p:nvPr/>
        </p:nvSpPr>
        <p:spPr>
          <a:xfrm>
            <a:off x="9496858" y="3281373"/>
            <a:ext cx="431444" cy="2345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CC821F-DF56-4110-9882-177E5DC19C41}"/>
              </a:ext>
            </a:extLst>
          </p:cNvPr>
          <p:cNvSpPr txBox="1"/>
          <p:nvPr/>
        </p:nvSpPr>
        <p:spPr>
          <a:xfrm>
            <a:off x="9496858" y="3571401"/>
            <a:ext cx="431444" cy="2345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3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B77136-0B05-451C-87EE-9D0CD7421B87}"/>
              </a:ext>
            </a:extLst>
          </p:cNvPr>
          <p:cNvSpPr txBox="1"/>
          <p:nvPr/>
        </p:nvSpPr>
        <p:spPr>
          <a:xfrm>
            <a:off x="10052128" y="2998695"/>
            <a:ext cx="536192" cy="2345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31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D50701-26B7-4845-8D4D-999F147F1CA0}"/>
              </a:ext>
            </a:extLst>
          </p:cNvPr>
          <p:cNvSpPr txBox="1"/>
          <p:nvPr/>
        </p:nvSpPr>
        <p:spPr>
          <a:xfrm>
            <a:off x="10052128" y="3281373"/>
            <a:ext cx="536192" cy="2345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28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88A02A-246A-4052-A06E-FB60743C7D77}"/>
              </a:ext>
            </a:extLst>
          </p:cNvPr>
          <p:cNvSpPr txBox="1"/>
          <p:nvPr/>
        </p:nvSpPr>
        <p:spPr>
          <a:xfrm>
            <a:off x="10052128" y="3571401"/>
            <a:ext cx="536192" cy="2345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20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1F1DBF2-10C9-4F23-99CB-E88EAFCC9F14}"/>
              </a:ext>
            </a:extLst>
          </p:cNvPr>
          <p:cNvGrpSpPr/>
          <p:nvPr/>
        </p:nvGrpSpPr>
        <p:grpSpPr>
          <a:xfrm>
            <a:off x="10687983" y="2998695"/>
            <a:ext cx="791329" cy="807287"/>
            <a:chOff x="9490248" y="2929164"/>
            <a:chExt cx="774531" cy="1286686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8519E20-06DE-4EA1-BD72-FDF54BC83074}"/>
                </a:ext>
              </a:extLst>
            </p:cNvPr>
            <p:cNvSpPr txBox="1"/>
            <p:nvPr/>
          </p:nvSpPr>
          <p:spPr>
            <a:xfrm>
              <a:off x="9490248" y="2929164"/>
              <a:ext cx="774531" cy="373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sym typeface="Wingdings" panose="05000000000000000000" pitchFamily="2" charset="2"/>
                </a:rPr>
                <a:t>31/79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8F569AA-B314-46FA-BECC-CBFBCC9C5A45}"/>
                </a:ext>
              </a:extLst>
            </p:cNvPr>
            <p:cNvSpPr txBox="1"/>
            <p:nvPr/>
          </p:nvSpPr>
          <p:spPr>
            <a:xfrm>
              <a:off x="9490248" y="3379708"/>
              <a:ext cx="774531" cy="373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sym typeface="Wingdings" panose="05000000000000000000" pitchFamily="2" charset="2"/>
                </a:rPr>
                <a:t>28/79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250EF84-834F-4B98-BF15-AE9F7340729B}"/>
                </a:ext>
              </a:extLst>
            </p:cNvPr>
            <p:cNvSpPr txBox="1"/>
            <p:nvPr/>
          </p:nvSpPr>
          <p:spPr>
            <a:xfrm>
              <a:off x="9490248" y="3841965"/>
              <a:ext cx="774531" cy="373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sym typeface="Wingdings" panose="05000000000000000000" pitchFamily="2" charset="2"/>
                </a:rPr>
                <a:t>20/79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ABA8EC6-8796-40D9-9008-6D9D6A8A98D3}"/>
              </a:ext>
            </a:extLst>
          </p:cNvPr>
          <p:cNvCxnSpPr/>
          <p:nvPr/>
        </p:nvCxnSpPr>
        <p:spPr>
          <a:xfrm>
            <a:off x="9320665" y="3898560"/>
            <a:ext cx="22354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E9C7705-32FA-4907-8C53-E5C43BDCDA66}"/>
              </a:ext>
            </a:extLst>
          </p:cNvPr>
          <p:cNvSpPr txBox="1"/>
          <p:nvPr/>
        </p:nvSpPr>
        <p:spPr>
          <a:xfrm>
            <a:off x="10052127" y="3966038"/>
            <a:ext cx="536192" cy="2345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79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4DDA7F-06E3-4F58-A39E-9F641E1B55AC}"/>
              </a:ext>
            </a:extLst>
          </p:cNvPr>
          <p:cNvCxnSpPr/>
          <p:nvPr/>
        </p:nvCxnSpPr>
        <p:spPr>
          <a:xfrm flipH="1">
            <a:off x="3521078" y="2210377"/>
            <a:ext cx="550125" cy="64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3E42DE6-F34D-4454-ADAF-0320C3230200}"/>
              </a:ext>
            </a:extLst>
          </p:cNvPr>
          <p:cNvCxnSpPr>
            <a:cxnSpLocks/>
          </p:cNvCxnSpPr>
          <p:nvPr/>
        </p:nvCxnSpPr>
        <p:spPr>
          <a:xfrm flipH="1">
            <a:off x="4451411" y="2229751"/>
            <a:ext cx="60203" cy="6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내부 저장소 40">
            <a:extLst>
              <a:ext uri="{FF2B5EF4-FFF2-40B4-BE49-F238E27FC236}">
                <a16:creationId xmlns:a16="http://schemas.microsoft.com/office/drawing/2014/main" id="{C5A968A2-4E5B-425E-A6EC-1F52BDA5EF0D}"/>
              </a:ext>
            </a:extLst>
          </p:cNvPr>
          <p:cNvSpPr/>
          <p:nvPr/>
        </p:nvSpPr>
        <p:spPr>
          <a:xfrm>
            <a:off x="5867292" y="2752987"/>
            <a:ext cx="1718198" cy="508287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8578CD-9D5A-4C6C-820D-FBA4F2B8A897}"/>
              </a:ext>
            </a:extLst>
          </p:cNvPr>
          <p:cNvSpPr txBox="1"/>
          <p:nvPr/>
        </p:nvSpPr>
        <p:spPr>
          <a:xfrm>
            <a:off x="6022392" y="2961323"/>
            <a:ext cx="1718198" cy="7550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2019-03-01 ~ 03-31  31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2019-04-01 ~ 04-30  30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2019-05-01 ~ 05-18  18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ED674C7-B727-471E-9AB8-C871EB008A8B}"/>
              </a:ext>
            </a:extLst>
          </p:cNvPr>
          <p:cNvGrpSpPr/>
          <p:nvPr/>
        </p:nvGrpSpPr>
        <p:grpSpPr>
          <a:xfrm>
            <a:off x="9743172" y="1398759"/>
            <a:ext cx="1773532" cy="967224"/>
            <a:chOff x="8265257" y="1451781"/>
            <a:chExt cx="3628908" cy="1541599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12B7F69-67DF-423F-A64E-3650AE64AE91}"/>
                </a:ext>
              </a:extLst>
            </p:cNvPr>
            <p:cNvCxnSpPr/>
            <p:nvPr/>
          </p:nvCxnSpPr>
          <p:spPr>
            <a:xfrm>
              <a:off x="8272284" y="2993380"/>
              <a:ext cx="3621881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24551D-2007-49C5-B6DA-5B7E3F56A5AE}"/>
                </a:ext>
              </a:extLst>
            </p:cNvPr>
            <p:cNvCxnSpPr/>
            <p:nvPr/>
          </p:nvCxnSpPr>
          <p:spPr>
            <a:xfrm>
              <a:off x="8265257" y="1451781"/>
              <a:ext cx="0" cy="15415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698C81C-4207-4E28-BDBE-668D33E51B43}"/>
                </a:ext>
              </a:extLst>
            </p:cNvPr>
            <p:cNvSpPr/>
            <p:nvPr/>
          </p:nvSpPr>
          <p:spPr>
            <a:xfrm>
              <a:off x="8292339" y="1573341"/>
              <a:ext cx="3387157" cy="1382751"/>
            </a:xfrm>
            <a:custGeom>
              <a:avLst/>
              <a:gdLst>
                <a:gd name="connsiteX0" fmla="*/ 0 w 3501483"/>
                <a:gd name="connsiteY0" fmla="*/ 1382751 h 1382751"/>
                <a:gd name="connsiteX1" fmla="*/ 947854 w 3501483"/>
                <a:gd name="connsiteY1" fmla="*/ 1148575 h 1382751"/>
                <a:gd name="connsiteX2" fmla="*/ 1583474 w 3501483"/>
                <a:gd name="connsiteY2" fmla="*/ 780585 h 1382751"/>
                <a:gd name="connsiteX3" fmla="*/ 2196791 w 3501483"/>
                <a:gd name="connsiteY3" fmla="*/ 256478 h 1382751"/>
                <a:gd name="connsiteX4" fmla="*/ 2776654 w 3501483"/>
                <a:gd name="connsiteY4" fmla="*/ 44605 h 1382751"/>
                <a:gd name="connsiteX5" fmla="*/ 3501483 w 3501483"/>
                <a:gd name="connsiteY5" fmla="*/ 0 h 138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1483" h="1382751">
                  <a:moveTo>
                    <a:pt x="0" y="1382751"/>
                  </a:moveTo>
                  <a:cubicBezTo>
                    <a:pt x="341971" y="1315843"/>
                    <a:pt x="683942" y="1248936"/>
                    <a:pt x="947854" y="1148575"/>
                  </a:cubicBezTo>
                  <a:cubicBezTo>
                    <a:pt x="1211766" y="1048214"/>
                    <a:pt x="1375318" y="929268"/>
                    <a:pt x="1583474" y="780585"/>
                  </a:cubicBezTo>
                  <a:cubicBezTo>
                    <a:pt x="1791630" y="631902"/>
                    <a:pt x="1997928" y="379141"/>
                    <a:pt x="2196791" y="256478"/>
                  </a:cubicBezTo>
                  <a:cubicBezTo>
                    <a:pt x="2395654" y="133815"/>
                    <a:pt x="2559205" y="87351"/>
                    <a:pt x="2776654" y="44605"/>
                  </a:cubicBezTo>
                  <a:cubicBezTo>
                    <a:pt x="2994103" y="1859"/>
                    <a:pt x="3247793" y="929"/>
                    <a:pt x="3501483" y="0"/>
                  </a:cubicBezTo>
                </a:path>
              </a:pathLst>
            </a:cu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D9ED0D8-1110-4120-A1D4-2B7D65575BA6}"/>
                </a:ext>
              </a:extLst>
            </p:cNvPr>
            <p:cNvSpPr/>
            <p:nvPr/>
          </p:nvSpPr>
          <p:spPr>
            <a:xfrm>
              <a:off x="8294914" y="1578429"/>
              <a:ext cx="3352800" cy="1404257"/>
            </a:xfrm>
            <a:custGeom>
              <a:avLst/>
              <a:gdLst>
                <a:gd name="connsiteX0" fmla="*/ 0 w 3352800"/>
                <a:gd name="connsiteY0" fmla="*/ 1404257 h 1404257"/>
                <a:gd name="connsiteX1" fmla="*/ 772886 w 3352800"/>
                <a:gd name="connsiteY1" fmla="*/ 1349828 h 1404257"/>
                <a:gd name="connsiteX2" fmla="*/ 1480457 w 3352800"/>
                <a:gd name="connsiteY2" fmla="*/ 1088571 h 1404257"/>
                <a:gd name="connsiteX3" fmla="*/ 1926772 w 3352800"/>
                <a:gd name="connsiteY3" fmla="*/ 631371 h 1404257"/>
                <a:gd name="connsiteX4" fmla="*/ 2296886 w 3352800"/>
                <a:gd name="connsiteY4" fmla="*/ 228600 h 1404257"/>
                <a:gd name="connsiteX5" fmla="*/ 2808515 w 3352800"/>
                <a:gd name="connsiteY5" fmla="*/ 43542 h 1404257"/>
                <a:gd name="connsiteX6" fmla="*/ 3352800 w 3352800"/>
                <a:gd name="connsiteY6" fmla="*/ 0 h 1404257"/>
                <a:gd name="connsiteX7" fmla="*/ 3352800 w 3352800"/>
                <a:gd name="connsiteY7" fmla="*/ 0 h 1404257"/>
                <a:gd name="connsiteX8" fmla="*/ 3352800 w 3352800"/>
                <a:gd name="connsiteY8" fmla="*/ 0 h 140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2800" h="1404257">
                  <a:moveTo>
                    <a:pt x="0" y="1404257"/>
                  </a:moveTo>
                  <a:cubicBezTo>
                    <a:pt x="263071" y="1403349"/>
                    <a:pt x="526143" y="1402442"/>
                    <a:pt x="772886" y="1349828"/>
                  </a:cubicBezTo>
                  <a:cubicBezTo>
                    <a:pt x="1019629" y="1297214"/>
                    <a:pt x="1288143" y="1208314"/>
                    <a:pt x="1480457" y="1088571"/>
                  </a:cubicBezTo>
                  <a:cubicBezTo>
                    <a:pt x="1672771" y="968828"/>
                    <a:pt x="1790701" y="774699"/>
                    <a:pt x="1926772" y="631371"/>
                  </a:cubicBezTo>
                  <a:cubicBezTo>
                    <a:pt x="2062844" y="488042"/>
                    <a:pt x="2149929" y="326571"/>
                    <a:pt x="2296886" y="228600"/>
                  </a:cubicBezTo>
                  <a:cubicBezTo>
                    <a:pt x="2443843" y="130629"/>
                    <a:pt x="2632529" y="81642"/>
                    <a:pt x="2808515" y="43542"/>
                  </a:cubicBezTo>
                  <a:cubicBezTo>
                    <a:pt x="2984501" y="5442"/>
                    <a:pt x="3352800" y="0"/>
                    <a:pt x="3352800" y="0"/>
                  </a:cubicBezTo>
                  <a:lnTo>
                    <a:pt x="3352800" y="0"/>
                  </a:lnTo>
                  <a:lnTo>
                    <a:pt x="3352800" y="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5B1F6C5-3906-489F-B854-D22A390FEB82}"/>
              </a:ext>
            </a:extLst>
          </p:cNvPr>
          <p:cNvCxnSpPr>
            <a:cxnSpLocks/>
            <a:stCxn id="42" idx="3"/>
            <a:endCxn id="27" idx="2"/>
          </p:cNvCxnSpPr>
          <p:nvPr/>
        </p:nvCxnSpPr>
        <p:spPr>
          <a:xfrm flipV="1">
            <a:off x="7740590" y="2161207"/>
            <a:ext cx="2740610" cy="1177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C719895-9BAA-4A81-B5B1-A059A4AF904A}"/>
              </a:ext>
            </a:extLst>
          </p:cNvPr>
          <p:cNvCxnSpPr>
            <a:cxnSpLocks/>
            <a:stCxn id="101" idx="3"/>
            <a:endCxn id="51" idx="2"/>
          </p:cNvCxnSpPr>
          <p:nvPr/>
        </p:nvCxnSpPr>
        <p:spPr>
          <a:xfrm flipV="1">
            <a:off x="7776500" y="1964779"/>
            <a:ext cx="2728521" cy="6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CC4652-6A82-4A42-B176-9E3E09503C57}"/>
              </a:ext>
            </a:extLst>
          </p:cNvPr>
          <p:cNvSpPr txBox="1"/>
          <p:nvPr/>
        </p:nvSpPr>
        <p:spPr>
          <a:xfrm>
            <a:off x="8397102" y="1702091"/>
            <a:ext cx="759293" cy="442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 sz="1200" b="1" dirty="0"/>
              <a:t>월별 </a:t>
            </a:r>
            <a:r>
              <a:rPr lang="el-GR" altLang="ko-KR" sz="2400" b="1" dirty="0"/>
              <a:t>Σ</a:t>
            </a:r>
            <a:endParaRPr lang="ko-KR" altLang="en-US" sz="2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245FE5-41EF-4219-AE8B-22E283EEA0A4}"/>
              </a:ext>
            </a:extLst>
          </p:cNvPr>
          <p:cNvSpPr txBox="1"/>
          <p:nvPr/>
        </p:nvSpPr>
        <p:spPr>
          <a:xfrm>
            <a:off x="8396407" y="2656860"/>
            <a:ext cx="759293" cy="442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 sz="1200" b="1" dirty="0"/>
              <a:t>월별 </a:t>
            </a:r>
            <a:r>
              <a:rPr lang="el-GR" altLang="ko-KR" sz="2400" b="1" dirty="0"/>
              <a:t>Σ</a:t>
            </a:r>
            <a:endParaRPr lang="ko-KR" altLang="en-US" sz="2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6A6FF4-DA69-49CC-B9D4-CFF4CB554F2C}"/>
              </a:ext>
            </a:extLst>
          </p:cNvPr>
          <p:cNvSpPr txBox="1"/>
          <p:nvPr/>
        </p:nvSpPr>
        <p:spPr>
          <a:xfrm>
            <a:off x="349946" y="3299979"/>
            <a:ext cx="2177891" cy="5242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WBS, Work center, resource, budget, Country, C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7" name="순서도: 내부 저장소 76">
            <a:extLst>
              <a:ext uri="{FF2B5EF4-FFF2-40B4-BE49-F238E27FC236}">
                <a16:creationId xmlns:a16="http://schemas.microsoft.com/office/drawing/2014/main" id="{F45BCB4D-0F1A-40B6-987C-76EAE6221185}"/>
              </a:ext>
            </a:extLst>
          </p:cNvPr>
          <p:cNvSpPr/>
          <p:nvPr/>
        </p:nvSpPr>
        <p:spPr>
          <a:xfrm>
            <a:off x="2797239" y="5048306"/>
            <a:ext cx="1661637" cy="755079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AE40A6E-08C4-4446-A885-0BB6C1DAACFC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2527837" y="3562102"/>
            <a:ext cx="269402" cy="18637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376CFF9-E7C3-4EA5-B00F-36CF995C2702}"/>
              </a:ext>
            </a:extLst>
          </p:cNvPr>
          <p:cNvSpPr txBox="1"/>
          <p:nvPr/>
        </p:nvSpPr>
        <p:spPr>
          <a:xfrm>
            <a:off x="971481" y="4561514"/>
            <a:ext cx="907822" cy="2934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</a:rPr>
              <a:t>PCA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1397E0-0791-42D5-A1FD-5E49DF477F1A}"/>
              </a:ext>
            </a:extLst>
          </p:cNvPr>
          <p:cNvSpPr txBox="1"/>
          <p:nvPr/>
        </p:nvSpPr>
        <p:spPr>
          <a:xfrm>
            <a:off x="349945" y="4176590"/>
            <a:ext cx="2177891" cy="2934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Risk, Cat, ID, HML, Amo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4A039-A108-4C9D-8BC8-B2E4F6548F55}"/>
              </a:ext>
            </a:extLst>
          </p:cNvPr>
          <p:cNvCxnSpPr>
            <a:cxnSpLocks/>
            <a:stCxn id="92" idx="3"/>
            <a:endCxn id="77" idx="1"/>
          </p:cNvCxnSpPr>
          <p:nvPr/>
        </p:nvCxnSpPr>
        <p:spPr>
          <a:xfrm flipV="1">
            <a:off x="2120349" y="5425846"/>
            <a:ext cx="676890" cy="235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60EB2E4-1CBD-4561-8A18-D276D5D0230A}"/>
              </a:ext>
            </a:extLst>
          </p:cNvPr>
          <p:cNvSpPr txBox="1"/>
          <p:nvPr/>
        </p:nvSpPr>
        <p:spPr>
          <a:xfrm>
            <a:off x="3098059" y="5303416"/>
            <a:ext cx="1205718" cy="2934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</a:rPr>
              <a:t>SoftMax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92" name="순서도: 내부 저장소 91">
            <a:extLst>
              <a:ext uri="{FF2B5EF4-FFF2-40B4-BE49-F238E27FC236}">
                <a16:creationId xmlns:a16="http://schemas.microsoft.com/office/drawing/2014/main" id="{863CE9F3-3833-4D68-948E-0FAB0560AB0C}"/>
              </a:ext>
            </a:extLst>
          </p:cNvPr>
          <p:cNvSpPr/>
          <p:nvPr/>
        </p:nvSpPr>
        <p:spPr>
          <a:xfrm>
            <a:off x="762001" y="5071853"/>
            <a:ext cx="1358348" cy="755079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4C3E3F-8F30-4E2E-8CEA-917E30B33FE8}"/>
              </a:ext>
            </a:extLst>
          </p:cNvPr>
          <p:cNvSpPr txBox="1"/>
          <p:nvPr/>
        </p:nvSpPr>
        <p:spPr>
          <a:xfrm>
            <a:off x="1062117" y="5280944"/>
            <a:ext cx="907822" cy="4140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</a:rPr>
              <a:t>Label, </a:t>
            </a:r>
            <a:r>
              <a:rPr lang="el-GR" altLang="ko-KR" sz="1600" b="1" dirty="0">
                <a:solidFill>
                  <a:prstClr val="black"/>
                </a:solidFill>
              </a:rPr>
              <a:t>σ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05" name="순서도: 내부 저장소 104">
            <a:extLst>
              <a:ext uri="{FF2B5EF4-FFF2-40B4-BE49-F238E27FC236}">
                <a16:creationId xmlns:a16="http://schemas.microsoft.com/office/drawing/2014/main" id="{C9DE7FB3-77D5-44ED-AB69-A2CD735EDD9C}"/>
              </a:ext>
            </a:extLst>
          </p:cNvPr>
          <p:cNvSpPr/>
          <p:nvPr/>
        </p:nvSpPr>
        <p:spPr>
          <a:xfrm>
            <a:off x="4797800" y="5042994"/>
            <a:ext cx="1358348" cy="760388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73D47F-BD11-4BEA-86FC-F1B709221871}"/>
              </a:ext>
            </a:extLst>
          </p:cNvPr>
          <p:cNvSpPr txBox="1"/>
          <p:nvPr/>
        </p:nvSpPr>
        <p:spPr>
          <a:xfrm>
            <a:off x="5056236" y="5254915"/>
            <a:ext cx="1039763" cy="4140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</a:rPr>
              <a:t>Feature, </a:t>
            </a:r>
            <a:r>
              <a:rPr lang="el-GR" altLang="ko-KR" sz="1600" b="1" dirty="0">
                <a:solidFill>
                  <a:prstClr val="black"/>
                </a:solidFill>
              </a:rPr>
              <a:t>σ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724975F-EDB0-4D69-95C7-B39D29BB86C3}"/>
              </a:ext>
            </a:extLst>
          </p:cNvPr>
          <p:cNvCxnSpPr>
            <a:cxnSpLocks/>
            <a:stCxn id="77" idx="3"/>
            <a:endCxn id="105" idx="1"/>
          </p:cNvCxnSpPr>
          <p:nvPr/>
        </p:nvCxnSpPr>
        <p:spPr>
          <a:xfrm flipV="1">
            <a:off x="4458876" y="5423188"/>
            <a:ext cx="338924" cy="2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순서도: 내부 저장소 125">
            <a:extLst>
              <a:ext uri="{FF2B5EF4-FFF2-40B4-BE49-F238E27FC236}">
                <a16:creationId xmlns:a16="http://schemas.microsoft.com/office/drawing/2014/main" id="{C2F73E6B-0B03-46D1-97D9-AAEF9CED08D1}"/>
              </a:ext>
            </a:extLst>
          </p:cNvPr>
          <p:cNvSpPr/>
          <p:nvPr/>
        </p:nvSpPr>
        <p:spPr>
          <a:xfrm>
            <a:off x="6679576" y="5062289"/>
            <a:ext cx="1661637" cy="755079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40A8B5-30A4-4DF0-8496-E259222DA19B}"/>
              </a:ext>
            </a:extLst>
          </p:cNvPr>
          <p:cNvSpPr txBox="1"/>
          <p:nvPr/>
        </p:nvSpPr>
        <p:spPr>
          <a:xfrm>
            <a:off x="6980396" y="5317399"/>
            <a:ext cx="1205718" cy="2934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</a:rPr>
              <a:t>SoftMax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28" name="순서도: 내부 저장소 127">
            <a:extLst>
              <a:ext uri="{FF2B5EF4-FFF2-40B4-BE49-F238E27FC236}">
                <a16:creationId xmlns:a16="http://schemas.microsoft.com/office/drawing/2014/main" id="{BBE8EACC-42B5-432D-883C-25529DEBE9D3}"/>
              </a:ext>
            </a:extLst>
          </p:cNvPr>
          <p:cNvSpPr/>
          <p:nvPr/>
        </p:nvSpPr>
        <p:spPr>
          <a:xfrm>
            <a:off x="8680137" y="5056977"/>
            <a:ext cx="1358348" cy="760388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84D124F-754A-4F6D-8033-DA2415FCEEFA}"/>
              </a:ext>
            </a:extLst>
          </p:cNvPr>
          <p:cNvSpPr txBox="1"/>
          <p:nvPr/>
        </p:nvSpPr>
        <p:spPr>
          <a:xfrm>
            <a:off x="8938573" y="5268898"/>
            <a:ext cx="1039763" cy="4140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</a:rPr>
              <a:t>Act - </a:t>
            </a:r>
            <a:r>
              <a:rPr lang="el-GR" altLang="ko-KR" sz="1600" b="1" dirty="0">
                <a:solidFill>
                  <a:prstClr val="black"/>
                </a:solidFill>
              </a:rPr>
              <a:t>σ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3CFAEA1-378D-4269-B638-89BD135533CD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 flipV="1">
            <a:off x="8341213" y="5437171"/>
            <a:ext cx="338924" cy="2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FCF568E-FAF3-4852-9241-11B2B77DFB4D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6114970" y="5439829"/>
            <a:ext cx="564606" cy="10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31A90EA-B909-4212-96C8-9B91A95EF848}"/>
              </a:ext>
            </a:extLst>
          </p:cNvPr>
          <p:cNvSpPr txBox="1"/>
          <p:nvPr/>
        </p:nvSpPr>
        <p:spPr>
          <a:xfrm>
            <a:off x="10236773" y="5060590"/>
            <a:ext cx="1478978" cy="4140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  <a:sym typeface="Wingdings" panose="05000000000000000000" pitchFamily="2" charset="2"/>
              </a:rPr>
              <a:t>WBS, Activity, </a:t>
            </a:r>
            <a:r>
              <a:rPr lang="el-GR" altLang="ko-KR" sz="1600" b="1" dirty="0">
                <a:solidFill>
                  <a:prstClr val="black"/>
                </a:solidFill>
              </a:rPr>
              <a:t>σ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40" name="원통형 139">
            <a:extLst>
              <a:ext uri="{FF2B5EF4-FFF2-40B4-BE49-F238E27FC236}">
                <a16:creationId xmlns:a16="http://schemas.microsoft.com/office/drawing/2014/main" id="{5A00E78D-DBB5-43AD-93E9-6FC28704648F}"/>
              </a:ext>
            </a:extLst>
          </p:cNvPr>
          <p:cNvSpPr/>
          <p:nvPr/>
        </p:nvSpPr>
        <p:spPr>
          <a:xfrm>
            <a:off x="772501" y="2722999"/>
            <a:ext cx="1379833" cy="499663"/>
          </a:xfrm>
          <a:prstGeom prst="can">
            <a:avLst>
              <a:gd name="adj" fmla="val 1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951318FF-7DFE-4C79-A8EA-98E0E8D35B0E}"/>
              </a:ext>
            </a:extLst>
          </p:cNvPr>
          <p:cNvCxnSpPr>
            <a:cxnSpLocks/>
            <a:stCxn id="77" idx="2"/>
            <a:endCxn id="126" idx="2"/>
          </p:cNvCxnSpPr>
          <p:nvPr/>
        </p:nvCxnSpPr>
        <p:spPr>
          <a:xfrm rot="16200000" flipH="1">
            <a:off x="5562235" y="3869207"/>
            <a:ext cx="13983" cy="3882337"/>
          </a:xfrm>
          <a:prstGeom prst="bentConnector3">
            <a:avLst>
              <a:gd name="adj1" fmla="val 1734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원통형 143">
            <a:extLst>
              <a:ext uri="{FF2B5EF4-FFF2-40B4-BE49-F238E27FC236}">
                <a16:creationId xmlns:a16="http://schemas.microsoft.com/office/drawing/2014/main" id="{C54B48CC-77C7-4B3D-8F3E-485F6AED74D2}"/>
              </a:ext>
            </a:extLst>
          </p:cNvPr>
          <p:cNvSpPr/>
          <p:nvPr/>
        </p:nvSpPr>
        <p:spPr>
          <a:xfrm>
            <a:off x="468135" y="2461473"/>
            <a:ext cx="1379833" cy="499663"/>
          </a:xfrm>
          <a:prstGeom prst="can">
            <a:avLst>
              <a:gd name="adj" fmla="val 1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32E23A7-5C62-40A7-A777-8E4CDE19B3E6}"/>
              </a:ext>
            </a:extLst>
          </p:cNvPr>
          <p:cNvCxnSpPr>
            <a:cxnSpLocks/>
            <a:stCxn id="15" idx="2"/>
            <a:endCxn id="147" idx="0"/>
          </p:cNvCxnSpPr>
          <p:nvPr/>
        </p:nvCxnSpPr>
        <p:spPr>
          <a:xfrm flipH="1">
            <a:off x="4107990" y="2777398"/>
            <a:ext cx="61624" cy="1108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ABBA757-CA66-48E8-A931-C0372078B8E5}"/>
              </a:ext>
            </a:extLst>
          </p:cNvPr>
          <p:cNvSpPr txBox="1"/>
          <p:nvPr/>
        </p:nvSpPr>
        <p:spPr>
          <a:xfrm>
            <a:off x="3638296" y="3375723"/>
            <a:ext cx="907822" cy="2934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</a:rPr>
              <a:t>PCA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47" name="순서도: 내부 저장소 146">
            <a:extLst>
              <a:ext uri="{FF2B5EF4-FFF2-40B4-BE49-F238E27FC236}">
                <a16:creationId xmlns:a16="http://schemas.microsoft.com/office/drawing/2014/main" id="{1B081BAC-1ECE-4F02-B8FD-E2EC5782134A}"/>
              </a:ext>
            </a:extLst>
          </p:cNvPr>
          <p:cNvSpPr/>
          <p:nvPr/>
        </p:nvSpPr>
        <p:spPr>
          <a:xfrm>
            <a:off x="3428816" y="3886062"/>
            <a:ext cx="1358348" cy="755079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DBCC52E-3354-4BBE-B48C-762DF303C5A8}"/>
              </a:ext>
            </a:extLst>
          </p:cNvPr>
          <p:cNvSpPr txBox="1"/>
          <p:nvPr/>
        </p:nvSpPr>
        <p:spPr>
          <a:xfrm>
            <a:off x="3706531" y="4091318"/>
            <a:ext cx="907822" cy="4140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black"/>
                </a:solidFill>
              </a:rPr>
              <a:t>Feature, </a:t>
            </a:r>
            <a:r>
              <a:rPr lang="el-GR" altLang="ko-KR" sz="1600" b="1" dirty="0">
                <a:solidFill>
                  <a:prstClr val="black"/>
                </a:solidFill>
              </a:rPr>
              <a:t>σ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9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D8B145E-DA5B-4813-AE65-A8B00157B2F6}"/>
              </a:ext>
            </a:extLst>
          </p:cNvPr>
          <p:cNvSpPr/>
          <p:nvPr/>
        </p:nvSpPr>
        <p:spPr>
          <a:xfrm>
            <a:off x="7569582" y="2601365"/>
            <a:ext cx="3370562" cy="2373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9266" y="134470"/>
            <a:ext cx="110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preprocessing</a:t>
            </a:r>
            <a:endParaRPr kumimoji="0" lang="en-US" altLang="ko-KR" sz="2000" b="1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BCD0C6-3883-4197-B08F-79261096C118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5331B-6D4F-4C61-B857-5BF68EFE07FE}"/>
              </a:ext>
            </a:extLst>
          </p:cNvPr>
          <p:cNvSpPr txBox="1"/>
          <p:nvPr/>
        </p:nvSpPr>
        <p:spPr>
          <a:xfrm>
            <a:off x="407896" y="550927"/>
            <a:ext cx="110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897" y="6335120"/>
            <a:ext cx="1079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 :                              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6118B-2B8C-4BAB-9380-4DDCC70A0569}"/>
              </a:ext>
            </a:extLst>
          </p:cNvPr>
          <p:cNvSpPr txBox="1"/>
          <p:nvPr/>
        </p:nvSpPr>
        <p:spPr>
          <a:xfrm>
            <a:off x="7824094" y="2918278"/>
            <a:ext cx="623222" cy="373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FCB2F55-F384-47CF-B384-94DC95AE2E5F}"/>
              </a:ext>
            </a:extLst>
          </p:cNvPr>
          <p:cNvCxnSpPr>
            <a:cxnSpLocks/>
            <a:stCxn id="99" idx="3"/>
            <a:endCxn id="121" idx="1"/>
          </p:cNvCxnSpPr>
          <p:nvPr/>
        </p:nvCxnSpPr>
        <p:spPr>
          <a:xfrm flipV="1">
            <a:off x="6956690" y="3788068"/>
            <a:ext cx="612892" cy="273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216BC392-C886-4901-AE67-C8759ED564FA}"/>
              </a:ext>
            </a:extLst>
          </p:cNvPr>
          <p:cNvCxnSpPr>
            <a:cxnSpLocks/>
            <a:stCxn id="93" idx="2"/>
          </p:cNvCxnSpPr>
          <p:nvPr/>
        </p:nvCxnSpPr>
        <p:spPr>
          <a:xfrm rot="10800000" flipH="1" flipV="1">
            <a:off x="798113" y="2692685"/>
            <a:ext cx="3676634" cy="1178550"/>
          </a:xfrm>
          <a:prstGeom prst="bentConnector3">
            <a:avLst>
              <a:gd name="adj1" fmla="val -62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원통형 92">
            <a:extLst>
              <a:ext uri="{FF2B5EF4-FFF2-40B4-BE49-F238E27FC236}">
                <a16:creationId xmlns:a16="http://schemas.microsoft.com/office/drawing/2014/main" id="{1DE244D1-B706-49C6-8654-19D9977B5B2D}"/>
              </a:ext>
            </a:extLst>
          </p:cNvPr>
          <p:cNvSpPr/>
          <p:nvPr/>
        </p:nvSpPr>
        <p:spPr>
          <a:xfrm>
            <a:off x="798113" y="2163198"/>
            <a:ext cx="3294916" cy="1058973"/>
          </a:xfrm>
          <a:prstGeom prst="can">
            <a:avLst>
              <a:gd name="adj" fmla="val 1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93695-8AE7-4367-A5A9-65026125E9D3}"/>
              </a:ext>
            </a:extLst>
          </p:cNvPr>
          <p:cNvSpPr txBox="1"/>
          <p:nvPr/>
        </p:nvSpPr>
        <p:spPr>
          <a:xfrm>
            <a:off x="947057" y="2380573"/>
            <a:ext cx="3145972" cy="697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WBS, Activity, Work center, resource, budget, actual, Risk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99" name="순서도: 내부 저장소 98">
            <a:extLst>
              <a:ext uri="{FF2B5EF4-FFF2-40B4-BE49-F238E27FC236}">
                <a16:creationId xmlns:a16="http://schemas.microsoft.com/office/drawing/2014/main" id="{9480BE9B-6101-4B73-AAD6-73506330899F}"/>
              </a:ext>
            </a:extLst>
          </p:cNvPr>
          <p:cNvSpPr/>
          <p:nvPr/>
        </p:nvSpPr>
        <p:spPr>
          <a:xfrm>
            <a:off x="4474747" y="3008506"/>
            <a:ext cx="2481943" cy="1564592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B1A757-FAAE-470A-9459-A677B30E4AF9}"/>
              </a:ext>
            </a:extLst>
          </p:cNvPr>
          <p:cNvSpPr txBox="1"/>
          <p:nvPr/>
        </p:nvSpPr>
        <p:spPr>
          <a:xfrm>
            <a:off x="980473" y="3635830"/>
            <a:ext cx="2538371" cy="373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2019-01-01 ~ 2019-03-20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E87105-8D1F-41A1-A2C3-F1964E6DBF43}"/>
              </a:ext>
            </a:extLst>
          </p:cNvPr>
          <p:cNvSpPr txBox="1"/>
          <p:nvPr/>
        </p:nvSpPr>
        <p:spPr>
          <a:xfrm>
            <a:off x="4887157" y="3343188"/>
            <a:ext cx="1955499" cy="10202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2019-01-01 ~ 01-31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2019-02-01 ~ 02-28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2019-03-01 ~ 03-20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81D26D3-ADB2-4F5C-BF9F-EC47300E4D41}"/>
              </a:ext>
            </a:extLst>
          </p:cNvPr>
          <p:cNvSpPr txBox="1"/>
          <p:nvPr/>
        </p:nvSpPr>
        <p:spPr>
          <a:xfrm>
            <a:off x="7824094" y="3368822"/>
            <a:ext cx="623222" cy="373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CC821F-DF56-4110-9882-177E5DC19C41}"/>
              </a:ext>
            </a:extLst>
          </p:cNvPr>
          <p:cNvSpPr txBox="1"/>
          <p:nvPr/>
        </p:nvSpPr>
        <p:spPr>
          <a:xfrm>
            <a:off x="7824094" y="3831079"/>
            <a:ext cx="623222" cy="373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3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B77136-0B05-451C-87EE-9D0CD7421B87}"/>
              </a:ext>
            </a:extLst>
          </p:cNvPr>
          <p:cNvSpPr txBox="1"/>
          <p:nvPr/>
        </p:nvSpPr>
        <p:spPr>
          <a:xfrm>
            <a:off x="8626183" y="2918278"/>
            <a:ext cx="774531" cy="373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31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D50701-26B7-4845-8D4D-999F147F1CA0}"/>
              </a:ext>
            </a:extLst>
          </p:cNvPr>
          <p:cNvSpPr txBox="1"/>
          <p:nvPr/>
        </p:nvSpPr>
        <p:spPr>
          <a:xfrm>
            <a:off x="8626183" y="3368822"/>
            <a:ext cx="774531" cy="373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28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88A02A-246A-4052-A06E-FB60743C7D77}"/>
              </a:ext>
            </a:extLst>
          </p:cNvPr>
          <p:cNvSpPr txBox="1"/>
          <p:nvPr/>
        </p:nvSpPr>
        <p:spPr>
          <a:xfrm>
            <a:off x="8626183" y="3831079"/>
            <a:ext cx="774531" cy="373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20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1F1DBF2-10C9-4F23-99CB-E88EAFCC9F14}"/>
              </a:ext>
            </a:extLst>
          </p:cNvPr>
          <p:cNvGrpSpPr/>
          <p:nvPr/>
        </p:nvGrpSpPr>
        <p:grpSpPr>
          <a:xfrm>
            <a:off x="9544678" y="2918278"/>
            <a:ext cx="1143077" cy="1286686"/>
            <a:chOff x="9490248" y="2929164"/>
            <a:chExt cx="774531" cy="1286686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8519E20-06DE-4EA1-BD72-FDF54BC83074}"/>
                </a:ext>
              </a:extLst>
            </p:cNvPr>
            <p:cNvSpPr txBox="1"/>
            <p:nvPr/>
          </p:nvSpPr>
          <p:spPr>
            <a:xfrm>
              <a:off x="9490248" y="2929164"/>
              <a:ext cx="774531" cy="373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sym typeface="Wingdings" panose="05000000000000000000" pitchFamily="2" charset="2"/>
                </a:rPr>
                <a:t>31/79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8F569AA-B314-46FA-BECC-CBFBCC9C5A45}"/>
                </a:ext>
              </a:extLst>
            </p:cNvPr>
            <p:cNvSpPr txBox="1"/>
            <p:nvPr/>
          </p:nvSpPr>
          <p:spPr>
            <a:xfrm>
              <a:off x="9490248" y="3379708"/>
              <a:ext cx="774531" cy="373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sym typeface="Wingdings" panose="05000000000000000000" pitchFamily="2" charset="2"/>
                </a:rPr>
                <a:t>28/79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250EF84-834F-4B98-BF15-AE9F7340729B}"/>
                </a:ext>
              </a:extLst>
            </p:cNvPr>
            <p:cNvSpPr txBox="1"/>
            <p:nvPr/>
          </p:nvSpPr>
          <p:spPr>
            <a:xfrm>
              <a:off x="9490248" y="3841965"/>
              <a:ext cx="774531" cy="373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sym typeface="Wingdings" panose="05000000000000000000" pitchFamily="2" charset="2"/>
                </a:rPr>
                <a:t>20/79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ABA8EC6-8796-40D9-9008-6D9D6A8A98D3}"/>
              </a:ext>
            </a:extLst>
          </p:cNvPr>
          <p:cNvCxnSpPr/>
          <p:nvPr/>
        </p:nvCxnSpPr>
        <p:spPr>
          <a:xfrm>
            <a:off x="7569582" y="4352518"/>
            <a:ext cx="3229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E9C7705-32FA-4907-8C53-E5C43BDCDA66}"/>
              </a:ext>
            </a:extLst>
          </p:cNvPr>
          <p:cNvSpPr txBox="1"/>
          <p:nvPr/>
        </p:nvSpPr>
        <p:spPr>
          <a:xfrm>
            <a:off x="8626182" y="4460067"/>
            <a:ext cx="774531" cy="373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79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9266" y="134470"/>
            <a:ext cx="110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divide a date range into months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BCD0C6-3883-4197-B08F-79261096C118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5331B-6D4F-4C61-B857-5BF68EFE07FE}"/>
              </a:ext>
            </a:extLst>
          </p:cNvPr>
          <p:cNvSpPr txBox="1"/>
          <p:nvPr/>
        </p:nvSpPr>
        <p:spPr>
          <a:xfrm>
            <a:off x="407896" y="550927"/>
            <a:ext cx="110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예상 시작일자</a:t>
            </a:r>
            <a:r>
              <a:rPr kumimoji="0" lang="en-US" altLang="ko-KR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종료일자를 기준으로 월</a:t>
            </a:r>
            <a:r>
              <a:rPr kumimoji="0" lang="en-US" altLang="ko-KR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주별로 나누어 예산</a:t>
            </a:r>
            <a:r>
              <a:rPr kumimoji="0" lang="en-US" altLang="ko-KR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일정의 </a:t>
            </a:r>
            <a:r>
              <a:rPr lang="en-US" altLang="ko-KR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Baseline </a:t>
            </a:r>
            <a:r>
              <a:rPr kumimoji="0" lang="ko-KR" altLang="en-US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2000" b="1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897" y="6335120"/>
            <a:ext cx="1079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 : </a:t>
            </a:r>
            <a:r>
              <a:rPr lang="en-US" altLang="ko-KR" sz="1200" dirty="0">
                <a:solidFill>
                  <a:prstClr val="black"/>
                </a:solidFill>
                <a:hlinkClick r:id="rId3"/>
              </a:rPr>
              <a:t>https://stackoverflow.com/questions/51293632/how-do-i-divide-a-date-range-into-months-in-python</a:t>
            </a:r>
            <a:r>
              <a:rPr lang="en-US" altLang="ko-KR" sz="1200" dirty="0">
                <a:solidFill>
                  <a:prstClr val="black"/>
                </a:solidFill>
              </a:rPr>
              <a:t>                              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35D0BE-E3B7-4A01-8F94-76F0CBAAA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76" y="1211214"/>
            <a:ext cx="7043737" cy="4976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1CC3B8-B123-465E-AF3F-27F3DD8DC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648" y="1440169"/>
            <a:ext cx="3800475" cy="13887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113ED9-C211-4BA6-AA4F-FEB27DFCC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934" y="4114259"/>
            <a:ext cx="7521748" cy="13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1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9266" y="134470"/>
            <a:ext cx="110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analysis</a:t>
            </a:r>
            <a:endParaRPr kumimoji="0" lang="en-US" altLang="ko-KR" sz="2000" b="1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BCD0C6-3883-4197-B08F-79261096C118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5331B-6D4F-4C61-B857-5BF68EFE07FE}"/>
              </a:ext>
            </a:extLst>
          </p:cNvPr>
          <p:cNvSpPr txBox="1"/>
          <p:nvPr/>
        </p:nvSpPr>
        <p:spPr>
          <a:xfrm>
            <a:off x="407896" y="550927"/>
            <a:ext cx="110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Project baseline</a:t>
            </a:r>
            <a:r>
              <a:rPr lang="ko-KR" altLang="en-US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 발생하는 실적을 이용 </a:t>
            </a:r>
            <a:r>
              <a:rPr lang="en-US" altLang="ko-KR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Project</a:t>
            </a:r>
            <a:r>
              <a:rPr lang="ko-KR" altLang="en-US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일정</a:t>
            </a:r>
            <a:r>
              <a:rPr lang="en-US" altLang="ko-KR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원가</a:t>
            </a:r>
            <a:r>
              <a:rPr lang="en-US" altLang="ko-KR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Risk</a:t>
            </a:r>
            <a:r>
              <a:rPr lang="ko-KR" altLang="en-US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사전관리 </a:t>
            </a:r>
            <a:endParaRPr kumimoji="0" lang="en-US" altLang="ko-KR" sz="2000" b="1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897" y="6335120"/>
            <a:ext cx="1079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 :                              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FA14D-FB95-42E3-B075-84AD7BF38754}"/>
              </a:ext>
            </a:extLst>
          </p:cNvPr>
          <p:cNvSpPr txBox="1"/>
          <p:nvPr/>
        </p:nvSpPr>
        <p:spPr>
          <a:xfrm>
            <a:off x="666804" y="2426117"/>
            <a:ext cx="1728053" cy="4140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Input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8" name="사각형: 빗면 27">
            <a:extLst>
              <a:ext uri="{FF2B5EF4-FFF2-40B4-BE49-F238E27FC236}">
                <a16:creationId xmlns:a16="http://schemas.microsoft.com/office/drawing/2014/main" id="{1EA0F2BC-EDEF-40A1-AC0E-B26697F88CB7}"/>
              </a:ext>
            </a:extLst>
          </p:cNvPr>
          <p:cNvSpPr/>
          <p:nvPr/>
        </p:nvSpPr>
        <p:spPr>
          <a:xfrm>
            <a:off x="3711228" y="2464680"/>
            <a:ext cx="1621972" cy="83351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ML</a:t>
            </a:r>
            <a:endParaRPr lang="ko-KR" altLang="en-US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723565E-2AE8-4D8A-BC2B-BD282ED780B0}"/>
              </a:ext>
            </a:extLst>
          </p:cNvPr>
          <p:cNvCxnSpPr>
            <a:cxnSpLocks/>
            <a:stCxn id="26" idx="3"/>
            <a:endCxn id="28" idx="4"/>
          </p:cNvCxnSpPr>
          <p:nvPr/>
        </p:nvCxnSpPr>
        <p:spPr>
          <a:xfrm>
            <a:off x="2394857" y="2633129"/>
            <a:ext cx="1316371" cy="248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4317228-8A2F-4E43-9D6E-8AD70ACFAEA7}"/>
              </a:ext>
            </a:extLst>
          </p:cNvPr>
          <p:cNvCxnSpPr>
            <a:cxnSpLocks/>
            <a:stCxn id="28" idx="0"/>
            <a:endCxn id="16" idx="1"/>
          </p:cNvCxnSpPr>
          <p:nvPr/>
        </p:nvCxnSpPr>
        <p:spPr>
          <a:xfrm flipV="1">
            <a:off x="5333200" y="2333433"/>
            <a:ext cx="1316371" cy="5480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844D85-4BC4-428E-BCA0-97DA7991785A}"/>
              </a:ext>
            </a:extLst>
          </p:cNvPr>
          <p:cNvSpPr txBox="1"/>
          <p:nvPr/>
        </p:nvSpPr>
        <p:spPr>
          <a:xfrm>
            <a:off x="666803" y="3404931"/>
            <a:ext cx="1728053" cy="4140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Feature, </a:t>
            </a:r>
            <a:r>
              <a:rPr lang="el-GR" altLang="ko-KR" sz="1600" b="1" dirty="0">
                <a:solidFill>
                  <a:prstClr val="black"/>
                </a:solidFill>
              </a:rPr>
              <a:t>σ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B7DE02-FD28-43F1-91F7-2BC9FD313130}"/>
              </a:ext>
            </a:extLst>
          </p:cNvPr>
          <p:cNvCxnSpPr>
            <a:cxnSpLocks/>
            <a:stCxn id="32" idx="3"/>
            <a:endCxn id="28" idx="4"/>
          </p:cNvCxnSpPr>
          <p:nvPr/>
        </p:nvCxnSpPr>
        <p:spPr>
          <a:xfrm flipV="1">
            <a:off x="2394856" y="2881436"/>
            <a:ext cx="1316372" cy="730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2B3269FB-CD4F-4D6D-8DEA-5FC5A95AF8C5}"/>
              </a:ext>
            </a:extLst>
          </p:cNvPr>
          <p:cNvSpPr/>
          <p:nvPr/>
        </p:nvSpPr>
        <p:spPr>
          <a:xfrm>
            <a:off x="1360714" y="2926618"/>
            <a:ext cx="381000" cy="4331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ECA2D6-FA86-46B8-9721-26EACCC03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71" y="1361154"/>
            <a:ext cx="2135200" cy="19445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B106410-2399-4AF5-8689-E675D6396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171" y="2405028"/>
            <a:ext cx="2260033" cy="1898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F32A14-907C-406B-A4A4-9002160C2648}"/>
              </a:ext>
            </a:extLst>
          </p:cNvPr>
          <p:cNvSpPr/>
          <p:nvPr/>
        </p:nvSpPr>
        <p:spPr>
          <a:xfrm>
            <a:off x="8946538" y="3674214"/>
            <a:ext cx="1898355" cy="2122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F66291-4FC0-4F70-9CD2-A3AD4F8DD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3040" y="3801079"/>
            <a:ext cx="501756" cy="188369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3FB9D4-10AB-4BCF-8ACF-EEDAF463D1E9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5333200" y="2881436"/>
            <a:ext cx="2460971" cy="37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61563F-275A-4C7C-B566-A622F61F9A44}"/>
              </a:ext>
            </a:extLst>
          </p:cNvPr>
          <p:cNvCxnSpPr>
            <a:cxnSpLocks/>
            <a:stCxn id="28" idx="1"/>
            <a:endCxn id="9" idx="1"/>
          </p:cNvCxnSpPr>
          <p:nvPr/>
        </p:nvCxnSpPr>
        <p:spPr>
          <a:xfrm>
            <a:off x="5229011" y="2881436"/>
            <a:ext cx="3717527" cy="1853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7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0B26EC6B-FA16-49E4-8A68-2BEA75E24127}"/>
              </a:ext>
            </a:extLst>
          </p:cNvPr>
          <p:cNvCxnSpPr>
            <a:cxnSpLocks/>
            <a:stCxn id="16" idx="2"/>
            <a:endCxn id="42" idx="1"/>
          </p:cNvCxnSpPr>
          <p:nvPr/>
        </p:nvCxnSpPr>
        <p:spPr>
          <a:xfrm rot="10800000" flipH="1" flipV="1">
            <a:off x="961701" y="3924614"/>
            <a:ext cx="3676635" cy="1321595"/>
          </a:xfrm>
          <a:prstGeom prst="bentConnector3">
            <a:avLst>
              <a:gd name="adj1" fmla="val -62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9266" y="134470"/>
            <a:ext cx="110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concept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BCD0C6-3883-4197-B08F-79261096C118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5331B-6D4F-4C61-B857-5BF68EFE07FE}"/>
              </a:ext>
            </a:extLst>
          </p:cNvPr>
          <p:cNvSpPr txBox="1"/>
          <p:nvPr/>
        </p:nvSpPr>
        <p:spPr>
          <a:xfrm>
            <a:off x="407896" y="550927"/>
            <a:ext cx="110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예상 종료일자</a:t>
            </a:r>
            <a:r>
              <a:rPr kumimoji="0" lang="en-US" altLang="ko-KR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전망원가 및 </a:t>
            </a:r>
            <a:r>
              <a:rPr lang="en-US" altLang="ko-KR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Risk</a:t>
            </a:r>
            <a:r>
              <a:rPr lang="ko-KR" altLang="en-US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대하여 </a:t>
            </a:r>
            <a:r>
              <a:rPr lang="en-US" altLang="ko-KR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Data lake</a:t>
            </a:r>
            <a:r>
              <a:rPr lang="ko-KR" altLang="en-US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</a:t>
            </a:r>
            <a:r>
              <a:rPr lang="en-US" altLang="ko-KR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feature </a:t>
            </a:r>
            <a:r>
              <a:rPr lang="ko-KR" altLang="en-US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추출하여 </a:t>
            </a:r>
            <a:r>
              <a:rPr lang="en-US" altLang="ko-KR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ML </a:t>
            </a:r>
            <a:r>
              <a:rPr lang="ko-KR" altLang="en-US" sz="2000" b="1" spc="-3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분석  </a:t>
            </a:r>
            <a:endParaRPr kumimoji="0" lang="en-US" altLang="ko-KR" sz="2000" b="1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897" y="6335120"/>
            <a:ext cx="1079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 :                              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DB8F95B9-660C-4091-8EC4-BC91EE2491AC}"/>
              </a:ext>
            </a:extLst>
          </p:cNvPr>
          <p:cNvSpPr/>
          <p:nvPr/>
        </p:nvSpPr>
        <p:spPr>
          <a:xfrm>
            <a:off x="1718325" y="3435649"/>
            <a:ext cx="1730829" cy="7728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6118B-2B8C-4BAB-9380-4DDCC70A0569}"/>
              </a:ext>
            </a:extLst>
          </p:cNvPr>
          <p:cNvSpPr txBox="1"/>
          <p:nvPr/>
        </p:nvSpPr>
        <p:spPr>
          <a:xfrm>
            <a:off x="666804" y="2426118"/>
            <a:ext cx="3375442" cy="7833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설계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구매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생산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설치 예산대비 실적 발생 비용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AC1F8A73-A3DE-4D2D-85BD-C0A1C900464C}"/>
              </a:ext>
            </a:extLst>
          </p:cNvPr>
          <p:cNvSpPr/>
          <p:nvPr/>
        </p:nvSpPr>
        <p:spPr>
          <a:xfrm>
            <a:off x="1431585" y="3740395"/>
            <a:ext cx="1730829" cy="7728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93695-8AE7-4367-A5A9-65026125E9D3}"/>
              </a:ext>
            </a:extLst>
          </p:cNvPr>
          <p:cNvSpPr txBox="1"/>
          <p:nvPr/>
        </p:nvSpPr>
        <p:spPr>
          <a:xfrm>
            <a:off x="290431" y="1305399"/>
            <a:ext cx="3539772" cy="7833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WBS, Activity, Work center, resource, budget, actual, Risk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BED93D8B-F486-4746-81DF-44F9111B987A}"/>
              </a:ext>
            </a:extLst>
          </p:cNvPr>
          <p:cNvSpPr/>
          <p:nvPr/>
        </p:nvSpPr>
        <p:spPr>
          <a:xfrm>
            <a:off x="961702" y="3538172"/>
            <a:ext cx="1730829" cy="7728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3DD1F-89FB-49E5-886F-DE7FE33C24DE}"/>
              </a:ext>
            </a:extLst>
          </p:cNvPr>
          <p:cNvSpPr txBox="1"/>
          <p:nvPr/>
        </p:nvSpPr>
        <p:spPr>
          <a:xfrm>
            <a:off x="8469891" y="1681324"/>
            <a:ext cx="3245859" cy="7833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WBS, Item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별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Budget, Actual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기준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Project cost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예측</a:t>
            </a:r>
            <a:r>
              <a:rPr lang="en-US" altLang="ko-KR" sz="1600" b="1" dirty="0">
                <a:solidFill>
                  <a:prstClr val="black"/>
                </a:solidFill>
              </a:rPr>
              <a:t>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CF4503-468A-47E8-A27D-0D70CA3BD4B6}"/>
              </a:ext>
            </a:extLst>
          </p:cNvPr>
          <p:cNvSpPr txBox="1"/>
          <p:nvPr/>
        </p:nvSpPr>
        <p:spPr>
          <a:xfrm>
            <a:off x="8469891" y="2872422"/>
            <a:ext cx="3245859" cy="4140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문제가 예상되는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공정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Path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5DEBA-3602-4F30-87FB-FA9BFB76D9FE}"/>
              </a:ext>
            </a:extLst>
          </p:cNvPr>
          <p:cNvSpPr txBox="1"/>
          <p:nvPr/>
        </p:nvSpPr>
        <p:spPr>
          <a:xfrm>
            <a:off x="8469891" y="3687135"/>
            <a:ext cx="3206799" cy="4140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문제의 원인이 되는 요소 예측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빗면 8">
            <a:extLst>
              <a:ext uri="{FF2B5EF4-FFF2-40B4-BE49-F238E27FC236}">
                <a16:creationId xmlns:a16="http://schemas.microsoft.com/office/drawing/2014/main" id="{736DACB5-F01C-4B47-95E3-8460899C2EC7}"/>
              </a:ext>
            </a:extLst>
          </p:cNvPr>
          <p:cNvSpPr/>
          <p:nvPr/>
        </p:nvSpPr>
        <p:spPr>
          <a:xfrm>
            <a:off x="4971478" y="2424246"/>
            <a:ext cx="1621972" cy="83351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ML</a:t>
            </a:r>
            <a:endParaRPr lang="ko-KR" altLang="en-US" b="1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FCB2F55-F384-47CF-B384-94DC95AE2E5F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171929" y="2322921"/>
            <a:ext cx="735240" cy="25450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7541E76-F531-4E05-A46C-0016FDED43D5}"/>
              </a:ext>
            </a:extLst>
          </p:cNvPr>
          <p:cNvCxnSpPr>
            <a:cxnSpLocks/>
            <a:stCxn id="13" idx="3"/>
            <a:endCxn id="9" idx="4"/>
          </p:cNvCxnSpPr>
          <p:nvPr/>
        </p:nvCxnSpPr>
        <p:spPr>
          <a:xfrm>
            <a:off x="4042246" y="2817796"/>
            <a:ext cx="929232" cy="232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F88657-C394-4BC8-96D1-0537341BBEA1}"/>
              </a:ext>
            </a:extLst>
          </p:cNvPr>
          <p:cNvCxnSpPr>
            <a:cxnSpLocks/>
            <a:stCxn id="9" idx="0"/>
            <a:endCxn id="17" idx="1"/>
          </p:cNvCxnSpPr>
          <p:nvPr/>
        </p:nvCxnSpPr>
        <p:spPr>
          <a:xfrm flipV="1">
            <a:off x="6593450" y="2073002"/>
            <a:ext cx="1876441" cy="76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607063F-B388-46B4-AB38-4979B42CE49F}"/>
              </a:ext>
            </a:extLst>
          </p:cNvPr>
          <p:cNvCxnSpPr>
            <a:cxnSpLocks/>
            <a:stCxn id="9" idx="0"/>
            <a:endCxn id="18" idx="1"/>
          </p:cNvCxnSpPr>
          <p:nvPr/>
        </p:nvCxnSpPr>
        <p:spPr>
          <a:xfrm>
            <a:off x="6593450" y="2841002"/>
            <a:ext cx="1876441" cy="2384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B921CD0-94EA-4E12-BF3F-190117A94750}"/>
              </a:ext>
            </a:extLst>
          </p:cNvPr>
          <p:cNvCxnSpPr>
            <a:cxnSpLocks/>
            <a:stCxn id="9" idx="0"/>
            <a:endCxn id="19" idx="1"/>
          </p:cNvCxnSpPr>
          <p:nvPr/>
        </p:nvCxnSpPr>
        <p:spPr>
          <a:xfrm>
            <a:off x="6593450" y="2841002"/>
            <a:ext cx="1876441" cy="10531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C2DE893-CEBF-4392-ACFC-56E56070F337}"/>
              </a:ext>
            </a:extLst>
          </p:cNvPr>
          <p:cNvSpPr txBox="1"/>
          <p:nvPr/>
        </p:nvSpPr>
        <p:spPr>
          <a:xfrm>
            <a:off x="4638337" y="4830711"/>
            <a:ext cx="225991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prstClr val="black"/>
                </a:solidFill>
              </a:rPr>
              <a:t>Feature</a:t>
            </a:r>
          </a:p>
          <a:p>
            <a:pPr lvl="0" algn="ctr">
              <a:defRPr/>
            </a:pPr>
            <a:r>
              <a:rPr lang="en-US" altLang="ko-KR" sz="1600" b="1" dirty="0">
                <a:solidFill>
                  <a:prstClr val="black"/>
                </a:solidFill>
              </a:rPr>
              <a:t>( </a:t>
            </a:r>
            <a:r>
              <a:rPr lang="en-US" altLang="ko-KR" sz="1600" b="1" dirty="0" err="1">
                <a:solidFill>
                  <a:prstClr val="black"/>
                </a:solidFill>
              </a:rPr>
              <a:t>wbs</a:t>
            </a:r>
            <a:r>
              <a:rPr lang="en-US" altLang="ko-KR" sz="1600" b="1" dirty="0">
                <a:solidFill>
                  <a:prstClr val="black"/>
                </a:solidFill>
              </a:rPr>
              <a:t>, </a:t>
            </a:r>
            <a:r>
              <a:rPr lang="en-US" altLang="ko-KR" sz="1600" b="1" dirty="0" err="1">
                <a:solidFill>
                  <a:prstClr val="black"/>
                </a:solidFill>
              </a:rPr>
              <a:t>dpt</a:t>
            </a:r>
            <a:r>
              <a:rPr lang="en-US" altLang="ko-KR" sz="1600" b="1" dirty="0">
                <a:solidFill>
                  <a:prstClr val="black"/>
                </a:solidFill>
              </a:rPr>
              <a:t>, act, item, period, resource )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8ABCD7-8F32-4329-BECD-74771BB25ECA}"/>
              </a:ext>
            </a:extLst>
          </p:cNvPr>
          <p:cNvSpPr txBox="1"/>
          <p:nvPr/>
        </p:nvSpPr>
        <p:spPr>
          <a:xfrm>
            <a:off x="9217885" y="4739127"/>
            <a:ext cx="1466796" cy="34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l-GR" altLang="ko-KR" sz="2000" b="1" dirty="0">
                <a:solidFill>
                  <a:prstClr val="black"/>
                </a:solidFill>
              </a:rPr>
              <a:t>σ</a:t>
            </a:r>
            <a:r>
              <a:rPr lang="en-US" altLang="ko-KR" sz="2000" b="1" baseline="30000" dirty="0">
                <a:solidFill>
                  <a:prstClr val="black"/>
                </a:solidFill>
              </a:rPr>
              <a:t>2</a:t>
            </a:r>
            <a:endParaRPr lang="ko-KR" altLang="en-US" sz="2000" b="1" baseline="30000" dirty="0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61C51D-5256-4A8F-92BD-1FA9F802AE5A}"/>
              </a:ext>
            </a:extLst>
          </p:cNvPr>
          <p:cNvSpPr txBox="1"/>
          <p:nvPr/>
        </p:nvSpPr>
        <p:spPr>
          <a:xfrm>
            <a:off x="7691369" y="4739129"/>
            <a:ext cx="1466796" cy="34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prstClr val="black"/>
                </a:solidFill>
              </a:rPr>
              <a:t>to – tm - </a:t>
            </a:r>
            <a:r>
              <a:rPr lang="en-US" altLang="ko-KR" sz="1600" b="1" dirty="0" err="1">
                <a:solidFill>
                  <a:prstClr val="black"/>
                </a:solidFill>
              </a:rPr>
              <a:t>tp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18CC50E-70EC-4F00-BB60-C340AA2CD421}"/>
              </a:ext>
            </a:extLst>
          </p:cNvPr>
          <p:cNvCxnSpPr>
            <a:cxnSpLocks/>
            <a:stCxn id="42" idx="3"/>
            <a:endCxn id="58" idx="1"/>
          </p:cNvCxnSpPr>
          <p:nvPr/>
        </p:nvCxnSpPr>
        <p:spPr>
          <a:xfrm>
            <a:off x="6898251" y="5246210"/>
            <a:ext cx="793118" cy="1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6C93243-4AC3-45FA-8FBA-01F77C983167}"/>
              </a:ext>
            </a:extLst>
          </p:cNvPr>
          <p:cNvCxnSpPr>
            <a:cxnSpLocks/>
          </p:cNvCxnSpPr>
          <p:nvPr/>
        </p:nvCxnSpPr>
        <p:spPr>
          <a:xfrm flipV="1">
            <a:off x="6950475" y="4911753"/>
            <a:ext cx="758302" cy="3344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B25AE2-A2D0-4010-8E04-DEF274506A3D}"/>
              </a:ext>
            </a:extLst>
          </p:cNvPr>
          <p:cNvSpPr txBox="1"/>
          <p:nvPr/>
        </p:nvSpPr>
        <p:spPr>
          <a:xfrm>
            <a:off x="7691369" y="5271910"/>
            <a:ext cx="1466796" cy="34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l-GR" altLang="ko-KR" sz="2000" b="1" dirty="0">
                <a:solidFill>
                  <a:prstClr val="black"/>
                </a:solidFill>
              </a:rPr>
              <a:t>σ</a:t>
            </a:r>
            <a:r>
              <a:rPr lang="en-US" altLang="ko-KR" sz="2000" b="1" baseline="30000" dirty="0">
                <a:solidFill>
                  <a:prstClr val="black"/>
                </a:solidFill>
              </a:rPr>
              <a:t>2</a:t>
            </a:r>
            <a:endParaRPr lang="ko-KR" altLang="en-US" sz="2000" b="1" baseline="30000" dirty="0">
              <a:solidFill>
                <a:prstClr val="black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B78C0F-5CC2-403A-99ED-91C61F6488E8}"/>
              </a:ext>
            </a:extLst>
          </p:cNvPr>
          <p:cNvSpPr txBox="1"/>
          <p:nvPr/>
        </p:nvSpPr>
        <p:spPr>
          <a:xfrm>
            <a:off x="7691369" y="5772643"/>
            <a:ext cx="1466796" cy="34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l-GR" altLang="ko-KR" sz="2000" b="1" dirty="0">
                <a:solidFill>
                  <a:prstClr val="black"/>
                </a:solidFill>
              </a:rPr>
              <a:t>σ</a:t>
            </a:r>
            <a:r>
              <a:rPr lang="en-US" altLang="ko-KR" sz="2000" b="1" baseline="30000" dirty="0">
                <a:solidFill>
                  <a:prstClr val="black"/>
                </a:solidFill>
              </a:rPr>
              <a:t>2</a:t>
            </a:r>
            <a:endParaRPr lang="ko-KR" altLang="en-US" sz="2000" b="1" baseline="30000" dirty="0">
              <a:solidFill>
                <a:prstClr val="black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F531031-B430-4654-B5F6-762C607CF751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6898251" y="5246210"/>
            <a:ext cx="793118" cy="699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31ABCD44-F3EE-45BC-BCAF-7F67880465ED}"/>
              </a:ext>
            </a:extLst>
          </p:cNvPr>
          <p:cNvSpPr/>
          <p:nvPr/>
        </p:nvSpPr>
        <p:spPr>
          <a:xfrm>
            <a:off x="1779062" y="4859852"/>
            <a:ext cx="2157915" cy="83351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Alteryx</a:t>
            </a:r>
            <a:endParaRPr lang="ko-KR" altLang="en-US" b="1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B8F90E4-E7CE-4A0C-95DC-4F21C2298106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flipV="1">
            <a:off x="5768294" y="3257757"/>
            <a:ext cx="14170" cy="15729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6838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6302</TotalTime>
  <Words>328</Words>
  <Application>Microsoft Office PowerPoint</Application>
  <PresentationFormat>와이드스크린</PresentationFormat>
  <Paragraphs>87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범찬 서</cp:lastModifiedBy>
  <cp:revision>1531</cp:revision>
  <cp:lastPrinted>2017-03-12T23:09:47Z</cp:lastPrinted>
  <dcterms:created xsi:type="dcterms:W3CDTF">2011-08-24T01:05:33Z</dcterms:created>
  <dcterms:modified xsi:type="dcterms:W3CDTF">2019-02-20T01:01:10Z</dcterms:modified>
</cp:coreProperties>
</file>