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9"/>
  </p:notesMasterIdLst>
  <p:sldIdLst>
    <p:sldId id="312" r:id="rId2"/>
    <p:sldId id="313" r:id="rId3"/>
    <p:sldId id="314" r:id="rId4"/>
    <p:sldId id="315" r:id="rId5"/>
    <p:sldId id="316" r:id="rId6"/>
    <p:sldId id="317" r:id="rId7"/>
    <p:sldId id="318" r:id="rId8"/>
  </p:sldIdLst>
  <p:sldSz cx="12192000" cy="6858000"/>
  <p:notesSz cx="9144000" cy="6858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Garamond" panose="02020404030301010803" pitchFamily="18" charset="0"/>
      <p:regular r:id="rId16"/>
      <p:bold r:id="rId17"/>
      <p:italic r:id="rId18"/>
      <p:boldItalic r:id="rId19"/>
    </p:embeddedFont>
    <p:embeddedFont>
      <p:font typeface="Poppins Medium" panose="02020500000000000000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e143ca07a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e143ca07ab_0_42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g2e143ca07ab_0_42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76cba2ed1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276cba2ed10_0_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76cba2ed1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76cba2ed10_0_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76cba2ed1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276cba2ed10_0_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76cba2ed1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76cba2ed10_0_2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276cba2ed1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276cba2ed10_0_2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276cba2ed1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276cba2ed10_0_3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5107-6B2E-4D95-B5BD-259DEEA123F3}" type="datetimeFigureOut">
              <a:rPr lang="zh-TW" altLang="en-US" smtClean="0"/>
              <a:t>2024/7/12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95098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5107-6B2E-4D95-B5BD-259DEEA123F3}" type="datetimeFigureOut">
              <a:rPr lang="zh-TW" altLang="en-US" smtClean="0"/>
              <a:t>2024/7/12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53486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5107-6B2E-4D95-B5BD-259DEEA123F3}" type="datetimeFigureOut">
              <a:rPr lang="zh-TW" altLang="en-US" smtClean="0"/>
              <a:t>2024/7/12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0018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一般內頁空白頁">
  <p:cSld name="一般內頁空白頁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7357533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67">
                <a:solidFill>
                  <a:srgbClr val="2B3A5D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295400" y="836085"/>
            <a:ext cx="5469673" cy="606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aramond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1" y="6356351"/>
            <a:ext cx="7196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67" b="1" i="0" u="none" strike="noStrike" cap="none">
                <a:solidFill>
                  <a:srgbClr val="2B3A5D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lvl="1" indent="0" algn="ctr">
              <a:spcBef>
                <a:spcPts val="0"/>
              </a:spcBef>
              <a:buNone/>
              <a:defRPr sz="1067" b="1" i="0" u="none" strike="noStrike" cap="none">
                <a:solidFill>
                  <a:srgbClr val="2B3A5D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lvl="2" indent="0" algn="ctr">
              <a:spcBef>
                <a:spcPts val="0"/>
              </a:spcBef>
              <a:buNone/>
              <a:defRPr sz="1067" b="1" i="0" u="none" strike="noStrike" cap="none">
                <a:solidFill>
                  <a:srgbClr val="2B3A5D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lvl="3" indent="0" algn="ctr">
              <a:spcBef>
                <a:spcPts val="0"/>
              </a:spcBef>
              <a:buNone/>
              <a:defRPr sz="1067" b="1" i="0" u="none" strike="noStrike" cap="none">
                <a:solidFill>
                  <a:srgbClr val="2B3A5D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lvl="4" indent="0" algn="ctr">
              <a:spcBef>
                <a:spcPts val="0"/>
              </a:spcBef>
              <a:buNone/>
              <a:defRPr sz="1067" b="1" i="0" u="none" strike="noStrike" cap="none">
                <a:solidFill>
                  <a:srgbClr val="2B3A5D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lvl="5" indent="0" algn="ctr">
              <a:spcBef>
                <a:spcPts val="0"/>
              </a:spcBef>
              <a:buNone/>
              <a:defRPr sz="1067" b="1" i="0" u="none" strike="noStrike" cap="none">
                <a:solidFill>
                  <a:srgbClr val="2B3A5D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lvl="6" indent="0" algn="ctr">
              <a:spcBef>
                <a:spcPts val="0"/>
              </a:spcBef>
              <a:buNone/>
              <a:defRPr sz="1067" b="1" i="0" u="none" strike="noStrike" cap="none">
                <a:solidFill>
                  <a:srgbClr val="2B3A5D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lvl="7" indent="0" algn="ctr">
              <a:spcBef>
                <a:spcPts val="0"/>
              </a:spcBef>
              <a:buNone/>
              <a:defRPr sz="1067" b="1" i="0" u="none" strike="noStrike" cap="none">
                <a:solidFill>
                  <a:srgbClr val="2B3A5D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lvl="8" indent="0" algn="ctr">
              <a:spcBef>
                <a:spcPts val="0"/>
              </a:spcBef>
              <a:buNone/>
              <a:defRPr sz="1067" b="1" i="0" u="none" strike="noStrike" cap="none">
                <a:solidFill>
                  <a:srgbClr val="2B3A5D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1265664" y="1427851"/>
            <a:ext cx="5469672" cy="33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67"/>
              <a:buNone/>
              <a:defRPr sz="1867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66253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5107-6B2E-4D95-B5BD-259DEEA123F3}" type="datetimeFigureOut">
              <a:rPr lang="zh-TW" altLang="en-US" smtClean="0"/>
              <a:t>2024/7/12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089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5107-6B2E-4D95-B5BD-259DEEA123F3}" type="datetimeFigureOut">
              <a:rPr lang="zh-TW" altLang="en-US" smtClean="0"/>
              <a:t>2024/7/12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1334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5107-6B2E-4D95-B5BD-259DEEA123F3}" type="datetimeFigureOut">
              <a:rPr lang="zh-TW" altLang="en-US" smtClean="0"/>
              <a:t>2024/7/12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45346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5107-6B2E-4D95-B5BD-259DEEA123F3}" type="datetimeFigureOut">
              <a:rPr lang="zh-TW" altLang="en-US" smtClean="0"/>
              <a:t>2024/7/12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09852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5107-6B2E-4D95-B5BD-259DEEA123F3}" type="datetimeFigureOut">
              <a:rPr lang="zh-TW" altLang="en-US" smtClean="0"/>
              <a:t>2024/7/12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81999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5107-6B2E-4D95-B5BD-259DEEA123F3}" type="datetimeFigureOut">
              <a:rPr lang="zh-TW" altLang="en-US" smtClean="0"/>
              <a:t>2024/7/12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1300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5107-6B2E-4D95-B5BD-259DEEA123F3}" type="datetimeFigureOut">
              <a:rPr lang="zh-TW" altLang="en-US" smtClean="0"/>
              <a:t>2024/7/12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77657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5107-6B2E-4D95-B5BD-259DEEA123F3}" type="datetimeFigureOut">
              <a:rPr lang="zh-TW" altLang="en-US" smtClean="0"/>
              <a:t>2024/7/12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3088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65107-6B2E-4D95-B5BD-259DEEA123F3}" type="datetimeFigureOut">
              <a:rPr lang="zh-TW" altLang="en-US" smtClean="0"/>
              <a:t>2024/7/12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63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zh-tw/aspnet/core/tutorials/signalr?view=aspnetcore-8.0&amp;tabs=visual-studi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ithelp.ithome.com.tw/users/20109839/ironman/1606?page=1" TargetMode="External"/><Relationship Id="rId4" Type="http://schemas.openxmlformats.org/officeDocument/2006/relationships/hyperlink" Target="https://blog.hungwin.com.tw/core-mvc-signalr-cha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Dylan(16)</a:t>
            </a:r>
            <a:endParaRPr/>
          </a:p>
        </p:txBody>
      </p:sp>
      <p:sp>
        <p:nvSpPr>
          <p:cNvPr id="670" name="Google Shape;670;p7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  <p:pic>
        <p:nvPicPr>
          <p:cNvPr id="671" name="Google Shape;671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538" y="1947425"/>
            <a:ext cx="2963125" cy="296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75"/>
          <p:cNvSpPr txBox="1">
            <a:spLocks noGrp="1"/>
          </p:cNvSpPr>
          <p:nvPr>
            <p:ph type="title"/>
          </p:nvPr>
        </p:nvSpPr>
        <p:spPr>
          <a:xfrm>
            <a:off x="1371600" y="627080"/>
            <a:ext cx="7292700" cy="807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SignalR</a:t>
            </a:r>
            <a:endParaRPr b="1"/>
          </a:p>
        </p:txBody>
      </p:sp>
      <p:sp>
        <p:nvSpPr>
          <p:cNvPr id="677" name="Google Shape;677;p75"/>
          <p:cNvSpPr txBox="1"/>
          <p:nvPr/>
        </p:nvSpPr>
        <p:spPr>
          <a:xfrm>
            <a:off x="1295400" y="1716967"/>
            <a:ext cx="9447600" cy="45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</a:rPr>
              <a:t>微軟為.NET開發的一個</a:t>
            </a:r>
            <a:r>
              <a:rPr lang="zh-TW" sz="2400" b="1">
                <a:solidFill>
                  <a:srgbClr val="0000FF"/>
                </a:solidFill>
              </a:rPr>
              <a:t>即時通訊</a:t>
            </a:r>
            <a:r>
              <a:rPr lang="zh-TW" sz="2400">
                <a:solidFill>
                  <a:schemeClr val="dk1"/>
                </a:solidFill>
              </a:rPr>
              <a:t>程式庫，主打實時更新、雙向通信、自動管理連結，微軟將這些功能包裝成容易使用的 API，開發者可以輕鬆集成到現有應用中。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chemeClr val="dk1"/>
                </a:solidFill>
              </a:rPr>
              <a:t>聊天室</a:t>
            </a:r>
            <a:r>
              <a:rPr lang="zh-TW" sz="2400">
                <a:solidFill>
                  <a:schemeClr val="dk1"/>
                </a:solidFill>
              </a:rPr>
              <a:t>: 實時聊天應用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chemeClr val="dk1"/>
                </a:solidFill>
              </a:rPr>
              <a:t>實時通知: </a:t>
            </a:r>
            <a:r>
              <a:rPr lang="zh-TW" sz="2400">
                <a:solidFill>
                  <a:schemeClr val="dk1"/>
                </a:solidFill>
              </a:rPr>
              <a:t>電子郵件提醒、系統通知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chemeClr val="dk1"/>
                </a:solidFill>
              </a:rPr>
              <a:t>即時數據更新: </a:t>
            </a:r>
            <a:r>
              <a:rPr lang="zh-TW" sz="2400">
                <a:solidFill>
                  <a:schemeClr val="dk1"/>
                </a:solidFill>
              </a:rPr>
              <a:t>股票行情、遊戲狀態更新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678" name="Google Shape;678;p75"/>
          <p:cNvSpPr txBox="1"/>
          <p:nvPr/>
        </p:nvSpPr>
        <p:spPr>
          <a:xfrm>
            <a:off x="7887900" y="3263467"/>
            <a:ext cx="38664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2"/>
                </a:solidFill>
              </a:rPr>
              <a:t>易於垂直 水平擴展 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2"/>
                </a:solidFill>
              </a:rPr>
              <a:t>可支援到百萬以上的量級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6"/>
          <p:cNvSpPr txBox="1">
            <a:spLocks noGrp="1"/>
          </p:cNvSpPr>
          <p:nvPr>
            <p:ph type="title"/>
          </p:nvPr>
        </p:nvSpPr>
        <p:spPr>
          <a:xfrm>
            <a:off x="1401675" y="661205"/>
            <a:ext cx="7292700" cy="807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運作流程</a:t>
            </a:r>
            <a:endParaRPr b="1"/>
          </a:p>
        </p:txBody>
      </p:sp>
      <p:sp>
        <p:nvSpPr>
          <p:cNvPr id="684" name="Google Shape;684;p76"/>
          <p:cNvSpPr txBox="1"/>
          <p:nvPr/>
        </p:nvSpPr>
        <p:spPr>
          <a:xfrm>
            <a:off x="1325467" y="1728767"/>
            <a:ext cx="9447600" cy="45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pic>
        <p:nvPicPr>
          <p:cNvPr id="685" name="Google Shape;68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467" y="1758266"/>
            <a:ext cx="9246200" cy="4469799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76"/>
          <p:cNvSpPr txBox="1"/>
          <p:nvPr/>
        </p:nvSpPr>
        <p:spPr>
          <a:xfrm>
            <a:off x="5570342" y="510908"/>
            <a:ext cx="68343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2"/>
                </a:solidFill>
              </a:rPr>
              <a:t>發布訂閱差別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2"/>
                </a:solidFill>
              </a:rPr>
              <a:t>雙向通信、即時性(發布訂閱通常有延遲)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77"/>
          <p:cNvSpPr txBox="1">
            <a:spLocks noGrp="1"/>
          </p:cNvSpPr>
          <p:nvPr>
            <p:ph type="title"/>
          </p:nvPr>
        </p:nvSpPr>
        <p:spPr>
          <a:xfrm>
            <a:off x="1414525" y="627080"/>
            <a:ext cx="7292700" cy="807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應用方式</a:t>
            </a:r>
            <a:endParaRPr b="1"/>
          </a:p>
        </p:txBody>
      </p:sp>
      <p:sp>
        <p:nvSpPr>
          <p:cNvPr id="692" name="Google Shape;692;p77"/>
          <p:cNvSpPr txBox="1"/>
          <p:nvPr/>
        </p:nvSpPr>
        <p:spPr>
          <a:xfrm>
            <a:off x="1307200" y="1740600"/>
            <a:ext cx="9577500" cy="45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chemeClr val="dk1"/>
                </a:solidFill>
              </a:rPr>
              <a:t>共同編輯: </a:t>
            </a:r>
            <a:r>
              <a:rPr lang="zh-TW" sz="2400">
                <a:solidFill>
                  <a:schemeClr val="dk1"/>
                </a:solidFill>
              </a:rPr>
              <a:t>將Excel和Word等工具搬到Web上，使用者編輯檔案內容時即時反映在所有使用者的畫面上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chemeClr val="dk1"/>
                </a:solidFill>
              </a:rPr>
              <a:t>看板: </a:t>
            </a:r>
            <a:r>
              <a:rPr lang="zh-TW" sz="2400">
                <a:solidFill>
                  <a:schemeClr val="dk1"/>
                </a:solidFill>
              </a:rPr>
              <a:t>當用戶在看板上移動、編輯或創建卡片時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</a:rPr>
              <a:t>使用 SignalR 將變更即時推送給所有參與者。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chemeClr val="dk1"/>
                </a:solidFill>
              </a:rPr>
              <a:t>其他: </a:t>
            </a:r>
            <a:r>
              <a:rPr lang="zh-TW" sz="2400">
                <a:solidFill>
                  <a:schemeClr val="dk1"/>
                </a:solidFill>
              </a:rPr>
              <a:t>資安告警、博奕遊戲、GPS應用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693" name="Google Shape;693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7101" y="2535800"/>
            <a:ext cx="2039267" cy="4090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78"/>
          <p:cNvSpPr txBox="1">
            <a:spLocks noGrp="1"/>
          </p:cNvSpPr>
          <p:nvPr>
            <p:ph type="title"/>
          </p:nvPr>
        </p:nvSpPr>
        <p:spPr>
          <a:xfrm>
            <a:off x="1339650" y="627080"/>
            <a:ext cx="7292700" cy="807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實作方式</a:t>
            </a:r>
            <a:endParaRPr b="1"/>
          </a:p>
        </p:txBody>
      </p:sp>
      <p:sp>
        <p:nvSpPr>
          <p:cNvPr id="699" name="Google Shape;699;p78"/>
          <p:cNvSpPr txBox="1"/>
          <p:nvPr/>
        </p:nvSpPr>
        <p:spPr>
          <a:xfrm>
            <a:off x="1307200" y="1740600"/>
            <a:ext cx="9577500" cy="45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zh-TW" sz="2400">
                <a:solidFill>
                  <a:schemeClr val="dk1"/>
                </a:solidFill>
              </a:rPr>
              <a:t>建立持久連結 簡化連線管理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zh-TW" sz="2400">
                <a:solidFill>
                  <a:schemeClr val="dk1"/>
                </a:solidFill>
              </a:rPr>
              <a:t>Hub集線器管理訊息的傳遞方向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zh-TW" sz="2400">
                <a:solidFill>
                  <a:schemeClr val="dk1"/>
                </a:solidFill>
              </a:rPr>
              <a:t>多種傳輸協議(優先順序)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609600" lvl="0" indent="-438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zh-TW" sz="2100">
                <a:solidFill>
                  <a:schemeClr val="dk1"/>
                </a:solidFill>
              </a:rPr>
              <a:t>WebSocket</a:t>
            </a:r>
            <a:endParaRPr sz="2100">
              <a:solidFill>
                <a:schemeClr val="dk1"/>
              </a:solidFill>
            </a:endParaRPr>
          </a:p>
          <a:p>
            <a:pPr marL="609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</a:endParaRPr>
          </a:p>
          <a:p>
            <a:pPr marL="609600" lvl="0" indent="-438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zh-TW" sz="2100">
                <a:solidFill>
                  <a:schemeClr val="dk1"/>
                </a:solidFill>
              </a:rPr>
              <a:t>Server-Sent Events </a:t>
            </a:r>
            <a:endParaRPr sz="2100">
              <a:solidFill>
                <a:schemeClr val="dk1"/>
              </a:solidFill>
            </a:endParaRPr>
          </a:p>
          <a:p>
            <a:pPr marL="609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</a:endParaRPr>
          </a:p>
          <a:p>
            <a:pPr marL="609600" lvl="0" indent="-438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zh-TW" sz="2100">
                <a:solidFill>
                  <a:schemeClr val="dk1"/>
                </a:solidFill>
              </a:rPr>
              <a:t>Long Polling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700" name="Google Shape;700;p78"/>
          <p:cNvSpPr txBox="1"/>
          <p:nvPr/>
        </p:nvSpPr>
        <p:spPr>
          <a:xfrm>
            <a:off x="6149733" y="2426400"/>
            <a:ext cx="5769900" cy="13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666666"/>
                </a:solidFill>
              </a:rPr>
              <a:t>Hub 讓伺服器可以呼叫客戶端的方法 </a:t>
            </a:r>
            <a:endParaRPr sz="200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zh-TW" sz="2000">
                <a:solidFill>
                  <a:srgbClr val="666666"/>
                </a:solidFill>
              </a:rPr>
              <a:t>客戶端也可以呼叫伺服器的方法</a:t>
            </a:r>
            <a:endParaRPr sz="17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79"/>
          <p:cNvSpPr txBox="1">
            <a:spLocks noGrp="1"/>
          </p:cNvSpPr>
          <p:nvPr>
            <p:ph type="title"/>
          </p:nvPr>
        </p:nvSpPr>
        <p:spPr>
          <a:xfrm>
            <a:off x="1314675" y="627080"/>
            <a:ext cx="7292700" cy="807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Azure SignalR vs 自架SignalR</a:t>
            </a:r>
            <a:endParaRPr b="1"/>
          </a:p>
        </p:txBody>
      </p:sp>
      <p:sp>
        <p:nvSpPr>
          <p:cNvPr id="706" name="Google Shape;706;p79"/>
          <p:cNvSpPr txBox="1"/>
          <p:nvPr/>
        </p:nvSpPr>
        <p:spPr>
          <a:xfrm>
            <a:off x="1307200" y="1740600"/>
            <a:ext cx="9577500" cy="45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</a:rPr>
              <a:t>Azure SignalR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dk1"/>
                </a:solidFill>
              </a:rPr>
              <a:t>自動擴展	- 動態應付不同量級的性能需求</a:t>
            </a:r>
            <a:endParaRPr sz="2100">
              <a:solidFill>
                <a:schemeClr val="dk1"/>
              </a:solidFill>
            </a:endParaRPr>
          </a:p>
          <a:p>
            <a:pPr marL="0" lvl="0" indent="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dk1"/>
                </a:solidFill>
              </a:rPr>
              <a:t>高可用性	- 自動監控、復原異常狀況</a:t>
            </a:r>
            <a:endParaRPr sz="2100">
              <a:solidFill>
                <a:schemeClr val="dk1"/>
              </a:solidFill>
            </a:endParaRPr>
          </a:p>
          <a:p>
            <a:pPr marL="0" lvl="0" indent="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dk1"/>
                </a:solidFill>
              </a:rPr>
              <a:t>安全性	- 身分驗證、DDoS防護</a:t>
            </a:r>
            <a:endParaRPr sz="2100">
              <a:solidFill>
                <a:schemeClr val="dk1"/>
              </a:solidFill>
            </a:endParaRPr>
          </a:p>
          <a:p>
            <a:pPr marL="0" lvl="0" indent="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dk1"/>
                </a:solidFill>
              </a:rPr>
              <a:t>部屬方便	- 與Azure服務深度結合</a:t>
            </a:r>
            <a:endParaRPr sz="2100">
              <a:solidFill>
                <a:schemeClr val="dk1"/>
              </a:solidFill>
            </a:endParaRPr>
          </a:p>
          <a:p>
            <a:pPr marL="0" lvl="0" indent="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</a:rPr>
              <a:t>自架SignalR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dk1"/>
                </a:solidFill>
              </a:rPr>
              <a:t>	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dk1"/>
                </a:solidFill>
              </a:rPr>
              <a:t>	自訂配置	- 硬體規格可以完全客製化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dk1"/>
                </a:solidFill>
              </a:rPr>
              <a:t>	靈活性	- 可以部屬在GCP、AWS或地端環境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dk1"/>
                </a:solidFill>
              </a:rPr>
              <a:t>	隱密性	- 不依賴第三方，保持數據的隱私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80"/>
          <p:cNvSpPr txBox="1">
            <a:spLocks noGrp="1"/>
          </p:cNvSpPr>
          <p:nvPr>
            <p:ph type="title"/>
          </p:nvPr>
        </p:nvSpPr>
        <p:spPr>
          <a:xfrm>
            <a:off x="1327825" y="627080"/>
            <a:ext cx="7292700" cy="807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其他資料</a:t>
            </a:r>
            <a:endParaRPr/>
          </a:p>
        </p:txBody>
      </p:sp>
      <p:sp>
        <p:nvSpPr>
          <p:cNvPr id="712" name="Google Shape;712;p80"/>
          <p:cNvSpPr txBox="1"/>
          <p:nvPr/>
        </p:nvSpPr>
        <p:spPr>
          <a:xfrm>
            <a:off x="1307200" y="1740600"/>
            <a:ext cx="9577500" cy="45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u="sng">
                <a:solidFill>
                  <a:schemeClr val="hlink"/>
                </a:solidFill>
                <a:hlinkClick r:id="rId3"/>
              </a:rPr>
              <a:t>教學課程：ASP.NET Core 使用者入門 SignalR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u="sng">
                <a:solidFill>
                  <a:schemeClr val="hlink"/>
                </a:solidFill>
                <a:hlinkClick r:id="rId4"/>
              </a:rPr>
              <a:t>[ASP.NET Core][SignalR] 即時對話聊天室教學 #CH1</a:t>
            </a:r>
            <a:endParaRPr sz="1800" b="1">
              <a:solidFill>
                <a:srgbClr val="868E96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868E96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u="sng">
                <a:solidFill>
                  <a:schemeClr val="hlink"/>
                </a:solidFill>
                <a:hlinkClick r:id="rId5"/>
              </a:rPr>
              <a:t>來玩玩即時互動App吧! ASP.NET Core SignalR 系列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398</Words>
  <Application>Microsoft Office PowerPoint</Application>
  <PresentationFormat>寬螢幕</PresentationFormat>
  <Paragraphs>61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Calibri Light</vt:lpstr>
      <vt:lpstr>Garamond</vt:lpstr>
      <vt:lpstr>新細明體</vt:lpstr>
      <vt:lpstr>Poppins Medium</vt:lpstr>
      <vt:lpstr>Calibri</vt:lpstr>
      <vt:lpstr>Arial</vt:lpstr>
      <vt:lpstr>Office Theme</vt:lpstr>
      <vt:lpstr>Dylan(16)</vt:lpstr>
      <vt:lpstr>SignalR</vt:lpstr>
      <vt:lpstr>運作流程</vt:lpstr>
      <vt:lpstr>應用方式</vt:lpstr>
      <vt:lpstr>實作方式</vt:lpstr>
      <vt:lpstr>Azure SignalR vs 自架SignalR</vt:lpstr>
      <vt:lpstr>其他資料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Dylan(16)</dc:title>
  <dc:creator>Dylan_Chen</dc:creator>
  <cp:lastModifiedBy>Dylan_Chen</cp:lastModifiedBy>
  <cp:revision>1</cp:revision>
  <dcterms:modified xsi:type="dcterms:W3CDTF">2024-07-12T08:26:46Z</dcterms:modified>
</cp:coreProperties>
</file>