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71" r:id="rId6"/>
    <p:sldId id="270" r:id="rId7"/>
    <p:sldId id="263" r:id="rId8"/>
    <p:sldId id="265" r:id="rId9"/>
    <p:sldId id="275" r:id="rId10"/>
    <p:sldId id="276" r:id="rId11"/>
    <p:sldId id="279" r:id="rId12"/>
    <p:sldId id="277" r:id="rId13"/>
    <p:sldId id="281" r:id="rId14"/>
    <p:sldId id="278" r:id="rId15"/>
    <p:sldId id="280" r:id="rId16"/>
    <p:sldId id="282" r:id="rId17"/>
    <p:sldId id="268" r:id="rId18"/>
    <p:sldId id="26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8ACC-391D-4379-BEAC-8A43BF7C28CE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74D5-2258-40A9-89F2-73BF2777D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750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8ACC-391D-4379-BEAC-8A43BF7C28CE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74D5-2258-40A9-89F2-73BF2777D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219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8ACC-391D-4379-BEAC-8A43BF7C28CE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74D5-2258-40A9-89F2-73BF2777D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66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8ACC-391D-4379-BEAC-8A43BF7C28CE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74D5-2258-40A9-89F2-73BF2777D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838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8ACC-391D-4379-BEAC-8A43BF7C28CE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74D5-2258-40A9-89F2-73BF2777D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975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8ACC-391D-4379-BEAC-8A43BF7C28CE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74D5-2258-40A9-89F2-73BF2777D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0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8ACC-391D-4379-BEAC-8A43BF7C28CE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74D5-2258-40A9-89F2-73BF2777D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733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8ACC-391D-4379-BEAC-8A43BF7C28CE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74D5-2258-40A9-89F2-73BF2777D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809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8ACC-391D-4379-BEAC-8A43BF7C28CE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74D5-2258-40A9-89F2-73BF2777D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014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8ACC-391D-4379-BEAC-8A43BF7C28CE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74D5-2258-40A9-89F2-73BF2777D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0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8ACC-391D-4379-BEAC-8A43BF7C28CE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74D5-2258-40A9-89F2-73BF2777D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26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D8ACC-391D-4379-BEAC-8A43BF7C28CE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274D5-2258-40A9-89F2-73BF2777D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884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贪心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443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5650" y="1065049"/>
            <a:ext cx="10515600" cy="692526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首先</a:t>
            </a:r>
            <a:r>
              <a:rPr lang="zh-CN" altLang="en-US" dirty="0"/>
              <a:t>明确一个问题：假设有两个区间</a:t>
            </a:r>
            <a:r>
              <a:rPr lang="en-US" altLang="zh-CN" i="1" dirty="0" err="1"/>
              <a:t>x,y</a:t>
            </a:r>
            <a:r>
              <a:rPr lang="zh-CN" altLang="en-US" dirty="0"/>
              <a:t>，区间</a:t>
            </a:r>
            <a:r>
              <a:rPr lang="en-US" altLang="zh-CN" i="1" dirty="0"/>
              <a:t>x</a:t>
            </a:r>
            <a:r>
              <a:rPr lang="zh-CN" altLang="en-US" dirty="0"/>
              <a:t>完全包含</a:t>
            </a:r>
            <a:r>
              <a:rPr lang="en-US" altLang="zh-CN" i="1" dirty="0"/>
              <a:t>y</a:t>
            </a:r>
            <a:r>
              <a:rPr lang="zh-CN" altLang="en-US" dirty="0"/>
              <a:t>。 那么选</a:t>
            </a:r>
            <a:r>
              <a:rPr lang="en-US" altLang="zh-CN" i="1" dirty="0"/>
              <a:t>x</a:t>
            </a:r>
            <a:r>
              <a:rPr lang="zh-CN" altLang="en-US" dirty="0"/>
              <a:t>是不划算的，</a:t>
            </a:r>
            <a:r>
              <a:rPr lang="en-US" altLang="zh-CN" i="1" dirty="0"/>
              <a:t>x</a:t>
            </a:r>
            <a:r>
              <a:rPr lang="zh-CN" altLang="en-US" dirty="0"/>
              <a:t>和</a:t>
            </a:r>
            <a:r>
              <a:rPr lang="en-US" altLang="zh-CN" i="1" dirty="0"/>
              <a:t>y</a:t>
            </a:r>
            <a:r>
              <a:rPr lang="zh-CN" altLang="en-US" dirty="0"/>
              <a:t>最多只能选一个，选</a:t>
            </a:r>
            <a:r>
              <a:rPr lang="en-US" altLang="zh-CN" i="1" dirty="0"/>
              <a:t>x</a:t>
            </a:r>
            <a:r>
              <a:rPr lang="zh-CN" altLang="en-US" dirty="0"/>
              <a:t>还不如选</a:t>
            </a:r>
            <a:r>
              <a:rPr lang="en-US" altLang="zh-CN" i="1" dirty="0"/>
              <a:t>y</a:t>
            </a:r>
            <a:r>
              <a:rPr lang="zh-CN" altLang="en-US" dirty="0"/>
              <a:t>，这样不仅区间数目不会减少，而且给其他区间留出更多的位置。 接下来，按照</a:t>
            </a:r>
            <a:r>
              <a:rPr lang="en-US" altLang="zh-CN" i="1" dirty="0"/>
              <a:t>bi</a:t>
            </a:r>
            <a:r>
              <a:rPr lang="zh-CN" altLang="en-US" dirty="0"/>
              <a:t>从小到大的顺序给区间排序。 贪心策略是：一定要选第一个区间。 为什么？</a:t>
            </a:r>
            <a:br>
              <a:rPr lang="zh-CN" altLang="en-US" dirty="0"/>
            </a:br>
            <a:endParaRPr lang="en-US" altLang="zh-CN" dirty="0" smtClean="0"/>
          </a:p>
          <a:p>
            <a:r>
              <a:rPr lang="zh-CN" altLang="en-US" dirty="0" smtClean="0"/>
              <a:t>情况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a1&gt;a2</a:t>
            </a:r>
            <a:r>
              <a:rPr lang="zh-CN" altLang="en-US" dirty="0" smtClean="0"/>
              <a:t>，区间</a:t>
            </a:r>
            <a:r>
              <a:rPr lang="en-US" altLang="zh-CN" dirty="0"/>
              <a:t>2</a:t>
            </a:r>
            <a:r>
              <a:rPr lang="zh-CN" altLang="en-US" dirty="0"/>
              <a:t>包含区间</a:t>
            </a:r>
            <a:r>
              <a:rPr lang="en-US" altLang="zh-CN" dirty="0"/>
              <a:t>1</a:t>
            </a:r>
            <a:r>
              <a:rPr lang="zh-CN" altLang="en-US" dirty="0"/>
              <a:t>。 前面已经讨论过，这种情况下</a:t>
            </a:r>
            <a:r>
              <a:rPr lang="zh-CN" altLang="en-US" dirty="0" smtClean="0"/>
              <a:t>一定</a:t>
            </a:r>
            <a:r>
              <a:rPr lang="zh-CN" altLang="en-US" dirty="0"/>
              <a:t>不会选择区间</a:t>
            </a:r>
            <a:r>
              <a:rPr lang="en-US" altLang="zh-CN" dirty="0"/>
              <a:t>2</a:t>
            </a:r>
            <a:r>
              <a:rPr lang="zh-CN" altLang="en-US" dirty="0"/>
              <a:t>。 不仅区间</a:t>
            </a:r>
            <a:r>
              <a:rPr lang="en-US" altLang="zh-CN" dirty="0"/>
              <a:t>2</a:t>
            </a:r>
            <a:r>
              <a:rPr lang="zh-CN" altLang="en-US" dirty="0"/>
              <a:t>如此，以后所有区间中只要有一个</a:t>
            </a:r>
            <a:r>
              <a:rPr lang="en-US" altLang="zh-CN" dirty="0" err="1"/>
              <a:t>i</a:t>
            </a:r>
            <a:r>
              <a:rPr lang="zh-CN" altLang="en-US" dirty="0"/>
              <a:t>满足</a:t>
            </a:r>
            <a:r>
              <a:rPr lang="en-US" altLang="zh-CN" dirty="0"/>
              <a:t>a1&gt;</a:t>
            </a:r>
            <a:r>
              <a:rPr lang="en-US" altLang="zh-CN" dirty="0" err="1"/>
              <a:t>ai</a:t>
            </a:r>
            <a:r>
              <a:rPr lang="zh-CN" altLang="en-US" dirty="0"/>
              <a:t>，</a:t>
            </a:r>
            <a:r>
              <a:rPr lang="en-US" altLang="zh-CN" dirty="0" err="1"/>
              <a:t>i</a:t>
            </a:r>
            <a:r>
              <a:rPr lang="zh-CN" altLang="en-US" dirty="0"/>
              <a:t>都不要选。 </a:t>
            </a:r>
            <a:r>
              <a:rPr lang="zh-CN" altLang="en-US" dirty="0" smtClean="0"/>
              <a:t>在今后</a:t>
            </a:r>
            <a:r>
              <a:rPr lang="zh-CN" altLang="en-US" dirty="0"/>
              <a:t>的讨论中，将不考虑这些区间</a:t>
            </a:r>
            <a:r>
              <a:rPr lang="zh-CN" altLang="en-US" dirty="0" smtClean="0"/>
              <a:t>。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8083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2922" y="261744"/>
            <a:ext cx="10515600" cy="4351338"/>
          </a:xfrm>
        </p:spPr>
        <p:txBody>
          <a:bodyPr/>
          <a:lstStyle/>
          <a:p>
            <a:r>
              <a:rPr lang="zh-CN" altLang="en-US" dirty="0"/>
              <a:t>情况</a:t>
            </a:r>
            <a:r>
              <a:rPr lang="en-US" altLang="zh-CN" dirty="0"/>
              <a:t>2</a:t>
            </a:r>
            <a:r>
              <a:rPr lang="zh-CN" altLang="en-US" dirty="0"/>
              <a:t>：排除了情况</a:t>
            </a:r>
            <a:r>
              <a:rPr lang="en-US" altLang="zh-CN" dirty="0"/>
              <a:t>1</a:t>
            </a:r>
            <a:r>
              <a:rPr lang="zh-CN" altLang="en-US" dirty="0"/>
              <a:t>，一定有</a:t>
            </a:r>
            <a:r>
              <a:rPr lang="en-US" altLang="zh-CN" dirty="0"/>
              <a:t>a1≤a2≤a3≤…</a:t>
            </a:r>
            <a:r>
              <a:rPr lang="zh-CN" altLang="en-US" dirty="0"/>
              <a:t>。 如果区间</a:t>
            </a:r>
            <a:r>
              <a:rPr lang="en-US" altLang="zh-CN" dirty="0"/>
              <a:t>2</a:t>
            </a:r>
            <a:r>
              <a:rPr lang="zh-CN" altLang="en-US" dirty="0"/>
              <a:t>和区间</a:t>
            </a:r>
            <a:r>
              <a:rPr lang="en-US" altLang="zh-CN" dirty="0"/>
              <a:t>1</a:t>
            </a:r>
            <a:r>
              <a:rPr lang="zh-CN" altLang="en-US" dirty="0"/>
              <a:t>完全不相交，那么没有影响（因此一定要选区间</a:t>
            </a:r>
            <a:r>
              <a:rPr lang="en-US" altLang="zh-CN" dirty="0"/>
              <a:t>1</a:t>
            </a:r>
            <a:r>
              <a:rPr lang="zh-CN" altLang="en-US" dirty="0"/>
              <a:t>），否则区间</a:t>
            </a:r>
            <a:r>
              <a:rPr lang="en-US" altLang="zh-CN" dirty="0"/>
              <a:t>1</a:t>
            </a:r>
            <a:r>
              <a:rPr lang="zh-CN" altLang="en-US" dirty="0"/>
              <a:t>和区间</a:t>
            </a:r>
            <a:r>
              <a:rPr lang="en-US" altLang="zh-CN" dirty="0"/>
              <a:t>2</a:t>
            </a:r>
            <a:r>
              <a:rPr lang="zh-CN" altLang="en-US" dirty="0"/>
              <a:t>最多只能选一个。 如果不选区间</a:t>
            </a:r>
            <a:r>
              <a:rPr lang="en-US" altLang="zh-CN" dirty="0"/>
              <a:t>2</a:t>
            </a:r>
            <a:r>
              <a:rPr lang="zh-CN" altLang="en-US" dirty="0"/>
              <a:t>，黑色部分其实是没有任何影响的（它不会挡住任何一个区间），区间</a:t>
            </a:r>
            <a:r>
              <a:rPr lang="en-US" altLang="zh-CN" dirty="0"/>
              <a:t>1</a:t>
            </a:r>
            <a:r>
              <a:rPr lang="zh-CN" altLang="en-US" dirty="0"/>
              <a:t>的有效部分其实变成了灰色部分，它被区间</a:t>
            </a:r>
            <a:r>
              <a:rPr lang="en-US" altLang="zh-CN" dirty="0"/>
              <a:t>2</a:t>
            </a:r>
            <a:r>
              <a:rPr lang="zh-CN" altLang="en-US" dirty="0"/>
              <a:t>所包含！由刚才的结论，区间</a:t>
            </a:r>
            <a:r>
              <a:rPr lang="en-US" altLang="zh-CN" dirty="0"/>
              <a:t>2</a:t>
            </a:r>
            <a:r>
              <a:rPr lang="zh-CN" altLang="en-US" dirty="0"/>
              <a:t>是不能选的。 依此类推，不能因为选任何区间而放弃区间</a:t>
            </a:r>
            <a:r>
              <a:rPr lang="en-US" altLang="zh-CN" dirty="0"/>
              <a:t>1</a:t>
            </a:r>
            <a:r>
              <a:rPr lang="zh-CN" altLang="en-US" dirty="0"/>
              <a:t>，因此选择区间</a:t>
            </a:r>
            <a:r>
              <a:rPr lang="en-US" altLang="zh-CN" dirty="0"/>
              <a:t>1</a:t>
            </a:r>
            <a:r>
              <a:rPr lang="zh-CN" altLang="en-US" dirty="0"/>
              <a:t>是明智的。</a:t>
            </a:r>
            <a:endParaRPr lang="en-US" altLang="zh-CN" dirty="0"/>
          </a:p>
          <a:p>
            <a:r>
              <a:rPr lang="zh-CN" altLang="en-US" dirty="0"/>
              <a:t>选择了区间</a:t>
            </a:r>
            <a:r>
              <a:rPr lang="en-US" altLang="zh-CN" dirty="0"/>
              <a:t>1</a:t>
            </a:r>
            <a:r>
              <a:rPr lang="zh-CN" altLang="en-US" dirty="0"/>
              <a:t>以后，需要把所有和区间</a:t>
            </a:r>
            <a:r>
              <a:rPr lang="en-US" altLang="zh-CN" dirty="0"/>
              <a:t>1</a:t>
            </a:r>
            <a:r>
              <a:rPr lang="zh-CN" altLang="en-US" dirty="0"/>
              <a:t>相交的区间排除在外，需要记录上一个被选择的区间编号。 这样，在排序后只需要扫描一次即可完成贪心过程，得到正确结果。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488" y="4530028"/>
            <a:ext cx="9402021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241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数轴</a:t>
            </a:r>
            <a:r>
              <a:rPr lang="zh-CN" altLang="en-US" dirty="0"/>
              <a:t>上有</a:t>
            </a:r>
            <a:r>
              <a:rPr lang="en-US" altLang="zh-CN" dirty="0"/>
              <a:t>n</a:t>
            </a:r>
            <a:r>
              <a:rPr lang="zh-CN" altLang="en-US" dirty="0"/>
              <a:t>个闭区间</a:t>
            </a:r>
            <a:r>
              <a:rPr lang="en-US" altLang="zh-CN" dirty="0"/>
              <a:t>[</a:t>
            </a:r>
            <a:r>
              <a:rPr lang="en-US" altLang="zh-CN" dirty="0" err="1"/>
              <a:t>ai</a:t>
            </a:r>
            <a:r>
              <a:rPr lang="en-US" altLang="zh-CN" dirty="0"/>
              <a:t>, bi]</a:t>
            </a:r>
            <a:r>
              <a:rPr lang="zh-CN" altLang="en-US" dirty="0"/>
              <a:t>。 取尽量少的点，使得每个区间内都至少</a:t>
            </a:r>
            <a:r>
              <a:rPr lang="zh-CN" altLang="en-US" dirty="0" smtClean="0"/>
              <a:t>有一</a:t>
            </a:r>
            <a:r>
              <a:rPr lang="zh-CN" altLang="en-US" dirty="0"/>
              <a:t>个点（不同区间内含的点可以是同一个）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7773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</a:t>
            </a:r>
            <a:r>
              <a:rPr lang="zh-CN" altLang="en-US" dirty="0"/>
              <a:t>区间</a:t>
            </a:r>
            <a:r>
              <a:rPr lang="en-US" altLang="zh-CN" dirty="0" err="1"/>
              <a:t>i</a:t>
            </a:r>
            <a:r>
              <a:rPr lang="zh-CN" altLang="en-US" dirty="0"/>
              <a:t>内已经有一个点被取到，则称此区间已经被满足。 受上一题的启发，下面先讨论区间包含的情况。 由于小区间被满足时大区间一定也被满足，所以在区间包含的情况下，大区间不需要考虑。</a:t>
            </a:r>
          </a:p>
          <a:p>
            <a:r>
              <a:rPr lang="zh-CN" altLang="en-US" dirty="0"/>
              <a:t>把所有区间按</a:t>
            </a:r>
            <a:r>
              <a:rPr lang="en-US" altLang="zh-CN" dirty="0"/>
              <a:t>b</a:t>
            </a:r>
            <a:r>
              <a:rPr lang="zh-CN" altLang="en-US" dirty="0"/>
              <a:t>从小到大排序（</a:t>
            </a:r>
            <a:r>
              <a:rPr lang="en-US" altLang="zh-CN" dirty="0"/>
              <a:t>b</a:t>
            </a:r>
            <a:r>
              <a:rPr lang="zh-CN" altLang="en-US" dirty="0"/>
              <a:t>相同时</a:t>
            </a:r>
            <a:r>
              <a:rPr lang="en-US" altLang="zh-CN" dirty="0"/>
              <a:t>a</a:t>
            </a:r>
            <a:r>
              <a:rPr lang="zh-CN" altLang="en-US" dirty="0"/>
              <a:t>从大到小排序），则如果出现区间包含的情况，小区间一定排在前面。 第一个区间应该取哪一个点呢？此处的贪心策略是：取最后一个点。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3440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2742" y="398478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如果</a:t>
            </a:r>
            <a:r>
              <a:rPr lang="zh-CN" altLang="en-US" dirty="0"/>
              <a:t>第一个区间不取最后一个，而是取中间的，如灰色点，那么把它移动到最后一个点后，</a:t>
            </a:r>
            <a:r>
              <a:rPr lang="zh-CN" altLang="en-US" dirty="0" smtClean="0"/>
              <a:t>被满足</a:t>
            </a:r>
            <a:r>
              <a:rPr lang="zh-CN" altLang="en-US" dirty="0"/>
              <a:t>的区间增加了，而且原先被满足的区间现在一定被满足。 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935" y="1797066"/>
            <a:ext cx="935355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528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数轴上有</a:t>
            </a:r>
            <a:r>
              <a:rPr lang="en-US" altLang="zh-CN" i="1" dirty="0"/>
              <a:t>n</a:t>
            </a:r>
            <a:r>
              <a:rPr lang="zh-CN" altLang="en-US" dirty="0"/>
              <a:t>个闭区间</a:t>
            </a:r>
            <a:r>
              <a:rPr lang="en-US" altLang="zh-CN" dirty="0"/>
              <a:t>[</a:t>
            </a:r>
            <a:r>
              <a:rPr lang="en-US" altLang="zh-CN" i="1" dirty="0" err="1"/>
              <a:t>ai</a:t>
            </a:r>
            <a:r>
              <a:rPr lang="en-US" altLang="zh-CN" dirty="0"/>
              <a:t>, </a:t>
            </a:r>
            <a:r>
              <a:rPr lang="en-US" altLang="zh-CN" i="1" dirty="0"/>
              <a:t>bi</a:t>
            </a:r>
            <a:r>
              <a:rPr lang="en-US" altLang="zh-CN" dirty="0"/>
              <a:t>]</a:t>
            </a:r>
            <a:r>
              <a:rPr lang="zh-CN" altLang="en-US" dirty="0"/>
              <a:t>，选择尽量少的区间覆盖一条指定线段</a:t>
            </a:r>
            <a:r>
              <a:rPr lang="en-US" altLang="zh-CN" dirty="0"/>
              <a:t>[</a:t>
            </a:r>
            <a:r>
              <a:rPr lang="en-US" altLang="zh-CN" i="1" dirty="0" err="1" smtClean="0"/>
              <a:t>s,t</a:t>
            </a:r>
            <a:r>
              <a:rPr lang="en-US" altLang="zh-CN" dirty="0"/>
              <a:t>]</a:t>
            </a:r>
            <a:r>
              <a:rPr lang="zh-CN" altLang="en-US" dirty="0"/>
              <a:t>。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859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4196" y="167740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本题的突破口仍然是区间包含和排序扫描，不过先要进行一次预处理。 每个区间在</a:t>
            </a:r>
            <a:r>
              <a:rPr lang="en-US" altLang="zh-CN" dirty="0"/>
              <a:t>[s, t</a:t>
            </a:r>
            <a:r>
              <a:rPr lang="en-US" altLang="zh-CN" dirty="0" smtClean="0"/>
              <a:t>]</a:t>
            </a:r>
            <a:r>
              <a:rPr lang="zh-CN" altLang="en-US" dirty="0" smtClean="0"/>
              <a:t>外</a:t>
            </a:r>
            <a:r>
              <a:rPr lang="zh-CN" altLang="en-US" dirty="0"/>
              <a:t>的部分都应该预先被切掉，因为它们的存在是毫无意义的。 预处理后，在相互包含的</a:t>
            </a:r>
            <a:r>
              <a:rPr lang="zh-CN" altLang="en-US" dirty="0" smtClean="0"/>
              <a:t>情况下</a:t>
            </a:r>
            <a:r>
              <a:rPr lang="zh-CN" altLang="en-US" dirty="0"/>
              <a:t>，小区间显然不应该考虑。</a:t>
            </a:r>
          </a:p>
          <a:p>
            <a:r>
              <a:rPr lang="zh-CN" altLang="en-US" dirty="0"/>
              <a:t>把各区间按照</a:t>
            </a:r>
            <a:r>
              <a:rPr lang="en-US" altLang="zh-CN" dirty="0"/>
              <a:t>a</a:t>
            </a:r>
            <a:r>
              <a:rPr lang="zh-CN" altLang="en-US" dirty="0"/>
              <a:t>从小到大排序。 如果区间</a:t>
            </a:r>
            <a:r>
              <a:rPr lang="en-US" altLang="zh-CN" dirty="0"/>
              <a:t>1</a:t>
            </a:r>
            <a:r>
              <a:rPr lang="zh-CN" altLang="en-US" dirty="0"/>
              <a:t>的起点不是</a:t>
            </a:r>
            <a:r>
              <a:rPr lang="en-US" altLang="zh-CN" dirty="0"/>
              <a:t>s</a:t>
            </a:r>
            <a:r>
              <a:rPr lang="zh-CN" altLang="en-US" dirty="0"/>
              <a:t>，无解（因为其他区间的起点</a:t>
            </a:r>
            <a:r>
              <a:rPr lang="zh-CN" altLang="en-US" dirty="0" smtClean="0"/>
              <a:t>更大</a:t>
            </a:r>
            <a:r>
              <a:rPr lang="zh-CN" altLang="en-US" dirty="0"/>
              <a:t>，不可能覆盖到</a:t>
            </a:r>
            <a:r>
              <a:rPr lang="en-US" altLang="zh-CN" dirty="0"/>
              <a:t>s</a:t>
            </a:r>
            <a:r>
              <a:rPr lang="zh-CN" altLang="en-US" dirty="0"/>
              <a:t>点），否则选择起点在</a:t>
            </a:r>
            <a:r>
              <a:rPr lang="en-US" altLang="zh-CN" dirty="0"/>
              <a:t>s</a:t>
            </a:r>
            <a:r>
              <a:rPr lang="zh-CN" altLang="en-US" dirty="0"/>
              <a:t>的最长区间。 选择此区间</a:t>
            </a:r>
            <a:r>
              <a:rPr lang="en-US" altLang="zh-CN" dirty="0"/>
              <a:t>[</a:t>
            </a:r>
            <a:r>
              <a:rPr lang="en-US" altLang="zh-CN" dirty="0" err="1"/>
              <a:t>ai</a:t>
            </a:r>
            <a:r>
              <a:rPr lang="en-US" altLang="zh-CN" dirty="0"/>
              <a:t>, bi] </a:t>
            </a:r>
            <a:r>
              <a:rPr lang="zh-CN" altLang="en-US" dirty="0"/>
              <a:t>后，新的起点</a:t>
            </a:r>
            <a:r>
              <a:rPr lang="zh-CN" altLang="en-US" dirty="0" smtClean="0"/>
              <a:t>应该</a:t>
            </a:r>
            <a:r>
              <a:rPr lang="zh-CN" altLang="en-US" dirty="0"/>
              <a:t>设置为</a:t>
            </a:r>
            <a:r>
              <a:rPr lang="en-US" altLang="zh-CN" dirty="0"/>
              <a:t>bi</a:t>
            </a:r>
            <a:r>
              <a:rPr lang="zh-CN" altLang="en-US" dirty="0"/>
              <a:t>，并且忽略所有区间在</a:t>
            </a:r>
            <a:r>
              <a:rPr lang="en-US" altLang="zh-CN" dirty="0"/>
              <a:t>bi</a:t>
            </a:r>
            <a:r>
              <a:rPr lang="zh-CN" altLang="en-US" dirty="0"/>
              <a:t>之前的部分，就像预处理一样。 虽然贪心策略比上题</a:t>
            </a:r>
            <a:r>
              <a:rPr lang="zh-CN" altLang="en-US" dirty="0" smtClean="0"/>
              <a:t>复杂</a:t>
            </a:r>
            <a:r>
              <a:rPr lang="zh-CN" altLang="en-US" dirty="0"/>
              <a:t>，但是仍然只需要一次扫描，如</a:t>
            </a:r>
            <a:r>
              <a:rPr lang="zh-CN" altLang="en-US" dirty="0" smtClean="0"/>
              <a:t>图所</a:t>
            </a:r>
            <a:r>
              <a:rPr lang="zh-CN" altLang="en-US" dirty="0"/>
              <a:t>示。 </a:t>
            </a:r>
            <a:r>
              <a:rPr lang="en-US" altLang="zh-CN" dirty="0"/>
              <a:t>s</a:t>
            </a:r>
            <a:r>
              <a:rPr lang="zh-CN" altLang="en-US" dirty="0"/>
              <a:t>为当前有效起点（此前部分已被覆盖），</a:t>
            </a:r>
            <a:r>
              <a:rPr lang="zh-CN" altLang="en-US" dirty="0" smtClean="0"/>
              <a:t>则应该</a:t>
            </a:r>
            <a:r>
              <a:rPr lang="zh-CN" altLang="en-US" dirty="0"/>
              <a:t>选择区间</a:t>
            </a:r>
            <a:r>
              <a:rPr lang="en-US" altLang="zh-CN" dirty="0"/>
              <a:t>2</a:t>
            </a:r>
            <a:r>
              <a:rPr lang="zh-CN" altLang="en-US" dirty="0"/>
              <a:t>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885" y="4210628"/>
            <a:ext cx="603885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386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r>
              <a:rPr lang="zh-CN" altLang="en-US" dirty="0"/>
              <a:t>个作业</a:t>
            </a:r>
            <a:r>
              <a:rPr lang="en-US" altLang="zh-CN" dirty="0"/>
              <a:t>{1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dirty="0"/>
              <a:t>n}</a:t>
            </a:r>
            <a:r>
              <a:rPr lang="zh-CN" altLang="en-US" dirty="0"/>
              <a:t>要在由</a:t>
            </a:r>
            <a:r>
              <a:rPr lang="en-US" altLang="zh-CN" dirty="0"/>
              <a:t>2</a:t>
            </a:r>
            <a:r>
              <a:rPr lang="zh-CN" altLang="en-US" dirty="0"/>
              <a:t>台机器</a:t>
            </a:r>
            <a:r>
              <a:rPr lang="en-US" altLang="zh-CN" dirty="0"/>
              <a:t>M1</a:t>
            </a:r>
            <a:r>
              <a:rPr lang="zh-CN" altLang="en-US" dirty="0"/>
              <a:t>和</a:t>
            </a:r>
            <a:r>
              <a:rPr lang="en-US" altLang="zh-CN" dirty="0"/>
              <a:t>M2</a:t>
            </a:r>
            <a:r>
              <a:rPr lang="zh-CN" altLang="en-US" dirty="0"/>
              <a:t>组成的流水线上完成加工。每个作业加工的顺序都是先在</a:t>
            </a:r>
            <a:r>
              <a:rPr lang="en-US" altLang="zh-CN" dirty="0"/>
              <a:t>M1</a:t>
            </a:r>
            <a:r>
              <a:rPr lang="zh-CN" altLang="en-US" dirty="0"/>
              <a:t>上加工，然后在</a:t>
            </a:r>
            <a:r>
              <a:rPr lang="en-US" altLang="zh-CN" dirty="0"/>
              <a:t>M2</a:t>
            </a:r>
            <a:r>
              <a:rPr lang="zh-CN" altLang="en-US" dirty="0"/>
              <a:t>上加工。</a:t>
            </a:r>
            <a:r>
              <a:rPr lang="en-US" altLang="zh-CN" dirty="0"/>
              <a:t>M1</a:t>
            </a:r>
            <a:r>
              <a:rPr lang="zh-CN" altLang="en-US" dirty="0"/>
              <a:t>和</a:t>
            </a:r>
            <a:r>
              <a:rPr lang="en-US" altLang="zh-CN" dirty="0"/>
              <a:t>M2</a:t>
            </a:r>
            <a:r>
              <a:rPr lang="zh-CN" altLang="en-US" dirty="0"/>
              <a:t>加工作业</a:t>
            </a:r>
            <a:r>
              <a:rPr lang="en-US" altLang="zh-CN" dirty="0" err="1"/>
              <a:t>i</a:t>
            </a:r>
            <a:r>
              <a:rPr lang="zh-CN" altLang="en-US" dirty="0"/>
              <a:t>所需的时间分别为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和</a:t>
            </a:r>
            <a:r>
              <a:rPr lang="en-US" altLang="zh-CN" dirty="0"/>
              <a:t>b[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。你可以安排每个作业的执行顺序，使得从第一个作业在机器</a:t>
            </a:r>
            <a:r>
              <a:rPr lang="en-US" altLang="zh-CN" dirty="0"/>
              <a:t>M1</a:t>
            </a:r>
            <a:r>
              <a:rPr lang="zh-CN" altLang="en-US" dirty="0"/>
              <a:t>上开始加工，到最后一个作业在机器</a:t>
            </a:r>
            <a:r>
              <a:rPr lang="en-US" altLang="zh-CN" dirty="0"/>
              <a:t>M2</a:t>
            </a:r>
            <a:r>
              <a:rPr lang="zh-CN" altLang="en-US" dirty="0"/>
              <a:t>上加工完成所需的时间最少。求这个最少的时间。</a:t>
            </a:r>
          </a:p>
        </p:txBody>
      </p:sp>
    </p:spTree>
    <p:extLst>
      <p:ext uri="{BB962C8B-B14F-4D97-AF65-F5344CB8AC3E}">
        <p14:creationId xmlns:p14="http://schemas.microsoft.com/office/powerpoint/2010/main" val="3951544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Johnson</a:t>
            </a:r>
            <a:r>
              <a:rPr lang="zh-CN" altLang="en-US" dirty="0" smtClean="0"/>
              <a:t>算法：</a:t>
            </a:r>
          </a:p>
          <a:p>
            <a:r>
              <a:rPr lang="zh-CN" altLang="en-US" dirty="0" smtClean="0"/>
              <a:t>①：将任务分为两类，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类任务先加工时间短，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类任务再加工时间短（</a:t>
            </a:r>
            <a:r>
              <a:rPr lang="en-US" altLang="zh-CN" dirty="0" smtClean="0"/>
              <a:t>or</a:t>
            </a:r>
            <a:r>
              <a:rPr lang="zh-CN" altLang="en-US" dirty="0" smtClean="0"/>
              <a:t>一样长）</a:t>
            </a:r>
          </a:p>
          <a:p>
            <a:r>
              <a:rPr lang="zh-CN" altLang="en-US" dirty="0" smtClean="0"/>
              <a:t>②：两类任务分别排序，其中</a:t>
            </a:r>
            <a:r>
              <a:rPr lang="en-US" altLang="zh-CN" dirty="0" smtClean="0"/>
              <a:t>A</a:t>
            </a:r>
            <a:r>
              <a:rPr lang="zh-CN" altLang="en-US" dirty="0" smtClean="0"/>
              <a:t>类按先加工时间从短到长排序，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类按再加工时间从长到短排序</a:t>
            </a:r>
          </a:p>
          <a:p>
            <a:r>
              <a:rPr lang="zh-CN" altLang="en-US" dirty="0" smtClean="0"/>
              <a:t>③：合并两类，将第二类任务接到第一类任务后面，此时任务的顺序最佳</a:t>
            </a:r>
          </a:p>
          <a:p>
            <a:r>
              <a:rPr lang="zh-CN" altLang="en-US" dirty="0" smtClean="0"/>
              <a:t>④：遍历所有任务，计算总耗时</a:t>
            </a:r>
            <a:endParaRPr lang="en-US" altLang="zh-CN" dirty="0" smtClean="0"/>
          </a:p>
          <a:p>
            <a:r>
              <a:rPr lang="zh-CN" altLang="en-US" dirty="0" smtClean="0"/>
              <a:t>（证明略）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9967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贪心是一种解决问题的策略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能用贪心法解决的问题：全局最优解可以通过一系列局部最优选择得到</a:t>
            </a:r>
            <a:endParaRPr lang="en-US" altLang="zh-CN" dirty="0" smtClean="0"/>
          </a:p>
          <a:p>
            <a:r>
              <a:rPr lang="zh-CN" altLang="en-US" dirty="0" smtClean="0"/>
              <a:t>问题须满足无后效性（</a:t>
            </a:r>
            <a:r>
              <a:rPr lang="zh-CN" altLang="en-US" dirty="0"/>
              <a:t>以前出现</a:t>
            </a:r>
            <a:r>
              <a:rPr lang="zh-CN" altLang="en-US" dirty="0" smtClean="0"/>
              <a:t>状态和以前</a:t>
            </a:r>
            <a:r>
              <a:rPr lang="zh-CN" altLang="en-US" dirty="0"/>
              <a:t>状态的变化</a:t>
            </a:r>
            <a:r>
              <a:rPr lang="zh-CN" altLang="en-US" dirty="0" smtClean="0"/>
              <a:t>过程不会影响将来</a:t>
            </a:r>
            <a:r>
              <a:rPr lang="zh-CN" altLang="en-US" dirty="0"/>
              <a:t>的</a:t>
            </a:r>
            <a:r>
              <a:rPr lang="zh-CN" altLang="en-US" dirty="0" smtClean="0"/>
              <a:t>变化；即没有记录状态的必要）</a:t>
            </a:r>
            <a:endParaRPr lang="en-US" altLang="zh-CN" dirty="0" smtClean="0"/>
          </a:p>
          <a:p>
            <a:r>
              <a:rPr lang="zh-CN" altLang="en-US" dirty="0"/>
              <a:t>求解贪心问题的关键在于：制定贪心策略，并证明它的正确性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以上描述比较抽象。直接看些例题更方便理解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93142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给</a:t>
            </a:r>
            <a:r>
              <a:rPr lang="en-US" altLang="zh-CN" dirty="0"/>
              <a:t>n</a:t>
            </a:r>
            <a:r>
              <a:rPr lang="zh-CN" altLang="en-US" dirty="0"/>
              <a:t>个不同物体的重量和价值，</a:t>
            </a:r>
            <a:r>
              <a:rPr lang="zh-CN" altLang="en-US" dirty="0" smtClean="0"/>
              <a:t>选择尽量多的</a:t>
            </a:r>
            <a:r>
              <a:rPr lang="zh-CN" altLang="en-US" dirty="0"/>
              <a:t>物品，但总重量不能超过</a:t>
            </a:r>
            <a:r>
              <a:rPr lang="en-US" altLang="zh-CN" dirty="0"/>
              <a:t>C</a:t>
            </a:r>
          </a:p>
          <a:p>
            <a:r>
              <a:rPr lang="zh-CN" altLang="en-US" dirty="0"/>
              <a:t>把所有物品</a:t>
            </a:r>
            <a:r>
              <a:rPr lang="zh-CN" altLang="en-US" dirty="0" smtClean="0"/>
              <a:t>按重量升序排序</a:t>
            </a:r>
            <a:r>
              <a:rPr lang="zh-CN" altLang="en-US" dirty="0"/>
              <a:t>，依次选择即</a:t>
            </a:r>
            <a:r>
              <a:rPr lang="zh-CN" altLang="en-US" dirty="0" smtClean="0"/>
              <a:t>可</a:t>
            </a:r>
            <a:endParaRPr lang="en-US" altLang="zh-CN" dirty="0" smtClean="0"/>
          </a:p>
          <a:p>
            <a:r>
              <a:rPr lang="zh-CN" altLang="en-US" dirty="0" smtClean="0"/>
              <a:t>（证明略）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7437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简单例题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给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个不同物体的重量和价值，选择总价值尽量高的物品，但总重量不能超过</a:t>
            </a:r>
            <a:r>
              <a:rPr lang="en-US" altLang="zh-CN" dirty="0" smtClean="0"/>
              <a:t>C</a:t>
            </a:r>
          </a:p>
          <a:p>
            <a:r>
              <a:rPr lang="zh-CN" altLang="en-US" dirty="0" smtClean="0"/>
              <a:t>把所有物品按价值</a:t>
            </a:r>
            <a:r>
              <a:rPr lang="en-US" altLang="zh-CN" dirty="0" smtClean="0"/>
              <a:t>/</a:t>
            </a:r>
            <a:r>
              <a:rPr lang="zh-CN" altLang="en-US" dirty="0" smtClean="0"/>
              <a:t>重量</a:t>
            </a:r>
            <a:r>
              <a:rPr lang="en-US" altLang="zh-CN" dirty="0" smtClean="0"/>
              <a:t>(</a:t>
            </a:r>
            <a:r>
              <a:rPr lang="zh-CN" altLang="en-US" dirty="0" smtClean="0"/>
              <a:t>即单位重量的价值</a:t>
            </a:r>
            <a:r>
              <a:rPr lang="en-US" altLang="zh-CN" dirty="0" smtClean="0"/>
              <a:t>)</a:t>
            </a:r>
            <a:r>
              <a:rPr lang="zh-CN" altLang="en-US" dirty="0" smtClean="0"/>
              <a:t>降序排序，依次选择即可</a:t>
            </a:r>
            <a:endParaRPr lang="en-US" altLang="zh-CN" dirty="0" smtClean="0"/>
          </a:p>
          <a:p>
            <a:r>
              <a:rPr lang="zh-CN" altLang="en-US" dirty="0"/>
              <a:t>（证明略）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126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贪心与</a:t>
            </a:r>
            <a:r>
              <a:rPr lang="en-US" altLang="zh-CN" dirty="0" smtClean="0"/>
              <a:t>DP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贪心是一种特殊的</a:t>
            </a:r>
            <a:r>
              <a:rPr lang="en-US" altLang="zh-CN" dirty="0" smtClean="0"/>
              <a:t>DP</a:t>
            </a:r>
            <a:r>
              <a:rPr lang="zh-CN" altLang="en-US" dirty="0" smtClean="0"/>
              <a:t>，只保留最优解的值，省略了状态转移过程。</a:t>
            </a:r>
            <a:endParaRPr lang="en-US" altLang="zh-CN" dirty="0" smtClean="0"/>
          </a:p>
          <a:p>
            <a:r>
              <a:rPr lang="en-US" altLang="zh-CN" dirty="0" smtClean="0"/>
              <a:t>DP</a:t>
            </a:r>
            <a:r>
              <a:rPr lang="zh-CN" altLang="en-US" dirty="0" smtClean="0"/>
              <a:t>：需要规定初始状态</a:t>
            </a:r>
            <a:r>
              <a:rPr lang="zh-CN" altLang="en-US" dirty="0"/>
              <a:t>和状态</a:t>
            </a:r>
            <a:r>
              <a:rPr lang="zh-CN" altLang="en-US" dirty="0" smtClean="0"/>
              <a:t>转移方程。</a:t>
            </a:r>
            <a:endParaRPr lang="en-US" altLang="zh-CN" dirty="0" smtClean="0"/>
          </a:p>
          <a:p>
            <a:r>
              <a:rPr lang="zh-CN" altLang="en-US" dirty="0" smtClean="0"/>
              <a:t>贪心：只需要规定贪心策略即可。</a:t>
            </a:r>
            <a:endParaRPr lang="en-US" altLang="zh-CN" dirty="0" smtClean="0"/>
          </a:p>
          <a:p>
            <a:r>
              <a:rPr lang="zh-CN" altLang="en-US" dirty="0" smtClean="0"/>
              <a:t>可以看出，</a:t>
            </a:r>
            <a:r>
              <a:rPr lang="en-US" altLang="zh-CN" dirty="0" smtClean="0"/>
              <a:t>DP</a:t>
            </a:r>
            <a:r>
              <a:rPr lang="zh-CN" altLang="en-US" dirty="0" smtClean="0"/>
              <a:t>问题贪心无法解（因为不能记录状态），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贪心问题理论上</a:t>
            </a:r>
            <a:r>
              <a:rPr lang="en-US" altLang="zh-CN" dirty="0" smtClean="0"/>
              <a:t>DP</a:t>
            </a:r>
            <a:r>
              <a:rPr lang="zh-CN" altLang="en-US" dirty="0" smtClean="0"/>
              <a:t>都能解，但是贪心</a:t>
            </a:r>
            <a:r>
              <a:rPr lang="zh-CN" altLang="en-US" dirty="0"/>
              <a:t>一般</a:t>
            </a:r>
            <a:r>
              <a:rPr lang="zh-CN" altLang="en-US" dirty="0" smtClean="0"/>
              <a:t>写起来比较快，效率也更高。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65784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:</a:t>
            </a:r>
            <a:r>
              <a:rPr lang="zh-CN" altLang="en-US" dirty="0" smtClean="0"/>
              <a:t>贪心</a:t>
            </a:r>
            <a:r>
              <a:rPr lang="zh-CN" altLang="en-US" dirty="0"/>
              <a:t>法不适用的情况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</a:t>
            </a:r>
            <a:r>
              <a:rPr lang="en-US" altLang="zh-CN" dirty="0" smtClean="0"/>
              <a:t>n</a:t>
            </a:r>
            <a:r>
              <a:rPr lang="zh-CN" altLang="en-US" dirty="0"/>
              <a:t>个家庭作业</a:t>
            </a:r>
            <a:r>
              <a:rPr lang="zh-CN" altLang="en-US" dirty="0" smtClean="0"/>
              <a:t>，每个</a:t>
            </a:r>
            <a:r>
              <a:rPr lang="zh-CN" altLang="en-US" dirty="0"/>
              <a:t>家庭作业的完成期限和花费</a:t>
            </a:r>
            <a:r>
              <a:rPr lang="zh-CN" altLang="en-US" dirty="0" smtClean="0"/>
              <a:t>的</a:t>
            </a:r>
            <a:r>
              <a:rPr lang="zh-CN" altLang="en-US" dirty="0"/>
              <a:t>时间</a:t>
            </a:r>
            <a:r>
              <a:rPr lang="zh-CN" altLang="en-US" dirty="0" smtClean="0"/>
              <a:t>，</a:t>
            </a:r>
            <a:r>
              <a:rPr lang="zh-CN" altLang="en-US" dirty="0"/>
              <a:t>如果完成时间超过了期限，那么就要扣除分数，然后让你找出一个最优方案使扣除的分数最少，当存在多种方案时，输出字典序最小的</a:t>
            </a:r>
            <a:r>
              <a:rPr lang="zh-CN" altLang="en-US" dirty="0" smtClean="0"/>
              <a:t>那种</a:t>
            </a:r>
            <a:endParaRPr lang="en-US" altLang="zh-CN" dirty="0" smtClean="0"/>
          </a:p>
          <a:p>
            <a:r>
              <a:rPr lang="zh-CN" altLang="en-US" dirty="0"/>
              <a:t>贪心能够算出正确的分数，但是不一定能得到正确的字典序</a:t>
            </a:r>
            <a:r>
              <a:rPr lang="zh-CN" altLang="en-US" dirty="0" smtClean="0"/>
              <a:t>。因此需要对状态的字典序进行记录。</a:t>
            </a:r>
            <a:endParaRPr lang="en-US" altLang="zh-CN" dirty="0" smtClean="0"/>
          </a:p>
          <a:p>
            <a:r>
              <a:rPr lang="zh-CN" altLang="en-US" dirty="0"/>
              <a:t>所以本题的正解</a:t>
            </a:r>
            <a:r>
              <a:rPr lang="zh-CN" altLang="en-US" dirty="0" smtClean="0"/>
              <a:t>是</a:t>
            </a:r>
            <a:r>
              <a:rPr lang="en-US" altLang="zh-CN" dirty="0" smtClean="0"/>
              <a:t>DP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2561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r>
              <a:rPr lang="zh-CN" altLang="en-US" dirty="0"/>
              <a:t>个人，已知每个人体重。独木舟承重固定，每只独木舟最多坐两个人，可以坐一个人或者两个人。显然要求总重量不超过独木舟承重，假设每个人体重也不超过独木舟承重，问最少需要几只独木舟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49906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324740"/>
            <a:ext cx="10515600" cy="5852223"/>
          </a:xfrm>
        </p:spPr>
        <p:txBody>
          <a:bodyPr>
            <a:normAutofit/>
          </a:bodyPr>
          <a:lstStyle/>
          <a:p>
            <a:r>
              <a:rPr lang="zh-CN" altLang="en-US" dirty="0"/>
              <a:t>考虑最轻的人</a:t>
            </a:r>
            <a:r>
              <a:rPr lang="en-US" altLang="zh-CN" i="1" dirty="0" err="1"/>
              <a:t>i</a:t>
            </a:r>
            <a:r>
              <a:rPr lang="zh-CN" altLang="en-US" dirty="0"/>
              <a:t>，他应该和谁一起坐呢？如果每个人都无法和他一起坐船，则唯一的</a:t>
            </a:r>
            <a:r>
              <a:rPr lang="zh-CN" altLang="en-US" dirty="0" smtClean="0"/>
              <a:t>方案</a:t>
            </a:r>
            <a:r>
              <a:rPr lang="zh-CN" altLang="en-US" dirty="0"/>
              <a:t>就是每人坐一艘船</a:t>
            </a:r>
            <a:r>
              <a:rPr lang="zh-CN" altLang="en-US" dirty="0" smtClean="0"/>
              <a:t>（因为最轻的人都无法和其他人一起坐船）</a:t>
            </a:r>
            <a:r>
              <a:rPr lang="zh-CN" altLang="en-US" dirty="0"/>
              <a:t>。 否则，他应该选择能和他一起坐船的人中最重</a:t>
            </a:r>
            <a:r>
              <a:rPr lang="zh-CN" altLang="en-US" dirty="0" smtClean="0"/>
              <a:t>的一</a:t>
            </a:r>
            <a:r>
              <a:rPr lang="zh-CN" altLang="en-US" dirty="0"/>
              <a:t>个</a:t>
            </a:r>
            <a:r>
              <a:rPr lang="en-US" altLang="zh-CN" i="1" dirty="0"/>
              <a:t>j</a:t>
            </a:r>
            <a:r>
              <a:rPr lang="zh-CN" altLang="en-US" dirty="0"/>
              <a:t>。 这样的方法是贪心的，因此它只是让“眼前”的浪费最少。 幸运的是，这个贪心</a:t>
            </a:r>
            <a:r>
              <a:rPr lang="zh-CN" altLang="en-US" dirty="0" smtClean="0"/>
              <a:t>策略也</a:t>
            </a:r>
            <a:r>
              <a:rPr lang="zh-CN" altLang="en-US" dirty="0"/>
              <a:t>是对的，可以用反证法说明。</a:t>
            </a:r>
            <a:br>
              <a:rPr lang="zh-CN" altLang="en-US" dirty="0"/>
            </a:br>
            <a:r>
              <a:rPr lang="zh-CN" altLang="en-US" dirty="0"/>
              <a:t>假设这样做不是最好的，那么最好方案中</a:t>
            </a:r>
            <a:r>
              <a:rPr lang="en-US" altLang="zh-CN" i="1" dirty="0" err="1"/>
              <a:t>i</a:t>
            </a:r>
            <a:r>
              <a:rPr lang="zh-CN" altLang="en-US" dirty="0"/>
              <a:t>是什么样的呢？</a:t>
            </a:r>
            <a:br>
              <a:rPr lang="zh-CN" altLang="en-US" dirty="0"/>
            </a:br>
            <a:r>
              <a:rPr lang="zh-CN" altLang="en-US" dirty="0"/>
              <a:t>情况</a:t>
            </a:r>
            <a:r>
              <a:rPr lang="en-US" altLang="zh-CN" b="1" dirty="0"/>
              <a:t>1</a:t>
            </a:r>
            <a:r>
              <a:rPr lang="zh-CN" altLang="en-US" dirty="0"/>
              <a:t>：</a:t>
            </a:r>
            <a:r>
              <a:rPr lang="en-US" altLang="zh-CN" i="1" dirty="0" err="1"/>
              <a:t>i</a:t>
            </a:r>
            <a:r>
              <a:rPr lang="zh-CN" altLang="en-US" dirty="0"/>
              <a:t>不和任何一个人坐同一艘船，那么可以把</a:t>
            </a:r>
            <a:r>
              <a:rPr lang="en-US" altLang="zh-CN" i="1" dirty="0"/>
              <a:t>j</a:t>
            </a:r>
            <a:r>
              <a:rPr lang="zh-CN" altLang="en-US" dirty="0"/>
              <a:t>拉过来和他一起坐，总船数不会</a:t>
            </a:r>
            <a:r>
              <a:rPr lang="zh-CN" altLang="en-US" dirty="0" smtClean="0"/>
              <a:t>增加</a:t>
            </a:r>
            <a:r>
              <a:rPr lang="zh-CN" altLang="en-US" dirty="0"/>
              <a:t>（而且可能会减少）。</a:t>
            </a:r>
            <a:br>
              <a:rPr lang="zh-CN" altLang="en-US" dirty="0"/>
            </a:br>
            <a:r>
              <a:rPr lang="zh-CN" altLang="en-US" dirty="0"/>
              <a:t>情况</a:t>
            </a:r>
            <a:r>
              <a:rPr lang="en-US" altLang="zh-CN" b="1" dirty="0"/>
              <a:t>2</a:t>
            </a:r>
            <a:r>
              <a:rPr lang="zh-CN" altLang="en-US" dirty="0"/>
              <a:t>：</a:t>
            </a:r>
            <a:r>
              <a:rPr lang="en-US" altLang="zh-CN" i="1" dirty="0" err="1"/>
              <a:t>i</a:t>
            </a:r>
            <a:r>
              <a:rPr lang="zh-CN" altLang="en-US" dirty="0"/>
              <a:t>和另外一人</a:t>
            </a:r>
            <a:r>
              <a:rPr lang="en-US" altLang="zh-CN" i="1" dirty="0"/>
              <a:t>k</a:t>
            </a:r>
            <a:r>
              <a:rPr lang="zh-CN" altLang="en-US" dirty="0"/>
              <a:t>同船。 由贪心策略，</a:t>
            </a:r>
            <a:r>
              <a:rPr lang="en-US" altLang="zh-CN" i="1" dirty="0"/>
              <a:t>j</a:t>
            </a:r>
            <a:r>
              <a:rPr lang="zh-CN" altLang="en-US" dirty="0"/>
              <a:t>是“可以和</a:t>
            </a:r>
            <a:r>
              <a:rPr lang="en-US" altLang="zh-CN" i="1" dirty="0" err="1"/>
              <a:t>i</a:t>
            </a:r>
            <a:r>
              <a:rPr lang="zh-CN" altLang="en-US" dirty="0"/>
              <a:t>一起坐船的人”中最重的，</a:t>
            </a:r>
            <a:r>
              <a:rPr lang="zh-CN" altLang="en-US" dirty="0" smtClean="0"/>
              <a:t>因此</a:t>
            </a:r>
            <a:r>
              <a:rPr lang="en-US" altLang="zh-CN" i="1" dirty="0"/>
              <a:t>k</a:t>
            </a:r>
            <a:r>
              <a:rPr lang="zh-CN" altLang="en-US" dirty="0"/>
              <a:t>比</a:t>
            </a:r>
            <a:r>
              <a:rPr lang="en-US" altLang="zh-CN" i="1" dirty="0"/>
              <a:t>j</a:t>
            </a:r>
            <a:r>
              <a:rPr lang="zh-CN" altLang="en-US" dirty="0"/>
              <a:t>轻。 把</a:t>
            </a:r>
            <a:r>
              <a:rPr lang="en-US" altLang="zh-CN" i="1" dirty="0"/>
              <a:t>j</a:t>
            </a:r>
            <a:r>
              <a:rPr lang="zh-CN" altLang="en-US" dirty="0"/>
              <a:t>和</a:t>
            </a:r>
            <a:r>
              <a:rPr lang="en-US" altLang="zh-CN" i="1" dirty="0"/>
              <a:t>k</a:t>
            </a:r>
            <a:r>
              <a:rPr lang="zh-CN" altLang="en-US" dirty="0"/>
              <a:t>交换后</a:t>
            </a:r>
            <a:r>
              <a:rPr lang="en-US" altLang="zh-CN" i="1" dirty="0"/>
              <a:t>k</a:t>
            </a:r>
            <a:r>
              <a:rPr lang="zh-CN" altLang="en-US" dirty="0"/>
              <a:t>所在的船仍然不会超重（因为</a:t>
            </a:r>
            <a:r>
              <a:rPr lang="en-US" altLang="zh-CN" i="1" dirty="0"/>
              <a:t>k</a:t>
            </a:r>
            <a:r>
              <a:rPr lang="zh-CN" altLang="en-US" dirty="0"/>
              <a:t>比</a:t>
            </a:r>
            <a:r>
              <a:rPr lang="en-US" altLang="zh-CN" i="1" dirty="0"/>
              <a:t>j</a:t>
            </a:r>
            <a:r>
              <a:rPr lang="zh-CN" altLang="en-US" dirty="0"/>
              <a:t>轻），而</a:t>
            </a:r>
            <a:r>
              <a:rPr lang="en-US" altLang="zh-CN" i="1" dirty="0" err="1"/>
              <a:t>i</a:t>
            </a:r>
            <a:r>
              <a:rPr lang="zh-CN" altLang="en-US" dirty="0"/>
              <a:t>和</a:t>
            </a:r>
            <a:r>
              <a:rPr lang="en-US" altLang="zh-CN" i="1" dirty="0" smtClean="0"/>
              <a:t>j</a:t>
            </a:r>
            <a:r>
              <a:rPr lang="zh-CN" altLang="en-US" dirty="0"/>
              <a:t>所在的船也不会</a:t>
            </a:r>
            <a:r>
              <a:rPr lang="zh-CN" altLang="en-US" dirty="0" smtClean="0"/>
              <a:t>超重</a:t>
            </a:r>
            <a:r>
              <a:rPr lang="zh-CN" altLang="en-US" dirty="0"/>
              <a:t>（由贪心法过程），因此所得到的新解不会更</a:t>
            </a:r>
            <a:r>
              <a:rPr lang="zh-CN" altLang="en-US" dirty="0" smtClean="0"/>
              <a:t>差。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5979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数轴</a:t>
            </a:r>
            <a:r>
              <a:rPr lang="zh-CN" altLang="en-US" dirty="0"/>
              <a:t>上有</a:t>
            </a:r>
            <a:r>
              <a:rPr lang="en-US" altLang="zh-CN" i="1" dirty="0"/>
              <a:t>n</a:t>
            </a:r>
            <a:r>
              <a:rPr lang="zh-CN" altLang="en-US" dirty="0"/>
              <a:t>个开区间</a:t>
            </a:r>
            <a:r>
              <a:rPr lang="en-US" altLang="zh-CN" dirty="0"/>
              <a:t>(</a:t>
            </a:r>
            <a:r>
              <a:rPr lang="en-US" altLang="zh-CN" i="1" dirty="0" err="1"/>
              <a:t>ai</a:t>
            </a:r>
            <a:r>
              <a:rPr lang="en-US" altLang="zh-CN" dirty="0"/>
              <a:t>, </a:t>
            </a:r>
            <a:r>
              <a:rPr lang="en-US" altLang="zh-CN" i="1" dirty="0"/>
              <a:t>bi</a:t>
            </a:r>
            <a:r>
              <a:rPr lang="en-US" altLang="zh-CN" dirty="0"/>
              <a:t>)</a:t>
            </a:r>
            <a:r>
              <a:rPr lang="zh-CN" altLang="en-US" dirty="0"/>
              <a:t>。 选择尽量多个区间，使得这些区间</a:t>
            </a:r>
            <a:r>
              <a:rPr lang="zh-CN" altLang="en-US" dirty="0" smtClean="0"/>
              <a:t>两两没有</a:t>
            </a:r>
            <a:r>
              <a:rPr lang="zh-CN" altLang="en-US" dirty="0"/>
              <a:t>公共点。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7510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1401</Words>
  <Application>Microsoft Office PowerPoint</Application>
  <PresentationFormat>宽屏</PresentationFormat>
  <Paragraphs>51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宋体</vt:lpstr>
      <vt:lpstr>Arial</vt:lpstr>
      <vt:lpstr>Calibri</vt:lpstr>
      <vt:lpstr>Calibri Light</vt:lpstr>
      <vt:lpstr>Office 主题</vt:lpstr>
      <vt:lpstr>贪心</vt:lpstr>
      <vt:lpstr>贪心是一种解决问题的策略</vt:lpstr>
      <vt:lpstr>简单例题</vt:lpstr>
      <vt:lpstr>简单例题</vt:lpstr>
      <vt:lpstr>贪心与DP</vt:lpstr>
      <vt:lpstr>例:贪心法不适用的情况</vt:lpstr>
      <vt:lpstr>例题</vt:lpstr>
      <vt:lpstr>PowerPoint 演示文稿</vt:lpstr>
      <vt:lpstr>例题</vt:lpstr>
      <vt:lpstr>PowerPoint 演示文稿</vt:lpstr>
      <vt:lpstr>PowerPoint 演示文稿</vt:lpstr>
      <vt:lpstr>例题</vt:lpstr>
      <vt:lpstr>PowerPoint 演示文稿</vt:lpstr>
      <vt:lpstr>PowerPoint 演示文稿</vt:lpstr>
      <vt:lpstr>例题</vt:lpstr>
      <vt:lpstr>PowerPoint 演示文稿</vt:lpstr>
      <vt:lpstr>例题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贪心</dc:title>
  <dc:creator>L</dc:creator>
  <cp:lastModifiedBy>L</cp:lastModifiedBy>
  <cp:revision>68</cp:revision>
  <dcterms:created xsi:type="dcterms:W3CDTF">2017-07-20T10:14:41Z</dcterms:created>
  <dcterms:modified xsi:type="dcterms:W3CDTF">2017-07-27T01:55:52Z</dcterms:modified>
</cp:coreProperties>
</file>