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5"/>
  </p:notesMasterIdLst>
  <p:sldIdLst>
    <p:sldId id="256" r:id="rId3"/>
    <p:sldId id="265" r:id="rId4"/>
    <p:sldId id="259" r:id="rId5"/>
    <p:sldId id="266" r:id="rId6"/>
    <p:sldId id="270" r:id="rId7"/>
    <p:sldId id="257" r:id="rId8"/>
    <p:sldId id="258" r:id="rId9"/>
    <p:sldId id="264" r:id="rId10"/>
    <p:sldId id="267" r:id="rId11"/>
    <p:sldId id="261" r:id="rId12"/>
    <p:sldId id="269" r:id="rId13"/>
    <p:sldId id="262" r:id="rId14"/>
  </p:sldIdLst>
  <p:sldSz cx="9144000" cy="5143500" type="screen16x9"/>
  <p:notesSz cx="6858000" cy="9144000"/>
  <p:embeddedFontLst>
    <p:embeddedFont>
      <p:font typeface="Lato" panose="02020500000000000000" charset="0"/>
      <p:regular r:id="rId16"/>
      <p:bold r:id="rId17"/>
      <p:italic r:id="rId18"/>
      <p:boldItalic r:id="rId19"/>
    </p:embeddedFont>
    <p:embeddedFont>
      <p:font typeface="Raleway" panose="02020500000000000000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a27c366fc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a27c366fc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a27c366f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a27c366f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a27c366fc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a27c366fc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a27c366f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a27c366fc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a27c366fc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a27c366fc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a27c366fc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a27c366fc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70" name="Google Shape;70;p1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2185C5"/>
                </a:solidFill>
              </a:defRPr>
            </a:lvl1pPr>
            <a:lvl2pPr lvl="1" rtl="0">
              <a:buNone/>
              <a:defRPr>
                <a:solidFill>
                  <a:srgbClr val="2185C5"/>
                </a:solidFill>
              </a:defRPr>
            </a:lvl2pPr>
            <a:lvl3pPr lvl="2" rtl="0">
              <a:buNone/>
              <a:defRPr>
                <a:solidFill>
                  <a:srgbClr val="2185C5"/>
                </a:solidFill>
              </a:defRPr>
            </a:lvl3pPr>
            <a:lvl4pPr lvl="3" rtl="0">
              <a:buNone/>
              <a:defRPr>
                <a:solidFill>
                  <a:srgbClr val="2185C5"/>
                </a:solidFill>
              </a:defRPr>
            </a:lvl4pPr>
            <a:lvl5pPr lvl="4" rtl="0">
              <a:buNone/>
              <a:defRPr>
                <a:solidFill>
                  <a:srgbClr val="2185C5"/>
                </a:solidFill>
              </a:defRPr>
            </a:lvl5pPr>
            <a:lvl6pPr lvl="5" rtl="0">
              <a:buNone/>
              <a:defRPr>
                <a:solidFill>
                  <a:srgbClr val="2185C5"/>
                </a:solidFill>
              </a:defRPr>
            </a:lvl6pPr>
            <a:lvl7pPr lvl="6" rtl="0">
              <a:buNone/>
              <a:defRPr>
                <a:solidFill>
                  <a:srgbClr val="2185C5"/>
                </a:solidFill>
              </a:defRPr>
            </a:lvl7pPr>
            <a:lvl8pPr lvl="7" rtl="0">
              <a:buNone/>
              <a:defRPr>
                <a:solidFill>
                  <a:srgbClr val="2185C5"/>
                </a:solidFill>
              </a:defRPr>
            </a:lvl8pPr>
            <a:lvl9pPr lvl="8" rtl="0">
              <a:buNone/>
              <a:defRPr>
                <a:solidFill>
                  <a:srgbClr val="2185C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3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550" y="811813"/>
            <a:ext cx="4492900" cy="3055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/>
          <p:cNvSpPr txBox="1"/>
          <p:nvPr/>
        </p:nvSpPr>
        <p:spPr>
          <a:xfrm>
            <a:off x="2612036" y="4294682"/>
            <a:ext cx="391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呂紀廷、黃宥嘉、</a:t>
            </a:r>
            <a:r>
              <a:rPr lang="zh-TW" altLang="en-US" dirty="0"/>
              <a:t>蔡青</a:t>
            </a:r>
            <a:r>
              <a:rPr lang="zh-TW" altLang="en-US" dirty="0" smtClean="0"/>
              <a:t>邑、</a:t>
            </a:r>
            <a:r>
              <a:rPr lang="zh-TW" altLang="en-US" dirty="0"/>
              <a:t>洪迎禎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ctrTitle" idx="4294967295"/>
          </p:nvPr>
        </p:nvSpPr>
        <p:spPr>
          <a:xfrm>
            <a:off x="940500" y="533700"/>
            <a:ext cx="78561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Player/Team Stats</a:t>
            </a:r>
            <a:endParaRPr sz="7200" b="1">
              <a:solidFill>
                <a:srgbClr val="FF971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9"/>
          <p:cNvSpPr txBox="1">
            <a:spLocks noGrp="1"/>
          </p:cNvSpPr>
          <p:nvPr>
            <p:ph type="subTitle" idx="4294967295"/>
          </p:nvPr>
        </p:nvSpPr>
        <p:spPr>
          <a:xfrm>
            <a:off x="940500" y="1297010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Finding ways to vectorize players &amp; teams.</a:t>
            </a:r>
            <a:endParaRPr sz="2400"/>
          </a:p>
        </p:txBody>
      </p:sp>
      <p:sp>
        <p:nvSpPr>
          <p:cNvPr id="176" name="Google Shape;176;p29"/>
          <p:cNvSpPr txBox="1">
            <a:spLocks noGrp="1"/>
          </p:cNvSpPr>
          <p:nvPr>
            <p:ph type="ctrTitle" idx="4294967295"/>
          </p:nvPr>
        </p:nvSpPr>
        <p:spPr>
          <a:xfrm>
            <a:off x="940500" y="3391202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200" b="1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Sales, Attendance</a:t>
            </a:r>
            <a:endParaRPr sz="7200" b="1">
              <a:solidFill>
                <a:srgbClr val="7ECEF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9"/>
          <p:cNvSpPr txBox="1">
            <a:spLocks noGrp="1"/>
          </p:cNvSpPr>
          <p:nvPr>
            <p:ph type="subTitle" idx="4294967295"/>
          </p:nvPr>
        </p:nvSpPr>
        <p:spPr>
          <a:xfrm>
            <a:off x="940500" y="4154488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 model that can output the winning rate of a given match-up.</a:t>
            </a:r>
            <a:endParaRPr sz="2400"/>
          </a:p>
        </p:txBody>
      </p:sp>
      <p:sp>
        <p:nvSpPr>
          <p:cNvPr id="178" name="Google Shape;178;p29"/>
          <p:cNvSpPr txBox="1">
            <a:spLocks noGrp="1"/>
          </p:cNvSpPr>
          <p:nvPr>
            <p:ph type="ctrTitle" idx="4294967295"/>
          </p:nvPr>
        </p:nvSpPr>
        <p:spPr>
          <a:xfrm>
            <a:off x="940500" y="1962451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DNN, SVM, Regression</a:t>
            </a:r>
            <a:endParaRPr sz="4800" b="1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9"/>
          <p:cNvSpPr txBox="1">
            <a:spLocks noGrp="1"/>
          </p:cNvSpPr>
          <p:nvPr>
            <p:ph type="subTitle" idx="4294967295"/>
          </p:nvPr>
        </p:nvSpPr>
        <p:spPr>
          <a:xfrm>
            <a:off x="940500" y="2725761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Any method we can come up with.</a:t>
            </a:r>
            <a:endParaRPr sz="2400"/>
          </a:p>
        </p:txBody>
      </p:sp>
      <p:sp>
        <p:nvSpPr>
          <p:cNvPr id="180" name="Google Shape;180;p29"/>
          <p:cNvSpPr/>
          <p:nvPr/>
        </p:nvSpPr>
        <p:spPr>
          <a:xfrm>
            <a:off x="0" y="646875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9"/>
          <p:cNvSpPr/>
          <p:nvPr/>
        </p:nvSpPr>
        <p:spPr>
          <a:xfrm>
            <a:off x="0" y="2075625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/>
          <p:nvPr/>
        </p:nvSpPr>
        <p:spPr>
          <a:xfrm>
            <a:off x="0" y="3504375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預測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機器學習預測勝率 賠率</a:t>
            </a:r>
            <a:endParaRPr lang="en-US" altLang="zh-TW" dirty="0" smtClean="0"/>
          </a:p>
          <a:p>
            <a:r>
              <a:rPr lang="zh-TW" altLang="en-US" dirty="0" smtClean="0"/>
              <a:t>預測球員合理薪水</a:t>
            </a:r>
            <a:endParaRPr lang="en-US" altLang="zh-TW" dirty="0" smtClean="0"/>
          </a:p>
          <a:p>
            <a:r>
              <a:rPr lang="zh-TW" altLang="en-US" dirty="0" smtClean="0"/>
              <a:t>預測球隊門票售價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013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Thx for listening~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087" y="1525122"/>
            <a:ext cx="6462600" cy="857400"/>
          </a:xfrm>
        </p:spPr>
        <p:txBody>
          <a:bodyPr/>
          <a:lstStyle/>
          <a:p>
            <a:r>
              <a:rPr lang="zh-TW" altLang="en-US" dirty="0" smtClean="0"/>
              <a:t>研究主題</a:t>
            </a:r>
            <a:r>
              <a:rPr lang="en-US" altLang="zh-TW" dirty="0" smtClean="0"/>
              <a:t>:</a:t>
            </a:r>
            <a:r>
              <a:rPr lang="en-US" altLang="zh-TW" dirty="0" err="1"/>
              <a:t>nba</a:t>
            </a:r>
            <a:r>
              <a:rPr lang="zh-TW" altLang="en-US" dirty="0"/>
              <a:t>球隊銷售最佳化</a:t>
            </a:r>
          </a:p>
        </p:txBody>
      </p:sp>
    </p:spTree>
    <p:extLst>
      <p:ext uri="{BB962C8B-B14F-4D97-AF65-F5344CB8AC3E}">
        <p14:creationId xmlns:p14="http://schemas.microsoft.com/office/powerpoint/2010/main" val="222841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22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Our final goal is 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Sales Strategy Optimization</a:t>
            </a:r>
            <a:r>
              <a:rPr lang="en" dirty="0"/>
              <a:t>.</a:t>
            </a:r>
            <a:endParaRPr dirty="0"/>
          </a:p>
        </p:txBody>
      </p:sp>
      <p:sp>
        <p:nvSpPr>
          <p:cNvPr id="164" name="Google Shape;164;p27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299804" y="2161800"/>
            <a:ext cx="8334530" cy="2065426"/>
          </a:xfrm>
        </p:spPr>
        <p:txBody>
          <a:bodyPr/>
          <a:lstStyle/>
          <a:p>
            <a:r>
              <a:rPr lang="zh-TW" altLang="en-US" i="0" dirty="0" smtClean="0"/>
              <a:t>要</a:t>
            </a:r>
            <a:r>
              <a:rPr lang="zh-TW" altLang="en-US" i="0" dirty="0"/>
              <a:t>解決的問題</a:t>
            </a:r>
            <a:r>
              <a:rPr lang="zh-TW" altLang="en-US" i="0" dirty="0" smtClean="0"/>
              <a:t>：</a:t>
            </a:r>
            <a:endParaRPr lang="en-US" altLang="zh-TW" i="0" dirty="0" smtClean="0"/>
          </a:p>
          <a:p>
            <a:pPr marL="38100" indent="0">
              <a:buNone/>
            </a:pPr>
            <a:r>
              <a:rPr lang="zh-TW" altLang="en-US" i="0" dirty="0" smtClean="0"/>
              <a:t>球隊</a:t>
            </a:r>
            <a:r>
              <a:rPr lang="zh-TW" altLang="en-US" i="0" dirty="0"/>
              <a:t>的門票定價</a:t>
            </a:r>
            <a:r>
              <a:rPr lang="zh-TW" altLang="en-US" i="0" dirty="0" smtClean="0"/>
              <a:t>策略以獲得</a:t>
            </a:r>
            <a:r>
              <a:rPr lang="zh-TW" altLang="en-US" i="0" dirty="0"/>
              <a:t>最大收益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847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上網爬蟲官方</a:t>
            </a:r>
            <a:r>
              <a:rPr lang="en-US" altLang="zh-TW" dirty="0" err="1" smtClean="0"/>
              <a:t>nba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en-US" altLang="zh-TW" dirty="0" err="1" smtClean="0"/>
              <a:t>Kaggle</a:t>
            </a:r>
            <a:r>
              <a:rPr lang="zh-TW" altLang="en-US" dirty="0" smtClean="0"/>
              <a:t>資料集</a:t>
            </a:r>
            <a:endParaRPr lang="en-US" altLang="zh-TW" dirty="0" smtClean="0"/>
          </a:p>
          <a:p>
            <a:r>
              <a:rPr lang="en-US" altLang="zh-TW" dirty="0" err="1" smtClean="0"/>
              <a:t>facebook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Twitter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PTT</a:t>
            </a:r>
            <a:r>
              <a:rPr lang="zh-TW" altLang="en-US" dirty="0" smtClean="0"/>
              <a:t>爬蟲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907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40" name="Google Shape;140;p25"/>
          <p:cNvGrpSpPr/>
          <p:nvPr/>
        </p:nvGrpSpPr>
        <p:grpSpPr>
          <a:xfrm>
            <a:off x="1243718" y="1680880"/>
            <a:ext cx="963786" cy="1949918"/>
            <a:chOff x="3386850" y="2264625"/>
            <a:chExt cx="203950" cy="509250"/>
          </a:xfrm>
        </p:grpSpPr>
        <p:sp>
          <p:nvSpPr>
            <p:cNvPr id="141" name="Google Shape;141;p25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25"/>
          <p:cNvSpPr txBox="1"/>
          <p:nvPr/>
        </p:nvSpPr>
        <p:spPr>
          <a:xfrm>
            <a:off x="355725" y="254650"/>
            <a:ext cx="58860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We Might Use</a:t>
            </a:r>
            <a:endParaRPr sz="48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4" name="Google Shape;144;p25"/>
          <p:cNvGrpSpPr/>
          <p:nvPr/>
        </p:nvGrpSpPr>
        <p:grpSpPr>
          <a:xfrm>
            <a:off x="3540202" y="1841885"/>
            <a:ext cx="2063597" cy="1459743"/>
            <a:chOff x="4610450" y="3703750"/>
            <a:chExt cx="453050" cy="332175"/>
          </a:xfrm>
        </p:grpSpPr>
        <p:sp>
          <p:nvSpPr>
            <p:cNvPr id="145" name="Google Shape;145;p25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25"/>
          <p:cNvGrpSpPr/>
          <p:nvPr/>
        </p:nvGrpSpPr>
        <p:grpSpPr>
          <a:xfrm>
            <a:off x="6631772" y="1702261"/>
            <a:ext cx="1544165" cy="1738971"/>
            <a:chOff x="5297950" y="1632050"/>
            <a:chExt cx="426200" cy="431100"/>
          </a:xfrm>
        </p:grpSpPr>
        <p:sp>
          <p:nvSpPr>
            <p:cNvPr id="148" name="Google Shape;148;p25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425" y="990600"/>
            <a:ext cx="3663775" cy="210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946" y="3531246"/>
            <a:ext cx="3911126" cy="12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602350" y="194775"/>
            <a:ext cx="695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data really looks like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204575"/>
            <a:ext cx="4659147" cy="2959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分析方向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球員的薪水合理度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r>
              <a:rPr lang="zh-TW" altLang="en-US" dirty="0"/>
              <a:t>球賽出席率分析（球隊、球員、地區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/>
              <a:t>社群影響球隊</a:t>
            </a:r>
            <a:r>
              <a:rPr lang="zh-TW" altLang="en-US" dirty="0" smtClean="0"/>
              <a:t>銷售</a:t>
            </a:r>
            <a:endParaRPr lang="en-US" altLang="zh-TW" dirty="0" smtClean="0"/>
          </a:p>
          <a:p>
            <a:r>
              <a:rPr lang="zh-TW" altLang="en-US" dirty="0"/>
              <a:t>影響票價的其他</a:t>
            </a:r>
            <a:r>
              <a:rPr lang="zh-TW" altLang="en-US" dirty="0" smtClean="0"/>
              <a:t>因子</a:t>
            </a:r>
            <a:endParaRPr lang="en-US" altLang="zh-TW" dirty="0" smtClean="0"/>
          </a:p>
          <a:p>
            <a:r>
              <a:rPr lang="zh-TW" altLang="en-US" dirty="0"/>
              <a:t>球隊戰績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930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球員球隊的商品影響</a:t>
            </a:r>
          </a:p>
          <a:p>
            <a:r>
              <a:rPr lang="zh-TW" altLang="en-US" dirty="0" smtClean="0"/>
              <a:t>球員</a:t>
            </a:r>
            <a:r>
              <a:rPr lang="zh-TW" altLang="en-US" dirty="0"/>
              <a:t>相似度分析</a:t>
            </a:r>
          </a:p>
          <a:p>
            <a:r>
              <a:rPr lang="zh-TW" altLang="en-US" dirty="0"/>
              <a:t>選秀的</a:t>
            </a:r>
            <a:r>
              <a:rPr lang="zh-TW" altLang="en-US" dirty="0" smtClean="0"/>
              <a:t>資料分析</a:t>
            </a:r>
            <a:endParaRPr lang="en-US" altLang="zh-TW" dirty="0" smtClean="0"/>
          </a:p>
          <a:p>
            <a:pPr marL="38100" indent="0">
              <a:buNone/>
            </a:pPr>
            <a:r>
              <a:rPr lang="zh-TW" altLang="en-US" dirty="0" smtClean="0"/>
              <a:t>去</a:t>
            </a:r>
            <a:r>
              <a:rPr lang="zh-TW" altLang="en-US" dirty="0"/>
              <a:t>補足不足的位置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30376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182</Words>
  <Application>Microsoft Office PowerPoint</Application>
  <PresentationFormat>如螢幕大小 (16:9)</PresentationFormat>
  <Paragraphs>38</Paragraphs>
  <Slides>12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Lato</vt:lpstr>
      <vt:lpstr>Raleway</vt:lpstr>
      <vt:lpstr>Simple Light</vt:lpstr>
      <vt:lpstr>Antonio template</vt:lpstr>
      <vt:lpstr>PowerPoint 簡報</vt:lpstr>
      <vt:lpstr>研究主題:nba球隊銷售最佳化</vt:lpstr>
      <vt:lpstr>PowerPoint 簡報</vt:lpstr>
      <vt:lpstr>PowerPoint 簡報</vt:lpstr>
      <vt:lpstr>資料來源</vt:lpstr>
      <vt:lpstr>PowerPoint 簡報</vt:lpstr>
      <vt:lpstr>What our data really looks like</vt:lpstr>
      <vt:lpstr>分析方向</vt:lpstr>
      <vt:lpstr>PowerPoint 簡報</vt:lpstr>
      <vt:lpstr>Player/Team Stats</vt:lpstr>
      <vt:lpstr>預測</vt:lpstr>
      <vt:lpstr>Thx for listening~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Vg6</cp:lastModifiedBy>
  <cp:revision>6</cp:revision>
  <dcterms:modified xsi:type="dcterms:W3CDTF">2019-05-23T01:46:59Z</dcterms:modified>
</cp:coreProperties>
</file>