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80" r:id="rId3"/>
    <p:sldId id="259" r:id="rId4"/>
    <p:sldId id="290" r:id="rId5"/>
    <p:sldId id="289" r:id="rId6"/>
    <p:sldId id="284" r:id="rId7"/>
    <p:sldId id="295" r:id="rId8"/>
    <p:sldId id="296" r:id="rId9"/>
    <p:sldId id="297" r:id="rId10"/>
    <p:sldId id="261" r:id="rId11"/>
    <p:sldId id="260" r:id="rId12"/>
    <p:sldId id="292" r:id="rId13"/>
    <p:sldId id="298" r:id="rId14"/>
    <p:sldId id="293" r:id="rId15"/>
    <p:sldId id="299" r:id="rId16"/>
    <p:sldId id="270" r:id="rId17"/>
    <p:sldId id="283" r:id="rId18"/>
    <p:sldId id="285" r:id="rId19"/>
    <p:sldId id="288" r:id="rId20"/>
    <p:sldId id="294" r:id="rId21"/>
    <p:sldId id="286" r:id="rId22"/>
    <p:sldId id="275" r:id="rId23"/>
    <p:sldId id="287" r:id="rId24"/>
    <p:sldId id="28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3399" autoAdjust="0"/>
  </p:normalViewPr>
  <p:slideViewPr>
    <p:cSldViewPr>
      <p:cViewPr varScale="1">
        <p:scale>
          <a:sx n="86" d="100"/>
          <a:sy n="86" d="100"/>
        </p:scale>
        <p:origin x="7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57CC-808A-4BED-9E7A-1B37C44020CC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C86C5-FAF1-4836-A4FC-BAB2C59669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3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80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18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81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677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34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19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7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4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6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0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04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6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6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C86C5-FAF1-4836-A4FC-BAB2C596690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02DF-752E-41D6-9262-3727A5B796EF}" type="datetimeFigureOut">
              <a:rPr lang="ko-KR" altLang="en-US" smtClean="0"/>
              <a:pPr/>
              <a:t>2018-05-31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D546C-69CB-48F9-8CC7-A31E51157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alpha12/koreanQuiz.g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forus.tistory.com/22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plusalpha12/koreanQuiz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83668" y="281576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ko-KR" altLang="en-US" sz="4000" dirty="0">
                <a:solidFill>
                  <a:srgbClr val="0070C0"/>
                </a:solidFill>
                <a:ea typeface="나눔고딕 ExtraBold" pitchFamily="50" charset="-127"/>
              </a:rPr>
              <a:t>우리말 퀴즈 프로그램</a:t>
            </a:r>
            <a:r>
              <a:rPr lang="ko-KR" altLang="en-US" sz="6600" dirty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3808" y="2527728"/>
            <a:ext cx="3384376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ea typeface="나눔고딕 ExtraBold" pitchFamily="50" charset="-127"/>
              </a:rPr>
              <a:t>Korean Quiz Program</a:t>
            </a:r>
            <a:endParaRPr lang="en-US" altLang="ko-KR" sz="2000" b="1" u="sng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55976" y="4725144"/>
            <a:ext cx="457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2400"/>
              </a:lnSpc>
            </a:pP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세션 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4-11</a:t>
            </a: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2013156035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이현중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방영철</a:t>
            </a:r>
            <a:endParaRPr lang="en-US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2013156039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조윤선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>
                <a:solidFill>
                  <a:schemeClr val="tx2"/>
                </a:solidFill>
                <a:ea typeface="나눔고딕" pitchFamily="50" charset="-127"/>
              </a:rPr>
              <a:t>한익주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2014154012 </a:t>
            </a:r>
            <a:r>
              <a:rPr lang="ko-KR" altLang="en-US" sz="1600" dirty="0">
                <a:solidFill>
                  <a:schemeClr val="tx2"/>
                </a:solidFill>
                <a:ea typeface="나눔고딕" pitchFamily="50" charset="-127"/>
              </a:rPr>
              <a:t>김하은 지도교수</a:t>
            </a:r>
            <a:r>
              <a:rPr lang="en-US" altLang="ko-KR" sz="1600" dirty="0">
                <a:solidFill>
                  <a:schemeClr val="tx2"/>
                </a:solidFill>
                <a:ea typeface="나눔고딕" pitchFamily="50" charset="-127"/>
              </a:rPr>
              <a:t>:</a:t>
            </a:r>
            <a:r>
              <a:rPr lang="ko-KR" altLang="en-US" sz="1600" dirty="0" err="1">
                <a:solidFill>
                  <a:schemeClr val="tx2"/>
                </a:solidFill>
                <a:ea typeface="나눔고딕" pitchFamily="50" charset="-127"/>
              </a:rPr>
              <a:t>나보균</a:t>
            </a: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  <a:p>
            <a:pPr algn="r">
              <a:lnSpc>
                <a:spcPts val="2400"/>
              </a:lnSpc>
            </a:pPr>
            <a:endParaRPr lang="nl-BE" altLang="ko-KR" sz="1600" dirty="0">
              <a:solidFill>
                <a:schemeClr val="tx2"/>
              </a:solidFill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46402" y="408966"/>
            <a:ext cx="5934110" cy="1397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3739" y="191804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구성도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 flipV="1">
            <a:off x="0" y="6427808"/>
            <a:ext cx="5580112" cy="25528"/>
          </a:xfrm>
          <a:prstGeom prst="line">
            <a:avLst/>
          </a:prstGeom>
          <a:ln w="25400"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05716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337413" y="3211185"/>
            <a:ext cx="2525826" cy="123314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Server</a:t>
            </a:r>
          </a:p>
        </p:txBody>
      </p:sp>
      <p:sp>
        <p:nvSpPr>
          <p:cNvPr id="14" name="원통 13"/>
          <p:cNvSpPr/>
          <p:nvPr/>
        </p:nvSpPr>
        <p:spPr>
          <a:xfrm>
            <a:off x="3456475" y="5073665"/>
            <a:ext cx="2287701" cy="909978"/>
          </a:xfrm>
          <a:prstGeom prst="can">
            <a:avLst>
              <a:gd name="adj" fmla="val 25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15" name="직선 화살표 연결선 14"/>
          <p:cNvCxnSpPr>
            <a:stCxn id="12" idx="3"/>
            <a:endCxn id="25" idx="1"/>
          </p:cNvCxnSpPr>
          <p:nvPr/>
        </p:nvCxnSpPr>
        <p:spPr>
          <a:xfrm>
            <a:off x="2367903" y="1999300"/>
            <a:ext cx="45151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67300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62491" y="5856074"/>
            <a:ext cx="1275669" cy="341879"/>
          </a:xfrm>
          <a:prstGeom prst="rect">
            <a:avLst/>
          </a:prstGeom>
        </p:spPr>
        <p:style>
          <a:lnRef idx="2">
            <a:schemeClr val="lt1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DataBase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92546" y="5345806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/>
              <a:t>User</a:t>
            </a:r>
          </a:p>
          <a:p>
            <a:pPr algn="ctr">
              <a:defRPr/>
            </a:pPr>
            <a:r>
              <a:rPr lang="en-US" altLang="ko-KR" sz="1500"/>
              <a:t>Data</a:t>
            </a:r>
          </a:p>
        </p:txBody>
      </p:sp>
      <p:sp>
        <p:nvSpPr>
          <p:cNvPr id="19" name="타원 18"/>
          <p:cNvSpPr/>
          <p:nvPr/>
        </p:nvSpPr>
        <p:spPr>
          <a:xfrm>
            <a:off x="3928473" y="1289177"/>
            <a:ext cx="1343705" cy="1292678"/>
          </a:xfrm>
          <a:prstGeom prst="ellipse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사전</a:t>
            </a:r>
            <a:r>
              <a:rPr lang="en-US" altLang="ko-KR"/>
              <a:t>API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30892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862614" y="2879512"/>
            <a:ext cx="2483303" cy="1216138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>
            <a:off x="1730069" y="2879512"/>
            <a:ext cx="1615844" cy="739889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67300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0892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83092" y="1119087"/>
            <a:ext cx="2262187" cy="17604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altLang="ko-KR"/>
              <a:t>Client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44677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GUI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086304" y="1246655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Game</a:t>
            </a:r>
          </a:p>
          <a:p>
            <a:pPr algn="ctr">
              <a:defRPr/>
            </a:pPr>
            <a:r>
              <a:rPr lang="en-US" altLang="ko-KR"/>
              <a:t>data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044677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Sound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86304" y="1900138"/>
            <a:ext cx="884464" cy="56129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/>
              <a:t>socket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863238" y="2879512"/>
            <a:ext cx="1760425" cy="731384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4" name="직선 화살표 연결선 33"/>
          <p:cNvCxnSpPr/>
          <p:nvPr/>
        </p:nvCxnSpPr>
        <p:spPr>
          <a:xfrm rot="10800000" flipV="1">
            <a:off x="5863238" y="2879513"/>
            <a:ext cx="2517327" cy="11736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2427434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05407" y="2879512"/>
            <a:ext cx="1139599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승인 </a:t>
            </a:r>
            <a:r>
              <a:rPr lang="en-US" altLang="ko-KR" sz="1300"/>
              <a:t>&amp;</a:t>
            </a:r>
            <a:r>
              <a:rPr lang="ko-KR" altLang="en-US" sz="1300"/>
              <a:t> 매칭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801" y="3653418"/>
            <a:ext cx="1394731" cy="34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데이터 전달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731464" y="5345127"/>
            <a:ext cx="841942" cy="43372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/>
              <a:t>Ranking</a:t>
            </a:r>
          </a:p>
        </p:txBody>
      </p:sp>
      <p:cxnSp>
        <p:nvCxnSpPr>
          <p:cNvPr id="39" name="직선 화살표 연결선 38"/>
          <p:cNvCxnSpPr>
            <a:stCxn id="13" idx="2"/>
            <a:endCxn id="14" idx="1"/>
          </p:cNvCxnSpPr>
          <p:nvPr/>
        </p:nvCxnSpPr>
        <p:spPr>
          <a:xfrm rot="16200000" flipH="1">
            <a:off x="4285660" y="4758999"/>
            <a:ext cx="6293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473484" y="3338753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matching</a:t>
            </a:r>
          </a:p>
          <a:p>
            <a:pPr algn="ctr">
              <a:defRPr/>
            </a:pPr>
            <a:r>
              <a:rPr lang="en-US" altLang="ko-KR" sz="1400"/>
              <a:t>event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14455" y="3338072"/>
            <a:ext cx="1020536" cy="56129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/>
              <a:t>socket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40649" y="4631432"/>
            <a:ext cx="1939016" cy="31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데이터 저장 및 출력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               &lt;</a:t>
            </a:r>
            <a:r>
              <a:rPr lang="ko-KR" altLang="en-US" sz="4000" b="1"/>
              <a:t>게임 화면</a:t>
            </a:r>
            <a:r>
              <a:rPr lang="en-US" altLang="ko-KR" sz="4000" b="1"/>
              <a:t>&gt;</a:t>
            </a:r>
            <a:endParaRPr lang="en-US" altLang="ko-KR" sz="4000" b="1" dirty="0"/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272853" y="2763990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131840" y="5030997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38" y="4068091"/>
            <a:ext cx="4073728" cy="27899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56901"/>
            <a:ext cx="3684525" cy="1848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C40803-6469-43D4-B448-F04FD12BB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2" y="1598003"/>
            <a:ext cx="3980129" cy="26654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초성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374452" y="27853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" y="1536933"/>
            <a:ext cx="4239217" cy="2838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3FD07D-078D-4EA3-9152-6C4D1696D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84" y="1316480"/>
            <a:ext cx="4239218" cy="4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초성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518369" y="3351195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7C7615-3B9F-4544-9DE0-A5AF09D7E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0" y="1785605"/>
            <a:ext cx="4313291" cy="43420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6491AC-9AC7-49A3-8BBB-08497040C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69" y="600136"/>
            <a:ext cx="3612832" cy="3680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E031DC-DBDD-4665-BE06-A9E82FA8F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69" y="3068960"/>
            <a:ext cx="3659684" cy="368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6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문장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447455" y="2677931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4E061-22AC-4446-8C93-B3F04C4F4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" y="1510184"/>
            <a:ext cx="4132615" cy="27675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9A47C0-AD9D-4AEE-A80B-56D6B1A67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446271"/>
            <a:ext cx="5270307" cy="32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447455" y="404664"/>
            <a:ext cx="4464496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시스템 수행 시나리오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39" y="826711"/>
            <a:ext cx="8838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&lt;</a:t>
            </a:r>
            <a:r>
              <a:rPr lang="ko-KR" altLang="en-US" sz="4000" b="1" dirty="0"/>
              <a:t>문장 게임</a:t>
            </a:r>
            <a:r>
              <a:rPr lang="en-US" altLang="ko-KR" sz="4000" b="1" dirty="0"/>
              <a:t>&gt;</a:t>
            </a:r>
          </a:p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447455" y="2677931"/>
            <a:ext cx="5982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C6702C-7F83-4212-A33E-B7CC2230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" y="1505240"/>
            <a:ext cx="5615656" cy="38475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B32269-FBBB-4756-A914-D2E9E00A0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65" y="2448121"/>
            <a:ext cx="6008023" cy="43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3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4772460" y="404664"/>
            <a:ext cx="4408051" cy="1440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환경 및 개발</a:t>
            </a:r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	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방법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43608" y="1340768"/>
            <a:ext cx="6096000" cy="45473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환경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OS : Window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DB : MySQL, SQLite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개발언어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: Java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en-US" altLang="ko-KR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ver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- Java SE 9.0.4)</a:t>
            </a:r>
          </a:p>
          <a:p>
            <a:pPr lvl="1">
              <a:spcBef>
                <a:spcPts val="4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개발 툴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: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Eclipse, Java Swing</a:t>
            </a:r>
          </a:p>
          <a:p>
            <a:pPr>
              <a:spcBef>
                <a:spcPts val="400"/>
              </a:spcBef>
              <a:buClrTx/>
              <a:buSzPct val="100000"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개발 방법</a:t>
            </a:r>
          </a:p>
          <a:p>
            <a:pPr>
              <a:spcBef>
                <a:spcPts val="400"/>
              </a:spcBef>
              <a:buClrTx/>
              <a:buSzPct val="100000"/>
              <a:buFont typeface="맑은 고딕"/>
              <a:buAutoNum type="arabicPeriod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Programing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eclipse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를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Java 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프로그램 구현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소켓을 이용한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PC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간 통신</a:t>
            </a:r>
          </a:p>
          <a:p>
            <a:pPr>
              <a:spcBef>
                <a:spcPts val="300"/>
              </a:spcBef>
              <a:buSzPct val="100000"/>
              <a:defRPr/>
            </a:pPr>
            <a:endParaRPr lang="en-US" altLang="ko-KR" dirty="0">
              <a:solidFill>
                <a:srgbClr val="3F3F3F"/>
              </a:solidFill>
              <a:latin typeface="08서울남산체 M"/>
              <a:ea typeface="08서울남산체 M"/>
            </a:endParaRPr>
          </a:p>
          <a:p>
            <a:pPr>
              <a:spcBef>
                <a:spcPts val="300"/>
              </a:spcBef>
              <a:buClrTx/>
              <a:buSzPct val="100000"/>
              <a:buFont typeface="Wingdings"/>
              <a:buAutoNum type="arabicPeriod" startAt="2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Server 및 DB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서버 구축과 </a:t>
            </a:r>
            <a:r>
              <a:rPr lang="ko-KR" altLang="en-US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MySQL을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이용한 DB 구축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 open API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의 </a:t>
            </a:r>
            <a:r>
              <a:rPr lang="en-US" altLang="ko-KR" dirty="0">
                <a:solidFill>
                  <a:srgbClr val="3F3F3F"/>
                </a:solidFill>
                <a:latin typeface="08서울남산체 M"/>
                <a:ea typeface="08서울남산체 M"/>
              </a:rPr>
              <a:t>XML</a:t>
            </a: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 이용</a:t>
            </a:r>
          </a:p>
          <a:p>
            <a:pPr lvl="1">
              <a:spcBef>
                <a:spcPts val="300"/>
              </a:spcBef>
              <a:buSzPct val="100000"/>
              <a:buFont typeface="Arial"/>
              <a:buChar char="•"/>
              <a:defRPr/>
            </a:pPr>
            <a:r>
              <a:rPr lang="ko-KR" altLang="en-US" dirty="0">
                <a:solidFill>
                  <a:srgbClr val="3F3F3F"/>
                </a:solidFill>
                <a:latin typeface="08서울남산체 M"/>
                <a:ea typeface="08서울남산체 M"/>
              </a:rPr>
              <a:t> 회원가입 기능을 두고 회원 사이의 경쟁 기능 구현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05640" y="1268760"/>
            <a:ext cx="8568952" cy="525658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700808"/>
            <a:ext cx="7920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- </a:t>
            </a:r>
            <a:r>
              <a:rPr lang="ko-KR" altLang="en-US" sz="3600" b="1" dirty="0"/>
              <a:t>졸업작품 </a:t>
            </a:r>
            <a:r>
              <a:rPr lang="en-US" altLang="ko-KR" sz="3600" b="1" dirty="0" err="1"/>
              <a:t>Github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주소</a:t>
            </a:r>
            <a:endParaRPr lang="en-US" altLang="ko-KR" sz="3600" b="1" dirty="0"/>
          </a:p>
          <a:p>
            <a:endParaRPr lang="en-US" altLang="ko-KR" sz="2400" b="1" dirty="0"/>
          </a:p>
          <a:p>
            <a:r>
              <a:rPr lang="en-US" altLang="ko-KR" sz="2400" dirty="0">
                <a:hlinkClick r:id="rId3"/>
              </a:rPr>
              <a:t>https://github.com/plusalpha12/koreanQuiz.git</a:t>
            </a:r>
            <a:endParaRPr lang="en-US" altLang="ko-KR" sz="2400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3600" b="1" dirty="0" err="1">
                <a:latin typeface="+mj-lt"/>
              </a:rPr>
              <a:t>팀원별</a:t>
            </a:r>
            <a:r>
              <a:rPr lang="ko-KR" altLang="en-US" sz="3600" b="1" dirty="0">
                <a:latin typeface="+mj-lt"/>
              </a:rPr>
              <a:t> </a:t>
            </a:r>
            <a:r>
              <a:rPr lang="en-US" altLang="ko-KR" sz="3600" b="1" dirty="0">
                <a:latin typeface="+mj-lt"/>
              </a:rPr>
              <a:t>GitHub ID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dirty="0"/>
              <a:t>   팀장 </a:t>
            </a:r>
            <a:r>
              <a:rPr lang="en-US" altLang="ko-KR" sz="2400" dirty="0"/>
              <a:t>: </a:t>
            </a:r>
            <a:r>
              <a:rPr lang="ko-KR" altLang="en-US" sz="2400" dirty="0"/>
              <a:t>이현중 </a:t>
            </a:r>
            <a:r>
              <a:rPr lang="en-US" altLang="ko-KR" sz="2400" dirty="0"/>
              <a:t>/ plusalpha12</a:t>
            </a:r>
          </a:p>
          <a:p>
            <a:r>
              <a:rPr lang="en-US" altLang="ko-KR" sz="2400" b="1" dirty="0"/>
              <a:t>   </a:t>
            </a:r>
            <a:r>
              <a:rPr lang="ko-KR" altLang="en-US" sz="2400" dirty="0"/>
              <a:t>팀원 </a:t>
            </a:r>
            <a:r>
              <a:rPr lang="en-US" altLang="ko-KR" sz="2400" dirty="0"/>
              <a:t>: </a:t>
            </a:r>
            <a:r>
              <a:rPr lang="ko-KR" altLang="en-US" sz="2400" dirty="0"/>
              <a:t>조윤선 </a:t>
            </a:r>
            <a:r>
              <a:rPr lang="en-US" altLang="ko-KR" sz="2400" dirty="0"/>
              <a:t>/ rainynight215</a:t>
            </a:r>
          </a:p>
          <a:p>
            <a:r>
              <a:rPr lang="ko-KR" altLang="en-US" sz="2400" dirty="0"/>
              <a:t>   팀원 </a:t>
            </a:r>
            <a:r>
              <a:rPr lang="en-US" altLang="ko-KR" sz="2400" dirty="0"/>
              <a:t>: </a:t>
            </a:r>
            <a:r>
              <a:rPr lang="ko-KR" altLang="en-US" sz="2400" dirty="0"/>
              <a:t>김하은 </a:t>
            </a:r>
            <a:r>
              <a:rPr lang="en-US" altLang="ko-KR" sz="2400" dirty="0"/>
              <a:t>/ haeuni777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2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735796" y="62900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 완료한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7992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초성 게임 </a:t>
            </a:r>
            <a:r>
              <a:rPr lang="en-US" altLang="ko-KR" sz="2800" dirty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</a:t>
            </a:r>
            <a:r>
              <a:rPr lang="en-US" altLang="ko-KR" dirty="0" err="1"/>
              <a:t>Gui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타이머 기능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초성 퀴즈 데이터를 화면에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외부 </a:t>
            </a:r>
            <a:r>
              <a:rPr lang="en-US" altLang="ko-KR" dirty="0" err="1"/>
              <a:t>Api</a:t>
            </a:r>
            <a:r>
              <a:rPr lang="ko-KR" altLang="en-US" dirty="0"/>
              <a:t>에서 입력된 단어 입력 후</a:t>
            </a:r>
            <a:r>
              <a:rPr lang="en-US" altLang="ko-KR" dirty="0"/>
              <a:t>, xml</a:t>
            </a:r>
            <a:r>
              <a:rPr lang="ko-KR" altLang="en-US" dirty="0"/>
              <a:t> </a:t>
            </a:r>
            <a:r>
              <a:rPr lang="ko-KR" altLang="en-US" dirty="0" err="1"/>
              <a:t>파싱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및 로그인 기능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유저 매칭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4822120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문장 게임 </a:t>
            </a:r>
            <a:r>
              <a:rPr lang="en-US" altLang="ko-KR" sz="2800" dirty="0"/>
              <a:t>&gt;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 </a:t>
            </a:r>
            <a:r>
              <a:rPr lang="en-US" altLang="ko-KR" dirty="0" err="1"/>
              <a:t>Gui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데이터베이스에 단어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05640" y="1700807"/>
            <a:ext cx="8568952" cy="2801345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725145"/>
            <a:ext cx="8568952" cy="1800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81904" y="633780"/>
            <a:ext cx="3816424" cy="732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 중인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2210706"/>
            <a:ext cx="7992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&lt; </a:t>
            </a:r>
            <a:r>
              <a:rPr lang="ko-KR" altLang="en-US" sz="2800" dirty="0"/>
              <a:t>초성 게임 </a:t>
            </a:r>
            <a:r>
              <a:rPr lang="en-US" altLang="ko-KR" sz="2800" dirty="0"/>
              <a:t>&gt;</a:t>
            </a:r>
          </a:p>
          <a:p>
            <a:endParaRPr lang="en-US" altLang="ko-KR" sz="2800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게임에서 입력한 단어 </a:t>
            </a:r>
            <a:r>
              <a:rPr lang="en-US" altLang="ko-KR" dirty="0"/>
              <a:t>DB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난이도 별 문제 제시</a:t>
            </a:r>
            <a:endParaRPr lang="en-US" altLang="ko-KR" dirty="0"/>
          </a:p>
          <a:p>
            <a:pPr marL="457200" indent="-457200">
              <a:buFontTx/>
              <a:buChar char="-"/>
            </a:pPr>
            <a:r>
              <a:rPr lang="ko-KR" altLang="en-US" dirty="0"/>
              <a:t>랭킹 기능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57668" y="5076613"/>
            <a:ext cx="80648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&lt; </a:t>
            </a:r>
            <a:r>
              <a:rPr lang="ko-KR" altLang="en-US" sz="2800" dirty="0"/>
              <a:t>문장 게임 </a:t>
            </a:r>
            <a:r>
              <a:rPr lang="en-US" altLang="ko-KR" sz="2800" dirty="0"/>
              <a:t>&gt;</a:t>
            </a:r>
          </a:p>
          <a:p>
            <a:r>
              <a:rPr lang="en-US" altLang="ko-KR" sz="2800" dirty="0"/>
              <a:t> - </a:t>
            </a:r>
            <a:r>
              <a:rPr lang="ko-KR" altLang="en-US" dirty="0"/>
              <a:t>문장 게임 퀴즈 데이터를 화면에 출력</a:t>
            </a:r>
            <a:endParaRPr lang="en-US" altLang="ko-KR" dirty="0"/>
          </a:p>
          <a:p>
            <a:r>
              <a:rPr lang="en-US" altLang="ko-KR" dirty="0"/>
              <a:t>  -  </a:t>
            </a:r>
            <a:r>
              <a:rPr lang="ko-KR" altLang="en-US" dirty="0"/>
              <a:t>문장 게임 구현</a:t>
            </a:r>
            <a:endParaRPr lang="en-US" altLang="ko-KR" dirty="0"/>
          </a:p>
        </p:txBody>
      </p:sp>
      <p:sp>
        <p:nvSpPr>
          <p:cNvPr id="36" name="직사각형 35"/>
          <p:cNvSpPr/>
          <p:nvPr/>
        </p:nvSpPr>
        <p:spPr>
          <a:xfrm>
            <a:off x="305640" y="1955741"/>
            <a:ext cx="8568952" cy="240980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640" y="4829985"/>
            <a:ext cx="8568952" cy="169535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9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/>
          <p:cNvSpPr/>
          <p:nvPr/>
        </p:nvSpPr>
        <p:spPr>
          <a:xfrm>
            <a:off x="1043608" y="2204864"/>
            <a:ext cx="2232248" cy="2232248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128293" y="2721317"/>
            <a:ext cx="1994264" cy="896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ea typeface="나눔고딕 ExtraBold" pitchFamily="50" charset="-127"/>
              </a:rPr>
              <a:t>C</a:t>
            </a:r>
            <a:r>
              <a:rPr lang="en-US" altLang="ko-KR" sz="3200" b="1" dirty="0">
                <a:solidFill>
                  <a:schemeClr val="bg1"/>
                </a:solidFill>
                <a:ea typeface="나눔고딕 ExtraBold" pitchFamily="50" charset="-127"/>
              </a:rPr>
              <a:t>ontents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6381898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-36512" y="476672"/>
            <a:ext cx="9180512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3369025" y="2383515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타원 22"/>
          <p:cNvSpPr/>
          <p:nvPr/>
        </p:nvSpPr>
        <p:spPr>
          <a:xfrm>
            <a:off x="3471141" y="3088388"/>
            <a:ext cx="452861" cy="452861"/>
          </a:xfrm>
          <a:prstGeom prst="ellipse">
            <a:avLst/>
          </a:prstGeom>
          <a:solidFill>
            <a:srgbClr val="CC99FF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타원 23"/>
          <p:cNvSpPr/>
          <p:nvPr/>
        </p:nvSpPr>
        <p:spPr>
          <a:xfrm>
            <a:off x="3369025" y="3849858"/>
            <a:ext cx="452861" cy="452861"/>
          </a:xfrm>
          <a:prstGeom prst="ellipse">
            <a:avLst/>
          </a:prstGeom>
          <a:solidFill>
            <a:srgbClr val="00CC99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타원 24"/>
          <p:cNvSpPr/>
          <p:nvPr/>
        </p:nvSpPr>
        <p:spPr>
          <a:xfrm>
            <a:off x="2669696" y="1068109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타원 25"/>
          <p:cNvSpPr/>
          <p:nvPr/>
        </p:nvSpPr>
        <p:spPr>
          <a:xfrm>
            <a:off x="3099205" y="1678642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직사각형 33"/>
          <p:cNvSpPr/>
          <p:nvPr/>
        </p:nvSpPr>
        <p:spPr>
          <a:xfrm>
            <a:off x="3100823" y="985654"/>
            <a:ext cx="14421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ea typeface="나눔고딕" pitchFamily="50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Part1.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개요</a:t>
            </a:r>
            <a:endParaRPr lang="en-US" altLang="ko-KR" b="1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97571" y="1716713"/>
            <a:ext cx="2346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Part2.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시스템 구성도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3915055" y="2399460"/>
            <a:ext cx="3106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Part3.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시스템 수행 시나리오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3923928" y="3060902"/>
            <a:ext cx="326954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 Part4.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개발 환경 및 개발방법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ea typeface="나눔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3928" y="3889082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Part5.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개발 현황</a:t>
            </a:r>
            <a:endParaRPr lang="ko-KR" altLang="en-US" b="1" dirty="0"/>
          </a:p>
        </p:txBody>
      </p:sp>
      <p:sp>
        <p:nvSpPr>
          <p:cNvPr id="16" name="타원 15"/>
          <p:cNvSpPr/>
          <p:nvPr/>
        </p:nvSpPr>
        <p:spPr>
          <a:xfrm>
            <a:off x="3018280" y="4405088"/>
            <a:ext cx="452861" cy="452861"/>
          </a:xfrm>
          <a:prstGeom prst="ellipse">
            <a:avLst/>
          </a:prstGeom>
          <a:solidFill>
            <a:srgbClr val="FF7C8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7" name="타원 16"/>
          <p:cNvSpPr/>
          <p:nvPr/>
        </p:nvSpPr>
        <p:spPr>
          <a:xfrm>
            <a:off x="2429334" y="4915555"/>
            <a:ext cx="452861" cy="452861"/>
          </a:xfrm>
          <a:prstGeom prst="ellipse">
            <a:avLst/>
          </a:prstGeom>
          <a:solidFill>
            <a:srgbClr val="FFC000">
              <a:alpha val="75000"/>
            </a:srgb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8" name="타원 17"/>
          <p:cNvSpPr/>
          <p:nvPr/>
        </p:nvSpPr>
        <p:spPr>
          <a:xfrm>
            <a:off x="1898994" y="5424411"/>
            <a:ext cx="452861" cy="452861"/>
          </a:xfrm>
          <a:prstGeom prst="ellipse">
            <a:avLst/>
          </a:prstGeom>
          <a:solidFill>
            <a:schemeClr val="accent5">
              <a:lumMod val="75000"/>
              <a:alpha val="75000"/>
            </a:schemeClr>
          </a:solidFill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9" name="직사각형 18"/>
          <p:cNvSpPr/>
          <p:nvPr/>
        </p:nvSpPr>
        <p:spPr>
          <a:xfrm>
            <a:off x="3606657" y="4443540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Part6.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업무 분담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028251" y="4956806"/>
            <a:ext cx="1894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Part7.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수행 일정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2471549" y="5517232"/>
            <a:ext cx="318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ea typeface="나눔고딕 ExtraBold" pitchFamily="50" charset="-127"/>
              </a:rPr>
              <a:t>Part8. </a:t>
            </a:r>
            <a:r>
              <a:rPr lang="ko-KR" altLang="en-US" b="1" dirty="0">
                <a:solidFill>
                  <a:srgbClr val="0070C0"/>
                </a:solidFill>
                <a:ea typeface="나눔고딕 ExtraBold" pitchFamily="50" charset="-127"/>
              </a:rPr>
              <a:t>필요 기술 및 참고문헌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개발 현황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763688" y="633008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3200" b="1" dirty="0">
                <a:solidFill>
                  <a:srgbClr val="0070C0"/>
                </a:solidFill>
                <a:ea typeface="나눔고딕 ExtraBold" pitchFamily="50" charset="-127"/>
              </a:rPr>
              <a:t> </a:t>
            </a:r>
            <a:r>
              <a:rPr lang="ko-KR" altLang="en-US" sz="2800" b="1" dirty="0">
                <a:solidFill>
                  <a:srgbClr val="0070C0"/>
                </a:solidFill>
                <a:ea typeface="나눔고딕 ExtraBold" pitchFamily="50" charset="-127"/>
              </a:rPr>
              <a:t>개발에서 변경 된 기능 </a:t>
            </a:r>
            <a:r>
              <a:rPr lang="ko-KR" altLang="en-US" sz="3200" b="1" dirty="0">
                <a:solidFill>
                  <a:srgbClr val="0070C0"/>
                </a:solidFill>
                <a:ea typeface="나눔고딕 ExtraBold" pitchFamily="50" charset="-127"/>
              </a:rPr>
              <a:t>」 </a:t>
            </a:r>
            <a:r>
              <a:rPr lang="ko-KR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나눔고딕 ExtraBold" pitchFamily="50" charset="-127"/>
              </a:rPr>
              <a:t>    </a:t>
            </a:r>
            <a:endParaRPr lang="en-US" altLang="ko-KR" sz="2000" b="1" dirty="0">
              <a:solidFill>
                <a:schemeClr val="accent1">
                  <a:lumMod val="60000"/>
                  <a:lumOff val="4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416" y="2579329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&lt; </a:t>
            </a:r>
            <a:r>
              <a:rPr lang="ko-KR" altLang="en-US" sz="2800" dirty="0"/>
              <a:t>문장 게임 </a:t>
            </a:r>
            <a:r>
              <a:rPr lang="en-US" altLang="ko-KR" sz="2800" dirty="0"/>
              <a:t>&gt;</a:t>
            </a:r>
          </a:p>
          <a:p>
            <a:pPr algn="just"/>
            <a:endParaRPr lang="en-US" altLang="ko-KR" sz="2800" dirty="0"/>
          </a:p>
          <a:p>
            <a:pPr algn="just"/>
            <a:r>
              <a:rPr lang="en-US" altLang="ko-KR" dirty="0"/>
              <a:t>- </a:t>
            </a:r>
            <a:r>
              <a:rPr lang="ko-KR" altLang="en-US" dirty="0"/>
              <a:t>완벽한 문장만이 아니라 수식어가 빠지더라도 문장이 완성되면 점수를 받음</a:t>
            </a:r>
            <a:endParaRPr lang="en-US" altLang="ko-KR" dirty="0"/>
          </a:p>
          <a:p>
            <a:pPr algn="just"/>
            <a:r>
              <a:rPr lang="en-US" altLang="ko-KR" dirty="0"/>
              <a:t> </a:t>
            </a:r>
          </a:p>
          <a:p>
            <a:pPr algn="just"/>
            <a:r>
              <a:rPr lang="en-US" altLang="ko-KR" dirty="0"/>
              <a:t>-&gt;</a:t>
            </a:r>
            <a:r>
              <a:rPr lang="ko-KR" altLang="en-US" dirty="0"/>
              <a:t>완벽한 문장이 되어야 정답 처리</a:t>
            </a:r>
            <a:endParaRPr lang="en-US" altLang="ko-KR" dirty="0"/>
          </a:p>
          <a:p>
            <a:pPr algn="just"/>
            <a:r>
              <a:rPr lang="en-US" altLang="ko-KR" dirty="0"/>
              <a:t>    ( DB</a:t>
            </a:r>
            <a:r>
              <a:rPr lang="ko-KR" altLang="en-US" dirty="0"/>
              <a:t>에 완전한 문장을 넣어서 </a:t>
            </a:r>
            <a:r>
              <a:rPr lang="ko-KR" altLang="en-US" dirty="0" err="1"/>
              <a:t>정오답</a:t>
            </a:r>
            <a:r>
              <a:rPr lang="ko-KR" altLang="en-US" dirty="0"/>
              <a:t> 판별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79512" y="2348880"/>
            <a:ext cx="8568952" cy="246746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82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2569682" y="449636"/>
            <a:ext cx="6754846" cy="183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업무 분담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24519"/>
              </p:ext>
            </p:extLst>
          </p:nvPr>
        </p:nvGraphicFramePr>
        <p:xfrm>
          <a:off x="971600" y="1772816"/>
          <a:ext cx="7034397" cy="39419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5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endParaRPr lang="ko-KR" altLang="ko-KR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조윤선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이현중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김하은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자료수집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API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데이터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구현 방법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인터페이스 구현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XML </a:t>
                      </a:r>
                      <a:r>
                        <a:rPr kumimoji="0" lang="ko-KR" altLang="en-US" sz="1300" b="1" u="none" strike="noStrike" cap="none" normalizeH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파싱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법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설      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프로그램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 및 데이터베이스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인터페이스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5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구      현</a:t>
                      </a:r>
                      <a:endParaRPr lang="ko-KR" altLang="en-US" sz="1300" b="1" i="0" u="none" strike="noStrike" cap="none" normalizeH="0" baseline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문장 맞추기 구현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서버와 </a:t>
                      </a: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DB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연동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매칭 시스템</a:t>
                      </a:r>
                      <a:endParaRPr kumimoji="0" lang="en-US" altLang="ko-KR" sz="1300" b="1" i="0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초성 게임 알고리즘</a:t>
                      </a:r>
                      <a:endParaRPr kumimoji="0" lang="en-US" altLang="ko-KR" sz="1300" b="1" i="0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XML </a:t>
                      </a:r>
                      <a:r>
                        <a:rPr kumimoji="0" lang="ko-KR" altLang="en-US" sz="1300" b="1" i="0" u="none" strike="noStrike" cap="none" normalizeH="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파싱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기본 인터페이스</a:t>
                      </a:r>
                      <a:endParaRPr kumimoji="0" lang="en-US" altLang="ko-KR" sz="1300" b="1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i="0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초성 게임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/>
                        <a:buNone/>
                        <a:defRPr/>
                      </a:pPr>
                      <a:r>
                        <a:rPr lang="ko-KR" altLang="en-US" sz="1300" b="1" u="none" strike="noStrike" cap="none" normalizeH="0" baseline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테스트</a:t>
                      </a:r>
                      <a:endParaRPr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/>
                        <a:defRPr sz="2400" b="1">
                          <a:solidFill>
                            <a:schemeClr val="tx2"/>
                          </a:solidFill>
                          <a:latin typeface="Verdana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/>
                        <a:defRPr sz="24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통합 테스트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서버</a:t>
                      </a: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&amp;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프로그램 </a:t>
                      </a:r>
                      <a:r>
                        <a:rPr kumimoji="0" lang="ko-KR" altLang="en-US" sz="1300" b="1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테스트</a:t>
                      </a:r>
                      <a:endParaRPr kumimoji="0" lang="en-US" altLang="ko-KR" sz="1300" b="1" u="none" strike="noStrike" cap="none" normalizeH="0" baseline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ko-KR" altLang="en-US" sz="1300" b="1" i="0" u="none" strike="noStrike" cap="none" normalizeH="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 서버 유지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0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v"/>
                        <a:defRPr/>
                      </a:pPr>
                      <a:r>
                        <a:rPr kumimoji="0" lang="en-US" altLang="ko-KR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kumimoji="0" lang="ko-KR" altLang="en-US" sz="1300" b="1" u="none" strike="noStrike" cap="none" normalizeH="0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</a:rPr>
                        <a:t>유지보수</a:t>
                      </a:r>
                      <a:endParaRPr kumimoji="0" lang="ko-KR" altLang="en-US" sz="1300" b="1" i="0" u="none" strike="noStrike" cap="none" normalizeH="0" baseline="0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3982" marR="93982" marT="48895" marB="4889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8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2425664" y="408153"/>
            <a:ext cx="6754847" cy="1405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39" y="191804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수행 일정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12490"/>
              </p:ext>
            </p:extLst>
          </p:nvPr>
        </p:nvGraphicFramePr>
        <p:xfrm>
          <a:off x="539552" y="1988840"/>
          <a:ext cx="8096394" cy="3672406"/>
        </p:xfrm>
        <a:graphic>
          <a:graphicData uri="http://schemas.openxmlformats.org/drawingml/2006/table">
            <a:tbl>
              <a:tblPr firstRow="1" bandRow="1"/>
              <a:tblGrid>
                <a:gridCol w="76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9904">
                <a:tc rowSpan="9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일정</a:t>
                      </a:r>
                    </a:p>
                  </a:txBody>
                  <a:tcPr anchor="ctr">
                    <a:lnL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L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추진 사항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/>
                        <a:t>1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</a:p>
                  </a:txBody>
                  <a:tcP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7-9</a:t>
                      </a:r>
                    </a:p>
                  </a:txBody>
                  <a:tcPr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사전조사 및 계획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계획서 발표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지적사항 수정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환경 설정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설계 </a:t>
                      </a:r>
                      <a:r>
                        <a:rPr lang="en-US" altLang="ko-KR" sz="1300" b="1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 코딩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53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서버 및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구현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</a:rPr>
                        <a:t>프로토타입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</a:rPr>
                        <a:t>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프로토타입 데모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최종 수정 및 테스트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0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>
                          <a:solidFill>
                            <a:schemeClr val="bg1"/>
                          </a:solidFill>
                        </a:rPr>
                        <a:t>보고서 제출 및 발표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pattFill prst="wdUpDiag">
                      <a:fgClr>
                        <a:schemeClr val="accent2">
                          <a:lumMod val="7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/>
                    </a:p>
                  </a:txBody>
                  <a:tcPr anchor="ctr"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300" dirty="0"/>
                    </a:p>
                  </a:txBody>
                  <a:tcPr anchor="ctr">
                    <a:lnR w="38100" cmpd="sng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</a:lnR>
                    <a:lnB w="38100" cap="flat" cmpd="sng" algn="ctr">
                      <a:solidFill>
                        <a:schemeClr val="bg1">
                          <a:lumMod val="6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>
            <a:off x="3183565" y="3212976"/>
            <a:ext cx="268457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183565" y="3630622"/>
            <a:ext cx="3404659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3183565" y="4048268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3183565" y="4494737"/>
            <a:ext cx="4032448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3183565" y="5301207"/>
            <a:ext cx="5409096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183565" y="4883560"/>
            <a:ext cx="5452381" cy="360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4409589" y="2457681"/>
            <a:ext cx="2143710" cy="28404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 rot="336322" flipV="1">
            <a:off x="4269331" y="4040501"/>
            <a:ext cx="1699623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 flipH="1" flipV="1">
            <a:off x="1981267" y="3243499"/>
            <a:ext cx="2224102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 flipH="1" flipV="1">
            <a:off x="2338457" y="4743697"/>
            <a:ext cx="1928826" cy="285752"/>
          </a:xfrm>
          <a:custGeom>
            <a:avLst/>
            <a:gdLst>
              <a:gd name="connsiteX0" fmla="*/ 0 w 2547257"/>
              <a:gd name="connsiteY0" fmla="*/ 457200 h 457200"/>
              <a:gd name="connsiteX1" fmla="*/ 0 w 2547257"/>
              <a:gd name="connsiteY1" fmla="*/ 214604 h 457200"/>
              <a:gd name="connsiteX2" fmla="*/ 2547257 w 2547257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257" h="457200">
                <a:moveTo>
                  <a:pt x="0" y="457200"/>
                </a:moveTo>
                <a:lnTo>
                  <a:pt x="0" y="214604"/>
                </a:lnTo>
                <a:lnTo>
                  <a:pt x="2547257" y="0"/>
                </a:lnTo>
              </a:path>
            </a:pathLst>
          </a:custGeom>
          <a:ln w="12700" cap="rnd">
            <a:solidFill>
              <a:schemeClr val="tx2">
                <a:lumMod val="40000"/>
                <a:lumOff val="6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644008" y="487127"/>
            <a:ext cx="4499992" cy="1458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3739" y="191804"/>
            <a:ext cx="4692310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필요 기술 및 참고문헌</a:t>
            </a:r>
          </a:p>
        </p:txBody>
      </p:sp>
      <p:sp>
        <p:nvSpPr>
          <p:cNvPr id="50" name="직사각형 49"/>
          <p:cNvSpPr/>
          <p:nvPr/>
        </p:nvSpPr>
        <p:spPr>
          <a:xfrm rot="541779">
            <a:off x="6285620" y="2015866"/>
            <a:ext cx="2126387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양재형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열혈 강의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헬로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자바 프로그래밍 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(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저자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: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김승현</a:t>
            </a:r>
            <a:r>
              <a:rPr lang="en-US" altLang="ko-KR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</p:txBody>
      </p:sp>
      <p:sp>
        <p:nvSpPr>
          <p:cNvPr id="51" name="직사각형 50"/>
          <p:cNvSpPr/>
          <p:nvPr/>
        </p:nvSpPr>
        <p:spPr>
          <a:xfrm rot="537704">
            <a:off x="6010754" y="4409867"/>
            <a:ext cx="296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en-US" altLang="ko-KR" sz="2000" dirty="0">
                <a:solidFill>
                  <a:srgbClr val="000000"/>
                </a:solidFill>
                <a:ea typeface="맑은 고딕"/>
                <a:hlinkClick r:id="rId3"/>
              </a:rPr>
              <a:t>http://studyforus.tistory.com/221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 rot="21012490">
            <a:off x="-455880" y="3025143"/>
            <a:ext cx="264139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이것이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MySQL이다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우재남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)</a:t>
            </a:r>
          </a:p>
          <a:p>
            <a:pPr lvl="1">
              <a:spcBef>
                <a:spcPts val="400"/>
              </a:spcBef>
              <a:buFont typeface="Arial"/>
              <a:buChar char="•"/>
              <a:defRPr/>
            </a:pP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 모바일 서버 프로그래밍 입문 (저자 : </a:t>
            </a:r>
            <a:r>
              <a:rPr lang="ko-KR" altLang="en-US" sz="1400" b="1" dirty="0" err="1">
                <a:solidFill>
                  <a:srgbClr val="3F3F3F"/>
                </a:solidFill>
                <a:latin typeface="08서울남산체 M"/>
                <a:ea typeface="08서울남산체 M"/>
              </a:rPr>
              <a:t>이국현</a:t>
            </a:r>
            <a:r>
              <a:rPr lang="ko-KR" altLang="en-US" sz="1400" b="1" dirty="0">
                <a:solidFill>
                  <a:srgbClr val="3F3F3F"/>
                </a:solidFill>
                <a:latin typeface="08서울남산체 M"/>
                <a:ea typeface="08서울남산체 M"/>
              </a:rPr>
              <a:t>)</a:t>
            </a:r>
          </a:p>
          <a:p>
            <a:pPr algn="just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21032690">
            <a:off x="47084" y="4727994"/>
            <a:ext cx="2310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ko-KR" dirty="0">
                <a:hlinkClick r:id="rId4"/>
              </a:rPr>
              <a:t>https://github.com/plusalpha12/koreanQuiz</a:t>
            </a:r>
            <a:endParaRPr lang="en-US" altLang="ko-KR" dirty="0"/>
          </a:p>
        </p:txBody>
      </p:sp>
      <p:grpSp>
        <p:nvGrpSpPr>
          <p:cNvPr id="58" name="그룹 57"/>
          <p:cNvGrpSpPr/>
          <p:nvPr/>
        </p:nvGrpSpPr>
        <p:grpSpPr>
          <a:xfrm>
            <a:off x="3914083" y="2009010"/>
            <a:ext cx="1215586" cy="500066"/>
            <a:chOff x="1795443" y="2762245"/>
            <a:chExt cx="1785950" cy="1214446"/>
          </a:xfrm>
        </p:grpSpPr>
        <p:sp>
          <p:nvSpPr>
            <p:cNvPr id="59" name="타원 58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3712734" y="284761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buClrTx/>
              <a:defRPr/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데이터베이스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586682" y="3266243"/>
            <a:ext cx="2045753" cy="1354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rgbClr val="3F3F3F"/>
                </a:solidFill>
                <a:latin typeface="08서울남산체 M"/>
                <a:ea typeface="08서울남산체 M"/>
              </a:rPr>
              <a:t>서버 생성 및 관리</a:t>
            </a:r>
          </a:p>
          <a:p>
            <a:pPr algn="ctr">
              <a:lnSpc>
                <a:spcPct val="250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ea typeface="나눔고딕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76543" y="4358081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ea typeface="08서울남산체 M"/>
              </a:rPr>
              <a:t>GitHub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611221" y="1780094"/>
            <a:ext cx="1800494" cy="66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자바프로그래밍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05533" y="2745713"/>
            <a:ext cx="1215586" cy="500066"/>
            <a:chOff x="1795443" y="2762245"/>
            <a:chExt cx="1785950" cy="1214446"/>
          </a:xfrm>
        </p:grpSpPr>
        <p:sp>
          <p:nvSpPr>
            <p:cNvPr id="67" name="타원 66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3918166" y="3465793"/>
            <a:ext cx="1215586" cy="500066"/>
            <a:chOff x="1795443" y="2762245"/>
            <a:chExt cx="1785950" cy="1214446"/>
          </a:xfrm>
        </p:grpSpPr>
        <p:sp>
          <p:nvSpPr>
            <p:cNvPr id="71" name="타원 70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3789874" y="4253891"/>
            <a:ext cx="1215586" cy="500066"/>
            <a:chOff x="1795443" y="2762245"/>
            <a:chExt cx="1785950" cy="1214446"/>
          </a:xfrm>
        </p:grpSpPr>
        <p:sp>
          <p:nvSpPr>
            <p:cNvPr id="75" name="타원 74"/>
            <p:cNvSpPr/>
            <p:nvPr/>
          </p:nvSpPr>
          <p:spPr>
            <a:xfrm>
              <a:off x="1866881" y="281663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1795443" y="2833683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1795443" y="2762245"/>
              <a:ext cx="1714512" cy="1143008"/>
            </a:xfrm>
            <a:prstGeom prst="ellips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854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2167688"/>
            <a:ext cx="9144000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1583668" y="2708920"/>
            <a:ext cx="59766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>
                <a:solidFill>
                  <a:srgbClr val="0070C0"/>
                </a:solidFill>
                <a:ea typeface="나눔고딕 ExtraBold" pitchFamily="50" charset="-127"/>
              </a:rPr>
              <a:t>「</a:t>
            </a:r>
            <a:r>
              <a:rPr lang="en-US" altLang="ko-KR" sz="6600" b="1" dirty="0">
                <a:solidFill>
                  <a:srgbClr val="0070C0"/>
                </a:solidFill>
                <a:ea typeface="나눔고딕 ExtraBold" pitchFamily="50" charset="-127"/>
              </a:rPr>
              <a:t>Thank you</a:t>
            </a:r>
            <a:r>
              <a:rPr lang="ko-KR" altLang="en-US" sz="6600" b="1" dirty="0">
                <a:solidFill>
                  <a:srgbClr val="0070C0"/>
                </a:solidFill>
                <a:ea typeface="나눔고딕 ExtraBold" pitchFamily="50" charset="-127"/>
              </a:rPr>
              <a:t>」</a:t>
            </a:r>
            <a:endParaRPr lang="en-US" altLang="ko-KR" sz="6600" b="1" dirty="0">
              <a:solidFill>
                <a:srgbClr val="0070C0"/>
              </a:solidFill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988840"/>
            <a:ext cx="9144000" cy="1068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0" y="4327928"/>
            <a:ext cx="9144000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611560" y="1628800"/>
            <a:ext cx="792088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지난 발표에 대한 지적 사항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fontAlgn="base"/>
            <a:r>
              <a:rPr lang="en-US" altLang="ko-KR" dirty="0" smtClean="0"/>
              <a:t>1. APP </a:t>
            </a:r>
            <a:r>
              <a:rPr lang="ko-KR" altLang="en-US" dirty="0"/>
              <a:t>또는 </a:t>
            </a:r>
            <a:r>
              <a:rPr lang="en-US" altLang="ko-KR" dirty="0"/>
              <a:t>Web</a:t>
            </a:r>
            <a:r>
              <a:rPr lang="ko-KR" altLang="en-US" dirty="0"/>
              <a:t>으로 발전할 것</a:t>
            </a:r>
          </a:p>
          <a:p>
            <a:pPr lvl="0" fontAlgn="base"/>
            <a:r>
              <a:rPr lang="en-US" altLang="ko-KR" dirty="0" smtClean="0"/>
              <a:t>2. </a:t>
            </a:r>
            <a:r>
              <a:rPr lang="ko-KR" altLang="en-US" dirty="0" smtClean="0"/>
              <a:t>게임 성 </a:t>
            </a:r>
            <a:r>
              <a:rPr lang="ko-KR" altLang="en-US" dirty="0"/>
              <a:t>있게 </a:t>
            </a:r>
            <a:r>
              <a:rPr lang="en-US" altLang="ko-KR" dirty="0"/>
              <a:t>UI </a:t>
            </a:r>
            <a:r>
              <a:rPr lang="ko-KR" altLang="en-US" dirty="0"/>
              <a:t>구성할 것</a:t>
            </a:r>
          </a:p>
          <a:p>
            <a:pPr lvl="0" fontAlgn="base"/>
            <a:r>
              <a:rPr lang="en-US" altLang="ko-KR" dirty="0" smtClean="0"/>
              <a:t>3. </a:t>
            </a:r>
            <a:r>
              <a:rPr lang="ko-KR" altLang="en-US" dirty="0" smtClean="0"/>
              <a:t>같이하기 </a:t>
            </a:r>
            <a:r>
              <a:rPr lang="ko-KR" altLang="en-US" dirty="0"/>
              <a:t>단체 방 설정할 수 있게 할 것</a:t>
            </a:r>
          </a:p>
          <a:p>
            <a:pPr lvl="0" fontAlgn="base"/>
            <a:r>
              <a:rPr lang="en-US" altLang="ko-KR" dirty="0" smtClean="0"/>
              <a:t>4. </a:t>
            </a:r>
            <a:r>
              <a:rPr lang="ko-KR" altLang="en-US" dirty="0" smtClean="0"/>
              <a:t>문장 </a:t>
            </a:r>
            <a:r>
              <a:rPr lang="ko-KR" altLang="en-US" dirty="0"/>
              <a:t>맞추기 게임 </a:t>
            </a:r>
            <a:r>
              <a:rPr lang="en-US" altLang="ko-KR" dirty="0"/>
              <a:t>DB</a:t>
            </a:r>
            <a:r>
              <a:rPr lang="ko-KR" altLang="en-US" dirty="0"/>
              <a:t>말고 다른 방법 생각</a:t>
            </a:r>
          </a:p>
          <a:p>
            <a:pPr lvl="0" fontAlgn="base"/>
            <a:r>
              <a:rPr lang="en-US" altLang="ko-KR" dirty="0" smtClean="0"/>
              <a:t>5. </a:t>
            </a:r>
            <a:r>
              <a:rPr lang="ko-KR" altLang="en-US" dirty="0" smtClean="0"/>
              <a:t>완성된 </a:t>
            </a:r>
            <a:r>
              <a:rPr lang="ko-KR" altLang="en-US" dirty="0"/>
              <a:t>문장 맞춰 보는 것은 부족함</a:t>
            </a:r>
          </a:p>
          <a:p>
            <a:pPr lvl="0" fontAlgn="base"/>
            <a:r>
              <a:rPr lang="en-US" altLang="ko-KR" dirty="0" smtClean="0"/>
              <a:t>6. </a:t>
            </a:r>
            <a:r>
              <a:rPr lang="ko-KR" altLang="en-US" dirty="0" smtClean="0"/>
              <a:t>문장 </a:t>
            </a:r>
            <a:r>
              <a:rPr lang="ko-KR" altLang="en-US" dirty="0"/>
              <a:t>완성 유형을 다양하게</a:t>
            </a:r>
          </a:p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99845" y="975976"/>
            <a:ext cx="792088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답변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/>
              <a:t>Mobile APP</a:t>
            </a:r>
            <a:r>
              <a:rPr lang="ko-KR" altLang="en-US" sz="2400" dirty="0" smtClean="0"/>
              <a:t>로 발전 계획 및 작성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배경 이미지 및 사운드 추가</a:t>
            </a:r>
            <a:r>
              <a:rPr lang="en-US" altLang="ko-KR" sz="2400" dirty="0" smtClean="0"/>
              <a:t>, UI</a:t>
            </a:r>
            <a:r>
              <a:rPr lang="ko-KR" altLang="en-US" sz="2400" dirty="0" smtClean="0"/>
              <a:t>이미지 작성</a:t>
            </a: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74" y="4717874"/>
            <a:ext cx="2186133" cy="1639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95" y="3570186"/>
            <a:ext cx="2436770" cy="18275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08" y="4681244"/>
            <a:ext cx="2101072" cy="1575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86" y="3663079"/>
            <a:ext cx="1140413" cy="14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지적 사항에 대한 답변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같이하기 기능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대기중인 방 있는지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접속중인 유저 확인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DB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JSON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또는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XML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사용하여 문장 입력 쉽게 작성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문장 게임의 답을 정해진 답이 아닌 여러 종류를 가질 수 있게 할 예정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문장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완성도에 따른 점수 차이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0"/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나는 춥고 배고프고 힘들다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나는 배고프고 춥고 힘들다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동일 점수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6. 5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번과 동일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9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35696" y="1268760"/>
            <a:ext cx="5400600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1.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배경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한글과 맞춤법에 대한 정확한 이해 필요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게임을 통한 친숙한 접근</a:t>
            </a:r>
          </a:p>
          <a:p>
            <a:pPr marL="657400" indent="-314500">
              <a:buAutoNum type="arabicPeriod"/>
              <a:defRPr/>
            </a:pPr>
            <a:endParaRPr lang="ko-KR" altLang="en-US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2.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목표 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기존의 초성 게임과 다른 훈민정음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직접 문장을 구성하고 맞춤법을</a:t>
            </a: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학습할 수 있는 게임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다중사용자 모드 지원</a:t>
            </a:r>
          </a:p>
          <a:p>
            <a:pPr marL="771700" lvl="1" indent="-314500">
              <a:buAutoNum type="arabicPeriod"/>
              <a:defRPr/>
            </a:pP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lt"/>
              <a:ea typeface="08서울남산체 M"/>
              <a:cs typeface="Arial"/>
            </a:endParaRPr>
          </a:p>
          <a:p>
            <a:pPr marL="342900" indent="-342900"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3.</a:t>
            </a: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 효과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한글에 대한 인식을 친숙하게 바꿈</a:t>
            </a:r>
          </a:p>
          <a:p>
            <a:pPr marL="657400" indent="-314500">
              <a:buAutoNum type="arabicParenR"/>
              <a:defRPr/>
            </a:pPr>
            <a:r>
              <a:rPr lang="ko-KR" altLang="en-US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lt"/>
                <a:ea typeface="08서울남산체 M"/>
                <a:cs typeface="Arial"/>
              </a:rPr>
              <a:t>랭킹 도출을 통해 사용자의 성취감 충족</a:t>
            </a:r>
          </a:p>
          <a:p>
            <a:pPr marL="742950" lvl="1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altLang="ko-KR" sz="17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08서울남산체 M"/>
              <a:ea typeface="08서울남산체 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82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539552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7198" y="980728"/>
            <a:ext cx="792088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63660"/>
              </p:ext>
            </p:extLst>
          </p:nvPr>
        </p:nvGraphicFramePr>
        <p:xfrm>
          <a:off x="5247372" y="1791980"/>
          <a:ext cx="3387816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3908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93908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InitialWord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SeparateWord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7812"/>
                  </a:ext>
                </a:extLst>
              </a:tr>
              <a:tr h="1943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Combo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85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1680" y="914817"/>
            <a:ext cx="4866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인터페이스 모듈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8917" y="1825266"/>
            <a:ext cx="3942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초성</a:t>
            </a:r>
            <a:r>
              <a:rPr lang="en-US" altLang="ko-KR" dirty="0"/>
              <a:t>/</a:t>
            </a:r>
            <a:r>
              <a:rPr lang="ko-KR" altLang="en-US" dirty="0"/>
              <a:t>문장 퀴즈 데이터를 화면에 출력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출력된 초성의 정답 입력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출력된 타이머 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화면 제공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화면 공지사항 출력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86007"/>
              </p:ext>
            </p:extLst>
          </p:nvPr>
        </p:nvGraphicFramePr>
        <p:xfrm>
          <a:off x="509493" y="4390677"/>
          <a:ext cx="817858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89292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4089292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PresentInitialWord</a:t>
                      </a:r>
                      <a:r>
                        <a:rPr lang="en-US" altLang="ko-KR" dirty="0"/>
                        <a:t>(String </a:t>
                      </a:r>
                      <a:r>
                        <a:rPr lang="en-US" altLang="ko-KR" dirty="0" err="1"/>
                        <a:t>InitialWord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랜덤 초성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PresentSentence</a:t>
                      </a:r>
                      <a:r>
                        <a:rPr lang="en-US" altLang="ko-KR" sz="1800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랜덤 문장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CountdownTimer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제한시간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25084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Notice()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공지사항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0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1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4265"/>
              </p:ext>
            </p:extLst>
          </p:nvPr>
        </p:nvGraphicFramePr>
        <p:xfrm>
          <a:off x="4882348" y="2460069"/>
          <a:ext cx="3828023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043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2417593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</a:tblGrid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UserNumber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matchingTimeCounting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987824" y="776579"/>
            <a:ext cx="3890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서버 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8710" y="2352599"/>
            <a:ext cx="4155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기능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같은 난이도를 선택한 유저를 최대 </a:t>
            </a:r>
            <a:r>
              <a:rPr lang="en-US" altLang="ko-KR" dirty="0"/>
              <a:t>4</a:t>
            </a:r>
            <a:r>
              <a:rPr lang="ko-KR" altLang="en-US" dirty="0"/>
              <a:t>명 매칭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 회원가입 및 탈퇴 관리</a:t>
            </a:r>
            <a:endParaRPr lang="en-US" altLang="ko-KR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88129"/>
              </p:ext>
            </p:extLst>
          </p:nvPr>
        </p:nvGraphicFramePr>
        <p:xfrm>
          <a:off x="1501063" y="4339064"/>
          <a:ext cx="7312562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56281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656281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MatchingUser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난이도에 맞는 유저 매칭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MatchingTime</a:t>
                      </a:r>
                      <a:r>
                        <a:rPr lang="en-US" altLang="ko-KR" sz="1800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매칭에 걸린 시간</a:t>
                      </a:r>
                      <a:r>
                        <a:rPr lang="ko-KR" altLang="en-US" baseline="0" dirty="0"/>
                        <a:t> 계산 및 처리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93270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InsertUserData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 등록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91603"/>
                  </a:ext>
                </a:extLst>
              </a:tr>
              <a:tr h="2920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DeleteUserData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2488988" y="1190655"/>
            <a:ext cx="6011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979712" y="428604"/>
            <a:ext cx="7200800" cy="1200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3739" y="191804"/>
            <a:ext cx="138691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ko-KR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 </a:t>
            </a:r>
            <a:r>
              <a:rPr lang="ko-KR" alt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개요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16634" y="902624"/>
            <a:ext cx="601184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just"/>
            <a:endParaRPr lang="ko-KR" altLang="en-US" sz="2400" dirty="0"/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35055"/>
              </p:ext>
            </p:extLst>
          </p:nvPr>
        </p:nvGraphicFramePr>
        <p:xfrm>
          <a:off x="827594" y="4171189"/>
          <a:ext cx="5688622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0770">
                  <a:extLst>
                    <a:ext uri="{9D8B030D-6E8A-4147-A177-3AD203B41FA5}">
                      <a16:colId xmlns:a16="http://schemas.microsoft.com/office/drawing/2014/main" val="2047076605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529140441"/>
                    </a:ext>
                  </a:extLst>
                </a:gridCol>
                <a:gridCol w="1613926">
                  <a:extLst>
                    <a:ext uri="{9D8B030D-6E8A-4147-A177-3AD203B41FA5}">
                      <a16:colId xmlns:a16="http://schemas.microsoft.com/office/drawing/2014/main" val="2091010128"/>
                    </a:ext>
                  </a:extLst>
                </a:gridCol>
              </a:tblGrid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61610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OpenAPIurl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Api</a:t>
                      </a:r>
                      <a:r>
                        <a:rPr lang="en-US" altLang="ko-KR" baseline="0" dirty="0"/>
                        <a:t> xml </a:t>
                      </a:r>
                      <a:r>
                        <a:rPr lang="ko-KR" altLang="en-US" baseline="0" dirty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07627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APIKey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 </a:t>
                      </a:r>
                      <a:r>
                        <a:rPr lang="ko-KR" altLang="en-US" dirty="0" err="1"/>
                        <a:t>키값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9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01124" y="1130523"/>
            <a:ext cx="407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외부 </a:t>
            </a:r>
            <a:r>
              <a:rPr lang="en-US" altLang="ko-KR" sz="4000" b="1" dirty="0"/>
              <a:t>API</a:t>
            </a:r>
            <a:endParaRPr lang="ko-KR" altLang="en-US" sz="4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7594" y="2595155"/>
            <a:ext cx="435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기능</a:t>
            </a:r>
            <a:endParaRPr lang="en-US" altLang="ko-K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단어가 입력될 시 데이터 검색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외부 </a:t>
            </a:r>
            <a:r>
              <a:rPr lang="en-US" altLang="ko-KR" sz="2000" dirty="0"/>
              <a:t>API xml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파싱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81495"/>
              </p:ext>
            </p:extLst>
          </p:nvPr>
        </p:nvGraphicFramePr>
        <p:xfrm>
          <a:off x="827594" y="5682386"/>
          <a:ext cx="766649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3247">
                  <a:extLst>
                    <a:ext uri="{9D8B030D-6E8A-4147-A177-3AD203B41FA5}">
                      <a16:colId xmlns:a16="http://schemas.microsoft.com/office/drawing/2014/main" val="4206150897"/>
                    </a:ext>
                  </a:extLst>
                </a:gridCol>
                <a:gridCol w="3833247">
                  <a:extLst>
                    <a:ext uri="{9D8B030D-6E8A-4147-A177-3AD203B41FA5}">
                      <a16:colId xmlns:a16="http://schemas.microsoft.com/office/drawing/2014/main" val="1044155035"/>
                    </a:ext>
                  </a:extLst>
                </a:gridCol>
              </a:tblGrid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60097"/>
                  </a:ext>
                </a:extLst>
              </a:tr>
              <a:tr h="1957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WordSearch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유저가</a:t>
                      </a:r>
                      <a:r>
                        <a:rPr lang="ko-KR" altLang="en-US" baseline="0" dirty="0"/>
                        <a:t> 입력한 단어가 맞는지 검색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0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8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873</Words>
  <Application>Microsoft Office PowerPoint</Application>
  <PresentationFormat>화면 슬라이드 쇼(4:3)</PresentationFormat>
  <Paragraphs>330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08서울남산체 M</vt:lpstr>
      <vt:lpstr>나눔고딕</vt:lpstr>
      <vt:lpstr>나눔고딕 ExtraBold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CNUE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www.islppt.com</dc:title>
  <dc:creator>소셜라인</dc:creator>
  <cp:lastModifiedBy>이현중</cp:lastModifiedBy>
  <cp:revision>369</cp:revision>
  <dcterms:created xsi:type="dcterms:W3CDTF">2011-07-21T14:52:06Z</dcterms:created>
  <dcterms:modified xsi:type="dcterms:W3CDTF">2018-05-31T02:29:56Z</dcterms:modified>
</cp:coreProperties>
</file>