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85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797675" cy="9928225"/>
  <p:embeddedFontLs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  <p15:guide id="3" pos="-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5"/>
    <p:restoredTop sz="94660"/>
  </p:normalViewPr>
  <p:slideViewPr>
    <p:cSldViewPr snapToGrid="0">
      <p:cViewPr varScale="1">
        <p:scale>
          <a:sx n="120" d="100"/>
          <a:sy n="120" d="100"/>
        </p:scale>
        <p:origin x="552" y="114"/>
      </p:cViewPr>
      <p:guideLst>
        <p:guide orient="horz" pos="2153"/>
        <p:guide pos="3839"/>
        <p:guide pos="-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9995D75-49F3-4092-B67B-DEF5130BFB2C}" type="datetime1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2018-03-15</a:t>
            </a:fld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842AB2-B351-41D4-9D98-ECADC8CE8F6B}" type="slidenum">
              <a:rPr lang="ko-KR" altLang="en-US">
                <a:latin typeface="08서울남산체 M"/>
                <a:ea typeface="08서울남산체 M"/>
              </a:rPr>
              <a:pPr lvl="0">
                <a:defRPr/>
              </a:pPr>
              <a:t>‹#›</a:t>
            </a:fld>
            <a:endParaRPr lang="ko-KR" altLang="en-US">
              <a:latin typeface="08서울남산체 M"/>
              <a:ea typeface="08서울남산체 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5B7B99AC-3522-446B-9D83-DF33A6F262F5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3FC07CED-86A5-4402-88A8-8AC94C22F6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M"/>
        <a:ea typeface="08서울남산체 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>
            <a:picLocks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M"/>
                <a:ea typeface="08서울남산체 M"/>
              </a:defRPr>
            </a:lvl1pPr>
          </a:lstStyle>
          <a:p>
            <a:pPr lvl="0">
              <a:defRPr/>
            </a:pPr>
            <a:fld id="{FCB40536-C8E0-4247-A6C3-5135EE3E1BC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M"/>
          <a:ea typeface="08서울남산체 M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08서울남산체 M"/>
          <a:ea typeface="08서울남산체 M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08서울남산체 M"/>
          <a:ea typeface="08서울남산체 M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08서울남산체 M"/>
          <a:ea typeface="08서울남산체 M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08서울남산체 M"/>
          <a:ea typeface="08서울남산체 M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08서울남산체 M"/>
          <a:ea typeface="08서울남산체 M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usalpha12/koreanQuiz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tudyforus.tistory.com/22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47456" y="2456879"/>
            <a:ext cx="8097088" cy="16750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ko-KR" altLang="en-US" sz="6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우리말 퀴즈 프로그램 </a:t>
            </a:r>
          </a:p>
          <a:p>
            <a:pPr algn="ctr">
              <a:defRPr/>
            </a:pPr>
            <a:r>
              <a:rPr lang="en-US" altLang="ko-KR" sz="4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Korean Quiz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3982" y="5390586"/>
            <a:ext cx="4240140" cy="117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세션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4-11</a:t>
            </a:r>
          </a:p>
          <a:p>
            <a:pPr algn="r">
              <a:defRPr/>
            </a:pP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2013156035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 이현중 지도교수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: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 방영철</a:t>
            </a:r>
          </a:p>
          <a:p>
            <a:pPr algn="r">
              <a:defRPr/>
            </a:pP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2013156039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조윤선 지도교수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: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 한익주</a:t>
            </a:r>
          </a:p>
          <a:p>
            <a:pPr algn="r">
              <a:defRPr/>
            </a:pP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2014154012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 김하은 지도교수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: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  <a:latin typeface="08서울남산체 M"/>
                <a:ea typeface="08서울남산체 M"/>
                <a:cs typeface="+mn-cs"/>
              </a:rPr>
              <a:t> 나보균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  <a:cs typeface="+mn-cs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  <a:cs typeface="+mn-cs"/>
                  </a:rPr>
                  <a:t>4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  <a:cs typeface="+mn-cs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030465" y="262332"/>
            <a:ext cx="29706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01390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833087" y="3760673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47" name="원통 46"/>
          <p:cNvSpPr/>
          <p:nvPr/>
        </p:nvSpPr>
        <p:spPr>
          <a:xfrm>
            <a:off x="4952149" y="5623153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48" name="직선 화살표 연결선 47"/>
          <p:cNvCxnSpPr>
            <a:stCxn id="44" idx="3"/>
            <a:endCxn id="60" idx="1"/>
          </p:cNvCxnSpPr>
          <p:nvPr/>
        </p:nvCxnSpPr>
        <p:spPr>
          <a:xfrm>
            <a:off x="3863577" y="2548788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762974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58165" y="6405562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088220" y="5895294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54" name="타원 53"/>
          <p:cNvSpPr/>
          <p:nvPr/>
        </p:nvSpPr>
        <p:spPr>
          <a:xfrm>
            <a:off x="5424147" y="1838665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80460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358288" y="3429000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7" name="직선 화살표 연결선 56"/>
          <p:cNvCxnSpPr/>
          <p:nvPr/>
        </p:nvCxnSpPr>
        <p:spPr>
          <a:xfrm rot="10800000">
            <a:off x="3225743" y="3429000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762974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0460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78766" y="1668575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540351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581978" y="1796143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540351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581978" y="2449626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7358912" y="3429000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 flipV="1">
            <a:off x="7358912" y="3429001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3923108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01081" y="3429000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15475" y="4202906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27138" y="5894615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71" name="직선 화살표 연결선 70"/>
          <p:cNvCxnSpPr>
            <a:stCxn id="46" idx="2"/>
            <a:endCxn id="47" idx="1"/>
          </p:cNvCxnSpPr>
          <p:nvPr/>
        </p:nvCxnSpPr>
        <p:spPr>
          <a:xfrm rot="16200000" flipH="1">
            <a:off x="5781334" y="5308487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9158" y="3888241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210129" y="3887560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36323" y="5180920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548857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전체 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UML)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pic>
        <p:nvPicPr>
          <p:cNvPr id="172" name="그림 17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2682" y="1151073"/>
            <a:ext cx="8503422" cy="4785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52790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pic>
        <p:nvPicPr>
          <p:cNvPr id="169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0052" y="1465511"/>
            <a:ext cx="4231987" cy="3926978"/>
          </a:xfrm>
          <a:prstGeom prst="rect">
            <a:avLst/>
          </a:prstGeom>
        </p:spPr>
      </p:pic>
      <p:sp>
        <p:nvSpPr>
          <p:cNvPr id="170" name="TextBox 97"/>
          <p:cNvSpPr txBox="1"/>
          <p:nvPr/>
        </p:nvSpPr>
        <p:spPr>
          <a:xfrm>
            <a:off x="3856017" y="835764"/>
            <a:ext cx="1214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>
                <a:solidFill>
                  <a:srgbClr val="3F3F3F"/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171" name="직사각형 98"/>
          <p:cNvSpPr/>
          <p:nvPr/>
        </p:nvSpPr>
        <p:spPr>
          <a:xfrm>
            <a:off x="1865610" y="797361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172" name="TextBox 43"/>
          <p:cNvSpPr txBox="1"/>
          <p:nvPr/>
        </p:nvSpPr>
        <p:spPr>
          <a:xfrm>
            <a:off x="7455005" y="1461676"/>
            <a:ext cx="4047164" cy="3937094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정보 </a:t>
            </a:r>
            <a:r>
              <a:rPr lang="en-US" altLang="ko-KR" sz="1400">
                <a:latin typeface="08서울남산체 M"/>
                <a:ea typeface="08서울남산체 M"/>
              </a:rPr>
              <a:t>String ID, String Password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정보</a:t>
            </a:r>
          </a:p>
          <a:p>
            <a:pPr lvl="0">
              <a:defRPr/>
            </a:pPr>
            <a:endParaRPr lang="ko-KR" altLang="en-US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체크 </a:t>
            </a:r>
            <a:r>
              <a:rPr lang="en-US" altLang="ko-KR" sz="1400">
                <a:latin typeface="08서울남산체 M"/>
                <a:ea typeface="08서울남산체 M"/>
              </a:rPr>
              <a:t>Login Check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기존에 존재하는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와 비밀번호 값이 상응하는지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회원가입 </a:t>
            </a:r>
            <a:r>
              <a:rPr lang="en-US" altLang="ko-KR" sz="1400">
                <a:latin typeface="08서울남산체 M"/>
                <a:ea typeface="08서울남산체 M"/>
              </a:rPr>
              <a:t>Sign Up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가 중복인지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 사용자 정보 추가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회원정보 출력 </a:t>
            </a:r>
            <a:r>
              <a:rPr lang="en-US" altLang="ko-KR" sz="1400">
                <a:latin typeface="08서울남산체 M"/>
                <a:ea typeface="08서울남산체 M"/>
              </a:rPr>
              <a:t>Print Out Data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현재 로그인 상태인지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하고있는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의 정보를 </a:t>
            </a: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에서 검색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해당 랭킹 정보를 출력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338380"/>
            <a:ext cx="444829" cy="383179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&amp;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회원가입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2072" y="1700472"/>
            <a:ext cx="4620126" cy="34570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51610" y="995087"/>
            <a:ext cx="14617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>
                <a:solidFill>
                  <a:srgbClr val="3F3F3F"/>
                </a:solidFill>
                <a:latin typeface="08서울남산체 M"/>
                <a:ea typeface="08서울남산체 M"/>
              </a:rPr>
              <a:t>로그인 체크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68665" y="956684"/>
            <a:ext cx="5069366" cy="4824695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08서울남산체 M"/>
              <a:ea typeface="08서울남산체 M"/>
            </a:endParaRPr>
          </a:p>
        </p:txBody>
      </p:sp>
      <p:sp>
        <p:nvSpPr>
          <p:cNvPr id="168" name="TextBox 43"/>
          <p:cNvSpPr txBox="1"/>
          <p:nvPr/>
        </p:nvSpPr>
        <p:spPr>
          <a:xfrm>
            <a:off x="7489023" y="1461676"/>
            <a:ext cx="4047164" cy="3937094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정보 </a:t>
            </a:r>
            <a:r>
              <a:rPr lang="en-US" altLang="ko-KR" sz="1400">
                <a:latin typeface="08서울남산체 M"/>
                <a:ea typeface="08서울남산체 M"/>
              </a:rPr>
              <a:t>String ID, String Password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정보</a:t>
            </a:r>
          </a:p>
          <a:p>
            <a:pPr lvl="0">
              <a:defRPr/>
            </a:pPr>
            <a:endParaRPr lang="ko-KR" altLang="en-US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체크 </a:t>
            </a:r>
            <a:r>
              <a:rPr lang="en-US" altLang="ko-KR" sz="1400">
                <a:latin typeface="08서울남산체 M"/>
                <a:ea typeface="08서울남산체 M"/>
              </a:rPr>
              <a:t>Login Check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기존에 존재하는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와 비밀번호 값이 상응하는지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회원가입 </a:t>
            </a:r>
            <a:r>
              <a:rPr lang="en-US" altLang="ko-KR" sz="1400">
                <a:latin typeface="08서울남산체 M"/>
                <a:ea typeface="08서울남산체 M"/>
              </a:rPr>
              <a:t>Sign Up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가 중복인지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 사용자 정보 추가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회원정보 출력 </a:t>
            </a:r>
            <a:r>
              <a:rPr lang="en-US" altLang="ko-KR" sz="1400">
                <a:latin typeface="08서울남산체 M"/>
                <a:ea typeface="08서울남산체 M"/>
              </a:rPr>
              <a:t>Print Out Data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현재 로그인 상태인지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하고있는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의 정보를 </a:t>
            </a: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에서 검색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해당 랭킹 정보를 출력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3435" y="1276950"/>
            <a:ext cx="444828" cy="307407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데이터 관리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81933" y="119555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내정보 버튼 클릭</a:t>
            </a:r>
          </a:p>
        </p:txBody>
      </p:sp>
      <p:sp>
        <p:nvSpPr>
          <p:cNvPr id="29" name="순서도: 판단 28"/>
          <p:cNvSpPr/>
          <p:nvPr/>
        </p:nvSpPr>
        <p:spPr>
          <a:xfrm>
            <a:off x="1881933" y="2165319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사용자가 현재 로그인 중인가</a:t>
            </a:r>
            <a:endParaRPr lang="en-US" altLang="ko-KR" sz="12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81933" y="3429000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해당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ID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DB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검색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81933" y="439876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검색한 정보 출력</a:t>
            </a:r>
          </a:p>
        </p:txBody>
      </p:sp>
      <p:cxnSp>
        <p:nvCxnSpPr>
          <p:cNvPr id="9" name="직선 화살표 연결선 8"/>
          <p:cNvCxnSpPr>
            <a:stCxn id="25" idx="2"/>
            <a:endCxn id="29" idx="0"/>
          </p:cNvCxnSpPr>
          <p:nvPr/>
        </p:nvCxnSpPr>
        <p:spPr>
          <a:xfrm>
            <a:off x="3072558" y="1719427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9" idx="2"/>
            <a:endCxn id="38" idx="0"/>
          </p:cNvCxnSpPr>
          <p:nvPr/>
        </p:nvCxnSpPr>
        <p:spPr>
          <a:xfrm>
            <a:off x="3072558" y="2983108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2"/>
            <a:endCxn id="39" idx="0"/>
          </p:cNvCxnSpPr>
          <p:nvPr/>
        </p:nvCxnSpPr>
        <p:spPr>
          <a:xfrm>
            <a:off x="3072558" y="3952875"/>
            <a:ext cx="0" cy="44589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9" idx="3"/>
          </p:cNvCxnSpPr>
          <p:nvPr/>
        </p:nvCxnSpPr>
        <p:spPr>
          <a:xfrm flipV="1">
            <a:off x="4263183" y="2574213"/>
            <a:ext cx="64219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05375" y="23122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아무 일도 일어나지 않는다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29202" y="1797498"/>
            <a:ext cx="4047164" cy="3934647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정보 </a:t>
            </a:r>
            <a:r>
              <a:rPr lang="en-US" altLang="ko-KR" sz="1400">
                <a:latin typeface="08서울남산체 M"/>
                <a:ea typeface="08서울남산체 M"/>
              </a:rPr>
              <a:t>String ID, String Password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정보</a:t>
            </a:r>
          </a:p>
          <a:p>
            <a:pPr lvl="0">
              <a:defRPr/>
            </a:pPr>
            <a:endParaRPr lang="ko-KR" altLang="en-US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체크 </a:t>
            </a:r>
            <a:r>
              <a:rPr lang="en-US" altLang="ko-KR" sz="1400">
                <a:latin typeface="08서울남산체 M"/>
                <a:ea typeface="08서울남산체 M"/>
              </a:rPr>
              <a:t>Login Check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기존에 존재하는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와 비밀번호 값이 상응하는지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회원가입 </a:t>
            </a:r>
            <a:r>
              <a:rPr lang="en-US" altLang="ko-KR" sz="1400">
                <a:latin typeface="08서울남산체 M"/>
                <a:ea typeface="08서울남산체 M"/>
              </a:rPr>
              <a:t>Sign Up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가 중복인지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 사용자 정보 추가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회원정보 출력 </a:t>
            </a:r>
            <a:r>
              <a:rPr lang="en-US" altLang="ko-KR" sz="1400">
                <a:latin typeface="08서울남산체 M"/>
                <a:ea typeface="08서울남산체 M"/>
              </a:rPr>
              <a:t>Print Out Data </a:t>
            </a:r>
            <a:r>
              <a:rPr lang="ko-KR" altLang="en-US" sz="14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현재 로그인 상태인지 확인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로그인 하고있는 </a:t>
            </a:r>
            <a:r>
              <a:rPr lang="en-US" altLang="ko-KR" sz="1400">
                <a:latin typeface="08서울남산체 M"/>
                <a:ea typeface="08서울남산체 M"/>
              </a:rPr>
              <a:t>ID</a:t>
            </a:r>
            <a:r>
              <a:rPr lang="ko-KR" altLang="en-US" sz="1400">
                <a:latin typeface="08서울남산체 M"/>
                <a:ea typeface="08서울남산체 M"/>
              </a:rPr>
              <a:t>의 정보를 </a:t>
            </a:r>
            <a:r>
              <a:rPr lang="en-US" altLang="ko-KR" sz="1400">
                <a:latin typeface="08서울남산체 M"/>
                <a:ea typeface="08서울남산체 M"/>
              </a:rPr>
              <a:t>DB</a:t>
            </a:r>
            <a:r>
              <a:rPr lang="ko-KR" altLang="en-US" sz="1400">
                <a:latin typeface="08서울남산체 M"/>
                <a:ea typeface="08서울남산체 M"/>
              </a:rPr>
              <a:t>에서 검색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lvl="1">
              <a:defRPr/>
            </a:pPr>
            <a:r>
              <a:rPr lang="ko-KR" altLang="en-US" sz="1400">
                <a:latin typeface="08서울남산체 M"/>
                <a:ea typeface="08서울남산체 M"/>
              </a:rPr>
              <a:t>해당 랭킹 정보를 출력</a:t>
            </a:r>
            <a:r>
              <a:rPr lang="en-US" altLang="ko-KR" sz="1400">
                <a:latin typeface="08서울남산체 M"/>
                <a:ea typeface="08서울남산체 M"/>
              </a:rPr>
              <a:t>()</a:t>
            </a:r>
          </a:p>
          <a:p>
            <a:pPr marL="285750" lvl="0" indent="-285750">
              <a:buFont typeface="Wingdings"/>
              <a:buChar char="ü"/>
              <a:defRPr/>
            </a:pPr>
            <a:endParaRPr lang="en-US" altLang="ko-KR" sz="1400">
              <a:latin typeface="08서울남산체 M"/>
              <a:ea typeface="08서울남산체 M"/>
            </a:endParaRPr>
          </a:p>
          <a:p>
            <a:pPr lvl="0">
              <a:defRPr/>
            </a:pPr>
            <a:endParaRPr lang="en-US" altLang="ko-KR" sz="1400">
              <a:latin typeface="08서울남산체 M"/>
              <a:ea typeface="08서울남산체 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9727" y="688104"/>
            <a:ext cx="1664688" cy="338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&lt;</a:t>
            </a:r>
            <a:r>
              <a:rPr lang="ko-KR" altLang="en-US" sz="1600">
                <a:solidFill>
                  <a:srgbClr val="3F3F3F"/>
                </a:solidFill>
                <a:latin typeface="08서울남산체 M"/>
                <a:ea typeface="08서울남산체 M"/>
              </a:rPr>
              <a:t>회원정보 출력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&gt;</a:t>
            </a:r>
            <a:endParaRPr lang="ko-KR" altLang="en-US" sz="16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218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(SERVER)</a:t>
            </a:r>
            <a:endParaRPr lang="ko-KR" altLang="en-US" sz="36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5810" y="1262743"/>
            <a:ext cx="444531" cy="96420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유저 매칭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6670" y="5363994"/>
            <a:ext cx="4703694" cy="1368276"/>
          </a:xfrm>
          <a:prstGeom prst="rect">
            <a:avLst/>
          </a:prstGeom>
          <a:noFill/>
          <a:ln>
            <a:solidFill>
              <a:srgbClr val="48596D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데이터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유저 수 </a:t>
            </a:r>
            <a:r>
              <a:rPr lang="en-US" altLang="ko-KR" sz="1200">
                <a:latin typeface="08서울남산체 M"/>
                <a:ea typeface="08서울남산체 M"/>
              </a:rPr>
              <a:t>– int userNumber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시간 </a:t>
            </a:r>
            <a:r>
              <a:rPr lang="en-US" altLang="ko-KR" sz="1200">
                <a:latin typeface="08서울남산체 M"/>
                <a:ea typeface="08서울남산체 M"/>
              </a:rPr>
              <a:t>– int matchTimeCounting</a:t>
            </a:r>
          </a:p>
          <a:p>
            <a:pPr lvl="0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함수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중인 유저 수 카운트</a:t>
            </a:r>
            <a:r>
              <a:rPr lang="en-US" altLang="ko-KR" sz="1200">
                <a:latin typeface="08서울남산체 M"/>
                <a:ea typeface="08서울남산체 M"/>
              </a:rPr>
              <a:t>() - CountingUserNumber()</a:t>
            </a:r>
          </a:p>
          <a:p>
            <a:pPr lvl="1">
              <a:defRPr/>
            </a:pPr>
            <a:r>
              <a:rPr lang="ko-KR" altLang="ko-KR" sz="1200">
                <a:latin typeface="08서울남산체 M"/>
                <a:ea typeface="08서울남산체 M"/>
              </a:rPr>
              <a:t>매칭 소요시간 카운트</a:t>
            </a:r>
            <a:r>
              <a:rPr lang="en-US" altLang="ko-KR" sz="1200">
                <a:latin typeface="08서울남산체 M"/>
                <a:ea typeface="08서울남산체 M"/>
              </a:rPr>
              <a:t>() – CountingMatchingTime()</a:t>
            </a:r>
          </a:p>
          <a:p>
            <a:pPr lvl="0">
              <a:defRPr/>
            </a:pPr>
            <a:endParaRPr lang="en-US" altLang="ko-KR" sz="1200">
              <a:solidFill>
                <a:srgbClr val="3F3F3F"/>
              </a:solidFill>
              <a:latin typeface="08서울남산체 M"/>
              <a:ea typeface="08서울남산체 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6995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난이도 선택 창</a:t>
            </a:r>
          </a:p>
        </p:txBody>
      </p:sp>
      <p:sp>
        <p:nvSpPr>
          <p:cNvPr id="26" name="순서도: 판단 25"/>
          <p:cNvSpPr/>
          <p:nvPr/>
        </p:nvSpPr>
        <p:spPr>
          <a:xfrm>
            <a:off x="4816995" y="199630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</a:t>
            </a:r>
            <a:r>
              <a:rPr lang="ko-KR" altLang="en-US" sz="105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사람이 </a:t>
            </a:r>
            <a:r>
              <a:rPr lang="en-US" altLang="ko-KR" sz="105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050" dirty="0">
                <a:solidFill>
                  <a:srgbClr val="48596D"/>
                </a:solidFill>
                <a:latin typeface="08서울남산체 M"/>
                <a:ea typeface="08서울남산체 M"/>
              </a:rPr>
              <a:t>명 </a:t>
            </a:r>
            <a:r>
              <a:rPr lang="ko-KR" altLang="en-US" sz="105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이상</a:t>
            </a:r>
            <a:endParaRPr lang="en-US" altLang="ko-KR" sz="105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24494" y="215581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상대방을 기다리는 중입니다</a:t>
            </a:r>
          </a:p>
        </p:txBody>
      </p:sp>
      <p:sp>
        <p:nvSpPr>
          <p:cNvPr id="28" name="순서도: 판단 27"/>
          <p:cNvSpPr/>
          <p:nvPr/>
        </p:nvSpPr>
        <p:spPr>
          <a:xfrm>
            <a:off x="7924495" y="3061941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</a:t>
            </a:r>
          </a:p>
          <a:p>
            <a:pPr algn="ctr">
              <a:defRPr/>
            </a:pPr>
            <a:r>
              <a:rPr lang="en-US" altLang="ko-KR" sz="1200" dirty="0">
                <a:solidFill>
                  <a:srgbClr val="48596D"/>
                </a:solidFill>
                <a:latin typeface="08서울남산체 M"/>
                <a:ea typeface="08서울남산체 M"/>
              </a:rPr>
              <a:t>60</a:t>
            </a:r>
            <a:r>
              <a:rPr lang="ko-KR" altLang="en-US" sz="12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초를 초과</a:t>
            </a:r>
            <a:endParaRPr lang="en-US" altLang="ko-KR" sz="12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16995" y="1176617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매칭 시작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16995" y="421043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게임 시작</a:t>
            </a:r>
          </a:p>
        </p:txBody>
      </p:sp>
      <p:sp>
        <p:nvSpPr>
          <p:cNvPr id="35" name="순서도: 판단 34"/>
          <p:cNvSpPr/>
          <p:nvPr/>
        </p:nvSpPr>
        <p:spPr>
          <a:xfrm>
            <a:off x="7837031" y="4120352"/>
            <a:ext cx="2555323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</a:t>
            </a:r>
            <a:r>
              <a:rPr lang="ko-KR" altLang="en-US" sz="11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난이도를</a:t>
            </a:r>
            <a:endParaRPr lang="en-US" altLang="ko-KR" sz="1100" dirty="0" smtClean="0">
              <a:solidFill>
                <a:srgbClr val="48596D"/>
              </a:solidFill>
              <a:latin typeface="08서울남산체 M"/>
              <a:ea typeface="08서울남산체 M"/>
            </a:endParaRPr>
          </a:p>
          <a:p>
            <a:pPr algn="ctr">
              <a:defRPr/>
            </a:pPr>
            <a:r>
              <a:rPr lang="ko-KR" altLang="en-US" sz="11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매칭 </a:t>
            </a: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중인 </a:t>
            </a:r>
            <a:r>
              <a:rPr lang="ko-KR" altLang="en-US" sz="110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사람이 있다</a:t>
            </a:r>
            <a:endParaRPr lang="en-US" altLang="ko-KR" sz="11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12" name="직선 화살표 연결선 11"/>
          <p:cNvCxnSpPr>
            <a:stCxn id="24" idx="2"/>
            <a:endCxn id="32" idx="0"/>
          </p:cNvCxnSpPr>
          <p:nvPr/>
        </p:nvCxnSpPr>
        <p:spPr>
          <a:xfrm>
            <a:off x="6007620" y="971550"/>
            <a:ext cx="0" cy="205067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2" idx="2"/>
            <a:endCxn id="26" idx="0"/>
          </p:cNvCxnSpPr>
          <p:nvPr/>
        </p:nvCxnSpPr>
        <p:spPr>
          <a:xfrm>
            <a:off x="6007620" y="1700492"/>
            <a:ext cx="0" cy="295816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6" idx="3"/>
            <a:endCxn id="27" idx="1"/>
          </p:cNvCxnSpPr>
          <p:nvPr/>
        </p:nvCxnSpPr>
        <p:spPr>
          <a:xfrm>
            <a:off x="7198245" y="2405203"/>
            <a:ext cx="726249" cy="12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28" idx="0"/>
          </p:cNvCxnSpPr>
          <p:nvPr/>
        </p:nvCxnSpPr>
        <p:spPr>
          <a:xfrm>
            <a:off x="9115119" y="2679693"/>
            <a:ext cx="1" cy="382248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stCxn id="28" idx="3"/>
            <a:endCxn id="27" idx="3"/>
          </p:cNvCxnSpPr>
          <p:nvPr/>
        </p:nvCxnSpPr>
        <p:spPr>
          <a:xfrm flipH="1" flipV="1">
            <a:off x="10305744" y="2417756"/>
            <a:ext cx="1" cy="1053080"/>
          </a:xfrm>
          <a:prstGeom prst="bentConnector3">
            <a:avLst>
              <a:gd name="adj1" fmla="val -228600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8" idx="2"/>
            <a:endCxn id="35" idx="0"/>
          </p:cNvCxnSpPr>
          <p:nvPr/>
        </p:nvCxnSpPr>
        <p:spPr>
          <a:xfrm flipH="1">
            <a:off x="9114693" y="3879730"/>
            <a:ext cx="427" cy="240622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35" idx="3"/>
            <a:endCxn id="24" idx="3"/>
          </p:cNvCxnSpPr>
          <p:nvPr/>
        </p:nvCxnSpPr>
        <p:spPr>
          <a:xfrm flipH="1" flipV="1">
            <a:off x="7198245" y="709613"/>
            <a:ext cx="3194109" cy="3819634"/>
          </a:xfrm>
          <a:prstGeom prst="bentConnector3">
            <a:avLst>
              <a:gd name="adj1" fmla="val -7157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007619" y="2814097"/>
            <a:ext cx="0" cy="247844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stCxn id="35" idx="1"/>
            <a:endCxn id="33" idx="2"/>
          </p:cNvCxnSpPr>
          <p:nvPr/>
        </p:nvCxnSpPr>
        <p:spPr>
          <a:xfrm rot="10800000" flipV="1">
            <a:off x="6007621" y="4529246"/>
            <a:ext cx="1829411" cy="205067"/>
          </a:xfrm>
          <a:prstGeom prst="bentConnector4">
            <a:avLst>
              <a:gd name="adj1" fmla="val 17459"/>
              <a:gd name="adj2" fmla="val 3108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816995" y="307603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rgbClr val="48596D"/>
                </a:solidFill>
                <a:latin typeface="08서울남산체 M"/>
                <a:ea typeface="08서울남산체 M"/>
              </a:rPr>
              <a:t>같은 난이도로 매칭 중인 사람이 </a:t>
            </a:r>
            <a:r>
              <a:rPr lang="en-US" altLang="ko-KR" sz="105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050" dirty="0">
                <a:solidFill>
                  <a:srgbClr val="48596D"/>
                </a:solidFill>
                <a:latin typeface="08서울남산체 M"/>
                <a:ea typeface="08서울남산체 M"/>
              </a:rPr>
              <a:t>명 </a:t>
            </a:r>
            <a:r>
              <a:rPr lang="ko-KR" altLang="en-US" sz="1050" dirty="0" smtClean="0">
                <a:solidFill>
                  <a:srgbClr val="48596D"/>
                </a:solidFill>
                <a:latin typeface="08서울남산체 M"/>
                <a:ea typeface="08서울남산체 M"/>
              </a:rPr>
              <a:t>초과</a:t>
            </a:r>
            <a:endParaRPr lang="en-US" altLang="ko-KR" sz="105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80" name="직선 화살표 연결선 79"/>
          <p:cNvCxnSpPr>
            <a:stCxn id="78" idx="2"/>
            <a:endCxn id="33" idx="0"/>
          </p:cNvCxnSpPr>
          <p:nvPr/>
        </p:nvCxnSpPr>
        <p:spPr>
          <a:xfrm>
            <a:off x="6007620" y="3893824"/>
            <a:ext cx="0" cy="316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8" idx="1"/>
          </p:cNvCxnSpPr>
          <p:nvPr/>
        </p:nvCxnSpPr>
        <p:spPr>
          <a:xfrm flipH="1" flipV="1">
            <a:off x="4370664" y="3484929"/>
            <a:ext cx="446331" cy="1"/>
          </a:xfrm>
          <a:prstGeom prst="straightConnector1">
            <a:avLst/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1989415" y="3071205"/>
            <a:ext cx="2381250" cy="817789"/>
          </a:xfrm>
          <a:prstGeom prst="flowChartDecis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매칭 시간이 가장 짧은 </a:t>
            </a:r>
            <a:r>
              <a:rPr lang="en-US" altLang="ko-KR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4</a:t>
            </a:r>
            <a:r>
              <a:rPr lang="ko-KR" altLang="en-US" sz="1100" dirty="0">
                <a:solidFill>
                  <a:srgbClr val="48596D"/>
                </a:solidFill>
                <a:latin typeface="08서울남산체 M"/>
                <a:ea typeface="08서울남산체 M"/>
              </a:rPr>
              <a:t>명 안에 드는가</a:t>
            </a:r>
            <a:endParaRPr lang="en-US" altLang="ko-KR" sz="1100" dirty="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91" name="연결선: 꺾임 90"/>
          <p:cNvCxnSpPr>
            <a:stCxn id="89" idx="2"/>
            <a:endCxn id="33" idx="1"/>
          </p:cNvCxnSpPr>
          <p:nvPr/>
        </p:nvCxnSpPr>
        <p:spPr>
          <a:xfrm rot="16200000" flipH="1">
            <a:off x="3706826" y="3362207"/>
            <a:ext cx="583383" cy="163695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/>
          <p:cNvCxnSpPr>
            <a:stCxn id="89" idx="1"/>
            <a:endCxn id="27" idx="0"/>
          </p:cNvCxnSpPr>
          <p:nvPr/>
        </p:nvCxnSpPr>
        <p:spPr>
          <a:xfrm rot="10800000" flipH="1">
            <a:off x="1989415" y="2155818"/>
            <a:ext cx="7125704" cy="1324282"/>
          </a:xfrm>
          <a:prstGeom prst="bentConnector4">
            <a:avLst>
              <a:gd name="adj1" fmla="val -3208"/>
              <a:gd name="adj2" fmla="val 2451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1608074" y="4463323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1608074" y="4288552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461091" y="4079594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9160" y="5527115"/>
            <a:ext cx="4567276" cy="1045543"/>
          </a:xfrm>
          <a:prstGeom prst="rect">
            <a:avLst/>
          </a:prstGeom>
          <a:solidFill>
            <a:srgbClr val="48596D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명이상이면서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명을 초과하지 않음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(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결국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4</a:t>
            </a:r>
            <a:r>
              <a:rPr lang="ko-KR" altLang="en-US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명인 경우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) 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게임 바로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4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명보다 적을 경우 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-&gt;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상대 유저를 기다림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매칭 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()&gt;60sec &amp;&amp; 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매칭 유저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()&gt;=2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이면 게임 시작</a:t>
            </a:r>
          </a:p>
          <a:p>
            <a:pPr marL="171450" lvl="2" indent="-171450" algn="just">
              <a:lnSpc>
                <a:spcPct val="107000"/>
              </a:lnSpc>
              <a:spcAft>
                <a:spcPts val="800"/>
              </a:spcAft>
              <a:buFont typeface="Wingdings"/>
              <a:buChar char="ü"/>
              <a:defRPr/>
            </a:pP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소요시간 카운트</a:t>
            </a:r>
            <a:r>
              <a:rPr lang="en-US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()</a:t>
            </a:r>
            <a:r>
              <a:rPr lang="ko-KR" altLang="ko-KR" sz="1000" kern="1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08서울남산체 M"/>
                <a:cs typeface="Times New Roman"/>
              </a:rPr>
              <a:t>를 통해 매칭 우선순위 선별</a:t>
            </a:r>
          </a:p>
        </p:txBody>
      </p:sp>
      <p:cxnSp>
        <p:nvCxnSpPr>
          <p:cNvPr id="10" name="연결선: 꺾임 9"/>
          <p:cNvCxnSpPr/>
          <p:nvPr/>
        </p:nvCxnSpPr>
        <p:spPr>
          <a:xfrm flipV="1">
            <a:off x="5796501" y="5729682"/>
            <a:ext cx="1692383" cy="754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527902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392759" y="236689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초성 제공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392759" y="1061282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입력 받음</a:t>
            </a:r>
          </a:p>
        </p:txBody>
      </p:sp>
      <p:sp>
        <p:nvSpPr>
          <p:cNvPr id="85" name="순서도: 판단 84"/>
          <p:cNvSpPr/>
          <p:nvPr/>
        </p:nvSpPr>
        <p:spPr>
          <a:xfrm>
            <a:off x="2392759" y="1885875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제시된 초성으로 시작하는가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2392759" y="3004382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사전에 포함되어 있는 단어인가</a:t>
            </a:r>
          </a:p>
        </p:txBody>
      </p:sp>
      <p:sp>
        <p:nvSpPr>
          <p:cNvPr id="87" name="순서도: 판단 86"/>
          <p:cNvSpPr/>
          <p:nvPr/>
        </p:nvSpPr>
        <p:spPr>
          <a:xfrm>
            <a:off x="2392759" y="4122889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기존 입력 단어와 중복되지 않는가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392759" y="5241396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단어 등록</a:t>
            </a:r>
          </a:p>
        </p:txBody>
      </p:sp>
      <p:cxnSp>
        <p:nvCxnSpPr>
          <p:cNvPr id="96" name="직선 화살표 연결선 95"/>
          <p:cNvCxnSpPr>
            <a:stCxn id="83" idx="2"/>
            <a:endCxn id="84" idx="0"/>
          </p:cNvCxnSpPr>
          <p:nvPr/>
        </p:nvCxnSpPr>
        <p:spPr>
          <a:xfrm>
            <a:off x="3583384" y="7605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583384" y="1585157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583384" y="2703664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583384" y="3822171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583384" y="4940678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/>
          <p:cNvCxnSpPr/>
          <p:nvPr/>
        </p:nvCxnSpPr>
        <p:spPr>
          <a:xfrm flipV="1">
            <a:off x="2380059" y="1338187"/>
            <a:ext cx="12700" cy="4180114"/>
          </a:xfrm>
          <a:prstGeom prst="bentConnector3">
            <a:avLst>
              <a:gd name="adj1" fmla="val -3750000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440759" y="2032831"/>
            <a:ext cx="1381125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rgbClr val="48596D"/>
                </a:solidFill>
                <a:latin typeface="08서울남산체 M"/>
                <a:ea typeface="08서울남산체 M"/>
              </a:rPr>
              <a:t>효과음 출력</a:t>
            </a:r>
          </a:p>
        </p:txBody>
      </p:sp>
      <p:cxnSp>
        <p:nvCxnSpPr>
          <p:cNvPr id="117" name="직선 화살표 연결선 116"/>
          <p:cNvCxnSpPr>
            <a:stCxn id="85" idx="3"/>
            <a:endCxn id="115" idx="1"/>
          </p:cNvCxnSpPr>
          <p:nvPr/>
        </p:nvCxnSpPr>
        <p:spPr>
          <a:xfrm flipV="1">
            <a:off x="4774009" y="2294769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연결선: 꺾임 120"/>
          <p:cNvCxnSpPr>
            <a:stCxn id="87" idx="3"/>
            <a:endCxn id="115" idx="2"/>
          </p:cNvCxnSpPr>
          <p:nvPr/>
        </p:nvCxnSpPr>
        <p:spPr>
          <a:xfrm flipV="1">
            <a:off x="4774009" y="2556706"/>
            <a:ext cx="1357313" cy="19750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연결선: 꺾임 121"/>
          <p:cNvCxnSpPr>
            <a:stCxn id="115" idx="0"/>
            <a:endCxn id="84" idx="3"/>
          </p:cNvCxnSpPr>
          <p:nvPr/>
        </p:nvCxnSpPr>
        <p:spPr>
          <a:xfrm rot="16200000" flipV="1">
            <a:off x="5097861" y="999369"/>
            <a:ext cx="709611" cy="135731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V="1">
            <a:off x="4785912" y="3398913"/>
            <a:ext cx="1345406" cy="2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69757" y="2969755"/>
            <a:ext cx="4728484" cy="3505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데이터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 단어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Word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입력한 단어 수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WordCounting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배점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Score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초성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string InitialWord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난이도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int Level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300"/>
              <a:t>내부 </a:t>
            </a:r>
            <a:r>
              <a:rPr lang="en-US" altLang="ko-KR" sz="1300"/>
              <a:t>DB</a:t>
            </a:r>
            <a:r>
              <a:rPr lang="ko-KR" altLang="en-US" sz="1300"/>
              <a:t>정보</a:t>
            </a:r>
          </a:p>
          <a:p>
            <a:pPr marL="257040" indent="-257040">
              <a:buFont typeface="Arial"/>
              <a:buNone/>
              <a:defRPr/>
            </a:pPr>
            <a:endParaRPr lang="ko-KR" altLang="en-US" sz="1400"/>
          </a:p>
          <a:p>
            <a:pPr marL="257040" indent="-257040">
              <a:buFont typeface="Arial"/>
              <a:buNone/>
              <a:defRPr/>
            </a:pPr>
            <a:r>
              <a:rPr lang="ko-KR" altLang="en-US" sz="1400"/>
              <a:t>함수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SetLevel(int WordCounting, int Score) - </a:t>
            </a:r>
            <a:r>
              <a:rPr lang="ko-KR" altLang="en-US" sz="1300"/>
              <a:t>난이도 조절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PresentInitialWord(string initialWord) - </a:t>
            </a:r>
            <a:r>
              <a:rPr lang="ko-KR" altLang="en-US" sz="1300"/>
              <a:t>랜덤 초성 제공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CountDownTimer() - </a:t>
            </a:r>
            <a:r>
              <a:rPr lang="ko-KR" altLang="en-US" sz="1300"/>
              <a:t>제한시간 설정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300"/>
              <a:t>CheckWord(string Word, string InitialWord)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입렵 값이 제시된 자음으로 시작하는단어가 맞는지 확인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사전에 포함된 단어인지  확인</a:t>
            </a:r>
          </a:p>
          <a:p>
            <a:pPr marL="714240" lvl="1" indent="-257040">
              <a:buFont typeface="Arial"/>
              <a:buChar char="•"/>
              <a:defRPr/>
            </a:pPr>
            <a:r>
              <a:rPr lang="ko-KR" altLang="en-US" sz="1300"/>
              <a:t>기존 입력 단어와 중복되지 않는지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527902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(Program)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문장게임 알고리즘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4886" y="447675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문장 제공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694886" y="1272268"/>
            <a:ext cx="2381250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나눠진 문장 클릭</a:t>
            </a:r>
          </a:p>
        </p:txBody>
      </p:sp>
      <p:sp>
        <p:nvSpPr>
          <p:cNvPr id="47" name="순서도: 판단 46"/>
          <p:cNvSpPr/>
          <p:nvPr/>
        </p:nvSpPr>
        <p:spPr>
          <a:xfrm>
            <a:off x="2694886" y="3215368"/>
            <a:ext cx="2381250" cy="817789"/>
          </a:xfrm>
          <a:prstGeom prst="flowChartDecision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기존 문장과</a:t>
            </a:r>
          </a:p>
          <a:p>
            <a:pPr algn="ctr">
              <a:defRPr/>
            </a:pPr>
            <a:r>
              <a:rPr lang="ko-KR" altLang="en-US" sz="1200">
                <a:solidFill>
                  <a:srgbClr val="48596D"/>
                </a:solidFill>
                <a:latin typeface="08서울남산체 M"/>
                <a:ea typeface="08서울남산체 M"/>
              </a:rPr>
              <a:t>일치하는가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96133" y="4770515"/>
            <a:ext cx="2381250" cy="417058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O 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표시</a:t>
            </a:r>
          </a:p>
        </p:txBody>
      </p:sp>
      <p:cxnSp>
        <p:nvCxnSpPr>
          <p:cNvPr id="50" name="직선 화살표 연결선 49"/>
          <p:cNvCxnSpPr>
            <a:stCxn id="44" idx="2"/>
            <a:endCxn id="45" idx="0"/>
          </p:cNvCxnSpPr>
          <p:nvPr/>
        </p:nvCxnSpPr>
        <p:spPr>
          <a:xfrm>
            <a:off x="3885511" y="971550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885511" y="1796143"/>
            <a:ext cx="0" cy="30071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47" idx="0"/>
          </p:cNvCxnSpPr>
          <p:nvPr/>
        </p:nvCxnSpPr>
        <p:spPr>
          <a:xfrm flipH="1">
            <a:off x="3885511" y="2667680"/>
            <a:ext cx="11509" cy="547688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2"/>
            <a:endCxn id="49" idx="0"/>
          </p:cNvCxnSpPr>
          <p:nvPr/>
        </p:nvCxnSpPr>
        <p:spPr>
          <a:xfrm rot="16200000" flipH="1">
            <a:off x="3517455" y="4401212"/>
            <a:ext cx="737358" cy="1247"/>
          </a:xfrm>
          <a:prstGeom prst="straightConnector1">
            <a:avLst/>
          </a:prstGeom>
          <a:ln w="19050">
            <a:solidFill>
              <a:srgbClr val="48596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/>
          <p:cNvCxnSpPr>
            <a:stCxn id="49" idx="1"/>
            <a:endCxn id="44" idx="1"/>
          </p:cNvCxnSpPr>
          <p:nvPr/>
        </p:nvCxnSpPr>
        <p:spPr>
          <a:xfrm flipV="1">
            <a:off x="2696133" y="709612"/>
            <a:ext cx="1588" cy="4269431"/>
          </a:xfrm>
          <a:prstGeom prst="bentConnector3">
            <a:avLst>
              <a:gd name="adj1" fmla="val -8863104"/>
            </a:avLst>
          </a:prstGeom>
          <a:ln>
            <a:solidFill>
              <a:srgbClr val="4859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434315" y="2118631"/>
            <a:ext cx="1664891" cy="523875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화면에 </a:t>
            </a:r>
            <a:r>
              <a:rPr lang="en-US" altLang="ko-KR">
                <a:solidFill>
                  <a:srgbClr val="48596D"/>
                </a:solidFill>
                <a:latin typeface="08서울남산체 M"/>
                <a:ea typeface="08서울남산체 M"/>
              </a:rPr>
              <a:t>X</a:t>
            </a: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 표시</a:t>
            </a:r>
          </a:p>
        </p:txBody>
      </p:sp>
      <p:cxnSp>
        <p:nvCxnSpPr>
          <p:cNvPr id="58" name="연결선: 꺾임 57"/>
          <p:cNvCxnSpPr>
            <a:endCxn id="56" idx="2"/>
          </p:cNvCxnSpPr>
          <p:nvPr/>
        </p:nvCxnSpPr>
        <p:spPr>
          <a:xfrm flipV="1">
            <a:off x="5063436" y="2642506"/>
            <a:ext cx="1203325" cy="9769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stCxn id="56" idx="0"/>
            <a:endCxn id="45" idx="3"/>
          </p:cNvCxnSpPr>
          <p:nvPr/>
        </p:nvCxnSpPr>
        <p:spPr>
          <a:xfrm rot="16200000" flipV="1">
            <a:off x="5379237" y="1231106"/>
            <a:ext cx="584425" cy="11906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682186" y="2093458"/>
            <a:ext cx="2393950" cy="574222"/>
          </a:xfrm>
          <a:prstGeom prst="rect">
            <a:avLst/>
          </a:prstGeom>
          <a:noFill/>
          <a:ln w="19050"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클릭 순서에 따라</a:t>
            </a:r>
          </a:p>
          <a:p>
            <a:pPr algn="ctr">
              <a:defRPr/>
            </a:pPr>
            <a:r>
              <a:rPr lang="ko-KR" altLang="en-US">
                <a:solidFill>
                  <a:srgbClr val="48596D"/>
                </a:solidFill>
                <a:latin typeface="08서울남산체 M"/>
                <a:ea typeface="08서울남산체 M"/>
              </a:rPr>
              <a:t>문장을 화면에 출력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13309" y="6510337"/>
            <a:ext cx="666750" cy="1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713309" y="6335566"/>
            <a:ext cx="666750" cy="1"/>
          </a:xfrm>
          <a:prstGeom prst="straightConnector1">
            <a:avLst/>
          </a:prstGeom>
          <a:ln w="3175">
            <a:solidFill>
              <a:srgbClr val="48596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6326" y="6126608"/>
            <a:ext cx="1627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3F3F3F"/>
                </a:solidFill>
                <a:latin typeface="08서울남산체 M"/>
                <a:ea typeface="08서울남산체 M"/>
              </a:rPr>
              <a:t>Yes</a:t>
            </a:r>
          </a:p>
          <a:p>
            <a:pPr lvl="0">
              <a:defRPr/>
            </a:pPr>
            <a:r>
              <a:rPr lang="en-US" altLang="ko-KR" sz="1600">
                <a:latin typeface="08서울남산체 M"/>
                <a:ea typeface="08서울남산체 M"/>
              </a:rPr>
              <a:t>	</a:t>
            </a:r>
            <a:r>
              <a:rPr lang="en-US" altLang="ko-KR" sz="1600">
                <a:solidFill>
                  <a:srgbClr val="C00000"/>
                </a:solidFill>
                <a:latin typeface="08서울남산체 M"/>
                <a:ea typeface="08서울남산체 M"/>
              </a:rPr>
              <a:t>No</a:t>
            </a:r>
            <a:endParaRPr lang="ko-KR" altLang="en-US" sz="1600">
              <a:solidFill>
                <a:srgbClr val="C00000"/>
              </a:solidFill>
              <a:latin typeface="08서울남산체 M"/>
              <a:ea typeface="08서울남산체 M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299382" y="2382950"/>
            <a:ext cx="4892618" cy="369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데이터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Score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string SeparateWord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ClickNumber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ClickCounting</a:t>
            </a:r>
          </a:p>
          <a:p>
            <a:pPr marL="259000" indent="-259000">
              <a:buFont typeface="Arial"/>
              <a:buChar char="•"/>
              <a:defRPr/>
            </a:pPr>
            <a:r>
              <a:rPr lang="en-US" altLang="ko-KR" sz="1200"/>
              <a:t>int Level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함수 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/>
              <a:t>PresentSentence() - </a:t>
            </a:r>
            <a:r>
              <a:rPr lang="ko-KR" altLang="en-US" sz="1200"/>
              <a:t>헷갈리는 맞춤법 표현이 들어간 문장을 랜덤 출력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/>
              <a:t>CountDownTimer() - </a:t>
            </a:r>
            <a:r>
              <a:rPr lang="ko-KR" altLang="en-US" sz="1200"/>
              <a:t>제한시간 설정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200"/>
              <a:t>IsThisCorrectSentence(string SeparateWord, int ClickNumber)</a:t>
            </a:r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/>
              <a:t>버튼 클릭한 순서 기억</a:t>
            </a:r>
          </a:p>
          <a:p>
            <a:pPr marL="657120" lvl="1" indent="-199920">
              <a:buFont typeface="Arial"/>
              <a:buChar char="•"/>
              <a:defRPr/>
            </a:pPr>
            <a:r>
              <a:rPr lang="ko-KR" altLang="en-US" sz="1200"/>
              <a:t>내부 </a:t>
            </a:r>
            <a:r>
              <a:rPr lang="en-US" altLang="ko-KR" sz="1200"/>
              <a:t>DB</a:t>
            </a:r>
            <a:r>
              <a:rPr lang="ko-KR" altLang="en-US" sz="1200"/>
              <a:t>에 저장된 문장과 어순</a:t>
            </a:r>
            <a:r>
              <a:rPr lang="en-US" altLang="ko-KR" sz="1200"/>
              <a:t>, </a:t>
            </a:r>
            <a:r>
              <a:rPr lang="ko-KR" altLang="en-US" sz="1200"/>
              <a:t>맞춤법이 일치하는지 확인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추가 기능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/>
              <a:t>사용자가 터치 한 순서대로 문장을 화면에 출력</a:t>
            </a: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200"/>
              <a:t>정답 </a:t>
            </a:r>
            <a:r>
              <a:rPr lang="en-US" altLang="ko-KR" sz="1200"/>
              <a:t>or</a:t>
            </a:r>
            <a:r>
              <a:rPr lang="ko-KR" altLang="en-US" sz="1200"/>
              <a:t> 시간초과일 경우 다음 문장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3"/>
            <a:ext cx="738664" cy="41169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(DB)</a:t>
            </a:r>
            <a:endParaRPr lang="ko-KR" altLang="en-US" sz="3600">
              <a:solidFill>
                <a:srgbClr val="48596D"/>
              </a:solidFill>
              <a:latin typeface="08서울남산체 M"/>
              <a:ea typeface="08서울남산체 M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4500655" y="2390043"/>
            <a:ext cx="2209800" cy="927100"/>
          </a:xfrm>
          <a:prstGeom prst="roundRect">
            <a:avLst>
              <a:gd name="adj" fmla="val 16667"/>
            </a:avLst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USER</a:t>
            </a:r>
            <a:endParaRPr lang="ko-KR" altLang="en-US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61590" y="1087738"/>
            <a:ext cx="1651000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ID</a:t>
            </a:r>
            <a:endParaRPr lang="ko-KR" altLang="en-US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53025" y="703350"/>
            <a:ext cx="183809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08서울남산체 B"/>
                <a:ea typeface="08서울남산체 B"/>
              </a:rPr>
              <a:t>PASSWORD</a:t>
            </a:r>
            <a:endParaRPr lang="ko-KR" altLang="en-US" sz="14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81534" y="1893026"/>
            <a:ext cx="1795576" cy="79471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RANKING</a:t>
            </a:r>
            <a:endParaRPr lang="ko-KR" altLang="en-US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44725" y="2061740"/>
            <a:ext cx="1761558" cy="692661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8CB3C"/>
                </a:solidFill>
                <a:latin typeface="08서울남산체 B"/>
                <a:ea typeface="08서울남산체 B"/>
              </a:rPr>
              <a:t>NUMBER</a:t>
            </a:r>
          </a:p>
        </p:txBody>
      </p:sp>
      <p:cxnSp>
        <p:nvCxnSpPr>
          <p:cNvPr id="9" name="직선 연결선 8"/>
          <p:cNvCxnSpPr>
            <a:stCxn id="14" idx="5"/>
            <a:endCxn id="7" idx="1"/>
          </p:cNvCxnSpPr>
          <p:nvPr/>
        </p:nvCxnSpPr>
        <p:spPr>
          <a:xfrm>
            <a:off x="3748308" y="2652963"/>
            <a:ext cx="752346" cy="20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</p:cNvCxnSpPr>
          <p:nvPr/>
        </p:nvCxnSpPr>
        <p:spPr>
          <a:xfrm>
            <a:off x="4287090" y="1780399"/>
            <a:ext cx="537183" cy="60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4"/>
          </p:cNvCxnSpPr>
          <p:nvPr/>
        </p:nvCxnSpPr>
        <p:spPr>
          <a:xfrm rot="5400000">
            <a:off x="5341798" y="1659767"/>
            <a:ext cx="994032" cy="46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3"/>
            <a:endCxn id="7" idx="3"/>
          </p:cNvCxnSpPr>
          <p:nvPr/>
        </p:nvCxnSpPr>
        <p:spPr>
          <a:xfrm rot="10800000" flipV="1">
            <a:off x="6710455" y="2571358"/>
            <a:ext cx="634035" cy="28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031254" y="480978"/>
            <a:ext cx="1877013" cy="606760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rgbClr val="F8CB3C"/>
                </a:solidFill>
                <a:latin typeface="08서울남산체 B"/>
                <a:ea typeface="08서울남산체 B"/>
              </a:rPr>
              <a:t>Accumulation</a:t>
            </a:r>
            <a:endParaRPr lang="ko-KR" altLang="en-US" sz="12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38298" y="1148507"/>
            <a:ext cx="1630332" cy="728329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08서울남산체 B"/>
                <a:ea typeface="08서울남산체 B"/>
              </a:rPr>
              <a:t>Challenge</a:t>
            </a:r>
            <a:endParaRPr lang="ko-KR" altLang="en-US" sz="14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596645" y="2439732"/>
            <a:ext cx="1486942" cy="719824"/>
          </a:xfrm>
          <a:prstGeom prst="ellipse">
            <a:avLst/>
          </a:prstGeom>
          <a:solidFill>
            <a:srgbClr val="48596D"/>
          </a:solidFill>
          <a:ln>
            <a:solidFill>
              <a:srgbClr val="485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8CB3C"/>
                </a:solidFill>
                <a:latin typeface="08서울남산체 B"/>
                <a:ea typeface="08서울남산체 B"/>
              </a:rPr>
              <a:t>Matching</a:t>
            </a:r>
            <a:endParaRPr lang="ko-KR" altLang="en-US" sz="1400">
              <a:solidFill>
                <a:srgbClr val="F8CB3C"/>
              </a:solidFill>
              <a:latin typeface="08서울남산체 B"/>
              <a:ea typeface="08서울남산체 B"/>
            </a:endParaRPr>
          </a:p>
        </p:txBody>
      </p:sp>
      <p:cxnSp>
        <p:nvCxnSpPr>
          <p:cNvPr id="31" name="직선 연결선 30"/>
          <p:cNvCxnSpPr>
            <a:stCxn id="13" idx="7"/>
            <a:endCxn id="32" idx="4"/>
          </p:cNvCxnSpPr>
          <p:nvPr/>
        </p:nvCxnSpPr>
        <p:spPr>
          <a:xfrm rot="5400000" flipH="1" flipV="1">
            <a:off x="8331122" y="1370770"/>
            <a:ext cx="921672" cy="35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6"/>
            <a:endCxn id="35" idx="3"/>
          </p:cNvCxnSpPr>
          <p:nvPr/>
        </p:nvCxnSpPr>
        <p:spPr>
          <a:xfrm flipV="1">
            <a:off x="8877110" y="1770174"/>
            <a:ext cx="899945" cy="520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" idx="5"/>
            <a:endCxn id="36" idx="2"/>
          </p:cNvCxnSpPr>
          <p:nvPr/>
        </p:nvCxnSpPr>
        <p:spPr>
          <a:xfrm>
            <a:off x="8614154" y="2571358"/>
            <a:ext cx="982491" cy="228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2946913" y="4041624"/>
          <a:ext cx="7527084" cy="212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45"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USER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NUMBER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ID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PASSWORD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Accumulation_Ranking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Matching_Ranking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Challenge_Ranking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varchar()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varchar()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integer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고유번호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계정 명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비밀번호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누적랭킹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(</a:t>
                      </a: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혼자하기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대결랭킹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(</a:t>
                      </a: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같이하기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도전랭킹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(</a:t>
                      </a:r>
                      <a:r>
                        <a:rPr lang="ko-KR" altLang="en-US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도전모드</a:t>
                      </a:r>
                      <a:r>
                        <a:rPr lang="en-US" altLang="ko-KR">
                          <a:solidFill>
                            <a:srgbClr val="3F3F3F"/>
                          </a:solidFill>
                          <a:latin typeface="08서울남산체 M"/>
                          <a:ea typeface="08서울남산체 M"/>
                        </a:rPr>
                        <a:t>)</a:t>
                      </a:r>
                      <a:endParaRPr lang="ko-KR" altLang="en-US">
                        <a:solidFill>
                          <a:srgbClr val="3F3F3F"/>
                        </a:solidFill>
                        <a:latin typeface="08서울남산체 M"/>
                        <a:ea typeface="08서울남산체 M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5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69306" y="1262742"/>
            <a:ext cx="738664" cy="419317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48596D"/>
                </a:solidFill>
                <a:latin typeface="08서울남산체 M"/>
                <a:ea typeface="08서울남산체 M"/>
              </a:rPr>
              <a:t>모듈 상세 설계</a:t>
            </a:r>
            <a:r>
              <a:rPr lang="en-US" altLang="ko-KR" sz="3600">
                <a:solidFill>
                  <a:srgbClr val="48596D"/>
                </a:solidFill>
                <a:latin typeface="08서울남산체 M"/>
                <a:ea typeface="08서울남산체 M"/>
              </a:rPr>
              <a:t>(API)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51535" y="1323219"/>
            <a:ext cx="444393" cy="1770501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M"/>
                <a:ea typeface="08서울남산체 M"/>
              </a:rPr>
              <a:t>초성게임 알고리즘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08서울남산체 M"/>
              <a:ea typeface="08서울남산체 M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44246" y="625502"/>
            <a:ext cx="3537857" cy="364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우리말 샘 </a:t>
            </a:r>
            <a:r>
              <a:rPr lang="en-US" altLang="ko-KR" dirty="0"/>
              <a:t>OPEN API</a:t>
            </a:r>
            <a:r>
              <a:rPr lang="ko-KR" altLang="en-US" dirty="0"/>
              <a:t> </a:t>
            </a:r>
            <a:r>
              <a:rPr lang="en-US" altLang="ko-KR" dirty="0"/>
              <a:t>(XML </a:t>
            </a:r>
            <a:r>
              <a:rPr lang="ko-KR" altLang="en-US" dirty="0" err="1"/>
              <a:t>파싱</a:t>
            </a:r>
            <a:r>
              <a:rPr lang="en-US" altLang="ko-KR" dirty="0"/>
              <a:t>)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086769" y="1399409"/>
            <a:ext cx="5655469" cy="3110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데이터</a:t>
            </a:r>
          </a:p>
          <a:p>
            <a:pPr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OpenAPIUrl</a:t>
            </a:r>
            <a:r>
              <a:rPr lang="en-US" altLang="ko-KR" dirty="0"/>
              <a:t> - 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불러올 주소</a:t>
            </a:r>
          </a:p>
          <a:p>
            <a:pPr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APIKey</a:t>
            </a:r>
            <a:r>
              <a:rPr lang="en-US" altLang="ko-KR" dirty="0"/>
              <a:t> - API</a:t>
            </a:r>
            <a:r>
              <a:rPr lang="ko-KR" altLang="en-US" dirty="0"/>
              <a:t>를 사용할 수 있는 </a:t>
            </a:r>
            <a:r>
              <a:rPr lang="ko-KR" altLang="en-US" dirty="0" err="1"/>
              <a:t>키값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함수</a:t>
            </a:r>
          </a:p>
          <a:p>
            <a:pPr>
              <a:defRPr/>
            </a:pPr>
            <a:r>
              <a:rPr lang="en-US" altLang="ko-KR" dirty="0" err="1"/>
              <a:t>CheckWord</a:t>
            </a:r>
            <a:r>
              <a:rPr lang="en-US" altLang="ko-KR" dirty="0"/>
              <a:t>(string word, string </a:t>
            </a:r>
            <a:r>
              <a:rPr lang="en-US" altLang="ko-KR" dirty="0" err="1"/>
              <a:t>InitialWord</a:t>
            </a:r>
            <a:r>
              <a:rPr lang="en-US" altLang="ko-KR" dirty="0"/>
              <a:t>) - </a:t>
            </a:r>
            <a:r>
              <a:rPr lang="ko-KR" altLang="en-US" dirty="0"/>
              <a:t>입력된 단어가 맞는지 확인</a:t>
            </a:r>
          </a:p>
          <a:p>
            <a:pPr>
              <a:defRPr/>
            </a:pPr>
            <a:r>
              <a:rPr lang="en-US" altLang="ko-KR" dirty="0" err="1"/>
              <a:t>WordSearch</a:t>
            </a:r>
            <a:r>
              <a:rPr lang="en-US" altLang="ko-KR" dirty="0"/>
              <a:t>() - API</a:t>
            </a:r>
            <a:r>
              <a:rPr lang="ko-KR" altLang="en-US" dirty="0"/>
              <a:t>사전에서 단어가 있는지 검색</a:t>
            </a:r>
          </a:p>
          <a:p>
            <a:pPr>
              <a:defRPr/>
            </a:pPr>
            <a:r>
              <a:rPr lang="en-US" altLang="ko-KR" dirty="0" err="1"/>
              <a:t>SendResult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정오답</a:t>
            </a:r>
            <a:r>
              <a:rPr lang="ko-KR" altLang="en-US" dirty="0"/>
              <a:t> 판단하여 전송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797670" y="2275424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3200" b="1">
                  <a:solidFill>
                    <a:srgbClr val="48596D"/>
                  </a:solidFill>
                  <a:latin typeface="08서울남산체 M"/>
                  <a:ea typeface="1훈검정고무신 R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차례</a:t>
            </a:r>
            <a:endParaRPr lang="en-US" altLang="ko-KR" sz="3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1694" y="1839044"/>
            <a:ext cx="996503" cy="856343"/>
            <a:chOff x="1237564" y="5297714"/>
            <a:chExt cx="996503" cy="856343"/>
          </a:xfrm>
        </p:grpSpPr>
        <p:sp>
          <p:nvSpPr>
            <p:cNvPr id="10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21240" y="1857837"/>
            <a:ext cx="996503" cy="856343"/>
            <a:chOff x="1237564" y="5297714"/>
            <a:chExt cx="996503" cy="856343"/>
          </a:xfrm>
        </p:grpSpPr>
        <p:sp>
          <p:nvSpPr>
            <p:cNvPr id="1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95427" y="1867550"/>
            <a:ext cx="996503" cy="856343"/>
            <a:chOff x="1237564" y="5297714"/>
            <a:chExt cx="996503" cy="856343"/>
          </a:xfrm>
        </p:grpSpPr>
        <p:sp>
          <p:nvSpPr>
            <p:cNvPr id="2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62556" y="1872022"/>
            <a:ext cx="996503" cy="856343"/>
            <a:chOff x="1237564" y="5297714"/>
            <a:chExt cx="996503" cy="856343"/>
          </a:xfrm>
        </p:grpSpPr>
        <p:sp>
          <p:nvSpPr>
            <p:cNvPr id="2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88331" y="2901913"/>
            <a:ext cx="1176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90610" y="2901912"/>
            <a:ext cx="1321018" cy="82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관련 연구</a:t>
            </a:r>
          </a:p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및 </a:t>
            </a:r>
          </a:p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사례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26800" y="2919286"/>
            <a:ext cx="1474991" cy="33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구성도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87283" y="2901913"/>
            <a:ext cx="1715087" cy="33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모듈 상세 설계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8447267" y="4955242"/>
            <a:ext cx="3047374" cy="316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81" idx="2"/>
          </p:cNvCxnSpPr>
          <p:nvPr/>
        </p:nvCxnSpPr>
        <p:spPr>
          <a:xfrm flipV="1">
            <a:off x="5418628" y="4976827"/>
            <a:ext cx="2719075" cy="549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78" idx="2"/>
          </p:cNvCxnSpPr>
          <p:nvPr/>
        </p:nvCxnSpPr>
        <p:spPr>
          <a:xfrm flipV="1">
            <a:off x="2537486" y="4991634"/>
            <a:ext cx="2571464" cy="34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891510" y="4558694"/>
            <a:ext cx="996503" cy="856343"/>
            <a:chOff x="1237564" y="5297714"/>
            <a:chExt cx="996503" cy="856343"/>
          </a:xfrm>
        </p:grpSpPr>
        <p:sp>
          <p:nvSpPr>
            <p:cNvPr id="74" name="타원형 설명선 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920263" y="4563463"/>
            <a:ext cx="996503" cy="856343"/>
            <a:chOff x="1237564" y="5297714"/>
            <a:chExt cx="996503" cy="856343"/>
          </a:xfrm>
        </p:grpSpPr>
        <p:sp>
          <p:nvSpPr>
            <p:cNvPr id="77" name="타원형 설명선 1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949016" y="4548656"/>
            <a:ext cx="996503" cy="856343"/>
            <a:chOff x="1237564" y="5297714"/>
            <a:chExt cx="996503" cy="856343"/>
          </a:xfrm>
        </p:grpSpPr>
        <p:sp>
          <p:nvSpPr>
            <p:cNvPr id="80" name="타원형 설명선 19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977769" y="4563463"/>
            <a:ext cx="996503" cy="856343"/>
            <a:chOff x="1237564" y="5297714"/>
            <a:chExt cx="996503" cy="856343"/>
          </a:xfrm>
        </p:grpSpPr>
        <p:sp>
          <p:nvSpPr>
            <p:cNvPr id="83" name="타원형 설명선 22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717589" y="5621563"/>
            <a:ext cx="1287001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24400" y="5621563"/>
            <a:ext cx="148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데모환경설계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32436" y="5627501"/>
            <a:ext cx="1262329" cy="57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업무분담</a:t>
            </a:r>
          </a:p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및 일정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806007" y="5621563"/>
            <a:ext cx="1357418" cy="56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448773" y="1872735"/>
            <a:ext cx="996503" cy="856343"/>
            <a:chOff x="1237564" y="5297714"/>
            <a:chExt cx="996503" cy="856343"/>
          </a:xfrm>
        </p:grpSpPr>
        <p:sp>
          <p:nvSpPr>
            <p:cNvPr id="47" name="타원형 설명선 46"/>
            <p:cNvSpPr/>
            <p:nvPr/>
          </p:nvSpPr>
          <p:spPr>
            <a:xfrm>
              <a:off x="1237564" y="5297714"/>
              <a:ext cx="996503" cy="85634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426251" y="5416321"/>
              <a:ext cx="619128" cy="61912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08서울남산체 M"/>
                <a:ea typeface="08서울남산체 M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3504680" y="228330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209200" y="2254796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780681" y="2279463"/>
            <a:ext cx="1739816" cy="1241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60540" y="2901913"/>
            <a:ext cx="1321018" cy="57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en-US" altLang="ko-KR" sz="16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6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2821" y="1477186"/>
            <a:ext cx="6096000" cy="51217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 DB : MySQL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5.7.21,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(ver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Eclipse</a:t>
            </a: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open API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를 이용해 단어 확인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서버구축과 MySQL을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회원사이의 경쟁기능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>
                <a:solidFill>
                  <a:srgbClr val="3F3F3F"/>
                </a:solidFill>
                <a:latin typeface="08서울남산체 M"/>
                <a:ea typeface="08서울남산체 M"/>
              </a:rPr>
              <a:t> 관리자와 회원을 두고 회원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  <a:cs typeface="+mn-cs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  <a:cs typeface="+mn-cs"/>
                  </a:rPr>
                  <a:t>6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  <a:cs typeface="+mn-cs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개발환경 및 개발방법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0971" y="1888327"/>
            <a:ext cx="6096001" cy="34628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400"/>
              </a:spcBef>
              <a:defRPr/>
            </a:pPr>
            <a:r>
              <a:rPr lang="en-US" altLang="ko-KR" sz="2000" dirty="0">
                <a:solidFill>
                  <a:srgbClr val="3F3F3F"/>
                </a:solidFill>
                <a:latin typeface="08서울남산체 M"/>
                <a:ea typeface="08서울남산체 M"/>
                <a:cs typeface="+mn-cs"/>
              </a:rPr>
              <a:t>GitHub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sz="1600" dirty="0">
                <a:hlinkClick r:id="rId2"/>
              </a:rPr>
              <a:t>https://github.com/plusalpha12/koreanQuiz</a:t>
            </a:r>
            <a:endParaRPr lang="en-US" altLang="ko-KR" sz="1600" dirty="0"/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endParaRPr lang="en-US" altLang="ko-KR" sz="1600" dirty="0"/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ko-KR" altLang="en-US" sz="1600" dirty="0"/>
              <a:t>개인 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ID</a:t>
            </a:r>
          </a:p>
          <a:p>
            <a:pPr marL="228480" indent="-22848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ko-KR" altLang="en-US" sz="1600" dirty="0"/>
              <a:t>팀장 </a:t>
            </a:r>
            <a:r>
              <a:rPr lang="en-US" altLang="ko-KR" sz="1600" dirty="0"/>
              <a:t>:</a:t>
            </a:r>
            <a:r>
              <a:rPr lang="ko-KR" altLang="en-US" sz="1600" dirty="0"/>
              <a:t> 이현중</a:t>
            </a:r>
          </a:p>
          <a:p>
            <a:pPr marL="685680" lvl="1" indent="-22848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altLang="ko-KR" sz="1600" dirty="0"/>
              <a:t>ID : plusalpha12</a:t>
            </a:r>
          </a:p>
          <a:p>
            <a:pPr marL="228480" indent="-22848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ko-KR" altLang="en-US" sz="1600" dirty="0"/>
              <a:t>팀원 </a:t>
            </a:r>
            <a:r>
              <a:rPr lang="en-US" altLang="ko-KR" sz="1600" dirty="0"/>
              <a:t>:</a:t>
            </a:r>
            <a:r>
              <a:rPr lang="ko-KR" altLang="en-US" sz="1600" dirty="0"/>
              <a:t> 조윤선</a:t>
            </a:r>
          </a:p>
          <a:p>
            <a:pPr marL="685680" lvl="1" indent="-22848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altLang="ko-KR" sz="1600" dirty="0"/>
              <a:t>ID : rainynight1215</a:t>
            </a:r>
          </a:p>
          <a:p>
            <a:pPr marL="228480" indent="-22848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ko-KR" altLang="en-US" sz="1600" dirty="0"/>
              <a:t>팀원 </a:t>
            </a:r>
            <a:r>
              <a:rPr lang="en-US" altLang="ko-KR" sz="1600" dirty="0"/>
              <a:t>:</a:t>
            </a:r>
            <a:r>
              <a:rPr lang="ko-KR" altLang="en-US" sz="1600" dirty="0"/>
              <a:t> 김하은</a:t>
            </a:r>
          </a:p>
          <a:p>
            <a:pPr marL="685680" lvl="1" indent="-228480"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altLang="ko-KR" sz="1600" dirty="0"/>
              <a:t>ID : haeuni777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  <a:cs typeface="+mn-cs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  <a:cs typeface="+mn-cs"/>
                  </a:rPr>
                  <a:t>7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  <a:cs typeface="+mn-cs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29225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ea typeface="08서울남산체 M"/>
                <a:cs typeface="Arial"/>
              </a:rPr>
              <a:t>데모 환경 설계</a:t>
            </a:r>
            <a:endParaRPr lang="ko-KR" altLang="en-US" sz="3600" b="1" dirty="0">
              <a:solidFill>
                <a:srgbClr val="3F3F3F"/>
              </a:solidFill>
              <a:ea typeface="08서울남산체 M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34" y="2169636"/>
            <a:ext cx="8096370" cy="2556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08서울남산체 M"/>
                <a:ea typeface="08서울남산체 M"/>
                <a:cs typeface="+mn-cs"/>
              </a:rPr>
              <a:t>사전 설정</a:t>
            </a:r>
          </a:p>
          <a:p>
            <a:pPr lvl="0">
              <a:defRPr/>
            </a:pPr>
            <a:endParaRPr lang="en-US" altLang="ko-KR" dirty="0">
              <a:latin typeface="08서울남산체 M"/>
              <a:ea typeface="08서울남산체 M"/>
              <a:cs typeface="+mn-cs"/>
            </a:endParaRPr>
          </a:p>
          <a:p>
            <a:pPr marL="285750" indent="-285750">
              <a:buFont typeface="Wingdings"/>
              <a:buChar char="ü"/>
              <a:defRPr/>
            </a:pPr>
            <a:r>
              <a:rPr lang="en-US" altLang="ko-KR" dirty="0">
                <a:latin typeface="08서울남산체 M"/>
                <a:ea typeface="08서울남산체 M"/>
                <a:cs typeface="+mn-cs"/>
              </a:rPr>
              <a:t>SERVER PC</a:t>
            </a:r>
            <a:r>
              <a:rPr lang="ko-KR" altLang="en-US" dirty="0">
                <a:latin typeface="08서울남산체 M"/>
                <a:ea typeface="08서울남산체 M"/>
                <a:cs typeface="+mn-cs"/>
              </a:rPr>
              <a:t> </a:t>
            </a:r>
            <a:r>
              <a:rPr lang="en-US" altLang="ko-KR" dirty="0">
                <a:latin typeface="08서울남산체 M"/>
                <a:ea typeface="08서울남산체 M"/>
                <a:cs typeface="+mn-cs"/>
              </a:rPr>
              <a:t>(OS Window 10)</a:t>
            </a:r>
            <a:r>
              <a:rPr lang="ko-KR" altLang="en-US" dirty="0">
                <a:latin typeface="08서울남산체 M"/>
                <a:ea typeface="08서울남산체 M"/>
                <a:cs typeface="+mn-cs"/>
              </a:rPr>
              <a:t> </a:t>
            </a:r>
            <a:r>
              <a:rPr lang="en-US" altLang="ko-KR" dirty="0">
                <a:latin typeface="08서울남산체 M"/>
                <a:ea typeface="08서울남산체 M"/>
                <a:cs typeface="+mn-cs"/>
              </a:rPr>
              <a:t>+</a:t>
            </a:r>
            <a:r>
              <a:rPr lang="ko-KR" altLang="en-US" dirty="0">
                <a:latin typeface="08서울남산체 M"/>
                <a:ea typeface="08서울남산체 M"/>
                <a:cs typeface="+mn-cs"/>
              </a:rPr>
              <a:t> 데이터베이스</a:t>
            </a:r>
          </a:p>
          <a:p>
            <a:pPr marL="285750" indent="-285750">
              <a:buFont typeface="Wingdings"/>
              <a:buChar char="ü"/>
              <a:defRPr/>
            </a:pPr>
            <a:r>
              <a:rPr lang="ko-KR" altLang="en-US" dirty="0">
                <a:latin typeface="08서울남산체 M"/>
                <a:ea typeface="08서울남산체 M"/>
                <a:cs typeface="+mn-cs"/>
              </a:rPr>
              <a:t>프로그램 실행 </a:t>
            </a:r>
            <a:r>
              <a:rPr lang="en-US" altLang="ko-KR" dirty="0">
                <a:latin typeface="08서울남산체 M"/>
                <a:ea typeface="08서울남산체 M"/>
                <a:cs typeface="+mn-cs"/>
              </a:rPr>
              <a:t>PC</a:t>
            </a:r>
          </a:p>
          <a:p>
            <a:pPr marL="285750" indent="-285750">
              <a:buFont typeface="Wingdings"/>
              <a:buChar char="ü"/>
              <a:defRPr/>
            </a:pPr>
            <a:endParaRPr lang="en-US" altLang="ko-KR" dirty="0">
              <a:latin typeface="08서울남산체 M"/>
              <a:ea typeface="08서울남산체 M"/>
              <a:cs typeface="+mn-cs"/>
            </a:endParaRPr>
          </a:p>
          <a:p>
            <a:pPr lvl="0">
              <a:defRPr/>
            </a:pPr>
            <a:r>
              <a:rPr lang="ko-KR" altLang="en-US" sz="2400" dirty="0">
                <a:latin typeface="08서울남산체 M"/>
                <a:ea typeface="08서울남산체 M"/>
                <a:cs typeface="+mn-cs"/>
              </a:rPr>
              <a:t>데모 시나리오</a:t>
            </a:r>
          </a:p>
          <a:p>
            <a:pPr lvl="0">
              <a:defRPr/>
            </a:pPr>
            <a:endParaRPr lang="en-US" altLang="ko-KR" sz="2400" dirty="0">
              <a:latin typeface="08서울남산체 M"/>
              <a:ea typeface="08서울남산체 M"/>
              <a:cs typeface="+mn-cs"/>
            </a:endParaRPr>
          </a:p>
          <a:p>
            <a:pPr lvl="0">
              <a:defRPr/>
            </a:pPr>
            <a:r>
              <a:rPr lang="ko-KR" altLang="en-US" dirty="0">
                <a:latin typeface="08서울남산체 M"/>
                <a:ea typeface="08서울남산체 M"/>
                <a:cs typeface="+mn-cs"/>
              </a:rPr>
              <a:t>회원가입 </a:t>
            </a:r>
            <a:r>
              <a:rPr lang="en-US" altLang="ko-KR" dirty="0">
                <a:latin typeface="08서울남산체 M"/>
                <a:ea typeface="08서울남산체 M"/>
                <a:cs typeface="+mn-cs"/>
              </a:rPr>
              <a:t>&gt; </a:t>
            </a:r>
            <a:r>
              <a:rPr lang="ko-KR" altLang="en-US" dirty="0">
                <a:latin typeface="08서울남산체 M"/>
                <a:ea typeface="08서울남산체 M"/>
                <a:cs typeface="+mn-cs"/>
              </a:rPr>
              <a:t>로그인 </a:t>
            </a:r>
            <a:r>
              <a:rPr lang="en-US" altLang="ko-KR" dirty="0">
                <a:latin typeface="08서울남산체 M"/>
                <a:ea typeface="08서울남산체 M"/>
                <a:cs typeface="+mn-cs"/>
              </a:rPr>
              <a:t>&gt;</a:t>
            </a:r>
            <a:r>
              <a:rPr lang="ko-KR" altLang="en-US" dirty="0">
                <a:latin typeface="08서울남산체 M"/>
                <a:ea typeface="08서울남산체 M"/>
                <a:cs typeface="+mn-cs"/>
              </a:rPr>
              <a:t> </a:t>
            </a:r>
            <a:r>
              <a:rPr lang="ko-KR" altLang="en-US" dirty="0" err="1">
                <a:latin typeface="08서울남산체 M"/>
                <a:ea typeface="08서울남산체 M"/>
                <a:cs typeface="+mn-cs"/>
              </a:rPr>
              <a:t>초성게임</a:t>
            </a:r>
            <a:r>
              <a:rPr lang="ko-KR" altLang="en-US" dirty="0">
                <a:latin typeface="08서울남산체 M"/>
                <a:ea typeface="08서울남산체 M"/>
                <a:cs typeface="+mn-cs"/>
              </a:rPr>
              <a:t> 다중사용자모드 시연 </a:t>
            </a:r>
            <a:r>
              <a:rPr lang="en-US" altLang="ko-KR" dirty="0">
                <a:latin typeface="08서울남산체 M"/>
                <a:ea typeface="08서울남산체 M"/>
                <a:cs typeface="+mn-cs"/>
              </a:rPr>
              <a:t>&gt; </a:t>
            </a:r>
            <a:r>
              <a:rPr lang="ko-KR" altLang="en-US" dirty="0" err="1">
                <a:latin typeface="08서울남산체 M"/>
                <a:ea typeface="08서울남산체 M"/>
                <a:cs typeface="+mn-cs"/>
              </a:rPr>
              <a:t>문장게임</a:t>
            </a:r>
            <a:r>
              <a:rPr lang="ko-KR" altLang="en-US" dirty="0">
                <a:latin typeface="08서울남산체 M"/>
                <a:ea typeface="08서울남산체 M"/>
                <a:cs typeface="+mn-cs"/>
              </a:rPr>
              <a:t> 시연 </a:t>
            </a:r>
            <a:r>
              <a:rPr lang="en-US" altLang="ko-KR" dirty="0">
                <a:latin typeface="08서울남산체 M"/>
                <a:ea typeface="08서울남산체 M"/>
                <a:cs typeface="+mn-cs"/>
              </a:rPr>
              <a:t>&gt; </a:t>
            </a:r>
            <a:r>
              <a:rPr lang="ko-KR" altLang="en-US" dirty="0">
                <a:latin typeface="08서울남산체 M"/>
                <a:ea typeface="08서울남산체 M"/>
                <a:cs typeface="+mn-cs"/>
              </a:rPr>
              <a:t>정보확인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426400" y="2052000"/>
          <a:ext cx="7032245" cy="3951223"/>
        </p:xfrm>
        <a:graphic>
          <a:graphicData uri="http://schemas.openxmlformats.org/drawingml/2006/table">
            <a:tbl>
              <a:tblPr firstRow="1" bandRow="1"/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조윤선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이현중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김하은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자료수집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xml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파싱 법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구현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사전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데이터베이스 연동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자바 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GUI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작성</a:t>
                      </a: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API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자료 확보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기본 프로그램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>
                        <a:solidFill>
                          <a:srgbClr val="4D4D4D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인터페이스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내부 알고리즘 및 기본 함수 구현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서버와 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연동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기본 인터페이스 작성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테스트</a:t>
                      </a:r>
                      <a:endParaRPr lang="ko-KR" altLang="en-US" sz="1300" b="1" i="0" u="none" strike="noStrike" cap="none" normalizeH="0" baseline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통합 테스트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&amp;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프로그램 테스트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solidFill>
                            <a:srgbClr val="4D4D4D"/>
                          </a:solidFill>
                          <a:effectLst/>
                          <a:latin typeface="맑은 고딕"/>
                          <a:ea typeface="맑은 고딕"/>
                        </a:rPr>
                        <a:t>유지보수</a:t>
                      </a:r>
                    </a:p>
                  </a:txBody>
                  <a:tcPr marL="93982" marR="93982" marT="48895" marB="488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4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8</a:t>
                </a:r>
                <a:endParaRPr lang="en-US" altLang="ko-KR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7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20848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업무 분담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8</a:t>
                </a: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일정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47802" y="2143392"/>
          <a:ext cx="8096394" cy="35784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792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90000"/>
                        </a:schemeClr>
                      </a:fgClr>
                      <a:bgClr>
                        <a:schemeClr val="bg1">
                          <a:lumMod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4612991" y="2695574"/>
            <a:ext cx="667153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300832" y="3067050"/>
            <a:ext cx="67502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98197" y="3494994"/>
            <a:ext cx="67529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990714" y="3927701"/>
            <a:ext cx="2075943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695564" y="4361429"/>
            <a:ext cx="1371356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75922" y="4797198"/>
            <a:ext cx="697832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056270" y="5158808"/>
            <a:ext cx="1396840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42504" y="5526540"/>
            <a:ext cx="689075" cy="0"/>
          </a:xfrm>
          <a:prstGeom prst="line">
            <a:avLst/>
          </a:prstGeom>
          <a:ln w="5715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9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필요기술 및 참고문헌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2999" y="1740454"/>
            <a:ext cx="6096000" cy="36522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자바 프로그래밍 </a:t>
            </a: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열혈강의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헬로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>
              <a:spcBef>
                <a:spcPts val="400"/>
              </a:spcBef>
              <a:buClrTx/>
              <a:buFontTx/>
              <a:buNone/>
              <a:defRPr/>
            </a:pPr>
            <a:endParaRPr lang="ko-KR" altLang="en-US" b="1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이것이 </a:t>
            </a:r>
            <a:r>
              <a:rPr lang="ko-KR" altLang="en-US" sz="16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MySQL이다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(저자 : </a:t>
            </a:r>
            <a:r>
              <a:rPr lang="ko-KR" altLang="en-US" sz="16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우재남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</a:t>
            </a:r>
            <a:r>
              <a:rPr lang="ko-KR" altLang="en-US" sz="16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이국현</a:t>
            </a:r>
            <a:r>
              <a:rPr lang="ko-KR" altLang="en-US" sz="16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endParaRPr lang="ko-KR" altLang="en-US" b="1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defRPr/>
            </a:pPr>
            <a:r>
              <a:rPr lang="ko-KR" altLang="en-US" sz="20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>
              <a:spcBef>
                <a:spcPts val="400"/>
              </a:spcBef>
              <a:buClrTx/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  <a:hlinkClick r:id="rId2"/>
              </a:rPr>
              <a:t>http://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hlinkClick r:id="rId2"/>
              </a:rPr>
              <a:t>studyforus.tistory.com/221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36950"/>
            <a:ext cx="12192000" cy="3329214"/>
          </a:xfrm>
          <a:prstGeom prst="rect">
            <a:avLst/>
          </a:prstGeom>
          <a:solidFill>
            <a:srgbClr val="F8C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48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4596" y="2815964"/>
            <a:ext cx="3662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08서울남산체 M" panose="02020603020101020101" pitchFamily="18" charset="-127"/>
                <a:cs typeface="Arial" panose="020B0604020202020204" pitchFamily="34" charset="0"/>
              </a:rPr>
              <a:t>THANKYOU</a:t>
            </a:r>
            <a:endParaRPr lang="ko-KR" altLang="en-US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08서울남산체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1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10751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개요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3355" y="1842821"/>
            <a:ext cx="5546422" cy="447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1.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2.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목표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기존의 초성게임과 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직접 문장을 구성하고 맞춤법을 학습할 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3.</a:t>
            </a:r>
            <a:r>
              <a:rPr lang="ko-KR" altLang="en-US" sz="2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08서울남산체 M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2</a:t>
                </a:r>
                <a:endParaRPr lang="ko-KR" altLang="en-US" sz="3200" b="1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6044" y="261992"/>
            <a:ext cx="49872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지적 사항 및 수정 사항</a:t>
            </a:r>
            <a:endParaRPr lang="ko-KR" altLang="en-US" sz="3600" b="1" dirty="0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770" y="2752153"/>
            <a:ext cx="30214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게임성을</a:t>
            </a:r>
            <a:r>
              <a:rPr lang="ko-KR" altLang="en-US" dirty="0" smtClean="0"/>
              <a:t> 높일 것</a:t>
            </a:r>
            <a:r>
              <a:rPr lang="en-US" altLang="ko-KR" dirty="0" smtClean="0"/>
              <a:t> </a:t>
            </a:r>
          </a:p>
          <a:p>
            <a:pPr marL="800100" lvl="1" indent="-342900">
              <a:buAutoNum type="arabicPeriod"/>
            </a:pPr>
            <a:r>
              <a:rPr lang="ko-KR" altLang="en-US" sz="1400" dirty="0" smtClean="0"/>
              <a:t>유인 요소 필요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구체적인 기능 기술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단순한 구성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문장 구성요소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설계 내용 부족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2219" y="2305877"/>
            <a:ext cx="39915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타임어택 및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콤보 기능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랭킹 추가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구체적인 기능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초성 별 난이도 설정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단어 입력 시 외부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에서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단어가 정확한지 확인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정오답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백과사전 기능 추가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업적 및 단어 설명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문장의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주어와 동사 등을 조사를 기준으로 구분하여 </a:t>
            </a:r>
            <a:r>
              <a:rPr lang="ko-KR" altLang="en-US" dirty="0" err="1" smtClean="0"/>
              <a:t>정오답</a:t>
            </a:r>
            <a:r>
              <a:rPr lang="ko-KR" altLang="en-US" dirty="0" smtClean="0"/>
              <a:t> 판단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770782" y="3607872"/>
            <a:ext cx="1367625" cy="9621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2"/>
            <a:ext cx="4427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  <a:endParaRPr lang="ko-KR" altLang="en-US" sz="3600" b="1">
              <a:solidFill>
                <a:srgbClr val="3F3F3F"/>
              </a:solidFill>
              <a:latin typeface="08서울남산체 M"/>
              <a:ea typeface="08서울남산체 M"/>
              <a:cs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8545" y="1590335"/>
            <a:ext cx="7394909" cy="5144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309" y="6214043"/>
            <a:ext cx="2183382" cy="346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01 </a:t>
            </a:r>
            <a:r>
              <a:rPr lang="ko-KR" altLang="en-US" sz="1700" b="1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08서울남산체 M"/>
                <a:ea typeface="08서울남산체 M"/>
              </a:rPr>
              <a:t>메인 화면</a:t>
            </a:r>
            <a:endParaRPr lang="en-US" altLang="ko-KR" sz="1700" b="1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08서울남산체 M"/>
              <a:ea typeface="08서울남산체 M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9492" y="1898193"/>
            <a:ext cx="6693015" cy="4015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7160" y="2253685"/>
            <a:ext cx="4860000" cy="2916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7519" y="2253685"/>
            <a:ext cx="4860000" cy="2916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32696" y="5512594"/>
            <a:ext cx="1768928" cy="362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2-1</a:t>
            </a:r>
            <a:r>
              <a:rPr lang="ko-KR" altLang="en-US" b="1"/>
              <a:t> 게임 메뉴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91147" y="5512594"/>
            <a:ext cx="2372744" cy="36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2-2</a:t>
            </a:r>
            <a:r>
              <a:rPr lang="ko-KR" altLang="en-US" b="1"/>
              <a:t> 게임 매칭 </a:t>
            </a:r>
            <a:r>
              <a:rPr lang="en-US" altLang="ko-KR" b="1"/>
              <a:t>(</a:t>
            </a:r>
            <a:r>
              <a:rPr lang="ko-KR" altLang="en-US" b="1"/>
              <a:t>대전</a:t>
            </a:r>
            <a:r>
              <a:rPr lang="en-US" altLang="ko-KR" b="1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  <a:cs typeface="+mn-cs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  <a:cs typeface="+mn-cs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  <a:cs typeface="+mn-cs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341" y="2910228"/>
            <a:ext cx="4860000" cy="2916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3277" y="2653393"/>
            <a:ext cx="4860000" cy="2916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103" y="2348933"/>
            <a:ext cx="4860000" cy="291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4937" y="6073888"/>
            <a:ext cx="2976562" cy="36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3-1</a:t>
            </a:r>
            <a:r>
              <a:rPr lang="ko-KR" altLang="en-US" b="1"/>
              <a:t> 초성 퀴즈</a:t>
            </a:r>
            <a:r>
              <a:rPr lang="en-US" altLang="ko-KR" b="1"/>
              <a:t>(</a:t>
            </a:r>
            <a:r>
              <a:rPr lang="ko-KR" altLang="en-US" b="1"/>
              <a:t>매칭 </a:t>
            </a:r>
            <a:r>
              <a:rPr lang="en-US" altLang="ko-KR" b="1"/>
              <a:t>&amp;</a:t>
            </a:r>
            <a:r>
              <a:rPr lang="ko-KR" altLang="en-US" b="1"/>
              <a:t> 혼자</a:t>
            </a:r>
            <a:r>
              <a:rPr lang="en-US" altLang="ko-KR" b="1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58401" y="6014357"/>
            <a:ext cx="2389754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3-2</a:t>
            </a:r>
            <a:r>
              <a:rPr lang="ko-KR" altLang="en-US" b="1"/>
              <a:t> 문장 순서 맞추기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306" y="236689"/>
            <a:ext cx="773515" cy="734861"/>
            <a:chOff x="269306" y="236689"/>
            <a:chExt cx="773515" cy="734861"/>
          </a:xfrm>
        </p:grpSpPr>
        <p:grpSp>
          <p:nvGrpSpPr>
            <p:cNvPr id="3" name="그룹 2"/>
            <p:cNvGrpSpPr/>
            <p:nvPr/>
          </p:nvGrpSpPr>
          <p:grpSpPr>
            <a:xfrm>
              <a:off x="269306" y="236689"/>
              <a:ext cx="773515" cy="734861"/>
              <a:chOff x="269306" y="236689"/>
              <a:chExt cx="773515" cy="734861"/>
            </a:xfrm>
          </p:grpSpPr>
          <p:sp>
            <p:nvSpPr>
              <p:cNvPr id="5" name="타원형 설명선 4"/>
              <p:cNvSpPr/>
              <p:nvPr/>
            </p:nvSpPr>
            <p:spPr>
              <a:xfrm>
                <a:off x="277078" y="257175"/>
                <a:ext cx="765743" cy="714375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b="1">
                  <a:latin typeface="08서울남산체 M"/>
                  <a:ea typeface="08서울남산체 M"/>
                  <a:cs typeface="+mn-cs"/>
                </a:endParaRPr>
              </a:p>
            </p:txBody>
          </p:sp>
          <p:sp>
            <p:nvSpPr>
              <p:cNvPr id="6" name="타원형 설명선 5"/>
              <p:cNvSpPr/>
              <p:nvPr/>
            </p:nvSpPr>
            <p:spPr>
              <a:xfrm>
                <a:off x="269306" y="236689"/>
                <a:ext cx="748115" cy="715811"/>
              </a:xfrm>
              <a:prstGeom prst="wedgeEllipseCallout">
                <a:avLst>
                  <a:gd name="adj1" fmla="val -20833"/>
                  <a:gd name="adj2" fmla="val 62500"/>
                </a:avLst>
              </a:prstGeom>
              <a:solidFill>
                <a:srgbClr val="F8CB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200" b="1" dirty="0" smtClean="0">
                    <a:solidFill>
                      <a:srgbClr val="48596D"/>
                    </a:solidFill>
                    <a:latin typeface="08서울남산체 M"/>
                    <a:ea typeface="08서울남산체 M"/>
                    <a:cs typeface="+mn-cs"/>
                  </a:rPr>
                  <a:t>3</a:t>
                </a:r>
                <a:endParaRPr lang="ko-KR" altLang="en-US" sz="3200" b="1" dirty="0">
                  <a:solidFill>
                    <a:srgbClr val="48596D"/>
                  </a:solidFill>
                  <a:latin typeface="08서울남산체 M"/>
                  <a:ea typeface="08서울남산체 M"/>
                  <a:cs typeface="+mn-cs"/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13727" y="271428"/>
              <a:ext cx="184731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6044" y="261991"/>
            <a:ext cx="4427971" cy="8505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08서울남산체 M"/>
                <a:ea typeface="08서울남산체 M"/>
                <a:cs typeface="Arial"/>
              </a:rPr>
              <a:t>시스템 수행 시나리오</a:t>
            </a:r>
          </a:p>
          <a:p>
            <a:pPr lvl="0">
              <a:defRPr/>
            </a:pPr>
            <a:r>
              <a:rPr lang="ko-KR" altLang="en-US" sz="1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8596D"/>
                </a:solidFill>
                <a:latin typeface="08서울남산체 M"/>
                <a:ea typeface="08서울남산체 M"/>
                <a:cs typeface="Arial"/>
              </a:rPr>
              <a:t>스토리보드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1078" y="1772331"/>
            <a:ext cx="6369843" cy="38219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48332" y="6065385"/>
            <a:ext cx="3495335" cy="36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4</a:t>
            </a:r>
            <a:r>
              <a:rPr lang="ko-KR" altLang="en-US" b="1"/>
              <a:t> 랭킹 및 단어사전 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1273</Words>
  <Application>Microsoft Office PowerPoint</Application>
  <PresentationFormat>와이드스크린</PresentationFormat>
  <Paragraphs>403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Arial</vt:lpstr>
      <vt:lpstr>Times New Roman</vt:lpstr>
      <vt:lpstr>08서울남산체 M</vt:lpstr>
      <vt:lpstr>Wingdings</vt:lpstr>
      <vt:lpstr>1훈검정고무신 R</vt:lpstr>
      <vt:lpstr>08서울남산체 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이현중</cp:lastModifiedBy>
  <cp:revision>150</cp:revision>
  <dcterms:created xsi:type="dcterms:W3CDTF">2013-12-18T12:51:48Z</dcterms:created>
  <dcterms:modified xsi:type="dcterms:W3CDTF">2018-03-14T23:49:24Z</dcterms:modified>
  <cp:version>0906.0100.01</cp:version>
</cp:coreProperties>
</file>