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84" r:id="rId5"/>
    <p:sldId id="285" r:id="rId6"/>
    <p:sldId id="28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1" r:id="rId22"/>
    <p:sldId id="293" r:id="rId23"/>
    <p:sldId id="294" r:id="rId24"/>
    <p:sldId id="295" r:id="rId25"/>
    <p:sldId id="296" r:id="rId26"/>
    <p:sldId id="287" r:id="rId27"/>
    <p:sldId id="289" r:id="rId28"/>
    <p:sldId id="277" r:id="rId29"/>
    <p:sldId id="290" r:id="rId30"/>
    <p:sldId id="278" r:id="rId31"/>
    <p:sldId id="279" r:id="rId32"/>
    <p:sldId id="280" r:id="rId33"/>
    <p:sldId id="281" r:id="rId34"/>
    <p:sldId id="282" r:id="rId35"/>
    <p:sldId id="283" r:id="rId36"/>
  </p:sldIdLst>
  <p:sldSz cx="12192000" cy="6858000"/>
  <p:notesSz cx="6797675" cy="9928225"/>
  <p:embeddedFontLst>
    <p:embeddedFont>
      <p:font typeface="HY견고딕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  <p15:guide id="3" pos="-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3C"/>
    <a:srgbClr val="485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432"/>
      </p:cViewPr>
      <p:guideLst>
        <p:guide orient="horz" pos="2158"/>
        <p:guide pos="3839"/>
        <p:guide pos="-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995D75-49F3-4092-B67B-DEF5130BFB2C}" type="datetime1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2018-03-28</a:t>
            </a:fld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842AB2-B351-41D4-9D98-ECADC8CE8F6B}" type="slidenum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‹#›</a:t>
            </a:fld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5B7B99AC-3522-446B-9D83-DF33A6F262F5}" type="datetime1">
              <a:rPr lang="ko-KR" altLang="en-US"/>
              <a:pPr lvl="0">
                <a:defRPr/>
              </a:pPr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3FC07CED-86A5-4402-88A8-8AC94C22F6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>
            <a:picLocks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M" panose="02020603020101020101" pitchFamily="18" charset="-127"/>
          <a:ea typeface="08서울남산체 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" TargetMode="External"/><Relationship Id="rId2" Type="http://schemas.openxmlformats.org/officeDocument/2006/relationships/hyperlink" Target="http://studyforus.tistory.com/22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0273" y="2456879"/>
            <a:ext cx="7651454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ko-KR" altLang="en-US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우리말 퀴즈 </a:t>
            </a:r>
            <a:r>
              <a:rPr lang="ko-KR" altLang="en-US" sz="6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프로그램</a:t>
            </a:r>
            <a:endParaRPr lang="ko-KR" altLang="en-US" sz="60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en-US" altLang="ko-KR" sz="44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Korean Quiz </a:t>
            </a:r>
            <a:r>
              <a:rPr lang="en-US" altLang="ko-KR" sz="44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Program</a:t>
            </a:r>
            <a:endParaRPr lang="ko-KR" altLang="en-US" sz="44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3982" y="5390586"/>
            <a:ext cx="4240140" cy="117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세션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4-11</a:t>
            </a: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2013156035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이현중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방영철</a:t>
            </a: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2013156039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조윤선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한익주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08서울남산체 M"/>
              <a:ea typeface="08서울남산체 M"/>
            </a:endParaRPr>
          </a:p>
          <a:p>
            <a:pPr algn="r"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2014154012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김하은 지도교수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나보균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341" y="2910228"/>
            <a:ext cx="4860000" cy="2916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277" y="2653393"/>
            <a:ext cx="4860000" cy="2916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3" y="2348933"/>
            <a:ext cx="4860000" cy="291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4937" y="6073888"/>
            <a:ext cx="2976562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3-1</a:t>
            </a:r>
            <a:r>
              <a:rPr lang="ko-KR" altLang="en-US" b="1"/>
              <a:t> 초성 퀴즈</a:t>
            </a:r>
            <a:r>
              <a:rPr lang="en-US" altLang="ko-KR" b="1"/>
              <a:t>(</a:t>
            </a:r>
            <a:r>
              <a:rPr lang="ko-KR" altLang="en-US" b="1"/>
              <a:t>매칭 </a:t>
            </a:r>
            <a:r>
              <a:rPr lang="en-US" altLang="ko-KR" b="1"/>
              <a:t>&amp;</a:t>
            </a:r>
            <a:r>
              <a:rPr lang="ko-KR" altLang="en-US" b="1"/>
              <a:t> 혼자</a:t>
            </a:r>
            <a:r>
              <a:rPr lang="en-US" altLang="ko-KR" b="1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8401" y="6014357"/>
            <a:ext cx="2389754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3-2</a:t>
            </a:r>
            <a:r>
              <a:rPr lang="ko-KR" altLang="en-US" b="1"/>
              <a:t> 문장 순서 맞추기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078" y="1772331"/>
            <a:ext cx="6369843" cy="38219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8332" y="6065385"/>
            <a:ext cx="3495335" cy="36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4</a:t>
            </a:r>
            <a:r>
              <a:rPr lang="ko-KR" altLang="en-US" b="1"/>
              <a:t> 랭킹 및 단어사전 기능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4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63017" y="254782"/>
            <a:ext cx="29717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01390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833087" y="3760673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47" name="원통 46"/>
          <p:cNvSpPr/>
          <p:nvPr/>
        </p:nvSpPr>
        <p:spPr>
          <a:xfrm>
            <a:off x="4952149" y="5623153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8" name="직선 화살표 연결선 47"/>
          <p:cNvCxnSpPr>
            <a:stCxn id="44" idx="3"/>
            <a:endCxn id="60" idx="1"/>
          </p:cNvCxnSpPr>
          <p:nvPr/>
        </p:nvCxnSpPr>
        <p:spPr>
          <a:xfrm>
            <a:off x="3863577" y="2548788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762974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58165" y="6405562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88220" y="5895294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54" name="타원 53"/>
          <p:cNvSpPr/>
          <p:nvPr/>
        </p:nvSpPr>
        <p:spPr>
          <a:xfrm>
            <a:off x="5424147" y="1838665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0460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58288" y="3429000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3225743" y="3429000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762974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0460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78766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4035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581978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4035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581978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358912" y="3429000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 flipV="1">
            <a:off x="7358912" y="3429001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3923108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1081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15475" y="4202906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27138" y="5894615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71" name="직선 화살표 연결선 70"/>
          <p:cNvCxnSpPr>
            <a:stCxn id="46" idx="2"/>
            <a:endCxn id="47" idx="1"/>
          </p:cNvCxnSpPr>
          <p:nvPr/>
        </p:nvCxnSpPr>
        <p:spPr>
          <a:xfrm rot="16200000" flipH="1">
            <a:off x="5781334" y="5308487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9158" y="3888241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10129" y="3887560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36323" y="5180920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2"/>
            <a:ext cx="677108" cy="52139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전체 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UML)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01" y="721813"/>
            <a:ext cx="9932895" cy="551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2"/>
            <a:ext cx="677108" cy="49779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169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5675" y="1620650"/>
            <a:ext cx="4231987" cy="3926978"/>
          </a:xfrm>
          <a:prstGeom prst="rect">
            <a:avLst/>
          </a:prstGeom>
        </p:spPr>
      </p:pic>
      <p:sp>
        <p:nvSpPr>
          <p:cNvPr id="170" name="TextBox 97"/>
          <p:cNvSpPr txBox="1"/>
          <p:nvPr/>
        </p:nvSpPr>
        <p:spPr>
          <a:xfrm>
            <a:off x="6221640" y="990903"/>
            <a:ext cx="1371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171" name="직사각형 98"/>
          <p:cNvSpPr/>
          <p:nvPr/>
        </p:nvSpPr>
        <p:spPr>
          <a:xfrm>
            <a:off x="4231233" y="952500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862" y="1262743"/>
            <a:ext cx="677108" cy="458234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2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2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338380"/>
            <a:ext cx="444829" cy="383179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&amp;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068" y="1661547"/>
            <a:ext cx="4620126" cy="3457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31246" y="951099"/>
            <a:ext cx="13500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8661" y="917759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276950"/>
            <a:ext cx="444828" cy="307407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1933" y="1632874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내정보 버튼 클릭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881933" y="26026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사용자가 현재 로그인 중인가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1933" y="386632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해당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ID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DB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검색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81933" y="48360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검색한 정보 출력</a:t>
            </a:r>
          </a:p>
        </p:txBody>
      </p:sp>
      <p:cxnSp>
        <p:nvCxnSpPr>
          <p:cNvPr id="9" name="직선 화살표 연결선 8"/>
          <p:cNvCxnSpPr>
            <a:stCxn id="25" idx="2"/>
            <a:endCxn id="29" idx="0"/>
          </p:cNvCxnSpPr>
          <p:nvPr/>
        </p:nvCxnSpPr>
        <p:spPr>
          <a:xfrm>
            <a:off x="3072558" y="2156749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9" idx="2"/>
            <a:endCxn id="38" idx="0"/>
          </p:cNvCxnSpPr>
          <p:nvPr/>
        </p:nvCxnSpPr>
        <p:spPr>
          <a:xfrm>
            <a:off x="3072558" y="3420430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  <a:endCxn id="39" idx="0"/>
          </p:cNvCxnSpPr>
          <p:nvPr/>
        </p:nvCxnSpPr>
        <p:spPr>
          <a:xfrm>
            <a:off x="3072558" y="4390197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9" idx="3"/>
          </p:cNvCxnSpPr>
          <p:nvPr/>
        </p:nvCxnSpPr>
        <p:spPr>
          <a:xfrm flipV="1">
            <a:off x="4263183" y="3011535"/>
            <a:ext cx="64219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05375" y="274959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아무 일도 일어나지 않는다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9202" y="1797498"/>
            <a:ext cx="4047164" cy="3934647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1935" y="725892"/>
            <a:ext cx="1664688" cy="338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 dirty="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 dirty="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 b="1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5810" y="1262743"/>
            <a:ext cx="444531" cy="96420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매칭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6670" y="5363994"/>
            <a:ext cx="4703694" cy="1368276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유저 수 </a:t>
            </a:r>
            <a:r>
              <a:rPr lang="en-US" altLang="ko-KR" sz="1200">
                <a:latin typeface="08서울남산체 M"/>
                <a:ea typeface="08서울남산체 M"/>
              </a:rPr>
              <a:t>– int userNumber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시간 </a:t>
            </a:r>
            <a:r>
              <a:rPr lang="en-US" altLang="ko-KR" sz="1200">
                <a:latin typeface="08서울남산체 M"/>
                <a:ea typeface="08서울남산체 M"/>
              </a:rPr>
              <a:t>– int matchTimeCounting</a:t>
            </a:r>
          </a:p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중인 유저 수 카운트</a:t>
            </a:r>
            <a:r>
              <a:rPr lang="en-US" altLang="ko-KR" sz="1200">
                <a:latin typeface="08서울남산체 M"/>
                <a:ea typeface="08서울남산체 M"/>
              </a:rPr>
              <a:t>() - CountingUserNumber()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소요시간 카운트</a:t>
            </a:r>
            <a:r>
              <a:rPr lang="en-US" altLang="ko-KR" sz="1200">
                <a:latin typeface="08서울남산체 M"/>
                <a:ea typeface="08서울남산체 M"/>
              </a:rPr>
              <a:t>() – CountingMatchingTime()</a:t>
            </a:r>
          </a:p>
          <a:p>
            <a:pPr lvl="0">
              <a:defRPr/>
            </a:pPr>
            <a:endParaRPr lang="en-US" altLang="ko-KR" sz="12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995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난이도 선택 창</a:t>
            </a:r>
          </a:p>
        </p:txBody>
      </p:sp>
      <p:sp>
        <p:nvSpPr>
          <p:cNvPr id="26" name="순서도: 판단 25"/>
          <p:cNvSpPr/>
          <p:nvPr/>
        </p:nvSpPr>
        <p:spPr>
          <a:xfrm>
            <a:off x="4816995" y="199630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이상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7032" y="21558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rgbClr val="48596D"/>
                </a:solidFill>
                <a:latin typeface="08서울남산체 M"/>
                <a:ea typeface="08서울남산체 M"/>
              </a:rPr>
              <a:t>상대방을 기다리는 중입니다</a:t>
            </a:r>
          </a:p>
        </p:txBody>
      </p:sp>
      <p:sp>
        <p:nvSpPr>
          <p:cNvPr id="28" name="순서도: 판단 27"/>
          <p:cNvSpPr/>
          <p:nvPr/>
        </p:nvSpPr>
        <p:spPr>
          <a:xfrm>
            <a:off x="7837032" y="30619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</a:t>
            </a:r>
          </a:p>
          <a:p>
            <a:pPr algn="ctr">
              <a:defRPr/>
            </a:pPr>
            <a:r>
              <a:rPr lang="en-US" altLang="ko-KR" sz="1200">
                <a:solidFill>
                  <a:srgbClr val="48596D"/>
                </a:solidFill>
                <a:latin typeface="08서울남산체 M"/>
                <a:ea typeface="08서울남산체 M"/>
              </a:rPr>
              <a:t>60</a:t>
            </a: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초를</a:t>
            </a: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초과했는가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6995" y="117661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매칭 시작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6995" y="421043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게임 시작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7837032" y="412035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난이도를 매칭 중인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사람이 </a:t>
            </a: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없는가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12" name="직선 화살표 연결선 11"/>
          <p:cNvCxnSpPr>
            <a:stCxn id="24" idx="2"/>
            <a:endCxn id="32" idx="0"/>
          </p:cNvCxnSpPr>
          <p:nvPr/>
        </p:nvCxnSpPr>
        <p:spPr>
          <a:xfrm>
            <a:off x="6007620" y="971550"/>
            <a:ext cx="0" cy="205067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2"/>
            <a:endCxn id="26" idx="0"/>
          </p:cNvCxnSpPr>
          <p:nvPr/>
        </p:nvCxnSpPr>
        <p:spPr>
          <a:xfrm>
            <a:off x="6007620" y="1700492"/>
            <a:ext cx="0" cy="295816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6" idx="3"/>
            <a:endCxn id="27" idx="1"/>
          </p:cNvCxnSpPr>
          <p:nvPr/>
        </p:nvCxnSpPr>
        <p:spPr>
          <a:xfrm>
            <a:off x="7198245" y="2405203"/>
            <a:ext cx="638787" cy="1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28" idx="0"/>
          </p:cNvCxnSpPr>
          <p:nvPr/>
        </p:nvCxnSpPr>
        <p:spPr>
          <a:xfrm>
            <a:off x="9027657" y="2679693"/>
            <a:ext cx="0" cy="382248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8" idx="3"/>
            <a:endCxn id="27" idx="3"/>
          </p:cNvCxnSpPr>
          <p:nvPr/>
        </p:nvCxnSpPr>
        <p:spPr>
          <a:xfrm flipV="1">
            <a:off x="10218282" y="2417756"/>
            <a:ext cx="12700" cy="105308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5" idx="0"/>
          </p:cNvCxnSpPr>
          <p:nvPr/>
        </p:nvCxnSpPr>
        <p:spPr>
          <a:xfrm>
            <a:off x="9027657" y="3879730"/>
            <a:ext cx="0" cy="24062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35" idx="3"/>
            <a:endCxn id="24" idx="3"/>
          </p:cNvCxnSpPr>
          <p:nvPr/>
        </p:nvCxnSpPr>
        <p:spPr>
          <a:xfrm flipH="1" flipV="1">
            <a:off x="7198245" y="709613"/>
            <a:ext cx="3020037" cy="3819634"/>
          </a:xfrm>
          <a:prstGeom prst="bentConnector3">
            <a:avLst>
              <a:gd name="adj1" fmla="val -32569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007619" y="2814097"/>
            <a:ext cx="0" cy="247844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35" idx="1"/>
            <a:endCxn id="33" idx="2"/>
          </p:cNvCxnSpPr>
          <p:nvPr/>
        </p:nvCxnSpPr>
        <p:spPr>
          <a:xfrm rot="10800000" flipV="1">
            <a:off x="6007620" y="4529246"/>
            <a:ext cx="1829412" cy="205067"/>
          </a:xfrm>
          <a:prstGeom prst="bentConnector4">
            <a:avLst>
              <a:gd name="adj1" fmla="val 17459"/>
              <a:gd name="adj2" fmla="val 3108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816995" y="307603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초과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80" name="직선 화살표 연결선 79"/>
          <p:cNvCxnSpPr>
            <a:stCxn id="78" idx="2"/>
            <a:endCxn id="33" idx="0"/>
          </p:cNvCxnSpPr>
          <p:nvPr/>
        </p:nvCxnSpPr>
        <p:spPr>
          <a:xfrm>
            <a:off x="6007620" y="3893824"/>
            <a:ext cx="0" cy="316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8" idx="1"/>
          </p:cNvCxnSpPr>
          <p:nvPr/>
        </p:nvCxnSpPr>
        <p:spPr>
          <a:xfrm flipH="1" flipV="1">
            <a:off x="4370664" y="3484929"/>
            <a:ext cx="446331" cy="1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1989415" y="3071205"/>
            <a:ext cx="2381250" cy="817789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 가장 짧은 </a:t>
            </a:r>
            <a:r>
              <a:rPr lang="en-US" altLang="ko-KR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명 안에 드는가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1" name="연결선: 꺾임 90"/>
          <p:cNvCxnSpPr>
            <a:stCxn id="89" idx="2"/>
            <a:endCxn id="33" idx="1"/>
          </p:cNvCxnSpPr>
          <p:nvPr/>
        </p:nvCxnSpPr>
        <p:spPr>
          <a:xfrm rot="16200000" flipH="1">
            <a:off x="3706826" y="3362207"/>
            <a:ext cx="583383" cy="16369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stCxn id="89" idx="1"/>
            <a:endCxn id="27" idx="0"/>
          </p:cNvCxnSpPr>
          <p:nvPr/>
        </p:nvCxnSpPr>
        <p:spPr>
          <a:xfrm rot="10800000" flipH="1">
            <a:off x="1989415" y="2155818"/>
            <a:ext cx="7038242" cy="1324282"/>
          </a:xfrm>
          <a:prstGeom prst="bentConnector4">
            <a:avLst>
              <a:gd name="adj1" fmla="val -3248"/>
              <a:gd name="adj2" fmla="val 2483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1608074" y="4463323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08074" y="4288552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61091" y="4079594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8881" y="5527115"/>
            <a:ext cx="4573247" cy="1058751"/>
          </a:xfrm>
          <a:prstGeom prst="rect">
            <a:avLst/>
          </a:prstGeom>
          <a:solidFill>
            <a:srgbClr val="48596D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명이상이면서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명을 초과하지 않음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결국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명인 경우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) 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게임 바로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명보다 적을 경우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상대 유저를 기다림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()&gt;60sec &amp;&amp;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매칭 유저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()&gt;=2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이면 게임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()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M"/>
                <a:ea typeface="08서울남산체 M"/>
                <a:cs typeface="Times New Roman"/>
              </a:rPr>
              <a:t>를 통해 매칭 우선순위 선별</a:t>
            </a:r>
          </a:p>
        </p:txBody>
      </p:sp>
      <p:cxnSp>
        <p:nvCxnSpPr>
          <p:cNvPr id="10" name="연결선: 꺾임 9"/>
          <p:cNvCxnSpPr/>
          <p:nvPr/>
        </p:nvCxnSpPr>
        <p:spPr>
          <a:xfrm flipV="1">
            <a:off x="5508536" y="5729681"/>
            <a:ext cx="1980348" cy="721453"/>
          </a:xfrm>
          <a:prstGeom prst="bentConnector3">
            <a:avLst>
              <a:gd name="adj1" fmla="val 73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92759" y="2366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초성 제공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392759" y="106128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입력 받음</a:t>
            </a:r>
          </a:p>
        </p:txBody>
      </p:sp>
      <p:sp>
        <p:nvSpPr>
          <p:cNvPr id="85" name="순서도: 판단 84"/>
          <p:cNvSpPr/>
          <p:nvPr/>
        </p:nvSpPr>
        <p:spPr>
          <a:xfrm>
            <a:off x="2392759" y="188587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제시된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초성으로 시작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2392759" y="300438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사전에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포함된 단어</a:t>
            </a: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/>
            </a:r>
            <a:b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</a:b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(API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사용</a:t>
            </a:r>
            <a:r>
              <a:rPr lang="en-US" altLang="ko-KR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)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2392759" y="412288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기존 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입력</a:t>
            </a:r>
            <a:endParaRPr lang="en-US" altLang="ko-KR" sz="12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단어와 중복</a:t>
            </a:r>
            <a:endParaRPr lang="ko-KR" altLang="en-US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92759" y="524139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단어 등록</a:t>
            </a:r>
          </a:p>
        </p:txBody>
      </p:sp>
      <p:cxnSp>
        <p:nvCxnSpPr>
          <p:cNvPr id="96" name="직선 화살표 연결선 95"/>
          <p:cNvCxnSpPr>
            <a:stCxn id="83" idx="2"/>
            <a:endCxn id="84" idx="0"/>
          </p:cNvCxnSpPr>
          <p:nvPr/>
        </p:nvCxnSpPr>
        <p:spPr>
          <a:xfrm>
            <a:off x="3583384" y="7605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583384" y="1585157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3384" y="27036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583384" y="3822171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583384" y="4940678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/>
          <p:nvPr/>
        </p:nvCxnSpPr>
        <p:spPr>
          <a:xfrm flipV="1">
            <a:off x="2380059" y="1338187"/>
            <a:ext cx="12700" cy="4180114"/>
          </a:xfrm>
          <a:prstGeom prst="bentConnector3">
            <a:avLst>
              <a:gd name="adj1" fmla="val -3750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440759" y="2032831"/>
            <a:ext cx="1381125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효과음 출력</a:t>
            </a:r>
          </a:p>
        </p:txBody>
      </p:sp>
      <p:cxnSp>
        <p:nvCxnSpPr>
          <p:cNvPr id="117" name="직선 화살표 연결선 116"/>
          <p:cNvCxnSpPr>
            <a:stCxn id="85" idx="3"/>
            <a:endCxn id="115" idx="1"/>
          </p:cNvCxnSpPr>
          <p:nvPr/>
        </p:nvCxnSpPr>
        <p:spPr>
          <a:xfrm flipV="1">
            <a:off x="4774009" y="229476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7" idx="3"/>
            <a:endCxn id="115" idx="2"/>
          </p:cNvCxnSpPr>
          <p:nvPr/>
        </p:nvCxnSpPr>
        <p:spPr>
          <a:xfrm flipV="1">
            <a:off x="4774009" y="2556706"/>
            <a:ext cx="1357313" cy="1975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115" idx="0"/>
            <a:endCxn id="84" idx="3"/>
          </p:cNvCxnSpPr>
          <p:nvPr/>
        </p:nvCxnSpPr>
        <p:spPr>
          <a:xfrm rot="16200000" flipV="1">
            <a:off x="5097861" y="999369"/>
            <a:ext cx="709611" cy="13573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4785912" y="3398913"/>
            <a:ext cx="1345406" cy="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69757" y="2969755"/>
            <a:ext cx="4728484" cy="350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데이터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 단어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입력한 단어 수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WordCounting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배점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Score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초성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InitialWord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난이도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Level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내부 </a:t>
            </a:r>
            <a:r>
              <a:rPr lang="en-US" altLang="ko-KR" sz="1300"/>
              <a:t>DB</a:t>
            </a:r>
            <a:r>
              <a:rPr lang="ko-KR" altLang="en-US" sz="1300"/>
              <a:t>정보</a:t>
            </a:r>
          </a:p>
          <a:p>
            <a:pPr marL="257040" indent="-257040">
              <a:buFont typeface="Arial"/>
              <a:buNone/>
              <a:defRPr/>
            </a:pPr>
            <a:endParaRPr lang="ko-KR" altLang="en-US" sz="1400"/>
          </a:p>
          <a:p>
            <a:pPr marL="257040" indent="-257040">
              <a:buFont typeface="Arial"/>
              <a:buNone/>
              <a:defRPr/>
            </a:pPr>
            <a:r>
              <a:rPr lang="ko-KR" altLang="en-US" sz="1400"/>
              <a:t>함수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SetLevel(int WordCounting, int Score) - </a:t>
            </a:r>
            <a:r>
              <a:rPr lang="ko-KR" altLang="en-US" sz="1300"/>
              <a:t>난이도 조절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PresentInitialWord(string initialWord) - </a:t>
            </a:r>
            <a:r>
              <a:rPr lang="ko-KR" altLang="en-US" sz="1300"/>
              <a:t>랜덤 초성 제공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CountDownTimer() - </a:t>
            </a:r>
            <a:r>
              <a:rPr lang="ko-KR" altLang="en-US" sz="1300"/>
              <a:t>제한시간 설정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CheckWord(string Word, string InitialWord)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입렵 값이 제시된 자음으로 시작하는단어가 맞는지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사전에 포함된 단어인지 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기존 입력 단어와 중복되지 않는지 확인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721813" y="623761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721813" y="6062848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4830" y="5853890"/>
            <a:ext cx="1627465" cy="57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41931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(API)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64447" y="1523999"/>
            <a:ext cx="3537857" cy="36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우리말 샘 </a:t>
            </a:r>
            <a:r>
              <a:rPr lang="en-US" altLang="ko-KR"/>
              <a:t>OPEN API</a:t>
            </a:r>
            <a:r>
              <a:rPr lang="ko-KR" altLang="en-US"/>
              <a:t> </a:t>
            </a:r>
            <a:r>
              <a:rPr lang="en-US" altLang="ko-KR"/>
              <a:t>(XML </a:t>
            </a:r>
            <a:r>
              <a:rPr lang="ko-KR" altLang="en-US"/>
              <a:t>파싱</a:t>
            </a:r>
            <a:r>
              <a:rPr lang="en-US" altLang="ko-KR"/>
              <a:t>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06970" y="2297906"/>
            <a:ext cx="5655469" cy="311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OpenAPIUrl</a:t>
            </a:r>
            <a:r>
              <a:rPr lang="en-US" altLang="ko-KR" dirty="0"/>
              <a:t> - 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불러올 주소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APIKey</a:t>
            </a:r>
            <a:r>
              <a:rPr lang="en-US" altLang="ko-KR" dirty="0"/>
              <a:t> - API</a:t>
            </a:r>
            <a:r>
              <a:rPr lang="ko-KR" altLang="en-US" dirty="0"/>
              <a:t>를 사용할 수 있는 </a:t>
            </a:r>
            <a:r>
              <a:rPr lang="ko-KR" altLang="en-US" dirty="0" err="1"/>
              <a:t>키값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함수</a:t>
            </a:r>
          </a:p>
          <a:p>
            <a:pPr>
              <a:defRPr/>
            </a:pPr>
            <a:r>
              <a:rPr lang="en-US" altLang="ko-KR" dirty="0" err="1"/>
              <a:t>CheckWord</a:t>
            </a:r>
            <a:r>
              <a:rPr lang="en-US" altLang="ko-KR" dirty="0"/>
              <a:t>(string word, string </a:t>
            </a:r>
            <a:r>
              <a:rPr lang="en-US" altLang="ko-KR" dirty="0" err="1"/>
              <a:t>InitialWord</a:t>
            </a:r>
            <a:r>
              <a:rPr lang="en-US" altLang="ko-KR" dirty="0"/>
              <a:t>) - </a:t>
            </a:r>
            <a:r>
              <a:rPr lang="ko-KR" altLang="en-US" dirty="0"/>
              <a:t>입력된 단어가 맞는지 확인</a:t>
            </a:r>
          </a:p>
          <a:p>
            <a:pPr>
              <a:defRPr/>
            </a:pPr>
            <a:r>
              <a:rPr lang="en-US" altLang="ko-KR" dirty="0" err="1"/>
              <a:t>WordSearch</a:t>
            </a:r>
            <a:r>
              <a:rPr lang="en-US" altLang="ko-KR" dirty="0"/>
              <a:t>() - API</a:t>
            </a:r>
            <a:r>
              <a:rPr lang="ko-KR" altLang="en-US" dirty="0"/>
              <a:t>사전에서 단어가 있는지 검색</a:t>
            </a:r>
          </a:p>
          <a:p>
            <a:pPr>
              <a:defRPr/>
            </a:pPr>
            <a:r>
              <a:rPr lang="en-US" altLang="ko-KR" dirty="0" err="1"/>
              <a:t>SendResult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정오답</a:t>
            </a:r>
            <a:r>
              <a:rPr lang="ko-KR" altLang="en-US" dirty="0"/>
              <a:t> 판단하여 전송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797670" y="2275424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400">
                    <a:solidFill>
                      <a:srgbClr val="48596D"/>
                    </a:solidFill>
                    <a:latin typeface="08서울남산체 M"/>
                    <a:ea typeface="1훈검정고무신 R"/>
                  </a:rPr>
                  <a:t>I</a:t>
                </a:r>
                <a:endParaRPr lang="ko-KR" altLang="en-US" sz="4400">
                  <a:solidFill>
                    <a:srgbClr val="48596D"/>
                  </a:solidFill>
                  <a:latin typeface="08서울남산체 M"/>
                  <a:ea typeface="1훈검정고무신 R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차례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1694" y="1839044"/>
            <a:ext cx="996503" cy="856343"/>
            <a:chOff x="1237564" y="5297714"/>
            <a:chExt cx="996503" cy="856343"/>
          </a:xfrm>
        </p:grpSpPr>
        <p:sp>
          <p:nvSpPr>
            <p:cNvPr id="10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21240" y="1857837"/>
            <a:ext cx="996503" cy="856343"/>
            <a:chOff x="1237564" y="5297714"/>
            <a:chExt cx="996503" cy="856343"/>
          </a:xfrm>
        </p:grpSpPr>
        <p:sp>
          <p:nvSpPr>
            <p:cNvPr id="1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95427" y="1867550"/>
            <a:ext cx="996503" cy="856343"/>
            <a:chOff x="1237564" y="5297714"/>
            <a:chExt cx="996503" cy="856343"/>
          </a:xfrm>
        </p:grpSpPr>
        <p:sp>
          <p:nvSpPr>
            <p:cNvPr id="2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62556" y="1872022"/>
            <a:ext cx="996503" cy="856343"/>
            <a:chOff x="1237564" y="5297714"/>
            <a:chExt cx="996503" cy="856343"/>
          </a:xfrm>
        </p:grpSpPr>
        <p:sp>
          <p:nvSpPr>
            <p:cNvPr id="2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8331" y="2901913"/>
            <a:ext cx="1176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0266" y="2901912"/>
            <a:ext cx="136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지적 사항 및</a:t>
            </a:r>
            <a:endParaRPr lang="en-US" altLang="ko-KR" sz="1600" b="1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algn="ctr">
              <a:defRPr/>
            </a:pP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수정 사항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6800" y="2919286"/>
            <a:ext cx="1474991" cy="33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87283" y="2901913"/>
            <a:ext cx="1715087" cy="33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모듈 상세 설계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8447267" y="495524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81" idx="2"/>
          </p:cNvCxnSpPr>
          <p:nvPr/>
        </p:nvCxnSpPr>
        <p:spPr>
          <a:xfrm flipV="1">
            <a:off x="5418628" y="497682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8" idx="2"/>
          </p:cNvCxnSpPr>
          <p:nvPr/>
        </p:nvCxnSpPr>
        <p:spPr>
          <a:xfrm flipV="1">
            <a:off x="2537486" y="499163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91510" y="4558694"/>
            <a:ext cx="996503" cy="856343"/>
            <a:chOff x="1237564" y="5297714"/>
            <a:chExt cx="996503" cy="856343"/>
          </a:xfrm>
        </p:grpSpPr>
        <p:sp>
          <p:nvSpPr>
            <p:cNvPr id="74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20263" y="4563463"/>
            <a:ext cx="996503" cy="856343"/>
            <a:chOff x="1237564" y="5297714"/>
            <a:chExt cx="996503" cy="856343"/>
          </a:xfrm>
        </p:grpSpPr>
        <p:sp>
          <p:nvSpPr>
            <p:cNvPr id="7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949016" y="4548656"/>
            <a:ext cx="996503" cy="856343"/>
            <a:chOff x="1237564" y="5297714"/>
            <a:chExt cx="996503" cy="856343"/>
          </a:xfrm>
        </p:grpSpPr>
        <p:sp>
          <p:nvSpPr>
            <p:cNvPr id="8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977769" y="4563463"/>
            <a:ext cx="996503" cy="856343"/>
            <a:chOff x="1237564" y="5297714"/>
            <a:chExt cx="996503" cy="856343"/>
          </a:xfrm>
        </p:grpSpPr>
        <p:sp>
          <p:nvSpPr>
            <p:cNvPr id="8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17589" y="5621563"/>
            <a:ext cx="1287001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0" y="5621563"/>
            <a:ext cx="148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데모환경설계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2436" y="5627501"/>
            <a:ext cx="1262329" cy="57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업무분담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일정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806007" y="5621563"/>
            <a:ext cx="1357418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48773" y="1872735"/>
            <a:ext cx="996503" cy="856343"/>
            <a:chOff x="1237564" y="5297714"/>
            <a:chExt cx="996503" cy="856343"/>
          </a:xfrm>
        </p:grpSpPr>
        <p:sp>
          <p:nvSpPr>
            <p:cNvPr id="47" name="타원형 설명선 4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504680" y="228330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09200" y="2254796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780681" y="227946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0540" y="2901913"/>
            <a:ext cx="1321018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79731" y="7166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 제공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79731" y="180118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어절로 나눠진</a:t>
            </a:r>
            <a:endParaRPr lang="en-US" altLang="ko-KR" sz="16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6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문장 </a:t>
            </a: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클릭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2155403" y="3744285"/>
            <a:ext cx="3013545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완성된 문장이</a:t>
            </a:r>
            <a:endParaRPr lang="en-US" altLang="ko-KR" sz="1600" b="1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올바른가</a:t>
            </a:r>
            <a:r>
              <a:rPr lang="en-US" altLang="ko-KR" sz="1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?</a:t>
            </a:r>
            <a:endParaRPr lang="ko-KR" altLang="en-US" sz="1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71551" y="5039458"/>
            <a:ext cx="2381250" cy="417058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O 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표시</a:t>
            </a:r>
          </a:p>
        </p:txBody>
      </p:sp>
      <p:cxnSp>
        <p:nvCxnSpPr>
          <p:cNvPr id="50" name="직선 화살표 연결선 49"/>
          <p:cNvCxnSpPr>
            <a:stCxn id="44" idx="2"/>
            <a:endCxn id="45" idx="0"/>
          </p:cNvCxnSpPr>
          <p:nvPr/>
        </p:nvCxnSpPr>
        <p:spPr>
          <a:xfrm>
            <a:off x="3670356" y="1240493"/>
            <a:ext cx="0" cy="560692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63" idx="0"/>
          </p:cNvCxnSpPr>
          <p:nvPr/>
        </p:nvCxnSpPr>
        <p:spPr>
          <a:xfrm flipH="1">
            <a:off x="3664006" y="2325060"/>
            <a:ext cx="6350" cy="466437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3" idx="2"/>
            <a:endCxn id="47" idx="0"/>
          </p:cNvCxnSpPr>
          <p:nvPr/>
        </p:nvCxnSpPr>
        <p:spPr>
          <a:xfrm flipH="1">
            <a:off x="3662176" y="3365719"/>
            <a:ext cx="1830" cy="378566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2"/>
            <a:endCxn id="49" idx="0"/>
          </p:cNvCxnSpPr>
          <p:nvPr/>
        </p:nvCxnSpPr>
        <p:spPr>
          <a:xfrm>
            <a:off x="3662176" y="4562074"/>
            <a:ext cx="0" cy="477384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/>
          <p:cNvCxnSpPr/>
          <p:nvPr/>
        </p:nvCxnSpPr>
        <p:spPr>
          <a:xfrm rot="10800000" flipH="1">
            <a:off x="2504732" y="959004"/>
            <a:ext cx="8180" cy="4269431"/>
          </a:xfrm>
          <a:prstGeom prst="bentConnector3">
            <a:avLst>
              <a:gd name="adj1" fmla="val -6293973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199638" y="2816670"/>
            <a:ext cx="1664891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 dirty="0">
                <a:solidFill>
                  <a:srgbClr val="48596D"/>
                </a:solidFill>
                <a:latin typeface="08서울남산체 M"/>
                <a:ea typeface="08서울남산체 M"/>
              </a:rPr>
              <a:t>X</a:t>
            </a:r>
            <a:r>
              <a:rPr lang="ko-KR" altLang="en-US" dirty="0">
                <a:solidFill>
                  <a:srgbClr val="48596D"/>
                </a:solidFill>
                <a:latin typeface="08서울남산체 M"/>
                <a:ea typeface="08서울남산체 M"/>
              </a:rPr>
              <a:t> 표시</a:t>
            </a:r>
          </a:p>
        </p:txBody>
      </p:sp>
      <p:cxnSp>
        <p:nvCxnSpPr>
          <p:cNvPr id="58" name="연결선: 꺾임 57"/>
          <p:cNvCxnSpPr>
            <a:stCxn id="47" idx="3"/>
            <a:endCxn id="56" idx="2"/>
          </p:cNvCxnSpPr>
          <p:nvPr/>
        </p:nvCxnSpPr>
        <p:spPr>
          <a:xfrm flipV="1">
            <a:off x="5168948" y="3340545"/>
            <a:ext cx="863136" cy="81263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56" idx="0"/>
            <a:endCxn id="45" idx="3"/>
          </p:cNvCxnSpPr>
          <p:nvPr/>
        </p:nvCxnSpPr>
        <p:spPr>
          <a:xfrm rot="16200000" flipV="1">
            <a:off x="5069760" y="1854345"/>
            <a:ext cx="753547" cy="117110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67031" y="2791497"/>
            <a:ext cx="2393950" cy="574222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클릭 순서에 따라</a:t>
            </a:r>
          </a:p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문장을 화면에 출력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299382" y="1826418"/>
            <a:ext cx="4820900" cy="372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/>
              <a:t>데이터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Score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SeparateWord</a:t>
            </a:r>
            <a:endParaRPr lang="en-US" altLang="ko-KR" sz="1200" dirty="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ClickNumber</a:t>
            </a:r>
            <a:endParaRPr lang="en-US" altLang="ko-KR" sz="1200" dirty="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ClickCounting</a:t>
            </a:r>
            <a:endParaRPr lang="en-US" altLang="ko-KR" sz="1200" dirty="0"/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Level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함수 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 dirty="0" err="1"/>
              <a:t>PresentSentence</a:t>
            </a:r>
            <a:r>
              <a:rPr lang="en-US" altLang="ko-KR" sz="1200" dirty="0"/>
              <a:t>() - </a:t>
            </a:r>
            <a:r>
              <a:rPr lang="ko-KR" altLang="en-US" sz="1200" dirty="0"/>
              <a:t>헷갈리는 맞춤법 표현이 들어간 문장을 랜덤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 dirty="0" err="1"/>
              <a:t>CountDownTimer</a:t>
            </a:r>
            <a:r>
              <a:rPr lang="en-US" altLang="ko-KR" sz="1200" dirty="0"/>
              <a:t>() - </a:t>
            </a:r>
            <a:r>
              <a:rPr lang="ko-KR" altLang="en-US" sz="1200" dirty="0"/>
              <a:t>제한시간 설정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 dirty="0" err="1"/>
              <a:t>IsThisCorrectSentence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SeparateWord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ClickNumber</a:t>
            </a:r>
            <a:r>
              <a:rPr lang="en-US" altLang="ko-KR" sz="1200" dirty="0"/>
              <a:t>)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 dirty="0"/>
              <a:t>버튼 클릭한 순서 기억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 dirty="0"/>
              <a:t>내부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저장된 문장과 어순</a:t>
            </a:r>
            <a:r>
              <a:rPr lang="en-US" altLang="ko-KR" sz="1200" dirty="0"/>
              <a:t>, </a:t>
            </a:r>
            <a:r>
              <a:rPr lang="ko-KR" altLang="en-US" sz="1200" dirty="0"/>
              <a:t>맞춤법이 일치하는지 확인</a:t>
            </a:r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추가 기능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 dirty="0"/>
              <a:t>사용자가 터치 한 순서대로 문장을 화면에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 dirty="0"/>
              <a:t>정답 </a:t>
            </a:r>
            <a:r>
              <a:rPr lang="en-US" altLang="ko-KR" sz="1200" dirty="0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시간초과일</a:t>
            </a:r>
            <a:r>
              <a:rPr lang="ko-KR" altLang="en-US" sz="1200" dirty="0"/>
              <a:t> 경우 다음 문장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9892"/>
              </p:ext>
            </p:extLst>
          </p:nvPr>
        </p:nvGraphicFramePr>
        <p:xfrm>
          <a:off x="6616032" y="1501841"/>
          <a:ext cx="47056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2842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352842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35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35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51684" y="312950"/>
            <a:ext cx="512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인터페이스 모듈</a:t>
            </a:r>
            <a:endParaRPr lang="ko-KR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8157" y="1501841"/>
            <a:ext cx="5475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문장 퀴즈 데이터를 화면에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출력된 초성의 정답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출력된 문장 부분 순서대로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타이머 표시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화면 제공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화면 공지사항 출력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38722"/>
              </p:ext>
            </p:extLst>
          </p:nvPr>
        </p:nvGraphicFramePr>
        <p:xfrm>
          <a:off x="1878155" y="4100538"/>
          <a:ext cx="9443560" cy="22561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1780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721780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451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451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PresentInitialWord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InitialWord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랜덤 초성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451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PresentSentence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랜덤 문장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451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CountdownTimer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제한시간 표</a:t>
                      </a:r>
                      <a:r>
                        <a:rPr lang="ko-KR" altLang="en-US" dirty="0" smtClean="0"/>
                        <a:t>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451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15" name="그룹 14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17" name="타원형 설명선 16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18" name="타원형 설명선 17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rgbClr val="48596D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9306" y="1262742"/>
            <a:ext cx="738664" cy="410625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(API)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5041" y="1320727"/>
            <a:ext cx="430887" cy="1775486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DF1D3-FE22-4859-A8F2-0C1D26F1DF2E}"/>
              </a:ext>
            </a:extLst>
          </p:cNvPr>
          <p:cNvSpPr txBox="1"/>
          <p:nvPr/>
        </p:nvSpPr>
        <p:spPr>
          <a:xfrm>
            <a:off x="2194598" y="871013"/>
            <a:ext cx="5264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초성 </a:t>
            </a:r>
            <a:r>
              <a:rPr lang="ko-KR" altLang="en-US" sz="4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게임</a:t>
            </a:r>
            <a:endParaRPr lang="en-US" altLang="ko-KR" sz="4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1B0A6D9-D650-496B-BF10-310F6AB47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69071"/>
              </p:ext>
            </p:extLst>
          </p:nvPr>
        </p:nvGraphicFramePr>
        <p:xfrm>
          <a:off x="7171421" y="1017079"/>
          <a:ext cx="45339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37339993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76486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String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Word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0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WordCounting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Score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9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String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InitialWord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Level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6496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59A1E7-03D1-45E7-BB58-8B1407DD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24635"/>
              </p:ext>
            </p:extLst>
          </p:nvPr>
        </p:nvGraphicFramePr>
        <p:xfrm>
          <a:off x="1836761" y="3388185"/>
          <a:ext cx="9956800" cy="3054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3922">
                  <a:extLst>
                    <a:ext uri="{9D8B030D-6E8A-4147-A177-3AD203B41FA5}">
                      <a16:colId xmlns:a16="http://schemas.microsoft.com/office/drawing/2014/main" val="1884098413"/>
                    </a:ext>
                  </a:extLst>
                </a:gridCol>
                <a:gridCol w="4812878">
                  <a:extLst>
                    <a:ext uri="{9D8B030D-6E8A-4147-A177-3AD203B41FA5}">
                      <a16:colId xmlns:a16="http://schemas.microsoft.com/office/drawing/2014/main" val="3490522895"/>
                    </a:ext>
                  </a:extLst>
                </a:gridCol>
              </a:tblGrid>
              <a:tr h="321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68385"/>
                  </a:ext>
                </a:extLst>
              </a:tr>
              <a:tr h="321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SetLevel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</a:t>
                      </a:r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</a:t>
                      </a:r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WordCounting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, </a:t>
                      </a:r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Score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66765"/>
                  </a:ext>
                </a:extLst>
              </a:tr>
              <a:tr h="321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PresentInitialWord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(string </a:t>
                      </a:r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initialWord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) 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랜덤 초성 제공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4061"/>
                  </a:ext>
                </a:extLst>
              </a:tr>
              <a:tr h="321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CountDownTimer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() 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제한시간 설정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51043"/>
                  </a:ext>
                </a:extLst>
              </a:tr>
              <a:tr h="841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CheckWord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(string Word, string </a:t>
                      </a:r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InitialWord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입력값이</a:t>
                      </a:r>
                      <a:r>
                        <a:rPr lang="ko-KR" altLang="en-US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제시된 자음으로 시작하는 단어가 맞는지 </a:t>
                      </a:r>
                      <a:r>
                        <a:rPr lang="ko-KR" altLang="en-US" sz="16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확인</a:t>
                      </a:r>
                      <a:endParaRPr lang="en-US" altLang="ko-KR" sz="16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사전에 포함된 단어인지 </a:t>
                      </a:r>
                      <a:r>
                        <a:rPr lang="ko-KR" altLang="en-US" sz="16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확인</a:t>
                      </a:r>
                      <a:endParaRPr lang="en-US" altLang="ko-KR" sz="16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기존 입력 단어와 중복되지 않는지 확인</a:t>
                      </a:r>
                      <a:endParaRPr lang="en-US" altLang="ko-KR" sz="16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16348"/>
                  </a:ext>
                </a:extLst>
              </a:tr>
              <a:tr h="321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WordSearch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() 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API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사전에서 단어가 있는지 검색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83047"/>
                  </a:ext>
                </a:extLst>
              </a:tr>
              <a:tr h="384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SendResult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()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정오답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판단하여 전송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4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15" name="그룹 14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17" name="타원형 설명선 16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18" name="타원형 설명선 17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rgbClr val="48596D"/>
                    </a:solidFill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9306" y="1262742"/>
            <a:ext cx="738664" cy="410625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(API)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5041" y="1320727"/>
            <a:ext cx="430887" cy="1775486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초성게임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DF1D3-FE22-4859-A8F2-0C1D26F1DF2E}"/>
              </a:ext>
            </a:extLst>
          </p:cNvPr>
          <p:cNvSpPr txBox="1"/>
          <p:nvPr/>
        </p:nvSpPr>
        <p:spPr>
          <a:xfrm>
            <a:off x="2262837" y="1116676"/>
            <a:ext cx="5264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문장</a:t>
            </a:r>
            <a:r>
              <a:rPr lang="ko-KR" altLang="en-US" sz="4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게임</a:t>
            </a:r>
            <a:endParaRPr lang="en-US" altLang="ko-KR" sz="4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1B0A6D9-D650-496B-BF10-310F6AB47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26739"/>
              </p:ext>
            </p:extLst>
          </p:nvPr>
        </p:nvGraphicFramePr>
        <p:xfrm>
          <a:off x="7239660" y="1262742"/>
          <a:ext cx="45339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37339993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76486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String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SeperateWord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0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ClickNumber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ClickCountint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9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Score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Level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6496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59A1E7-03D1-45E7-BB58-8B1407DD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98001"/>
              </p:ext>
            </p:extLst>
          </p:nvPr>
        </p:nvGraphicFramePr>
        <p:xfrm>
          <a:off x="1905000" y="3633848"/>
          <a:ext cx="995680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3922">
                  <a:extLst>
                    <a:ext uri="{9D8B030D-6E8A-4147-A177-3AD203B41FA5}">
                      <a16:colId xmlns:a16="http://schemas.microsoft.com/office/drawing/2014/main" val="1884098413"/>
                    </a:ext>
                  </a:extLst>
                </a:gridCol>
                <a:gridCol w="4812878">
                  <a:extLst>
                    <a:ext uri="{9D8B030D-6E8A-4147-A177-3AD203B41FA5}">
                      <a16:colId xmlns:a16="http://schemas.microsoft.com/office/drawing/2014/main" val="3490522895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68385"/>
                  </a:ext>
                </a:extLst>
              </a:tr>
              <a:tr h="315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PresentSentence</a:t>
                      </a:r>
                      <a:r>
                        <a:rPr lang="en-US" altLang="ko-KR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문장 랜덤 출력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66765"/>
                  </a:ext>
                </a:extLst>
              </a:tr>
              <a:tr h="315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CountDownTimer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() 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제한시간 설정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51043"/>
                  </a:ext>
                </a:extLst>
              </a:tr>
              <a:tr h="788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IsThisCorrectSentece</a:t>
                      </a:r>
                      <a:r>
                        <a:rPr lang="en-US" altLang="ko-KR" sz="18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(string </a:t>
                      </a:r>
                      <a:r>
                        <a:rPr lang="en-US" altLang="ko-KR" sz="1800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SeperateWord</a:t>
                      </a:r>
                      <a:r>
                        <a:rPr lang="en-US" altLang="ko-KR" sz="18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, </a:t>
                      </a:r>
                      <a:r>
                        <a:rPr lang="en-US" altLang="ko-KR" sz="1800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Int</a:t>
                      </a:r>
                      <a:r>
                        <a:rPr lang="en-US" altLang="ko-KR" sz="1800" baseline="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ClickNumber</a:t>
                      </a:r>
                      <a:r>
                        <a:rPr lang="en-US" altLang="ko-KR" sz="18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)</a:t>
                      </a:r>
                      <a:endParaRPr lang="en-US" altLang="ko-KR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문장의 순서가 맞는지</a:t>
                      </a:r>
                      <a:r>
                        <a:rPr lang="en-US" altLang="ko-KR" sz="160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정확한 맞춤법이 선택되었는지 확인</a:t>
                      </a:r>
                      <a:endParaRPr lang="en-US" altLang="ko-KR" sz="16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1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94990"/>
              </p:ext>
            </p:extLst>
          </p:nvPr>
        </p:nvGraphicFramePr>
        <p:xfrm>
          <a:off x="7014411" y="1996440"/>
          <a:ext cx="4395118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9376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775742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matchingTimeCounting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51684" y="312950"/>
            <a:ext cx="512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서버 모듈</a:t>
            </a:r>
            <a:endParaRPr lang="ko-KR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8155" y="1888970"/>
            <a:ext cx="54757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난이도를 선택한 유저를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매칭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회원가입 및 탈퇴 관리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03406"/>
              </p:ext>
            </p:extLst>
          </p:nvPr>
        </p:nvGraphicFramePr>
        <p:xfrm>
          <a:off x="1878155" y="4100538"/>
          <a:ext cx="9634628" cy="21136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17314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817314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MatchingUser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유저 매칭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MatchingTime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매칭에 걸린 시간</a:t>
                      </a:r>
                      <a:r>
                        <a:rPr lang="ko-KR" altLang="en-US" baseline="0" dirty="0" smtClean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InsertUserData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등록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DeleteUserData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 b="1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57476"/>
              </p:ext>
            </p:extLst>
          </p:nvPr>
        </p:nvGraphicFramePr>
        <p:xfrm>
          <a:off x="1878154" y="3353616"/>
          <a:ext cx="5819183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7249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50967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50967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Api</a:t>
                      </a:r>
                      <a:r>
                        <a:rPr lang="en-US" altLang="ko-KR" baseline="0" dirty="0" smtClean="0"/>
                        <a:t> xml </a:t>
                      </a:r>
                      <a:r>
                        <a:rPr lang="ko-KR" altLang="en-US" baseline="0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err="1" smtClean="0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51684" y="312950"/>
            <a:ext cx="512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외부 </a:t>
            </a:r>
            <a:r>
              <a:rPr lang="en-US" altLang="ko-KR" sz="4000" b="1" dirty="0" smtClean="0"/>
              <a:t>API</a:t>
            </a:r>
            <a:endParaRPr lang="ko-KR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8155" y="1777582"/>
            <a:ext cx="5475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단어가 입력될 시 데이터 검색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외부 </a:t>
            </a:r>
            <a:r>
              <a:rPr lang="en-US" altLang="ko-KR" sz="2000" dirty="0" smtClean="0"/>
              <a:t>API xml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파싱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32073"/>
              </p:ext>
            </p:extLst>
          </p:nvPr>
        </p:nvGraphicFramePr>
        <p:xfrm>
          <a:off x="1878155" y="4864813"/>
          <a:ext cx="9634628" cy="845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17314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817314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42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WordSearch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유저가</a:t>
                      </a:r>
                      <a:r>
                        <a:rPr lang="ko-KR" altLang="en-US" baseline="0" dirty="0" smtClean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24482" y="2698583"/>
            <a:ext cx="2209800" cy="927100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04216" y="924436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69231" y="1767507"/>
            <a:ext cx="183809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endParaRPr lang="ko-KR" altLang="en-US" sz="140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31893" y="1809528"/>
            <a:ext cx="586482" cy="889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7" idx="0"/>
          </p:cNvCxnSpPr>
          <p:nvPr/>
        </p:nvCxnSpPr>
        <p:spPr>
          <a:xfrm flipH="1">
            <a:off x="6529382" y="1617097"/>
            <a:ext cx="500334" cy="108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3"/>
          </p:cNvCxnSpPr>
          <p:nvPr/>
        </p:nvCxnSpPr>
        <p:spPr>
          <a:xfrm flipH="1">
            <a:off x="7594966" y="2358730"/>
            <a:ext cx="943448" cy="3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5295"/>
              </p:ext>
            </p:extLst>
          </p:nvPr>
        </p:nvGraphicFramePr>
        <p:xfrm>
          <a:off x="2946913" y="4156165"/>
          <a:ext cx="7527084" cy="20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96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12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User_number</a:t>
                      </a: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User_authority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고유번호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명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이름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권한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2690579" y="2736831"/>
            <a:ext cx="176155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Authority</a:t>
            </a:r>
            <a:endParaRPr lang="en-US" altLang="ko-KR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>
            <a:stCxn id="25" idx="6"/>
            <a:endCxn id="7" idx="1"/>
          </p:cNvCxnSpPr>
          <p:nvPr/>
        </p:nvCxnSpPr>
        <p:spPr>
          <a:xfrm>
            <a:off x="4452137" y="3083162"/>
            <a:ext cx="972345" cy="78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17025" y="1180407"/>
            <a:ext cx="1893180" cy="763225"/>
          </a:xfrm>
          <a:prstGeom prst="rect">
            <a:avLst/>
          </a:prstGeom>
          <a:solidFill>
            <a:srgbClr val="4859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8CB3C"/>
                </a:solidFill>
              </a:rPr>
              <a:t>User_number</a:t>
            </a:r>
            <a:endParaRPr lang="ko-KR" altLang="en-US" dirty="0">
              <a:solidFill>
                <a:srgbClr val="F8C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35431" y="2482338"/>
            <a:ext cx="2052026" cy="6542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Accumulation</a:t>
            </a:r>
            <a:endParaRPr lang="ko-KR" altLang="en-US" sz="1600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95289" y="971550"/>
            <a:ext cx="1630332" cy="728329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Challenge</a:t>
            </a:r>
            <a:endParaRPr lang="ko-KR" altLang="en-US" sz="1600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33453" y="2445964"/>
            <a:ext cx="1486942" cy="7198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8CB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Matching</a:t>
            </a:r>
            <a:endParaRPr lang="ko-KR" altLang="en-US" sz="1600" dirty="0">
              <a:solidFill>
                <a:srgbClr val="F8CB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>
            <a:endCxn id="32" idx="6"/>
          </p:cNvCxnSpPr>
          <p:nvPr/>
        </p:nvCxnSpPr>
        <p:spPr>
          <a:xfrm flipH="1">
            <a:off x="5087457" y="2805876"/>
            <a:ext cx="725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5" idx="4"/>
          </p:cNvCxnSpPr>
          <p:nvPr/>
        </p:nvCxnSpPr>
        <p:spPr>
          <a:xfrm flipV="1">
            <a:off x="6710455" y="1699879"/>
            <a:ext cx="0" cy="70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36" idx="2"/>
          </p:cNvCxnSpPr>
          <p:nvPr/>
        </p:nvCxnSpPr>
        <p:spPr>
          <a:xfrm>
            <a:off x="7608243" y="2805876"/>
            <a:ext cx="725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02448"/>
              </p:ext>
            </p:extLst>
          </p:nvPr>
        </p:nvGraphicFramePr>
        <p:xfrm>
          <a:off x="2946913" y="4041624"/>
          <a:ext cx="7527084" cy="161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45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Ranking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User_Num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Accumulation_Ranking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Matching_Ranking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Challenge_Ranking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고유번호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 smtClean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혼자하기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대결랭킹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같이하기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도전랭킹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도전모드</a:t>
                      </a:r>
                      <a:r>
                        <a:rPr lang="en-US" altLang="ko-KR" dirty="0">
                          <a:solidFill>
                            <a:srgbClr val="3F3F3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사각형: 둥근 모서리 6"/>
          <p:cNvSpPr/>
          <p:nvPr/>
        </p:nvSpPr>
        <p:spPr>
          <a:xfrm>
            <a:off x="5832749" y="2408233"/>
            <a:ext cx="1821615" cy="751627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F8CB3C"/>
                </a:solidFill>
                <a:latin typeface="08서울남산체 B"/>
                <a:ea typeface="08서울남산체 B"/>
              </a:rPr>
              <a:t>Ranking</a:t>
            </a:r>
            <a:endParaRPr lang="ko-KR" altLang="en-US" sz="2000" b="1" dirty="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4873658" y="1699879"/>
            <a:ext cx="1021631" cy="70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육각형 8"/>
          <p:cNvSpPr/>
          <p:nvPr/>
        </p:nvSpPr>
        <p:spPr>
          <a:xfrm>
            <a:off x="3392725" y="1075341"/>
            <a:ext cx="1687398" cy="644077"/>
          </a:xfrm>
          <a:prstGeom prst="hexagon">
            <a:avLst/>
          </a:prstGeom>
          <a:solidFill>
            <a:srgbClr val="48596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8CB3C"/>
                </a:solidFill>
              </a:rPr>
              <a:t>User_NUM</a:t>
            </a:r>
            <a:endParaRPr lang="ko-KR" altLang="en-US" sz="1600" dirty="0">
              <a:solidFill>
                <a:srgbClr val="F8C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3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90905"/>
              </p:ext>
            </p:extLst>
          </p:nvPr>
        </p:nvGraphicFramePr>
        <p:xfrm>
          <a:off x="2957032" y="5146132"/>
          <a:ext cx="7527084" cy="1128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739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Initial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Initial_Level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Initial_Frequency</a:t>
                      </a:r>
                      <a:endParaRPr lang="en-US" altLang="ko-KR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초성 별 난이도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초성</a:t>
                      </a:r>
                      <a:r>
                        <a:rPr lang="ko-KR" altLang="en-US" baseline="0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 별 빈도수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61454"/>
              </p:ext>
            </p:extLst>
          </p:nvPr>
        </p:nvGraphicFramePr>
        <p:xfrm>
          <a:off x="2438233" y="381866"/>
          <a:ext cx="8584443" cy="4514334"/>
        </p:xfrm>
        <a:graphic>
          <a:graphicData uri="http://schemas.openxmlformats.org/drawingml/2006/table">
            <a:tbl>
              <a:tblPr/>
              <a:tblGrid>
                <a:gridCol w="4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95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5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052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05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86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5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 </a:t>
                      </a:r>
                      <a:endParaRPr kumimoji="0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ㄱ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ㄴ</a:t>
                      </a:r>
                      <a:endParaRPr kumimoji="0" 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ㄷ</a:t>
                      </a:r>
                      <a:endParaRPr kumimoji="0" 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ㄹ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ㅁ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ㅂ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ㅅ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ㅇ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ㅈ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ㅊ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ㅋ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ㅌ</a:t>
                      </a:r>
                      <a:endParaRPr kumimoji="0" 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ㅍ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ㅎ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ㄲ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ㄸ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ㅃ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ㅆ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ㅉ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ㄱ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2807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503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1249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1327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1536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2934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2679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2784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1317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464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676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1245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53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ㄴ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769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167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423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383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352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431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660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719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353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320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ㄷ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1098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222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601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503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715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1084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965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933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550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209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480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ㄹ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436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215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179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207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272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497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410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ㅁ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1094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579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545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1150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992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1107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419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ㅂ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1541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786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823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610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824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1776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1405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1471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728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372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346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1245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74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ㅅ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2677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454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1076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1164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1197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2653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2430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2362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1159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154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509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635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ㅇ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3146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599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1356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1444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1458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1585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3396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3218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3190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510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704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1552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ㅈ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2495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381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1144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1031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1332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2458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2275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2366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1104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361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1097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ㅊ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1189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176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455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646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1278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1125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1088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592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241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571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ㅋ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9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ㅌ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477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242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179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276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486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367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403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ㅍ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250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289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647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456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550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245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2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ㅎ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1435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213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673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681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640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741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1451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1384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647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726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ㄲ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ㄸ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ㅃ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20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ㅆ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91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ㅉ</a:t>
                      </a:r>
                      <a:endParaRPr kumimoji="0" 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68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87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16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11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12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49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7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5</a:t>
                      </a:r>
                      <a:endParaRPr kumimoji="0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508000" marR="0" lvl="0" indent="-50800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HY견고딕" pitchFamily="18" charset="-127"/>
                        </a:rPr>
                        <a:t>138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/>
                        <a:ea typeface="맑은 고딕"/>
                        <a:cs typeface="Times New Roman" pitchFamily="18" charset="0"/>
                      </a:endParaRPr>
                    </a:p>
                  </a:txBody>
                  <a:tcPr marL="59335" marR="59335" marT="0" marB="0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모듈 상세 </a:t>
            </a:r>
            <a:r>
              <a:rPr lang="ko-KR" altLang="en-US" sz="3600" b="1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설계</a:t>
            </a:r>
            <a:r>
              <a:rPr lang="en-US" altLang="ko-KR" sz="3600" b="1" dirty="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 b="1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16798"/>
              </p:ext>
            </p:extLst>
          </p:nvPr>
        </p:nvGraphicFramePr>
        <p:xfrm>
          <a:off x="2998862" y="4833020"/>
          <a:ext cx="752708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739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Sentence_Level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err="1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Sentence_word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Sentence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문장 별 난이도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문장 어절 수</a:t>
                      </a:r>
                      <a:endParaRPr lang="en-US" altLang="ko-KR" dirty="0" smtClean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문장</a:t>
                      </a:r>
                      <a:endParaRPr lang="ko-KR" altLang="en-US" dirty="0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" t="9409" r="5713" b="24477"/>
          <a:stretch/>
        </p:blipFill>
        <p:spPr bwMode="auto">
          <a:xfrm>
            <a:off x="2801389" y="577968"/>
            <a:ext cx="7863485" cy="401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6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63629" y="2222272"/>
            <a:ext cx="5546422" cy="44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1.</a:t>
            </a:r>
            <a:r>
              <a:rPr lang="ko-KR" altLang="en-US" sz="2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2.</a:t>
            </a:r>
            <a:r>
              <a:rPr lang="ko-KR" altLang="en-US" sz="2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목표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기존의 </a:t>
            </a:r>
            <a:r>
              <a:rPr lang="ko-KR" altLang="en-US" sz="17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초성게임과</a:t>
            </a: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직접 문장을 구성하고 맞춤법을 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3.</a:t>
            </a:r>
            <a:r>
              <a:rPr lang="ko-KR" altLang="en-US" sz="2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6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821" y="1477186"/>
            <a:ext cx="6096000" cy="4502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서버구축과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회원사이의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경쟁기능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7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3103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데모 환경 설계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2722" y="2325993"/>
            <a:ext cx="88976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08서울남산체 M"/>
                <a:ea typeface="08서울남산체 M"/>
              </a:rPr>
              <a:t>사전 설정</a:t>
            </a:r>
          </a:p>
          <a:p>
            <a:pPr lvl="0">
              <a:defRPr/>
            </a:pPr>
            <a:endParaRPr lang="en-US" altLang="ko-KR" dirty="0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en-US" altLang="ko-KR" dirty="0">
                <a:latin typeface="08서울남산체 M"/>
                <a:ea typeface="08서울남산체 M"/>
              </a:rPr>
              <a:t>SERVER PC</a:t>
            </a:r>
            <a:r>
              <a:rPr lang="ko-KR" altLang="en-US" dirty="0"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latin typeface="08서울남산체 M"/>
                <a:ea typeface="08서울남산체 M"/>
              </a:rPr>
              <a:t>(OS Window 10)</a:t>
            </a:r>
          </a:p>
          <a:p>
            <a:pPr marL="285750" indent="-285750">
              <a:buFont typeface="Wingdings"/>
              <a:buChar char="ü"/>
              <a:defRPr/>
            </a:pPr>
            <a:r>
              <a:rPr lang="ko-KR" altLang="en-US" dirty="0">
                <a:latin typeface="08서울남산체 M"/>
                <a:ea typeface="08서울남산체 M"/>
              </a:rPr>
              <a:t>프로그램 실행 </a:t>
            </a:r>
            <a:r>
              <a:rPr lang="en-US" altLang="ko-KR" dirty="0" smtClean="0">
                <a:latin typeface="08서울남산체 M"/>
                <a:ea typeface="08서울남산체 M"/>
              </a:rPr>
              <a:t>PC 2</a:t>
            </a:r>
            <a:r>
              <a:rPr lang="ko-KR" altLang="en-US" dirty="0" smtClean="0">
                <a:latin typeface="08서울남산체 M"/>
                <a:ea typeface="08서울남산체 M"/>
              </a:rPr>
              <a:t>개</a:t>
            </a:r>
            <a:endParaRPr lang="en-US" altLang="ko-KR" dirty="0" smtClean="0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ko-KR" altLang="en-US" dirty="0" smtClean="0">
                <a:latin typeface="08서울남산체 M"/>
                <a:ea typeface="08서울남산체 M"/>
              </a:rPr>
              <a:t>초기화된 프로그램 파일</a:t>
            </a:r>
            <a:endParaRPr lang="en-US" altLang="ko-KR" dirty="0" smtClean="0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endParaRPr lang="en-US" altLang="ko-KR" dirty="0">
              <a:latin typeface="08서울남산체 M"/>
              <a:ea typeface="08서울남산체 M"/>
            </a:endParaRPr>
          </a:p>
          <a:p>
            <a:pPr marL="285750" indent="-285750">
              <a:buFont typeface="Wingdings"/>
              <a:buChar char="ü"/>
              <a:defRPr/>
            </a:pPr>
            <a:endParaRPr lang="en-US" altLang="ko-KR" dirty="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2400" dirty="0">
                <a:latin typeface="08서울남산체 M"/>
                <a:ea typeface="08서울남산체 M"/>
              </a:rPr>
              <a:t>데모 시나리오</a:t>
            </a:r>
          </a:p>
          <a:p>
            <a:pPr lvl="0">
              <a:defRPr/>
            </a:pPr>
            <a:endParaRPr lang="en-US" altLang="ko-KR" sz="2400" dirty="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dirty="0">
                <a:latin typeface="08서울남산체 M"/>
                <a:ea typeface="08서울남산체 M"/>
              </a:rPr>
              <a:t>회원가입 </a:t>
            </a:r>
            <a:r>
              <a:rPr lang="en-US" altLang="ko-KR" dirty="0">
                <a:latin typeface="08서울남산체 M"/>
                <a:ea typeface="08서울남산체 M"/>
              </a:rPr>
              <a:t>&gt; </a:t>
            </a:r>
            <a:r>
              <a:rPr lang="ko-KR" altLang="en-US" dirty="0">
                <a:latin typeface="08서울남산체 M"/>
                <a:ea typeface="08서울남산체 M"/>
              </a:rPr>
              <a:t>로그인 </a:t>
            </a:r>
            <a:r>
              <a:rPr lang="en-US" altLang="ko-KR" dirty="0">
                <a:latin typeface="08서울남산체 M"/>
                <a:ea typeface="08서울남산체 M"/>
              </a:rPr>
              <a:t>&gt;</a:t>
            </a:r>
            <a:r>
              <a:rPr lang="ko-KR" altLang="en-US" dirty="0">
                <a:latin typeface="08서울남산체 M"/>
                <a:ea typeface="08서울남산체 M"/>
              </a:rPr>
              <a:t> </a:t>
            </a:r>
            <a:r>
              <a:rPr lang="ko-KR" altLang="en-US" dirty="0" err="1">
                <a:latin typeface="08서울남산체 M"/>
                <a:ea typeface="08서울남산체 M"/>
              </a:rPr>
              <a:t>초성게임</a:t>
            </a:r>
            <a:r>
              <a:rPr lang="ko-KR" altLang="en-US" dirty="0">
                <a:latin typeface="08서울남산체 M"/>
                <a:ea typeface="08서울남산체 M"/>
              </a:rPr>
              <a:t> 다중사용자모드 시연 </a:t>
            </a:r>
            <a:r>
              <a:rPr lang="en-US" altLang="ko-KR" dirty="0">
                <a:latin typeface="08서울남산체 M"/>
                <a:ea typeface="08서울남산체 M"/>
              </a:rPr>
              <a:t>&gt; </a:t>
            </a:r>
            <a:r>
              <a:rPr lang="ko-KR" altLang="en-US" dirty="0" err="1">
                <a:latin typeface="08서울남산체 M"/>
                <a:ea typeface="08서울남산체 M"/>
              </a:rPr>
              <a:t>문장게임</a:t>
            </a:r>
            <a:r>
              <a:rPr lang="ko-KR" altLang="en-US" dirty="0">
                <a:latin typeface="08서울남산체 M"/>
                <a:ea typeface="08서울남산체 M"/>
              </a:rPr>
              <a:t> 시연 </a:t>
            </a:r>
            <a:r>
              <a:rPr lang="en-US" altLang="ko-KR" dirty="0">
                <a:latin typeface="08서울남산체 M"/>
                <a:ea typeface="08서울남산체 M"/>
              </a:rPr>
              <a:t>&gt; </a:t>
            </a:r>
            <a:r>
              <a:rPr lang="ko-KR" altLang="en-US" dirty="0">
                <a:latin typeface="08서울남산체 M"/>
                <a:ea typeface="08서울남산체 M"/>
              </a:rPr>
              <a:t>정보확인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26400" y="2052000"/>
          <a:ext cx="7034397" cy="3941998"/>
        </p:xfrm>
        <a:graphic>
          <a:graphicData uri="http://schemas.openxmlformats.org/drawingml/2006/table">
            <a:tbl>
              <a:tblPr/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조윤선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이현중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자료수집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파싱 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사전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데이터베이스 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프로그램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내부 알고리즘 및 기본 구현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서버와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연동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기본 인터페이스 작성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통합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&amp;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유지보수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4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7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0848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업무 분담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일정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75092"/>
              </p:ext>
            </p:extLst>
          </p:nvPr>
        </p:nvGraphicFramePr>
        <p:xfrm>
          <a:off x="2023947" y="2112484"/>
          <a:ext cx="8096394" cy="35784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792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4589138" y="2672052"/>
            <a:ext cx="667153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76979" y="3043528"/>
            <a:ext cx="67502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74344" y="3471472"/>
            <a:ext cx="67529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966861" y="3904179"/>
            <a:ext cx="2075943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71711" y="4337907"/>
            <a:ext cx="1371356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52069" y="4773676"/>
            <a:ext cx="697832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032417" y="5135286"/>
            <a:ext cx="139684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18651" y="5503018"/>
            <a:ext cx="689075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2999" y="1740454"/>
            <a:ext cx="6096000" cy="457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열혈강의 헬로 자바 프로그래밍 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600" b="1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이것이 MySQL이다 (저자 : 우재남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이국현)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endParaRPr lang="ko-KR" altLang="en-US" b="1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>
              <a:spcBef>
                <a:spcPts val="400"/>
              </a:spcBef>
              <a:buClrTx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http://studyforus.tistory.com/221</a:t>
            </a: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400"/>
              </a:spcBef>
              <a:buClrTx/>
              <a:defRPr/>
            </a:pPr>
            <a:endParaRPr lang="en-US" altLang="ko-KR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ko-KR" sz="2000">
                <a:solidFill>
                  <a:srgbClr val="3F3F3F"/>
                </a:solidFill>
                <a:latin typeface="08서울남산체 M"/>
                <a:ea typeface="08서울남산체 M"/>
              </a:rPr>
              <a:t>GitHub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sz="1600">
                <a:hlinkClick r:id="rId3"/>
              </a:rPr>
              <a:t>https://github.com/plusalpha12/koreanQuiz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596" y="2815964"/>
            <a:ext cx="36851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spc="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M"/>
                <a:ea typeface="08서울남산체 M"/>
                <a:cs typeface="Arial"/>
              </a:rPr>
              <a:t>THANK YOU</a:t>
            </a:r>
            <a:endParaRPr lang="ko-KR" altLang="en-US" sz="4000" b="1" spc="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55851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r>
              <a:rPr lang="en-US" altLang="ko-KR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(1)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770" y="2752153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32794"/>
              </p:ext>
            </p:extLst>
          </p:nvPr>
        </p:nvGraphicFramePr>
        <p:xfrm>
          <a:off x="6890319" y="2077246"/>
          <a:ext cx="4323743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3743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296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타임어택 및 아이템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콤보 기능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랭킹 추가</a:t>
                      </a:r>
                      <a:endParaRPr lang="en-US" altLang="ko-K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초성 별 난이도 설정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외부 </a:t>
                      </a:r>
                      <a:r>
                        <a:rPr lang="en-US" altLang="ko-KR" sz="1800" dirty="0" smtClean="0"/>
                        <a:t>API-</a:t>
                      </a:r>
                      <a:r>
                        <a:rPr lang="ko-KR" altLang="en-US" sz="1800" dirty="0" smtClean="0"/>
                        <a:t>단어가 정확한지 확인</a:t>
                      </a:r>
                      <a:endParaRPr lang="en-US" altLang="ko-KR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백과사전 기능 추가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업적 및 단어 설명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사용된 단어 외부 저장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1. </a:t>
                      </a:r>
                      <a:r>
                        <a:rPr lang="ko-KR" altLang="en-US" sz="1800" dirty="0" smtClean="0"/>
                        <a:t>문장의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주어와 동사 등을 조사를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기준으로 구분하여 </a:t>
                      </a:r>
                      <a:r>
                        <a:rPr lang="ko-KR" altLang="en-US" sz="1800" dirty="0" err="1" smtClean="0"/>
                        <a:t>정오답</a:t>
                      </a:r>
                      <a:r>
                        <a:rPr lang="ko-KR" altLang="en-US" sz="1800" dirty="0" smtClean="0"/>
                        <a:t>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21499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95257"/>
              </p:ext>
            </p:extLst>
          </p:nvPr>
        </p:nvGraphicFramePr>
        <p:xfrm>
          <a:off x="1106884" y="2649992"/>
          <a:ext cx="2911986" cy="2877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1986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329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72855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800" dirty="0" err="1" smtClean="0"/>
                        <a:t>게임성을</a:t>
                      </a:r>
                      <a:r>
                        <a:rPr lang="ko-KR" altLang="en-US" sz="1800" dirty="0" smtClean="0"/>
                        <a:t> 높일 것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유인 요소 필요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5945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dirty="0" smtClean="0"/>
                        <a:t>구체적인 기능 기술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5945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dirty="0" smtClean="0"/>
                        <a:t>단순한 구성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  <a:tr h="5945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dirty="0" smtClean="0"/>
                        <a:t>문장 구성요소 입력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21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55851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r>
              <a:rPr lang="en-US" altLang="ko-KR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(2)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15852"/>
              </p:ext>
            </p:extLst>
          </p:nvPr>
        </p:nvGraphicFramePr>
        <p:xfrm>
          <a:off x="6759223" y="2427290"/>
          <a:ext cx="4323743" cy="33232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3743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564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UML </a:t>
                      </a:r>
                      <a:r>
                        <a:rPr lang="ko-KR" altLang="en-US" dirty="0" smtClean="0"/>
                        <a:t>내용 수정</a:t>
                      </a:r>
                      <a:r>
                        <a:rPr lang="en-US" altLang="ko-KR" dirty="0" smtClean="0"/>
                        <a:t>, DB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문장 구조를 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어절 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문장 필수요소 구분 후 </a:t>
                      </a:r>
                      <a:r>
                        <a:rPr lang="ko-KR" altLang="en-US" dirty="0" err="1" smtClean="0"/>
                        <a:t>정오답</a:t>
                      </a:r>
                      <a:r>
                        <a:rPr lang="ko-KR" altLang="en-US" dirty="0" smtClean="0"/>
                        <a:t> 판단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예외적인 정답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나열형 문장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유저 테이블에 권한 컬럼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각 초성 별 난이도 및 빈도수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문장과 어절 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바른 문법 사용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61836"/>
              </p:ext>
            </p:extLst>
          </p:nvPr>
        </p:nvGraphicFramePr>
        <p:xfrm>
          <a:off x="1042821" y="2746176"/>
          <a:ext cx="3107145" cy="26854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7145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3404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지적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dirty="0" smtClean="0"/>
                        <a:t>설계 내용 부족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dirty="0" smtClean="0"/>
                        <a:t>문장 </a:t>
                      </a:r>
                      <a:r>
                        <a:rPr lang="ko-KR" altLang="en-US" dirty="0" err="1" smtClean="0"/>
                        <a:t>정오답</a:t>
                      </a:r>
                      <a:r>
                        <a:rPr lang="ko-KR" altLang="en-US" dirty="0" smtClean="0"/>
                        <a:t> 판단이 단순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773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설계가 빈약함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55851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r>
              <a:rPr lang="en-US" altLang="ko-KR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(2)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33726"/>
              </p:ext>
            </p:extLst>
          </p:nvPr>
        </p:nvGraphicFramePr>
        <p:xfrm>
          <a:off x="1017421" y="2399010"/>
          <a:ext cx="4323743" cy="33232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3743">
                  <a:extLst>
                    <a:ext uri="{9D8B030D-6E8A-4147-A177-3AD203B41FA5}">
                      <a16:colId xmlns:a16="http://schemas.microsoft.com/office/drawing/2014/main" val="880142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수정된 사항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938643"/>
                  </a:ext>
                </a:extLst>
              </a:tr>
              <a:tr h="564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UML </a:t>
                      </a:r>
                      <a:r>
                        <a:rPr lang="ko-KR" altLang="en-US" dirty="0" smtClean="0"/>
                        <a:t>내용 수정</a:t>
                      </a:r>
                      <a:r>
                        <a:rPr lang="en-US" altLang="ko-KR" dirty="0" smtClean="0"/>
                        <a:t>, DB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3416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문장 구조를 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어절 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문장 필수요소 구분 후 </a:t>
                      </a:r>
                      <a:r>
                        <a:rPr lang="ko-KR" altLang="en-US" dirty="0" err="1" smtClean="0"/>
                        <a:t>정오답</a:t>
                      </a:r>
                      <a:r>
                        <a:rPr lang="ko-KR" altLang="en-US" dirty="0" smtClean="0"/>
                        <a:t> 판단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예외적인 정답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나열형 문장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062803"/>
                  </a:ext>
                </a:extLst>
              </a:tr>
              <a:tr h="1196483"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유저 테이블에 권한 컬럼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각 초성 별 난이도 및 빈도수 추가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문장과 어절 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바른 문법 사용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47077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5608948" y="3448913"/>
            <a:ext cx="1121790" cy="962108"/>
          </a:xfrm>
          <a:prstGeom prst="rightArrow">
            <a:avLst>
              <a:gd name="adj1" fmla="val 28444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341164" y="3318235"/>
            <a:ext cx="267784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08948" y="3318235"/>
            <a:ext cx="0" cy="1223463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341164" y="4541698"/>
            <a:ext cx="267784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7491" y="2781963"/>
            <a:ext cx="4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아버지</a:t>
            </a:r>
            <a:r>
              <a:rPr lang="en-US" altLang="ko-KR" u="sng" dirty="0" smtClean="0"/>
              <a:t>’</a:t>
            </a:r>
            <a:r>
              <a:rPr lang="ko-KR" altLang="en-US" u="sng" dirty="0" smtClean="0"/>
              <a:t>는</a:t>
            </a:r>
            <a:r>
              <a:rPr lang="en-US" altLang="ko-KR" u="sng" dirty="0" smtClean="0"/>
              <a:t>’</a:t>
            </a:r>
            <a:r>
              <a:rPr lang="ko-KR" altLang="en-US" dirty="0" smtClean="0"/>
              <a:t> 항상 </a:t>
            </a:r>
            <a:r>
              <a:rPr lang="ko-KR" altLang="en-US" u="sng" dirty="0" smtClean="0"/>
              <a:t>의사가</a:t>
            </a:r>
            <a:r>
              <a:rPr lang="ko-KR" altLang="en-US" dirty="0" smtClean="0"/>
              <a:t> </a:t>
            </a:r>
            <a:r>
              <a:rPr lang="ko-KR" altLang="en-US" u="sng" dirty="0"/>
              <a:t>되</a:t>
            </a:r>
            <a:r>
              <a:rPr lang="ko-KR" altLang="en-US" u="sng" dirty="0" smtClean="0"/>
              <a:t>라고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u="sng" dirty="0" smtClean="0"/>
              <a:t>하셨다</a:t>
            </a:r>
            <a:r>
              <a:rPr lang="en-US" altLang="ko-KR" u="sng" dirty="0" smtClean="0"/>
              <a:t>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814820" y="3071168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56282" y="3447682"/>
            <a:ext cx="111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주어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필수요소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955517" y="3071168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61628" y="3447681"/>
            <a:ext cx="118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서술어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필수요소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0124386" y="2485576"/>
            <a:ext cx="0" cy="3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53045" y="1844158"/>
            <a:ext cx="94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격조사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~</a:t>
            </a:r>
            <a:r>
              <a:rPr lang="ko-KR" altLang="en-US" dirty="0" smtClean="0"/>
              <a:t>라고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9360814" y="3071167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48778" y="3448913"/>
            <a:ext cx="98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목적어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097622" y="4732252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춥</a:t>
            </a:r>
            <a:r>
              <a:rPr lang="ko-KR" altLang="en-US" u="sng" dirty="0" smtClean="0"/>
              <a:t>고</a:t>
            </a:r>
            <a:r>
              <a:rPr lang="ko-KR" altLang="en-US" dirty="0" smtClean="0"/>
              <a:t> 배고프</a:t>
            </a:r>
            <a:r>
              <a:rPr lang="ko-KR" altLang="en-US" u="sng" dirty="0" smtClean="0"/>
              <a:t>고</a:t>
            </a:r>
            <a:r>
              <a:rPr lang="ko-KR" altLang="en-US" dirty="0" smtClean="0"/>
              <a:t> 졸리다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540685" y="5024483"/>
            <a:ext cx="0" cy="320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40685" y="5344995"/>
            <a:ext cx="989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530499" y="5024483"/>
            <a:ext cx="0" cy="320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9035592" y="5344995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29916" y="5722279"/>
            <a:ext cx="11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 어미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124369" y="4411021"/>
            <a:ext cx="4667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8545" y="1590335"/>
            <a:ext cx="7394909" cy="514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309" y="6214043"/>
            <a:ext cx="2183382" cy="34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01 </a:t>
            </a:r>
            <a:r>
              <a:rPr lang="ko-KR" altLang="en-US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메인 화면</a:t>
            </a:r>
            <a:endParaRPr lang="en-US" altLang="ko-KR" sz="1700" b="1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08서울남산체 M"/>
              <a:ea typeface="08서울남산체 M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492" y="1898193"/>
            <a:ext cx="6693015" cy="401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7160" y="2253685"/>
            <a:ext cx="4860000" cy="2916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7519" y="2253685"/>
            <a:ext cx="4860000" cy="291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32696" y="5512594"/>
            <a:ext cx="1768928" cy="36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2-1</a:t>
            </a:r>
            <a:r>
              <a:rPr lang="ko-KR" altLang="en-US" b="1"/>
              <a:t> 게임 메뉴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91147" y="5512594"/>
            <a:ext cx="2372744" cy="36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2-2</a:t>
            </a:r>
            <a:r>
              <a:rPr lang="ko-KR" altLang="en-US" b="1"/>
              <a:t> 게임 매칭 </a:t>
            </a:r>
            <a:r>
              <a:rPr lang="en-US" altLang="ko-KR" b="1"/>
              <a:t>(</a:t>
            </a:r>
            <a:r>
              <a:rPr lang="ko-KR" altLang="en-US" b="1"/>
              <a:t>대전</a:t>
            </a:r>
            <a:r>
              <a:rPr lang="en-US" altLang="ko-KR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2041</Words>
  <Application>Microsoft Office PowerPoint</Application>
  <PresentationFormat>와이드스크린</PresentationFormat>
  <Paragraphs>958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08서울남산체 M</vt:lpstr>
      <vt:lpstr>HY견고딕</vt:lpstr>
      <vt:lpstr>Wingdings</vt:lpstr>
      <vt:lpstr>08서울남산체 B</vt:lpstr>
      <vt:lpstr>맑은 고딕</vt:lpstr>
      <vt:lpstr>Arial</vt:lpstr>
      <vt:lpstr>Times New Roman</vt:lpstr>
      <vt:lpstr>1훈검정고무신 R</vt:lpstr>
      <vt:lpstr>08서울남산체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이현중</cp:lastModifiedBy>
  <cp:revision>201</cp:revision>
  <dcterms:created xsi:type="dcterms:W3CDTF">2013-12-18T12:51:48Z</dcterms:created>
  <dcterms:modified xsi:type="dcterms:W3CDTF">2018-03-28T19:30:32Z</dcterms:modified>
  <cp:version>0906.0100.01</cp:version>
</cp:coreProperties>
</file>