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embedTrueTypeFonts="1" saveSubsetFonts="1">
  <p:sldMasterIdLst>
    <p:sldMasterId id="214748366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dministrator" initials="A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259"/>
    <p:restoredTop sz="94660"/>
  </p:normalViewPr>
  <p:slideViewPr>
    <p:cSldViewPr snapToGrid="0">
      <p:cViewPr varScale="1">
        <p:scale>
          <a:sx n="120" d="100"/>
          <a:sy n="120" d="100"/>
        </p:scale>
        <p:origin x="330" y="114"/>
      </p:cViewPr>
      <p:guideLst>
        <p:guide orient="horz" pos="2158"/>
        <p:guide pos="3839"/>
        <p:guide pos="-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commentAuthors" Target="commentAuthors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08서울남산체 M"/>
                <a:ea typeface="08서울남산체 M"/>
              </a:rPr>
              <a:t/>
            </a: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9995D75-49F3-4092-B67B-DEF5130BFB2C}" type="datetime1">
              <a:rPr lang="ko-KR" altLang="en-US">
                <a:latin typeface="08서울남산체 M"/>
                <a:ea typeface="08서울남산체 M"/>
              </a:rPr>
              <a:pPr lvl="0">
                <a:defRPr/>
              </a:pPr>
              <a:t>2018-02-21</a:t>
            </a:fld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08서울남산체 M"/>
                <a:ea typeface="08서울남산체 M"/>
              </a:rPr>
              <a:t/>
            </a: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842AB2-B351-41D4-9D98-ECADC8CE8F6B}" type="slidenum">
              <a:rPr lang="ko-KR" altLang="en-US">
                <a:latin typeface="08서울남산체 M"/>
                <a:ea typeface="08서울남산체 M"/>
              </a:rPr>
              <a:pPr lvl="0">
                <a:defRPr/>
              </a:pPr>
              <a:t>‹#›</a:t>
            </a:fld>
            <a:endParaRPr lang="ko-KR" altLang="en-US">
              <a:latin typeface="08서울남산체 M"/>
              <a:ea typeface="08서울남산체 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5B7B99AC-3522-446B-9D83-DF33A6F262F5}" type="datetime1">
              <a:rPr lang="ko-KR" altLang="en-US"/>
              <a:pPr lvl="0">
                <a:defRPr/>
              </a:pPr>
              <a:t>2018-02-21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3FC07CED-86A5-4402-88A8-8AC94C22F6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>
            <a:picLocks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320800"/>
            <a:ext cx="12192000" cy="5537200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Relationship Id="rId3" Type="http://schemas.openxmlformats.org/officeDocument/2006/relationships/image" Target="../media/image18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studyforus.tistory.com/221" TargetMode="External" /><Relationship Id="rId3" Type="http://schemas.openxmlformats.org/officeDocument/2006/relationships/hyperlink" Target="https://github.com/plusalpha12/koreanQuiz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jpeg"  /><Relationship Id="rId6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47456" y="2456879"/>
            <a:ext cx="8097088" cy="16750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ko-KR" altLang="en-US" sz="6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우리말 퀴즈 어플리케이션</a:t>
            </a:r>
          </a:p>
          <a:p>
            <a:pPr algn="ctr">
              <a:defRPr/>
            </a:pPr>
            <a:r>
              <a:rPr lang="en-US" altLang="ko-KR" sz="4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Korean Quiz Application</a:t>
            </a:r>
            <a:endParaRPr lang="ko-KR" altLang="en-US" sz="4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3982" y="5390586"/>
            <a:ext cx="4240140" cy="117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세션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4-11</a:t>
            </a:r>
          </a:p>
          <a:p>
            <a:pPr algn="r">
              <a:defRPr/>
            </a:pP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2013156035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이현중 지도교수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방영철</a:t>
            </a:r>
          </a:p>
          <a:p>
            <a:pPr algn="r">
              <a:defRPr/>
            </a:pP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2013156039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조윤선 지도교수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한익주</a:t>
            </a:r>
          </a:p>
          <a:p>
            <a:pPr algn="r">
              <a:defRPr/>
            </a:pP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2014154012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김하은 지도교수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나보균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ko-KR" altLang="en-US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  <a:endParaRPr lang="ko-KR" altLang="en-US" sz="1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8596d"/>
              </a:solidFill>
              <a:latin typeface="08서울남산체 M"/>
              <a:ea typeface="08서울남산체 M"/>
              <a:cs typeface="Arial"/>
            </a:endParaRPr>
          </a:p>
        </p:txBody>
      </p:sp>
      <p:pic>
        <p:nvPicPr>
          <p:cNvPr id="36" name="그림 3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7160" y="2253685"/>
            <a:ext cx="4860000" cy="2916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7519" y="2253685"/>
            <a:ext cx="4860000" cy="2916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32696" y="5512594"/>
            <a:ext cx="1768928" cy="362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2-1</a:t>
            </a:r>
            <a:r>
              <a:rPr lang="ko-KR" altLang="en-US" b="1"/>
              <a:t> 게임 메뉴</a:t>
            </a:r>
            <a:endParaRPr lang="ko-KR" altLang="en-US" b="1"/>
          </a:p>
        </p:txBody>
      </p:sp>
      <p:sp>
        <p:nvSpPr>
          <p:cNvPr id="40" name="TextBox 39"/>
          <p:cNvSpPr txBox="1"/>
          <p:nvPr/>
        </p:nvSpPr>
        <p:spPr>
          <a:xfrm>
            <a:off x="7691147" y="5512594"/>
            <a:ext cx="2372744" cy="36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2-2</a:t>
            </a:r>
            <a:r>
              <a:rPr lang="ko-KR" altLang="en-US" b="1"/>
              <a:t> 게임 매칭 </a:t>
            </a:r>
            <a:r>
              <a:rPr lang="en-US" altLang="ko-KR" b="1"/>
              <a:t>(</a:t>
            </a:r>
            <a:r>
              <a:rPr lang="ko-KR" altLang="en-US" b="1"/>
              <a:t>대전</a:t>
            </a:r>
            <a:r>
              <a:rPr lang="en-US" altLang="ko-KR" b="1"/>
              <a:t>)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341" y="2910228"/>
            <a:ext cx="4860000" cy="2916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3277" y="2653393"/>
            <a:ext cx="4860000" cy="2916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103" y="2348933"/>
            <a:ext cx="4860000" cy="291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94937" y="6073888"/>
            <a:ext cx="2976562" cy="36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3-1</a:t>
            </a:r>
            <a:r>
              <a:rPr lang="ko-KR" altLang="en-US" b="1"/>
              <a:t> 초성 퀴즈</a:t>
            </a:r>
            <a:r>
              <a:rPr lang="en-US" altLang="ko-KR" b="1"/>
              <a:t>(</a:t>
            </a:r>
            <a:r>
              <a:rPr lang="ko-KR" altLang="en-US" b="1"/>
              <a:t>매칭 </a:t>
            </a:r>
            <a:r>
              <a:rPr lang="en-US" altLang="ko-KR" b="1"/>
              <a:t>&amp;</a:t>
            </a:r>
            <a:r>
              <a:rPr lang="ko-KR" altLang="en-US" b="1"/>
              <a:t> 혼자</a:t>
            </a:r>
            <a:r>
              <a:rPr lang="en-US" altLang="ko-KR" b="1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58401" y="6014357"/>
            <a:ext cx="2389754" cy="36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3-2</a:t>
            </a:r>
            <a:r>
              <a:rPr lang="ko-KR" altLang="en-US" b="1"/>
              <a:t> 문장 순서 맞추기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1078" y="1772331"/>
            <a:ext cx="6369843" cy="38219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48332" y="6065385"/>
            <a:ext cx="3495335" cy="36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4</a:t>
            </a:r>
            <a:r>
              <a:rPr lang="ko-KR" altLang="en-US" b="1"/>
              <a:t> 랭킹 및 단어사전 기능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063017" y="254782"/>
            <a:ext cx="29717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구성도</a:t>
            </a:r>
            <a:endParaRPr lang="en-US" altLang="ko-KR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01390" y="1668575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  <a:endParaRPr lang="en-US" altLang="ko-KR"/>
          </a:p>
        </p:txBody>
      </p:sp>
      <p:sp>
        <p:nvSpPr>
          <p:cNvPr id="46" name="직사각형 45"/>
          <p:cNvSpPr/>
          <p:nvPr/>
        </p:nvSpPr>
        <p:spPr>
          <a:xfrm>
            <a:off x="4833087" y="3760673"/>
            <a:ext cx="2525826" cy="123314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Server</a:t>
            </a:r>
            <a:endParaRPr lang="en-US" altLang="ko-KR"/>
          </a:p>
        </p:txBody>
      </p:sp>
      <p:sp>
        <p:nvSpPr>
          <p:cNvPr id="47" name="원통 46"/>
          <p:cNvSpPr/>
          <p:nvPr/>
        </p:nvSpPr>
        <p:spPr>
          <a:xfrm>
            <a:off x="4952149" y="5623153"/>
            <a:ext cx="2287701" cy="909978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48" name="직선 화살표 연결선 47"/>
          <p:cNvCxnSpPr>
            <a:stCxn id="44" idx="3"/>
            <a:endCxn id="60" idx="1"/>
          </p:cNvCxnSpPr>
          <p:nvPr/>
        </p:nvCxnSpPr>
        <p:spPr>
          <a:xfrm>
            <a:off x="3863577" y="2548788"/>
            <a:ext cx="45151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762974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  <a:endParaRPr lang="en-US" altLang="ko-KR"/>
          </a:p>
        </p:txBody>
      </p:sp>
      <p:sp>
        <p:nvSpPr>
          <p:cNvPr id="52" name="직사각형 51"/>
          <p:cNvSpPr/>
          <p:nvPr/>
        </p:nvSpPr>
        <p:spPr>
          <a:xfrm>
            <a:off x="5458165" y="6405562"/>
            <a:ext cx="1275669" cy="34187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DataBase</a:t>
            </a:r>
            <a:endParaRPr lang="en-US" altLang="ko-KR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088220" y="5895294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User</a:t>
            </a:r>
            <a:endParaRPr lang="en-US" altLang="ko-KR" sz="1500"/>
          </a:p>
          <a:p>
            <a:pPr algn="ctr">
              <a:defRPr/>
            </a:pPr>
            <a:r>
              <a:rPr lang="en-US" altLang="ko-KR" sz="1500"/>
              <a:t>Data</a:t>
            </a:r>
            <a:endParaRPr lang="en-US" altLang="ko-KR" sz="1500"/>
          </a:p>
        </p:txBody>
      </p:sp>
      <p:sp>
        <p:nvSpPr>
          <p:cNvPr id="54" name="타원 53"/>
          <p:cNvSpPr/>
          <p:nvPr/>
        </p:nvSpPr>
        <p:spPr>
          <a:xfrm>
            <a:off x="5424147" y="1838665"/>
            <a:ext cx="1343705" cy="12926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사전</a:t>
            </a:r>
            <a:r>
              <a:rPr lang="en-US" altLang="ko-KR"/>
              <a:t>API</a:t>
            </a:r>
            <a:endParaRPr lang="en-US" altLang="ko-KR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804601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358288" y="3429000"/>
            <a:ext cx="2483303" cy="121613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7" name="직선 화살표 연결선 56"/>
          <p:cNvCxnSpPr/>
          <p:nvPr/>
        </p:nvCxnSpPr>
        <p:spPr>
          <a:xfrm rot="10800000">
            <a:off x="3225743" y="3429000"/>
            <a:ext cx="1615844" cy="73988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1762974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  <a:endParaRPr lang="en-US" altLang="ko-KR" sz="17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04601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  <a:endParaRPr lang="en-US" altLang="ko-KR" sz="17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8378766" y="1668575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  <a:endParaRPr lang="en-US" altLang="ko-KR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540351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  <a:endParaRPr lang="en-US" altLang="ko-KR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9581978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540351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  <a:endParaRPr lang="en-US" altLang="ko-KR" sz="17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9581978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  <a:endParaRPr lang="en-US" altLang="ko-KR" sz="170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7358912" y="3429000"/>
            <a:ext cx="1760425" cy="731384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6" name="직선 화살표 연결선 65"/>
          <p:cNvCxnSpPr/>
          <p:nvPr/>
        </p:nvCxnSpPr>
        <p:spPr>
          <a:xfrm rot="10800000" flipV="1">
            <a:off x="7358912" y="3429001"/>
            <a:ext cx="2517327" cy="1173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3923108" y="3429000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  <a:endParaRPr lang="ko-KR" altLang="en-US" sz="1300"/>
          </a:p>
        </p:txBody>
      </p:sp>
      <p:sp>
        <p:nvSpPr>
          <p:cNvPr id="68" name="TextBox 67"/>
          <p:cNvSpPr txBox="1"/>
          <p:nvPr/>
        </p:nvSpPr>
        <p:spPr>
          <a:xfrm>
            <a:off x="7301081" y="3429000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  <a:endParaRPr lang="ko-KR" altLang="en-US" sz="1300"/>
          </a:p>
        </p:txBody>
      </p:sp>
      <p:sp>
        <p:nvSpPr>
          <p:cNvPr id="69" name="TextBox 68"/>
          <p:cNvSpPr txBox="1"/>
          <p:nvPr/>
        </p:nvSpPr>
        <p:spPr>
          <a:xfrm>
            <a:off x="2715475" y="4202906"/>
            <a:ext cx="1394731" cy="34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데이터 전달</a:t>
            </a:r>
            <a:endParaRPr lang="ko-KR" altLang="en-US" sz="170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227138" y="5894615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Ranking</a:t>
            </a:r>
            <a:endParaRPr lang="en-US" altLang="ko-KR" sz="1300"/>
          </a:p>
        </p:txBody>
      </p:sp>
      <p:cxnSp>
        <p:nvCxnSpPr>
          <p:cNvPr id="71" name="직선 화살표 연결선 70"/>
          <p:cNvCxnSpPr>
            <a:stCxn id="46" idx="2"/>
            <a:endCxn id="47" idx="1"/>
          </p:cNvCxnSpPr>
          <p:nvPr/>
        </p:nvCxnSpPr>
        <p:spPr>
          <a:xfrm rot="16200000" flipH="1">
            <a:off x="5781334" y="5308487"/>
            <a:ext cx="6293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969158" y="3888241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matching</a:t>
            </a:r>
            <a:endParaRPr lang="en-US" altLang="ko-KR" sz="1400"/>
          </a:p>
          <a:p>
            <a:pPr algn="ctr">
              <a:defRPr/>
            </a:pPr>
            <a:r>
              <a:rPr lang="en-US" altLang="ko-KR" sz="1400"/>
              <a:t>event</a:t>
            </a:r>
            <a:endParaRPr lang="en-US" altLang="ko-KR" sz="14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210129" y="3887560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socket</a:t>
            </a:r>
            <a:endParaRPr lang="en-US" altLang="ko-KR" sz="1400"/>
          </a:p>
        </p:txBody>
      </p:sp>
      <p:sp>
        <p:nvSpPr>
          <p:cNvPr id="75" name="TextBox 74"/>
          <p:cNvSpPr txBox="1"/>
          <p:nvPr/>
        </p:nvSpPr>
        <p:spPr>
          <a:xfrm>
            <a:off x="6236323" y="5180920"/>
            <a:ext cx="1939016" cy="3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저장 및 출력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548857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전체 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UML)</a:t>
            </a:r>
            <a:endParaRPr lang="en-US" altLang="ko-KR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pic>
        <p:nvPicPr>
          <p:cNvPr id="172" name="그림 17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2682" y="1151073"/>
            <a:ext cx="8503422" cy="4785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527902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  <a:endParaRPr lang="en-US" altLang="ko-KR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  <a:endParaRPr lang="en-US" altLang="ko-KR" sz="160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pic>
        <p:nvPicPr>
          <p:cNvPr id="169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06548" y="1465510"/>
            <a:ext cx="4231987" cy="3926978"/>
          </a:xfrm>
          <a:prstGeom prst="rect">
            <a:avLst/>
          </a:prstGeom>
        </p:spPr>
      </p:pic>
      <p:sp>
        <p:nvSpPr>
          <p:cNvPr id="170" name="TextBox 97"/>
          <p:cNvSpPr txBox="1"/>
          <p:nvPr/>
        </p:nvSpPr>
        <p:spPr>
          <a:xfrm>
            <a:off x="5752513" y="835763"/>
            <a:ext cx="1214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>
                <a:solidFill>
                  <a:srgbClr val="3f3f3f"/>
                </a:solidFill>
                <a:latin typeface="08서울남산체 M"/>
                <a:ea typeface="08서울남산체 M"/>
              </a:rPr>
              <a:t>회원가입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171" name="직사각형 98"/>
          <p:cNvSpPr/>
          <p:nvPr/>
        </p:nvSpPr>
        <p:spPr>
          <a:xfrm>
            <a:off x="3762106" y="797360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3435" y="1338380"/>
            <a:ext cx="444829" cy="383179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데이터 관리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로그인 체크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&amp;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회원가입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)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  <a:endParaRPr lang="en-US" altLang="ko-KR" sz="160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05577" y="1346885"/>
            <a:ext cx="4620126" cy="34570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65115" y="641500"/>
            <a:ext cx="146176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>
                <a:solidFill>
                  <a:srgbClr val="3f3f3f"/>
                </a:solidFill>
                <a:latin typeface="08서울남산체 M"/>
                <a:ea typeface="08서울남산체 M"/>
              </a:rPr>
              <a:t>로그인 체크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82170" y="603097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3435" y="1276950"/>
            <a:ext cx="444828" cy="307407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데이터 관리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회원정보 출력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)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81933" y="1195552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내정보 버튼 클릭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29" name="순서도: 판단 28"/>
          <p:cNvSpPr/>
          <p:nvPr/>
        </p:nvSpPr>
        <p:spPr>
          <a:xfrm>
            <a:off x="1881933" y="2165319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사용자가 현재 로그인 중인가</a:t>
            </a:r>
            <a:endParaRPr lang="en-US" altLang="ko-KR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81933" y="3429000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해당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ID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DB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검색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81933" y="4398767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검색한 정보 출력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9" name="직선 화살표 연결선 8"/>
          <p:cNvCxnSpPr>
            <a:stCxn id="25" idx="2"/>
            <a:endCxn id="29" idx="0"/>
          </p:cNvCxnSpPr>
          <p:nvPr/>
        </p:nvCxnSpPr>
        <p:spPr>
          <a:xfrm>
            <a:off x="3072558" y="1719427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9" idx="2"/>
            <a:endCxn id="38" idx="0"/>
          </p:cNvCxnSpPr>
          <p:nvPr/>
        </p:nvCxnSpPr>
        <p:spPr>
          <a:xfrm>
            <a:off x="3072558" y="2983108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2"/>
            <a:endCxn id="39" idx="0"/>
          </p:cNvCxnSpPr>
          <p:nvPr/>
        </p:nvCxnSpPr>
        <p:spPr>
          <a:xfrm>
            <a:off x="3072558" y="3952875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9" idx="3"/>
          </p:cNvCxnSpPr>
          <p:nvPr/>
        </p:nvCxnSpPr>
        <p:spPr>
          <a:xfrm flipV="1">
            <a:off x="4263183" y="2574213"/>
            <a:ext cx="64219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905375" y="23122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아무 일도 일어나지 않는다</a:t>
            </a:r>
            <a:endParaRPr lang="ko-KR" altLang="en-US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  <a:endParaRPr lang="en-US" altLang="ko-KR" sz="160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29202" y="1797498"/>
            <a:ext cx="4047164" cy="3934647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데이터</a:t>
            </a:r>
            <a:endParaRPr lang="ko-KR" altLang="en-US" sz="14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정보 </a:t>
            </a:r>
            <a:r>
              <a:rPr lang="en-US" altLang="ko-KR" sz="1400">
                <a:latin typeface="08서울남산체 M"/>
                <a:ea typeface="08서울남산체 M"/>
              </a:rPr>
              <a:t>String ID, String Password</a:t>
            </a:r>
            <a:endParaRPr lang="en-US" altLang="ko-KR" sz="14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정보</a:t>
            </a:r>
            <a:endParaRPr lang="ko-KR" altLang="en-US" sz="14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ko-KR" altLang="en-US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체크 </a:t>
            </a:r>
            <a:r>
              <a:rPr lang="en-US" altLang="ko-KR" sz="1400">
                <a:latin typeface="08서울남산체 M"/>
                <a:ea typeface="08서울남산체 M"/>
              </a:rPr>
              <a:t>Login Check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  <a:endParaRPr lang="ko-KR" altLang="en-US" sz="14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기존에 존재하는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  <a:endParaRPr lang="en-US" altLang="ko-KR" sz="14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와 비밀번호 값이 상응하는지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  <a:endParaRPr lang="en-US" altLang="ko-KR" sz="1400">
              <a:latin typeface="08서울남산체 M"/>
              <a:ea typeface="08서울남산체 M"/>
            </a:endParaRPr>
          </a:p>
          <a:p>
            <a:pPr lvl="1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회원가입 </a:t>
            </a:r>
            <a:r>
              <a:rPr lang="en-US" altLang="ko-KR" sz="1400">
                <a:latin typeface="08서울남산체 M"/>
                <a:ea typeface="08서울남산체 M"/>
              </a:rPr>
              <a:t>Sign Up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  <a:endParaRPr lang="ko-KR" altLang="en-US" sz="14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가 중복인지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  <a:endParaRPr lang="en-US" altLang="ko-KR" sz="14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 사용자 정보 추가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회원정보 출력 </a:t>
            </a:r>
            <a:r>
              <a:rPr lang="en-US" altLang="ko-KR" sz="1400">
                <a:latin typeface="08서울남산체 M"/>
                <a:ea typeface="08서울남산체 M"/>
              </a:rPr>
              <a:t>Print Out Data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  <a:endParaRPr lang="ko-KR" altLang="en-US" sz="14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현재 로그인 상태인지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  <a:endParaRPr lang="en-US" altLang="ko-KR" sz="14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하고있는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의 정보를 </a:t>
            </a: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에서 검색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  <a:endParaRPr lang="en-US" altLang="ko-KR" sz="14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해당 랭킹 정보를 출력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  <a:endParaRPr lang="en-US" altLang="ko-KR" sz="1400">
              <a:latin typeface="08서울남산체 M"/>
              <a:ea typeface="08서울남산체 M"/>
            </a:endParaRPr>
          </a:p>
          <a:p>
            <a:pPr marL="285750" lvl="0" indent="-285750">
              <a:buFont typeface="Wingdings"/>
              <a:buChar char="ü"/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9727" y="688104"/>
            <a:ext cx="1664688" cy="3386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>
                <a:solidFill>
                  <a:srgbClr val="3f3f3f"/>
                </a:solidFill>
                <a:latin typeface="08서울남산체 M"/>
                <a:ea typeface="08서울남산체 M"/>
              </a:rPr>
              <a:t>회원정보 출력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65810" y="1262743"/>
            <a:ext cx="444531" cy="964202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매칭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6670" y="5363994"/>
            <a:ext cx="4703694" cy="1368276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데이터</a:t>
            </a:r>
            <a:endParaRPr lang="ko-KR" altLang="ko-KR" sz="12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유저 수 </a:t>
            </a:r>
            <a:r>
              <a:rPr lang="en-US" altLang="ko-KR" sz="1200">
                <a:latin typeface="08서울남산체 M"/>
                <a:ea typeface="08서울남산체 M"/>
              </a:rPr>
              <a:t>– int userNumber</a:t>
            </a:r>
            <a:endParaRPr lang="en-US" altLang="ko-KR" sz="12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시간 </a:t>
            </a:r>
            <a:r>
              <a:rPr lang="en-US" altLang="ko-KR" sz="1200">
                <a:latin typeface="08서울남산체 M"/>
                <a:ea typeface="08서울남산체 M"/>
              </a:rPr>
              <a:t>– int matchTimeCounting</a:t>
            </a:r>
            <a:endParaRPr lang="en-US" altLang="ko-KR" sz="12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함수</a:t>
            </a:r>
            <a:endParaRPr lang="ko-KR" altLang="ko-KR" sz="12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중인 유저 수 카운트</a:t>
            </a:r>
            <a:r>
              <a:rPr lang="en-US" altLang="ko-KR" sz="1200">
                <a:latin typeface="08서울남산체 M"/>
                <a:ea typeface="08서울남산체 M"/>
              </a:rPr>
              <a:t>() - CountingUserNumber()</a:t>
            </a:r>
            <a:endParaRPr lang="en-US" altLang="ko-KR" sz="1200">
              <a:latin typeface="08서울남산체 M"/>
              <a:ea typeface="08서울남산체 M"/>
            </a:endParaRP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소요시간 카운트</a:t>
            </a:r>
            <a:r>
              <a:rPr lang="en-US" altLang="ko-KR" sz="1200">
                <a:latin typeface="08서울남산체 M"/>
                <a:ea typeface="08서울남산체 M"/>
              </a:rPr>
              <a:t>() – CountingMatchingTime()</a:t>
            </a:r>
            <a:endParaRPr lang="en-US" altLang="ko-KR" sz="12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en-US" altLang="ko-KR" sz="120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6995" y="4476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난이도 선택 창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26" name="순서도: 판단 25"/>
          <p:cNvSpPr/>
          <p:nvPr/>
        </p:nvSpPr>
        <p:spPr>
          <a:xfrm>
            <a:off x="4816995" y="1996308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난이도로 매칭 중인 사람이 </a:t>
            </a:r>
            <a:r>
              <a:rPr lang="en-US" altLang="ko-KR" sz="110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100">
                <a:solidFill>
                  <a:srgbClr val="48596d"/>
                </a:solidFill>
                <a:latin typeface="08서울남산체 M"/>
                <a:ea typeface="08서울남산체 M"/>
              </a:rPr>
              <a:t>명 이상인가</a:t>
            </a:r>
            <a:endParaRPr lang="en-US" altLang="ko-KR" sz="11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37032" y="215581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rgbClr val="48596d"/>
                </a:solidFill>
                <a:latin typeface="08서울남산체 M"/>
                <a:ea typeface="08서울남산체 M"/>
              </a:rPr>
              <a:t>상대방을 기다리는 중입니다</a:t>
            </a:r>
            <a:endParaRPr lang="ko-KR" altLang="en-US" sz="14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28" name="순서도: 판단 27"/>
          <p:cNvSpPr/>
          <p:nvPr/>
        </p:nvSpPr>
        <p:spPr>
          <a:xfrm>
            <a:off x="7837032" y="3061941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매칭 시간이</a:t>
            </a:r>
            <a:endParaRPr lang="ko-KR" altLang="en-US" sz="120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48596d"/>
                </a:solidFill>
                <a:latin typeface="08서울남산체 M"/>
                <a:ea typeface="08서울남산체 M"/>
              </a:rPr>
              <a:t>60</a:t>
            </a: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초를</a:t>
            </a:r>
            <a:endParaRPr lang="ko-KR" altLang="en-US" sz="120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초과했는가</a:t>
            </a:r>
            <a:endParaRPr lang="en-US" altLang="ko-KR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16995" y="1176617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매칭 시작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16995" y="421043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게임 시작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5" name="순서도: 판단 34"/>
          <p:cNvSpPr/>
          <p:nvPr/>
        </p:nvSpPr>
        <p:spPr>
          <a:xfrm>
            <a:off x="7837032" y="4120352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난이도를 매칭 중인 사람이 아예 없는가</a:t>
            </a:r>
            <a:endParaRPr lang="en-US" altLang="ko-KR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12" name="직선 화살표 연결선 11"/>
          <p:cNvCxnSpPr>
            <a:stCxn id="24" idx="2"/>
            <a:endCxn id="32" idx="0"/>
          </p:cNvCxnSpPr>
          <p:nvPr/>
        </p:nvCxnSpPr>
        <p:spPr>
          <a:xfrm>
            <a:off x="6007620" y="971550"/>
            <a:ext cx="0" cy="205067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2" idx="2"/>
            <a:endCxn id="26" idx="0"/>
          </p:cNvCxnSpPr>
          <p:nvPr/>
        </p:nvCxnSpPr>
        <p:spPr>
          <a:xfrm>
            <a:off x="6007620" y="1700492"/>
            <a:ext cx="0" cy="295816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6" idx="3"/>
            <a:endCxn id="27" idx="1"/>
          </p:cNvCxnSpPr>
          <p:nvPr/>
        </p:nvCxnSpPr>
        <p:spPr>
          <a:xfrm>
            <a:off x="7198245" y="2405203"/>
            <a:ext cx="638787" cy="12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28" idx="0"/>
          </p:cNvCxnSpPr>
          <p:nvPr/>
        </p:nvCxnSpPr>
        <p:spPr>
          <a:xfrm>
            <a:off x="9027657" y="2679693"/>
            <a:ext cx="0" cy="382248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stCxn id="28" idx="3"/>
            <a:endCxn id="27" idx="3"/>
          </p:cNvCxnSpPr>
          <p:nvPr/>
        </p:nvCxnSpPr>
        <p:spPr>
          <a:xfrm flipV="1">
            <a:off x="10218282" y="2417756"/>
            <a:ext cx="12700" cy="1053080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8" idx="2"/>
            <a:endCxn id="35" idx="0"/>
          </p:cNvCxnSpPr>
          <p:nvPr/>
        </p:nvCxnSpPr>
        <p:spPr>
          <a:xfrm>
            <a:off x="9027657" y="3879730"/>
            <a:ext cx="0" cy="24062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35" idx="3"/>
            <a:endCxn id="24" idx="3"/>
          </p:cNvCxnSpPr>
          <p:nvPr/>
        </p:nvCxnSpPr>
        <p:spPr>
          <a:xfrm flipH="1" flipV="1">
            <a:off x="7198245" y="709613"/>
            <a:ext cx="3020037" cy="3819634"/>
          </a:xfrm>
          <a:prstGeom prst="bentConnector3">
            <a:avLst>
              <a:gd name="adj1" fmla="val -32569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6007619" y="2814097"/>
            <a:ext cx="0" cy="247844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>
            <a:stCxn id="35" idx="1"/>
            <a:endCxn id="33" idx="2"/>
          </p:cNvCxnSpPr>
          <p:nvPr/>
        </p:nvCxnSpPr>
        <p:spPr>
          <a:xfrm rot="10800000" flipV="1">
            <a:off x="6007620" y="4529246"/>
            <a:ext cx="1829412" cy="205067"/>
          </a:xfrm>
          <a:prstGeom prst="bentConnector4">
            <a:avLst>
              <a:gd name="adj1" fmla="val 17459"/>
              <a:gd name="adj2" fmla="val 3108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816995" y="307603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난이도로 매칭 중인 사람이 </a:t>
            </a:r>
            <a:r>
              <a:rPr lang="en-US" altLang="ko-KR" sz="110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100">
                <a:solidFill>
                  <a:srgbClr val="48596d"/>
                </a:solidFill>
                <a:latin typeface="08서울남산체 M"/>
                <a:ea typeface="08서울남산체 M"/>
              </a:rPr>
              <a:t>명 초과인가</a:t>
            </a:r>
            <a:endParaRPr lang="en-US" altLang="ko-KR" sz="11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80" name="직선 화살표 연결선 79"/>
          <p:cNvCxnSpPr>
            <a:stCxn id="78" idx="2"/>
            <a:endCxn id="33" idx="0"/>
          </p:cNvCxnSpPr>
          <p:nvPr/>
        </p:nvCxnSpPr>
        <p:spPr>
          <a:xfrm>
            <a:off x="6007620" y="3893824"/>
            <a:ext cx="0" cy="3166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8" idx="1"/>
          </p:cNvCxnSpPr>
          <p:nvPr/>
        </p:nvCxnSpPr>
        <p:spPr>
          <a:xfrm flipH="1" flipV="1">
            <a:off x="4370664" y="3484929"/>
            <a:ext cx="446331" cy="1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1989415" y="3071205"/>
            <a:ext cx="2381250" cy="817789"/>
          </a:xfrm>
          <a:prstGeom prst="flowChartDecis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매칭 시간이 가장 짧은 </a:t>
            </a:r>
            <a:r>
              <a:rPr lang="en-US" altLang="ko-KR" sz="120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명 안에 드는가</a:t>
            </a:r>
            <a:endParaRPr lang="en-US" altLang="ko-KR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91" name="연결선: 꺾임 90"/>
          <p:cNvCxnSpPr>
            <a:stCxn id="89" idx="2"/>
            <a:endCxn id="33" idx="1"/>
          </p:cNvCxnSpPr>
          <p:nvPr/>
        </p:nvCxnSpPr>
        <p:spPr>
          <a:xfrm rot="16200000" flipH="1">
            <a:off x="3706826" y="3362207"/>
            <a:ext cx="583383" cy="163695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/>
          <p:cNvCxnSpPr>
            <a:stCxn id="89" idx="1"/>
            <a:endCxn id="27" idx="0"/>
          </p:cNvCxnSpPr>
          <p:nvPr/>
        </p:nvCxnSpPr>
        <p:spPr>
          <a:xfrm rot="10800000" flipH="1">
            <a:off x="1989415" y="2155818"/>
            <a:ext cx="7038242" cy="1324282"/>
          </a:xfrm>
          <a:prstGeom prst="bentConnector4">
            <a:avLst>
              <a:gd name="adj1" fmla="val -3248"/>
              <a:gd name="adj2" fmla="val 2483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1608074" y="4463323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1608074" y="4288552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461091" y="4079594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  <a:endParaRPr lang="en-US" altLang="ko-KR" sz="160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8882" y="5527115"/>
            <a:ext cx="4327832" cy="1058751"/>
          </a:xfrm>
          <a:prstGeom prst="rect">
            <a:avLst/>
          </a:prstGeom>
          <a:solidFill>
            <a:srgbClr val="48596d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lang="en-US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xmlns:mc="http://schemas.openxmlformats.org/markup-compatibility/2006" xmlns:hp="http://schemas.haansoft.com/office/presentation/8.0" lang="ko-KR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명이상이면서 </a:t>
            </a:r>
            <a:r>
              <a:rPr xmlns:mc="http://schemas.openxmlformats.org/markup-compatibility/2006" xmlns:hp="http://schemas.haansoft.com/office/presentation/8.0" lang="en-US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xmlns:mc="http://schemas.openxmlformats.org/markup-compatibility/2006" xmlns:hp="http://schemas.haansoft.com/office/presentation/8.0" lang="ko-KR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명을 초과하지 않음</a:t>
            </a:r>
            <a:r>
              <a:rPr xmlns:mc="http://schemas.openxmlformats.org/markup-compatibility/2006" xmlns:hp="http://schemas.haansoft.com/office/presentation/8.0" lang="en-US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</a:t>
            </a:r>
            <a:r>
              <a:rPr xmlns:mc="http://schemas.openxmlformats.org/markup-compatibility/2006" xmlns:hp="http://schemas.haansoft.com/office/presentation/8.0" lang="ko-KR" altLang="en-US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결국 </a:t>
            </a:r>
            <a:r>
              <a:rPr xmlns:mc="http://schemas.openxmlformats.org/markup-compatibility/2006" xmlns:hp="http://schemas.haansoft.com/office/presentation/8.0" lang="en-US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xmlns:mc="http://schemas.openxmlformats.org/markup-compatibility/2006" xmlns:hp="http://schemas.haansoft.com/office/presentation/8.0" lang="ko-KR" altLang="en-US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명인 경우</a:t>
            </a:r>
            <a:r>
              <a:rPr xmlns:mc="http://schemas.openxmlformats.org/markup-compatibility/2006" xmlns:hp="http://schemas.haansoft.com/office/presentation/8.0" lang="en-US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) -&gt; </a:t>
            </a:r>
            <a:r>
              <a:rPr xmlns:mc="http://schemas.openxmlformats.org/markup-compatibility/2006" xmlns:hp="http://schemas.haansoft.com/office/presentation/8.0" lang="ko-KR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게임 바로 시작</a:t>
            </a:r>
            <a:endParaRPr xmlns:mc="http://schemas.openxmlformats.org/markup-compatibility/2006" xmlns:hp="http://schemas.haansoft.com/office/presentation/8.0" lang="ko-KR" altLang="ko-KR" sz="1000" kern="100" mc:Ignorable="hp" hp:hslEmbossed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M"/>
              <a:ea typeface="08서울남산체 M"/>
              <a:cs typeface="Times New Roman"/>
            </a:endParaRP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lang="en-US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xmlns:mc="http://schemas.openxmlformats.org/markup-compatibility/2006" xmlns:hp="http://schemas.haansoft.com/office/presentation/8.0" lang="ko-KR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명보다 적을 경우 </a:t>
            </a:r>
            <a:r>
              <a:rPr xmlns:mc="http://schemas.openxmlformats.org/markup-compatibility/2006" xmlns:hp="http://schemas.haansoft.com/office/presentation/8.0" lang="en-US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-&gt; </a:t>
            </a:r>
            <a:r>
              <a:rPr xmlns:mc="http://schemas.openxmlformats.org/markup-compatibility/2006" xmlns:hp="http://schemas.haansoft.com/office/presentation/8.0" lang="ko-KR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상대 유저를 기다림</a:t>
            </a:r>
            <a:endParaRPr xmlns:mc="http://schemas.openxmlformats.org/markup-compatibility/2006" xmlns:hp="http://schemas.haansoft.com/office/presentation/8.0" lang="ko-KR" altLang="ko-KR" sz="1000" kern="100" mc:Ignorable="hp" hp:hslEmbossed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M"/>
              <a:ea typeface="08서울남산체 M"/>
              <a:cs typeface="Times New Roman"/>
            </a:endParaRP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lang="ko-KR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매칭 소요시간 카운트</a:t>
            </a:r>
            <a:r>
              <a:rPr xmlns:mc="http://schemas.openxmlformats.org/markup-compatibility/2006" xmlns:hp="http://schemas.haansoft.com/office/presentation/8.0" lang="en-US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()&gt;60sec &amp;&amp; </a:t>
            </a:r>
            <a:r>
              <a:rPr xmlns:mc="http://schemas.openxmlformats.org/markup-compatibility/2006" xmlns:hp="http://schemas.haansoft.com/office/presentation/8.0" lang="ko-KR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매칭 유저 카운트</a:t>
            </a:r>
            <a:r>
              <a:rPr xmlns:mc="http://schemas.openxmlformats.org/markup-compatibility/2006" xmlns:hp="http://schemas.haansoft.com/office/presentation/8.0" lang="en-US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()&gt;=2</a:t>
            </a:r>
            <a:r>
              <a:rPr xmlns:mc="http://schemas.openxmlformats.org/markup-compatibility/2006" xmlns:hp="http://schemas.haansoft.com/office/presentation/8.0" lang="ko-KR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이면 게임 시작</a:t>
            </a:r>
            <a:endParaRPr xmlns:mc="http://schemas.openxmlformats.org/markup-compatibility/2006" xmlns:hp="http://schemas.haansoft.com/office/presentation/8.0" lang="ko-KR" altLang="ko-KR" sz="1000" kern="100" mc:Ignorable="hp" hp:hslEmbossed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M"/>
              <a:ea typeface="08서울남산체 M"/>
              <a:cs typeface="Times New Roman"/>
            </a:endParaRP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lang="ko-KR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소요시간 카운트</a:t>
            </a:r>
            <a:r>
              <a:rPr xmlns:mc="http://schemas.openxmlformats.org/markup-compatibility/2006" xmlns:hp="http://schemas.haansoft.com/office/presentation/8.0" lang="en-US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</a:t>
            </a:r>
            <a:r>
              <a:rPr xmlns:mc="http://schemas.openxmlformats.org/markup-compatibility/2006" xmlns:hp="http://schemas.haansoft.com/office/presentation/8.0" lang="ko-KR" altLang="ko-KR" sz="1000" kern="100" mc:Ignorable="hp" hp:hslEmbossed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를 통해 매칭 우선순위 선별</a:t>
            </a:r>
            <a:endParaRPr xmlns:mc="http://schemas.openxmlformats.org/markup-compatibility/2006" xmlns:hp="http://schemas.haansoft.com/office/presentation/8.0" lang="ko-KR" altLang="ko-KR" sz="1000" kern="100" mc:Ignorable="hp" hp:hslEmbossed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M"/>
              <a:ea typeface="08서울남산체 M"/>
              <a:cs typeface="Times New Roman"/>
            </a:endParaRPr>
          </a:p>
        </p:txBody>
      </p:sp>
      <p:cxnSp>
        <p:nvCxnSpPr>
          <p:cNvPr id="10" name="연결선: 꺾임 9"/>
          <p:cNvCxnSpPr/>
          <p:nvPr/>
        </p:nvCxnSpPr>
        <p:spPr>
          <a:xfrm flipV="1">
            <a:off x="5508536" y="5729681"/>
            <a:ext cx="1980348" cy="721453"/>
          </a:xfrm>
          <a:prstGeom prst="bentConnector3">
            <a:avLst>
              <a:gd name="adj1" fmla="val 732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527902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  <a:endParaRPr lang="en-US" altLang="ko-KR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392759" y="23668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초성 제공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92759" y="1061282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입력 받음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5" name="순서도: 판단 84"/>
          <p:cNvSpPr/>
          <p:nvPr/>
        </p:nvSpPr>
        <p:spPr>
          <a:xfrm>
            <a:off x="2392759" y="188587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제시된 초성으로 시작하는가</a:t>
            </a:r>
            <a:endParaRPr lang="ko-KR" altLang="en-US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2392759" y="3004382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사전에 포함되어 있는 단어인가</a:t>
            </a:r>
            <a:endParaRPr lang="ko-KR" altLang="en-US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2392759" y="4122889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기존 입력 단어와 중복되지 않는가</a:t>
            </a:r>
            <a:endParaRPr lang="ko-KR" altLang="en-US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92759" y="5241396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단어 등록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96" name="직선 화살표 연결선 95"/>
          <p:cNvCxnSpPr>
            <a:stCxn id="83" idx="2"/>
            <a:endCxn id="84" idx="0"/>
          </p:cNvCxnSpPr>
          <p:nvPr/>
        </p:nvCxnSpPr>
        <p:spPr>
          <a:xfrm>
            <a:off x="3583384" y="7605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583384" y="1585157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583384" y="27036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3583384" y="3822171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3583384" y="4940678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/>
          <p:cNvCxnSpPr/>
          <p:nvPr/>
        </p:nvCxnSpPr>
        <p:spPr>
          <a:xfrm flipV="1">
            <a:off x="2380059" y="1338187"/>
            <a:ext cx="12700" cy="4180114"/>
          </a:xfrm>
          <a:prstGeom prst="bentConnector3">
            <a:avLst>
              <a:gd name="adj1" fmla="val -3750000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440759" y="2032831"/>
            <a:ext cx="1381125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효과음 출력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117" name="직선 화살표 연결선 116"/>
          <p:cNvCxnSpPr>
            <a:stCxn id="85" idx="3"/>
            <a:endCxn id="115" idx="1"/>
          </p:cNvCxnSpPr>
          <p:nvPr/>
        </p:nvCxnSpPr>
        <p:spPr>
          <a:xfrm flipV="1">
            <a:off x="4774009" y="229476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연결선: 꺾임 120"/>
          <p:cNvCxnSpPr>
            <a:stCxn id="87" idx="3"/>
            <a:endCxn id="115" idx="2"/>
          </p:cNvCxnSpPr>
          <p:nvPr/>
        </p:nvCxnSpPr>
        <p:spPr>
          <a:xfrm flipV="1">
            <a:off x="4774009" y="2556706"/>
            <a:ext cx="1357313" cy="197507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연결선: 꺾임 121"/>
          <p:cNvCxnSpPr>
            <a:stCxn id="115" idx="0"/>
            <a:endCxn id="84" idx="3"/>
          </p:cNvCxnSpPr>
          <p:nvPr/>
        </p:nvCxnSpPr>
        <p:spPr>
          <a:xfrm rot="16200000" flipV="1">
            <a:off x="5097861" y="999369"/>
            <a:ext cx="709611" cy="135731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V="1">
            <a:off x="4785912" y="3398913"/>
            <a:ext cx="1345406" cy="2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  <a:endParaRPr lang="en-US" altLang="ko-KR" sz="160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069757" y="2969755"/>
            <a:ext cx="4728484" cy="3505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데이터</a:t>
            </a:r>
            <a:endParaRPr lang="ko-KR" altLang="en-US" sz="140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입력 단어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string Word</a:t>
            </a:r>
            <a:endParaRPr lang="en-US" altLang="ko-KR" sz="130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입력한 단어 수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WordCounting</a:t>
            </a:r>
            <a:endParaRPr lang="en-US" altLang="ko-KR" sz="130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배점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Score</a:t>
            </a:r>
            <a:endParaRPr lang="en-US" altLang="ko-KR" sz="130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초성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string InitialWord</a:t>
            </a:r>
            <a:endParaRPr lang="en-US" altLang="ko-KR" sz="130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난이도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Level</a:t>
            </a:r>
            <a:endParaRPr lang="en-US" altLang="ko-KR" sz="130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내부 </a:t>
            </a:r>
            <a:r>
              <a:rPr lang="en-US" altLang="ko-KR" sz="1300"/>
              <a:t>DB</a:t>
            </a:r>
            <a:r>
              <a:rPr lang="ko-KR" altLang="en-US" sz="1300"/>
              <a:t>정보</a:t>
            </a:r>
            <a:endParaRPr lang="ko-KR" altLang="en-US" sz="1300"/>
          </a:p>
          <a:p>
            <a:pPr marL="257040" indent="-257040">
              <a:buFont typeface="Arial"/>
              <a:buNone/>
              <a:defRPr/>
            </a:pPr>
            <a:endParaRPr lang="ko-KR" altLang="en-US" sz="1400"/>
          </a:p>
          <a:p>
            <a:pPr marL="257040" indent="-257040">
              <a:buFont typeface="Arial"/>
              <a:buNone/>
              <a:defRPr/>
            </a:pPr>
            <a:r>
              <a:rPr lang="ko-KR" altLang="en-US" sz="1400"/>
              <a:t>함수</a:t>
            </a:r>
            <a:endParaRPr lang="ko-KR" altLang="en-US" sz="140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SetLevel(int WordCounting, int Score) - </a:t>
            </a:r>
            <a:r>
              <a:rPr lang="ko-KR" altLang="en-US" sz="1300"/>
              <a:t>난이도 조절</a:t>
            </a:r>
            <a:endParaRPr lang="ko-KR" altLang="en-US" sz="130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PresentInitialWord(string initialWord) - </a:t>
            </a:r>
            <a:r>
              <a:rPr lang="ko-KR" altLang="en-US" sz="1300"/>
              <a:t>랜덤 초성 제공</a:t>
            </a:r>
            <a:endParaRPr lang="ko-KR" altLang="en-US" sz="130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CountDownTimer() - </a:t>
            </a:r>
            <a:r>
              <a:rPr lang="ko-KR" altLang="en-US" sz="1300"/>
              <a:t>제한시간 설정</a:t>
            </a:r>
            <a:endParaRPr lang="ko-KR" altLang="en-US" sz="130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CheckWord(string Word, string InitialWord)</a:t>
            </a:r>
            <a:endParaRPr lang="en-US" altLang="ko-KR" sz="1300"/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입렵 값이 제시된 자음으로 시작하는단어가 맞는지 확인</a:t>
            </a:r>
            <a:endParaRPr lang="ko-KR" altLang="en-US" sz="1300"/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사전에 포함된 단어인지  확인</a:t>
            </a:r>
            <a:endParaRPr lang="ko-KR" altLang="en-US" sz="1300"/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기존 입력 단어와 중복되지 않는지 확인</a:t>
            </a:r>
            <a:endParaRPr lang="ko-KR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797670" y="2275424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400">
                    <a:solidFill>
                      <a:srgbClr val="48596D"/>
                    </a:solidFill>
                    <a:latin typeface="08서울남산체 M"/>
                    <a:ea typeface="1훈검정고무신 R"/>
                  </a:rPr>
                  <a:t>I</a:t>
                </a:r>
                <a:endParaRPr lang="ko-KR" altLang="en-US" sz="4400">
                  <a:solidFill>
                    <a:srgbClr val="48596D"/>
                  </a:solidFill>
                  <a:latin typeface="08서울남산체 M"/>
                  <a:ea typeface="1훈검정고무신 R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차례</a:t>
            </a:r>
            <a:endParaRPr lang="en-US" altLang="ko-KR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1694" y="1839044"/>
            <a:ext cx="996503" cy="856343"/>
            <a:chOff x="1237564" y="5297714"/>
            <a:chExt cx="996503" cy="856343"/>
          </a:xfrm>
        </p:grpSpPr>
        <p:sp>
          <p:nvSpPr>
            <p:cNvPr id="10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21240" y="1857837"/>
            <a:ext cx="996503" cy="856343"/>
            <a:chOff x="1237564" y="5297714"/>
            <a:chExt cx="996503" cy="856343"/>
          </a:xfrm>
        </p:grpSpPr>
        <p:sp>
          <p:nvSpPr>
            <p:cNvPr id="1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95427" y="1867550"/>
            <a:ext cx="996503" cy="856343"/>
            <a:chOff x="1237564" y="5297714"/>
            <a:chExt cx="996503" cy="856343"/>
          </a:xfrm>
        </p:grpSpPr>
        <p:sp>
          <p:nvSpPr>
            <p:cNvPr id="2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62556" y="1872022"/>
            <a:ext cx="996503" cy="856343"/>
            <a:chOff x="1237564" y="5297714"/>
            <a:chExt cx="996503" cy="856343"/>
          </a:xfrm>
        </p:grpSpPr>
        <p:sp>
          <p:nvSpPr>
            <p:cNvPr id="2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88331" y="2901913"/>
            <a:ext cx="1176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90610" y="2901912"/>
            <a:ext cx="1321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관련 연구</a:t>
            </a:r>
            <a:endParaRPr lang="en-US" altLang="ko-KR" sz="1600" b="1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algn="ctr">
              <a:defRPr/>
            </a:pP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및 </a:t>
            </a:r>
            <a:endParaRPr lang="en-US" altLang="ko-KR" sz="1600" b="1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algn="ctr">
              <a:defRPr/>
            </a:pP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사례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26800" y="2919286"/>
            <a:ext cx="1474991" cy="33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시스템 구성도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87283" y="2901913"/>
            <a:ext cx="1715087" cy="33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모듈 상세 설계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8447267" y="4955242"/>
            <a:ext cx="3047374" cy="3162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81" idx="2"/>
          </p:cNvCxnSpPr>
          <p:nvPr/>
        </p:nvCxnSpPr>
        <p:spPr>
          <a:xfrm flipV="1">
            <a:off x="5418628" y="4976827"/>
            <a:ext cx="2719075" cy="549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78" idx="2"/>
          </p:cNvCxnSpPr>
          <p:nvPr/>
        </p:nvCxnSpPr>
        <p:spPr>
          <a:xfrm flipV="1">
            <a:off x="2537486" y="4991634"/>
            <a:ext cx="2571464" cy="343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891510" y="4558694"/>
            <a:ext cx="996503" cy="856343"/>
            <a:chOff x="1237564" y="5297714"/>
            <a:chExt cx="996503" cy="856343"/>
          </a:xfrm>
        </p:grpSpPr>
        <p:sp>
          <p:nvSpPr>
            <p:cNvPr id="74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920263" y="4563463"/>
            <a:ext cx="996503" cy="856343"/>
            <a:chOff x="1237564" y="5297714"/>
            <a:chExt cx="996503" cy="856343"/>
          </a:xfrm>
        </p:grpSpPr>
        <p:sp>
          <p:nvSpPr>
            <p:cNvPr id="7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949016" y="4548656"/>
            <a:ext cx="996503" cy="856343"/>
            <a:chOff x="1237564" y="5297714"/>
            <a:chExt cx="996503" cy="856343"/>
          </a:xfrm>
        </p:grpSpPr>
        <p:sp>
          <p:nvSpPr>
            <p:cNvPr id="8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977769" y="4563463"/>
            <a:ext cx="996503" cy="856343"/>
            <a:chOff x="1237564" y="5297714"/>
            <a:chExt cx="996503" cy="856343"/>
          </a:xfrm>
        </p:grpSpPr>
        <p:sp>
          <p:nvSpPr>
            <p:cNvPr id="8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717589" y="5621563"/>
            <a:ext cx="1287001" cy="56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개발환경 및 개발방법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24400" y="5621563"/>
            <a:ext cx="148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데모환경설계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2436" y="5627501"/>
            <a:ext cx="1262329" cy="57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업무분담</a:t>
            </a:r>
          </a:p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및 일정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806007" y="5621563"/>
            <a:ext cx="1357418" cy="56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필요기술 및 참고문헌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0448773" y="1872735"/>
            <a:ext cx="996503" cy="856343"/>
            <a:chOff x="1237564" y="5297714"/>
            <a:chExt cx="996503" cy="856343"/>
          </a:xfrm>
        </p:grpSpPr>
        <p:sp>
          <p:nvSpPr>
            <p:cNvPr id="47" name="타원형 설명선 4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3504680" y="2283303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209200" y="2254796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780681" y="2279463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060540" y="2901913"/>
            <a:ext cx="1321018" cy="572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419317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(API)</a:t>
            </a:r>
            <a:endParaRPr lang="en-US" altLang="ko-KR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64447" y="1523999"/>
            <a:ext cx="3537857" cy="364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우리말 샘 </a:t>
            </a:r>
            <a:r>
              <a:rPr lang="en-US" altLang="ko-KR"/>
              <a:t>OPEN API</a:t>
            </a:r>
            <a:r>
              <a:rPr lang="ko-KR" altLang="en-US"/>
              <a:t> </a:t>
            </a:r>
            <a:r>
              <a:rPr lang="en-US" altLang="ko-KR"/>
              <a:t>(XML </a:t>
            </a:r>
            <a:r>
              <a:rPr lang="ko-KR" altLang="en-US"/>
              <a:t>파싱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70" name="TextBox 169"/>
          <p:cNvSpPr txBox="1"/>
          <p:nvPr/>
        </p:nvSpPr>
        <p:spPr>
          <a:xfrm>
            <a:off x="2706970" y="2297906"/>
            <a:ext cx="5655469" cy="3110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데이터</a:t>
            </a:r>
            <a:endParaRPr lang="ko-KR" altLang="en-US"/>
          </a:p>
          <a:p>
            <a:pPr>
              <a:defRPr/>
            </a:pPr>
            <a:r>
              <a:rPr lang="en-US" altLang="ko-KR"/>
              <a:t>string OpenAPIUrl - open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를 불러올 주소</a:t>
            </a:r>
            <a:endParaRPr lang="ko-KR" altLang="en-US"/>
          </a:p>
          <a:p>
            <a:pPr>
              <a:defRPr/>
            </a:pPr>
            <a:r>
              <a:rPr lang="en-US" altLang="ko-KR"/>
              <a:t>string APIKey - API</a:t>
            </a:r>
            <a:r>
              <a:rPr lang="ko-KR" altLang="en-US"/>
              <a:t>를 사용할 수 있는 키값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함수</a:t>
            </a:r>
            <a:endParaRPr lang="ko-KR" altLang="en-US"/>
          </a:p>
          <a:p>
            <a:pPr>
              <a:defRPr/>
            </a:pPr>
            <a:r>
              <a:rPr lang="en-US" altLang="ko-KR"/>
              <a:t>CheckWord(string word, string InitialWord) - </a:t>
            </a:r>
            <a:r>
              <a:rPr lang="ko-KR" altLang="en-US"/>
              <a:t>입력된 단어가 맞는지 확인</a:t>
            </a:r>
            <a:endParaRPr lang="ko-KR" altLang="en-US"/>
          </a:p>
          <a:p>
            <a:pPr>
              <a:defRPr/>
            </a:pPr>
            <a:r>
              <a:rPr lang="en-US" altLang="ko-KR"/>
              <a:t>WordSearch() - API</a:t>
            </a:r>
            <a:r>
              <a:rPr lang="ko-KR" altLang="en-US"/>
              <a:t>사전에서 단어가 있는지 검색</a:t>
            </a:r>
            <a:endParaRPr lang="ko-KR" altLang="en-US"/>
          </a:p>
          <a:p>
            <a:pPr>
              <a:defRPr/>
            </a:pPr>
            <a:r>
              <a:rPr lang="en-US" altLang="ko-KR"/>
              <a:t>SendResult()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정오답 판단하여 전송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7902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  <a:endParaRPr lang="en-US" altLang="ko-KR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문장게임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4886" y="4476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문장 제공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4886" y="127226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나눠진 문장 클릭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2694886" y="3215368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기존 문장과</a:t>
            </a:r>
            <a:endParaRPr lang="ko-KR" altLang="en-US" sz="120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일치하는가</a:t>
            </a:r>
            <a:endParaRPr lang="ko-KR" altLang="en-US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96133" y="4770515"/>
            <a:ext cx="2381250" cy="417058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화면에 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O 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표시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50" name="직선 화살표 연결선 49"/>
          <p:cNvCxnSpPr>
            <a:stCxn id="44" idx="2"/>
            <a:endCxn id="45" idx="0"/>
          </p:cNvCxnSpPr>
          <p:nvPr/>
        </p:nvCxnSpPr>
        <p:spPr>
          <a:xfrm>
            <a:off x="3885511" y="971550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885511" y="1796143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7" idx="0"/>
          </p:cNvCxnSpPr>
          <p:nvPr/>
        </p:nvCxnSpPr>
        <p:spPr>
          <a:xfrm flipH="1">
            <a:off x="3885511" y="2667680"/>
            <a:ext cx="11509" cy="54768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2"/>
            <a:endCxn id="49" idx="0"/>
          </p:cNvCxnSpPr>
          <p:nvPr/>
        </p:nvCxnSpPr>
        <p:spPr>
          <a:xfrm rot="16200000" flipH="1">
            <a:off x="3517455" y="4401212"/>
            <a:ext cx="737358" cy="1247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/>
          <p:cNvCxnSpPr>
            <a:stCxn id="49" idx="1"/>
            <a:endCxn id="44" idx="1"/>
          </p:cNvCxnSpPr>
          <p:nvPr/>
        </p:nvCxnSpPr>
        <p:spPr>
          <a:xfrm flipV="1">
            <a:off x="2696133" y="709612"/>
            <a:ext cx="1588" cy="4269431"/>
          </a:xfrm>
          <a:prstGeom prst="bentConnector3">
            <a:avLst>
              <a:gd name="adj1" fmla="val -8863104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434315" y="2118631"/>
            <a:ext cx="1664891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화면에 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X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 표시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58" name="연결선: 꺾임 57"/>
          <p:cNvCxnSpPr>
            <a:endCxn id="56" idx="2"/>
          </p:cNvCxnSpPr>
          <p:nvPr/>
        </p:nvCxnSpPr>
        <p:spPr>
          <a:xfrm flipV="1">
            <a:off x="5063436" y="2642506"/>
            <a:ext cx="1203325" cy="9769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연결선: 꺾임 58"/>
          <p:cNvCxnSpPr>
            <a:stCxn id="56" idx="0"/>
            <a:endCxn id="45" idx="3"/>
          </p:cNvCxnSpPr>
          <p:nvPr/>
        </p:nvCxnSpPr>
        <p:spPr>
          <a:xfrm rot="16200000" flipV="1">
            <a:off x="5379237" y="1231106"/>
            <a:ext cx="584425" cy="11906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682186" y="2093458"/>
            <a:ext cx="2393950" cy="574222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클릭 순서에 따라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문장을 화면에 출력</a:t>
            </a:r>
            <a:endParaRPr lang="ko-KR" altLang="en-US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  <a:endParaRPr lang="en-US" altLang="ko-KR" sz="160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299382" y="2382950"/>
            <a:ext cx="4892618" cy="369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데이터</a:t>
            </a:r>
            <a:endParaRPr lang="ko-KR" altLang="en-US" sz="1600"/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Score</a:t>
            </a:r>
            <a:endParaRPr lang="en-US" altLang="ko-KR" sz="1200"/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string SeparateWord</a:t>
            </a:r>
            <a:endParaRPr lang="en-US" altLang="ko-KR" sz="1200"/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ClickNumber</a:t>
            </a:r>
            <a:endParaRPr lang="en-US" altLang="ko-KR" sz="1200"/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ClickCounting</a:t>
            </a:r>
            <a:endParaRPr lang="en-US" altLang="ko-KR" sz="1200"/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Level</a:t>
            </a:r>
            <a:endParaRPr lang="en-US" altLang="ko-KR" sz="12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함수 </a:t>
            </a:r>
            <a:endParaRPr lang="ko-KR" altLang="en-US" sz="1600"/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/>
              <a:t>PresentSentence() - </a:t>
            </a:r>
            <a:r>
              <a:rPr lang="ko-KR" altLang="en-US" sz="1200"/>
              <a:t>헷갈리는 맞춤법 표현이 들어간 문장을 랜덤 출력</a:t>
            </a:r>
            <a:endParaRPr lang="ko-KR" altLang="en-US" sz="1200"/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/>
              <a:t>CountDownTimer() - </a:t>
            </a:r>
            <a:r>
              <a:rPr lang="ko-KR" altLang="en-US" sz="1200"/>
              <a:t>제한시간 설정</a:t>
            </a:r>
            <a:endParaRPr lang="ko-KR" altLang="en-US" sz="1200"/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/>
              <a:t>IsThisCorrectSentence(string SeparateWord, int ClickNumber)</a:t>
            </a:r>
            <a:endParaRPr lang="en-US" altLang="ko-KR" sz="1200"/>
          </a:p>
          <a:p>
            <a:pPr marL="657120" lvl="1" indent="-199920">
              <a:buFont typeface="Arial"/>
              <a:buChar char="•"/>
              <a:defRPr/>
            </a:pPr>
            <a:r>
              <a:rPr lang="ko-KR" altLang="en-US" sz="1200"/>
              <a:t>버튼 클릭한 순서 기억</a:t>
            </a:r>
            <a:endParaRPr lang="ko-KR" altLang="en-US" sz="1200"/>
          </a:p>
          <a:p>
            <a:pPr marL="657120" lvl="1" indent="-199920">
              <a:buFont typeface="Arial"/>
              <a:buChar char="•"/>
              <a:defRPr/>
            </a:pPr>
            <a:r>
              <a:rPr lang="ko-KR" altLang="en-US" sz="1200"/>
              <a:t>내부 </a:t>
            </a:r>
            <a:r>
              <a:rPr lang="en-US" altLang="ko-KR" sz="1200"/>
              <a:t>DB</a:t>
            </a:r>
            <a:r>
              <a:rPr lang="ko-KR" altLang="en-US" sz="1200"/>
              <a:t>에 저장된 문장과 어순</a:t>
            </a:r>
            <a:r>
              <a:rPr lang="en-US" altLang="ko-KR" sz="1200"/>
              <a:t>, </a:t>
            </a:r>
            <a:r>
              <a:rPr lang="ko-KR" altLang="en-US" sz="1200"/>
              <a:t>맞춤법이 일치하는지 확인</a:t>
            </a:r>
            <a:endParaRPr lang="ko-KR" altLang="en-US" sz="12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추가 기능</a:t>
            </a:r>
            <a:endParaRPr lang="ko-KR" altLang="en-US" sz="1600"/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200"/>
              <a:t>사용자가 터치 한 순서대로 문장을 화면에 출력</a:t>
            </a:r>
            <a:endParaRPr lang="ko-KR" altLang="en-US" sz="1200"/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200"/>
              <a:t>정답 </a:t>
            </a:r>
            <a:r>
              <a:rPr lang="en-US" altLang="ko-KR" sz="1200"/>
              <a:t>or</a:t>
            </a:r>
            <a:r>
              <a:rPr lang="ko-KR" altLang="en-US" sz="1200"/>
              <a:t> 시간초과일 경우 다음 문장 출력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1169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(DB)</a:t>
            </a:r>
            <a:endParaRPr lang="ko-KR" altLang="en-US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4500655" y="2390043"/>
            <a:ext cx="2209800" cy="927100"/>
          </a:xfrm>
          <a:prstGeom prst="roundRect">
            <a:avLst>
              <a:gd name="adj" fmla="val 16667"/>
            </a:avLst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USER</a:t>
            </a:r>
            <a:endParaRPr lang="ko-KR" altLang="en-US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61590" y="1087738"/>
            <a:ext cx="1651000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ID</a:t>
            </a:r>
            <a:endParaRPr lang="ko-KR" altLang="en-US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53025" y="703350"/>
            <a:ext cx="1838098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8cb3c"/>
                </a:solidFill>
                <a:latin typeface="08서울남산체 B"/>
                <a:ea typeface="08서울남산체 B"/>
              </a:rPr>
              <a:t>PASSWORD</a:t>
            </a:r>
            <a:endParaRPr lang="ko-KR" altLang="en-US" sz="14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81534" y="1893026"/>
            <a:ext cx="1795576" cy="79471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RANKING</a:t>
            </a:r>
            <a:endParaRPr lang="ko-KR" altLang="en-US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44725" y="2061740"/>
            <a:ext cx="1761558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NUMBER</a:t>
            </a:r>
            <a:endParaRPr lang="en-US" altLang="ko-KR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cxnSp>
        <p:nvCxnSpPr>
          <p:cNvPr id="9" name="직선 연결선 8"/>
          <p:cNvCxnSpPr>
            <a:stCxn id="14" idx="5"/>
            <a:endCxn id="7" idx="1"/>
          </p:cNvCxnSpPr>
          <p:nvPr/>
        </p:nvCxnSpPr>
        <p:spPr>
          <a:xfrm>
            <a:off x="3748308" y="2652963"/>
            <a:ext cx="752346" cy="20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</p:cNvCxnSpPr>
          <p:nvPr/>
        </p:nvCxnSpPr>
        <p:spPr>
          <a:xfrm>
            <a:off x="4287090" y="1780399"/>
            <a:ext cx="537183" cy="60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4"/>
          </p:cNvCxnSpPr>
          <p:nvPr/>
        </p:nvCxnSpPr>
        <p:spPr>
          <a:xfrm rot="5400000">
            <a:off x="5341798" y="1659767"/>
            <a:ext cx="994032" cy="46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" idx="3"/>
            <a:endCxn id="7" idx="3"/>
          </p:cNvCxnSpPr>
          <p:nvPr/>
        </p:nvCxnSpPr>
        <p:spPr>
          <a:xfrm rot="10800000" flipV="1">
            <a:off x="6710455" y="2571358"/>
            <a:ext cx="634035" cy="28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8031254" y="480978"/>
            <a:ext cx="1877013" cy="606760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rgbClr val="f8cb3c"/>
                </a:solidFill>
                <a:latin typeface="08서울남산체 B"/>
                <a:ea typeface="08서울남산체 B"/>
              </a:rPr>
              <a:t>Accumulation</a:t>
            </a:r>
            <a:endParaRPr lang="ko-KR" altLang="en-US" sz="12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538298" y="1148507"/>
            <a:ext cx="1630332" cy="728329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8cb3c"/>
                </a:solidFill>
                <a:latin typeface="08서울남산체 B"/>
                <a:ea typeface="08서울남산체 B"/>
              </a:rPr>
              <a:t>Challenge</a:t>
            </a:r>
            <a:endParaRPr lang="ko-KR" altLang="en-US" sz="14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596645" y="2439732"/>
            <a:ext cx="1486942" cy="71982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8cb3c"/>
                </a:solidFill>
                <a:latin typeface="08서울남산체 B"/>
                <a:ea typeface="08서울남산체 B"/>
              </a:rPr>
              <a:t>Matching</a:t>
            </a:r>
            <a:endParaRPr lang="ko-KR" altLang="en-US" sz="14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cxnSp>
        <p:nvCxnSpPr>
          <p:cNvPr id="31" name="직선 연결선 30"/>
          <p:cNvCxnSpPr>
            <a:stCxn id="13" idx="7"/>
            <a:endCxn id="32" idx="4"/>
          </p:cNvCxnSpPr>
          <p:nvPr/>
        </p:nvCxnSpPr>
        <p:spPr>
          <a:xfrm rot="5400000" flipH="1" flipV="1">
            <a:off x="8331122" y="1370770"/>
            <a:ext cx="921672" cy="355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" idx="6"/>
            <a:endCxn id="35" idx="3"/>
          </p:cNvCxnSpPr>
          <p:nvPr/>
        </p:nvCxnSpPr>
        <p:spPr>
          <a:xfrm flipV="1">
            <a:off x="8877110" y="1770174"/>
            <a:ext cx="899945" cy="520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3" idx="5"/>
            <a:endCxn id="36" idx="2"/>
          </p:cNvCxnSpPr>
          <p:nvPr/>
        </p:nvCxnSpPr>
        <p:spPr>
          <a:xfrm>
            <a:off x="8614154" y="2571358"/>
            <a:ext cx="982491" cy="228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2946913" y="4041624"/>
          <a:ext cx="7527084" cy="2127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/>
                <a:gridCol w="2062971"/>
                <a:gridCol w="2509028"/>
              </a:tblGrid>
              <a:tr h="388645"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USER</a:t>
                      </a:r>
                      <a:endParaRPr lang="ko-KR" altLang="en-US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122937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NUMBER 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ID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PASSWORD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Accumulation_Ranking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Matching_Ranking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Challenge_Ranking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varchar()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varchar()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  <a:endParaRPr lang="ko-KR" altLang="en-US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고유번호</a:t>
                      </a:r>
                      <a:endParaRPr lang="ko-KR" altLang="en-US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계정 명</a:t>
                      </a:r>
                      <a:endParaRPr lang="ko-KR" altLang="en-US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비밀번호</a:t>
                      </a:r>
                      <a:endParaRPr lang="ko-KR" altLang="en-US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누적랭킹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(</a:t>
                      </a: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혼자하기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)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대결랭킹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(</a:t>
                      </a: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같이하기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)</a:t>
                      </a:r>
                      <a:endParaRPr lang="en-US" altLang="ko-KR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도전랭킹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(</a:t>
                      </a: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도전모드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)</a:t>
                      </a:r>
                      <a:endParaRPr lang="ko-KR" altLang="en-US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개발환경 및 개발방법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2821" y="1477186"/>
            <a:ext cx="6096000" cy="45026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개발 환경</a:t>
            </a:r>
            <a:endParaRPr lang="ko-KR" altLang="en-US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 OS : Window</a:t>
            </a:r>
            <a:endParaRPr lang="en-US" altLang="ko-KR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 DB : MySQL, SQLite</a:t>
            </a:r>
            <a:endParaRPr lang="en-US" altLang="ko-KR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개발언어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: Java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(ver - Java SE 9.0.4)</a:t>
            </a:r>
            <a:endParaRPr lang="en-US" altLang="ko-KR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개발 툴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 :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Eclipse</a:t>
            </a:r>
            <a:endParaRPr lang="en-US" altLang="ko-KR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개발 방법</a:t>
            </a:r>
            <a:endParaRPr lang="ko-KR" altLang="en-US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buSzPct val="100000"/>
              <a:buFont typeface="맑은 고딕"/>
              <a:buAutoNum type="arabicPeriod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Java Programing</a:t>
            </a:r>
            <a:endParaRPr lang="en-US" altLang="ko-KR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Java eclipse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를 이용한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Java 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프로그램 구현</a:t>
            </a:r>
            <a:endParaRPr lang="ko-KR" altLang="en-US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소켓을 이용한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PC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간 통신</a:t>
            </a:r>
            <a:endParaRPr lang="ko-KR" altLang="en-US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/>
              <a:buAutoNum type="arabicPeriod" startAt="2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Server 및 DB</a:t>
            </a:r>
            <a:endParaRPr lang="ko-KR" altLang="en-US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서버구축과 MySQL을 이용한 DB 구축</a:t>
            </a:r>
            <a:endParaRPr lang="ko-KR" altLang="en-US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 open API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XML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데이터 이용</a:t>
            </a:r>
            <a:endParaRPr lang="ko-KR" altLang="en-US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회원가입 기능을 두고 회원사이의 경쟁기능 구현</a:t>
            </a:r>
            <a:endParaRPr lang="ko-KR" altLang="en-US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6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3103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데모 환경 설계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7815" y="1834674"/>
            <a:ext cx="8096369" cy="25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08서울남산체 M"/>
                <a:ea typeface="08서울남산체 M"/>
              </a:rPr>
              <a:t>사전 설정</a:t>
            </a:r>
            <a:endParaRPr lang="ko-KR" altLang="en-US" sz="24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en-US" altLang="ko-KR">
              <a:latin typeface="08서울남산체 M"/>
              <a:ea typeface="08서울남산체 M"/>
            </a:endParaRPr>
          </a:p>
          <a:p>
            <a:pPr marL="285750" indent="-285750">
              <a:buFont typeface="Wingdings"/>
              <a:buChar char="ü"/>
              <a:defRPr/>
            </a:pPr>
            <a:r>
              <a:rPr lang="en-US" altLang="ko-KR">
                <a:latin typeface="08서울남산체 M"/>
                <a:ea typeface="08서울남산체 M"/>
              </a:rPr>
              <a:t>SERVER PC</a:t>
            </a:r>
            <a:r>
              <a:rPr lang="ko-KR" altLang="en-US">
                <a:latin typeface="08서울남산체 M"/>
                <a:ea typeface="08서울남산체 M"/>
              </a:rPr>
              <a:t> </a:t>
            </a:r>
            <a:r>
              <a:rPr lang="en-US" altLang="ko-KR">
                <a:latin typeface="08서울남산체 M"/>
                <a:ea typeface="08서울남산체 M"/>
              </a:rPr>
              <a:t>(OS Window 10)</a:t>
            </a:r>
            <a:endParaRPr lang="en-US" altLang="ko-KR">
              <a:latin typeface="08서울남산체 M"/>
              <a:ea typeface="08서울남산체 M"/>
            </a:endParaRPr>
          </a:p>
          <a:p>
            <a:pPr marL="285750" indent="-285750">
              <a:buFont typeface="Wingdings"/>
              <a:buChar char="ü"/>
              <a:defRPr/>
            </a:pPr>
            <a:r>
              <a:rPr lang="ko-KR" altLang="en-US">
                <a:latin typeface="08서울남산체 M"/>
                <a:ea typeface="08서울남산체 M"/>
              </a:rPr>
              <a:t>프로그램 실행 </a:t>
            </a:r>
            <a:r>
              <a:rPr lang="en-US" altLang="ko-KR">
                <a:latin typeface="08서울남산체 M"/>
                <a:ea typeface="08서울남산체 M"/>
              </a:rPr>
              <a:t>PC</a:t>
            </a:r>
            <a:endParaRPr lang="en-US" altLang="ko-KR">
              <a:latin typeface="08서울남산체 M"/>
              <a:ea typeface="08서울남산체 M"/>
            </a:endParaRPr>
          </a:p>
          <a:p>
            <a:pPr marL="285750" indent="-285750">
              <a:buFont typeface="Wingdings"/>
              <a:buChar char="ü"/>
              <a:defRPr/>
            </a:pPr>
            <a:endParaRPr lang="en-US" altLang="ko-KR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2400">
                <a:latin typeface="08서울남산체 M"/>
                <a:ea typeface="08서울남산체 M"/>
              </a:rPr>
              <a:t>데모 시나리오</a:t>
            </a:r>
            <a:endParaRPr lang="ko-KR" altLang="en-US" sz="24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en-US" altLang="ko-KR" sz="2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>
                <a:latin typeface="08서울남산체 M"/>
                <a:ea typeface="08서울남산체 M"/>
              </a:rPr>
              <a:t>회원가입 </a:t>
            </a:r>
            <a:r>
              <a:rPr lang="en-US" altLang="ko-KR">
                <a:latin typeface="08서울남산체 M"/>
                <a:ea typeface="08서울남산체 M"/>
              </a:rPr>
              <a:t>&gt; </a:t>
            </a:r>
            <a:r>
              <a:rPr lang="ko-KR" altLang="en-US">
                <a:latin typeface="08서울남산체 M"/>
                <a:ea typeface="08서울남산체 M"/>
              </a:rPr>
              <a:t>로그인 </a:t>
            </a:r>
            <a:r>
              <a:rPr lang="en-US" altLang="ko-KR">
                <a:latin typeface="08서울남산체 M"/>
                <a:ea typeface="08서울남산체 M"/>
              </a:rPr>
              <a:t>&gt;</a:t>
            </a:r>
            <a:r>
              <a:rPr lang="ko-KR" altLang="en-US">
                <a:latin typeface="08서울남산체 M"/>
                <a:ea typeface="08서울남산체 M"/>
              </a:rPr>
              <a:t> 초성게임 다중사용자모드 시연 </a:t>
            </a:r>
            <a:r>
              <a:rPr lang="en-US" altLang="ko-KR">
                <a:latin typeface="08서울남산체 M"/>
                <a:ea typeface="08서울남산체 M"/>
              </a:rPr>
              <a:t>&gt; </a:t>
            </a:r>
            <a:r>
              <a:rPr lang="ko-KR" altLang="en-US">
                <a:latin typeface="08서울남산체 M"/>
                <a:ea typeface="08서울남산체 M"/>
              </a:rPr>
              <a:t>문장게임 시연 </a:t>
            </a:r>
            <a:r>
              <a:rPr lang="en-US" altLang="ko-KR">
                <a:latin typeface="08서울남산체 M"/>
                <a:ea typeface="08서울남산체 M"/>
              </a:rPr>
              <a:t>&gt; </a:t>
            </a:r>
            <a:r>
              <a:rPr lang="ko-KR" altLang="en-US">
                <a:latin typeface="08서울남산체 M"/>
                <a:ea typeface="08서울남산체 M"/>
              </a:rPr>
              <a:t>정보확인</a:t>
            </a:r>
            <a:endParaRPr lang="ko-KR" altLang="en-US"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26400" y="2052000"/>
          <a:ext cx="7034397" cy="3941998"/>
        </p:xfrm>
        <a:graphic>
          <a:graphicData uri="http://schemas.openxmlformats.org/drawingml/2006/table">
            <a:tbl>
              <a:tblGrid>
                <a:gridCol w="1349124"/>
                <a:gridCol w="1895091"/>
                <a:gridCol w="1895091"/>
                <a:gridCol w="1895091"/>
              </a:tblGrid>
              <a:tr h="582413">
                <a:tc>
                  <a:txBody>
                    <a:bodyPr vert="horz" lIns="93982" tIns="48895" rIns="93982" bIns="48895" anchor="ctr" anchorCtr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endParaRPr lang="ko-KR" altLang="ko-KR" sz="1300" b="1" i="0" u="none" strike="noStrike" cap="none" normalizeH="0" baseline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lIns="93982" tIns="48895" rIns="93982" bIns="48895" anchor="ctr" anchorCtr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조윤선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lIns="93982" tIns="48895" rIns="93982" bIns="48895" anchor="ctr" anchorCtr="0"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이현중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lIns="93982" tIns="48895" rIns="93982" bIns="48895" anchor="ctr" anchorCtr="0"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김하은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</a:tr>
              <a:tr h="614152">
                <a:tc>
                  <a:txBody>
                    <a:bodyPr vert="horz" lIns="93982" tIns="48895" rIns="93982" bIns="48895" anchor="ctr" anchorCtr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자료수집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lIns="93982" tIns="48895" rIns="93982" bIns="48895" anchor="ctr" anchorCtr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xml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파싱 법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3982" tIns="48895" rIns="93982" bIns="48895" anchor="ctr" anchorCtr="0"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 구현 방법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3982" tIns="48895" rIns="93982" bIns="48895" anchor="ctr" anchorCtr="0"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사전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데이터베이스 연동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152">
                <a:tc>
                  <a:txBody>
                    <a:bodyPr vert="horz" lIns="93982" tIns="48895" rIns="93982" bIns="48895" anchor="ctr" anchorCtr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설      계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lIns="93982" tIns="48895" rIns="93982" bIns="48895" anchor="ctr" anchorCtr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프로그램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3982" tIns="48895" rIns="93982" bIns="48895" anchor="ctr" anchorCtr="0"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 및 데이터베이스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3982" tIns="48895" rIns="93982" bIns="48895" anchor="ctr" anchorCtr="0"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인터페이스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586">
                <a:tc>
                  <a:txBody>
                    <a:bodyPr vert="horz" lIns="93982" tIns="48895" rIns="93982" bIns="48895" anchor="ctr" anchorCtr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구      현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lIns="93982" tIns="48895" rIns="93982" bIns="48895" anchor="ctr" anchorCtr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내부 알고리즘 및 기본 구현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3982" tIns="48895" rIns="93982" bIns="48895" anchor="ctr" anchorCtr="0"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서버와 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연동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3982" tIns="48895" rIns="93982" bIns="48895" anchor="ctr" anchorCtr="0"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기본 인터페이스 작성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1695">
                <a:tc>
                  <a:txBody>
                    <a:bodyPr vert="horz" lIns="93982" tIns="48895" rIns="93982" bIns="48895" anchor="ctr" anchorCtr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테스트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lIns="93982" tIns="48895" rIns="93982" bIns="48895" anchor="ctr" anchorCtr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통합 테스트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3982" tIns="48895" rIns="93982" bIns="48895" anchor="ctr" anchorCtr="0"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&amp;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프로그램 테스트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3982" tIns="48895" rIns="93982" bIns="48895" anchor="ctr" anchorCtr="0"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유지보수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4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7</a:t>
                </a:r>
                <a:endParaRPr lang="en-US" altLang="ko-KR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7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208482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업무 분담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8</a:t>
                </a:r>
                <a:endParaRPr lang="en-US" altLang="ko-KR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일정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23947" y="2112484"/>
          <a:ext cx="8096394" cy="35784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1930"/>
                <a:gridCol w="1792664"/>
                <a:gridCol w="692725"/>
                <a:gridCol w="692725"/>
                <a:gridCol w="692725"/>
                <a:gridCol w="692725"/>
                <a:gridCol w="692725"/>
                <a:gridCol w="692725"/>
                <a:gridCol w="692725"/>
                <a:gridCol w="692725"/>
              </a:tblGrid>
              <a:tr h="370792">
                <a:tc rowSpan="9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추진 일정</a:t>
                      </a:r>
                      <a:endParaRPr lang="ko-KR" altLang="en-US"/>
                    </a:p>
                  </a:txBody>
                  <a:tcPr marL="91440" marR="91440" anchor="ctr">
                    <a:lnL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L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추진 사항</a:t>
                      </a:r>
                      <a:endParaRPr lang="ko-KR" altLang="en-US"/>
                    </a:p>
                  </a:txBody>
                  <a:tcPr marL="91440" marR="91440"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  <a:endParaRPr lang="en-US" altLang="ko-KR"/>
                    </a:p>
                  </a:txBody>
                  <a:tcPr marL="91440" marR="91440"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7-9</a:t>
                      </a:r>
                      <a:endParaRPr lang="en-US" altLang="ko-KR"/>
                    </a:p>
                  </a:txBody>
                  <a:tcPr marL="91440" marR="91440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792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사전조사 및 계획</a:t>
                      </a:r>
                      <a:endParaRPr lang="ko-KR" altLang="en-US" sz="13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792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계획서 발표</a:t>
                      </a:r>
                      <a:endParaRPr lang="ko-KR" altLang="en-US" sz="13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9144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지적사항 수정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US" altLang="ko-KR" sz="1300" b="1">
                        <a:solidFill>
                          <a:schemeClr val="bg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환경 설정</a:t>
                      </a:r>
                      <a:endParaRPr lang="ko-KR" altLang="en-US" sz="13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792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 코딩</a:t>
                      </a:r>
                      <a:endParaRPr lang="ko-KR" altLang="en-US" sz="13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9144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서버 및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US" altLang="ko-KR" sz="1300" b="1">
                        <a:solidFill>
                          <a:schemeClr val="bg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테스트</a:t>
                      </a:r>
                      <a:endParaRPr lang="ko-KR" altLang="en-US" sz="13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792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데모</a:t>
                      </a:r>
                      <a:endParaRPr lang="ko-KR" altLang="en-US" sz="13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792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최종 수정 및 테스트</a:t>
                      </a:r>
                      <a:endParaRPr lang="ko-KR" altLang="en-US" sz="13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792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보고서 제출 및 발표</a:t>
                      </a:r>
                      <a:endParaRPr lang="ko-KR" altLang="en-US" sz="13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sz="1300"/>
                    </a:p>
                  </a:txBody>
                  <a:tcPr marL="91440" marR="91440"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4589138" y="2672052"/>
            <a:ext cx="667153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276979" y="3043528"/>
            <a:ext cx="675020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74344" y="3471472"/>
            <a:ext cx="67529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966861" y="3904179"/>
            <a:ext cx="2075943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671711" y="4337907"/>
            <a:ext cx="1371356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52069" y="4773676"/>
            <a:ext cx="697832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032417" y="5135286"/>
            <a:ext cx="1396840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18651" y="5503018"/>
            <a:ext cx="689075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8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필요기술 및 참고문헌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2999" y="1740454"/>
            <a:ext cx="6096000" cy="45727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FontTx/>
              <a:buNone/>
              <a:defRPr/>
            </a:pPr>
            <a:endParaRPr lang="ko-KR" altLang="en-US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자바 프로그래밍</a:t>
            </a:r>
            <a:endParaRPr lang="ko-KR" altLang="en-US" sz="2000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자바 프로그래밍 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양재형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  <a:endParaRPr lang="en-US" altLang="ko-KR" sz="1600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 열혈강의 헬로 자바 프로그래밍 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김승현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  <a:endParaRPr lang="en-US" altLang="ko-KR" sz="1600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buFontTx/>
              <a:buNone/>
              <a:defRPr/>
            </a:pPr>
            <a:endParaRPr lang="ko-KR" altLang="en-US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데이터베이스</a:t>
            </a:r>
            <a:endParaRPr lang="ko-KR" altLang="en-US" sz="2000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이것이 MySQL이다 (저자 : 우재남 )</a:t>
            </a:r>
            <a:endParaRPr lang="ko-KR" altLang="en-US" sz="1600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 모바일 서버 프로그래밍 입문 (저자 : 이국현)</a:t>
            </a:r>
            <a:endParaRPr lang="ko-KR" altLang="en-US" sz="1600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endParaRPr lang="ko-KR" altLang="en-US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서버 생성 및 관리</a:t>
            </a:r>
            <a:endParaRPr lang="ko-KR" altLang="en-US" sz="2000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hlinkClick r:id="rId2"/>
              </a:rPr>
              <a:t>http://studyforus.tistory.com/221</a:t>
            </a:r>
            <a:endParaRPr lang="en-US" altLang="ko-KR" sz="16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spcBef>
                <a:spcPts val="400"/>
              </a:spcBef>
              <a:buClrTx/>
              <a:defRPr/>
            </a:pPr>
            <a:endParaRPr lang="en-US" altLang="ko-KR" sz="16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ts val="400"/>
              </a:spcBef>
              <a:defRPr/>
            </a:pPr>
            <a:r>
              <a:rPr lang="en-US" altLang="ko-KR" sz="2000">
                <a:solidFill>
                  <a:srgbClr val="3f3f3f"/>
                </a:solidFill>
                <a:latin typeface="08서울남산체 M"/>
                <a:ea typeface="08서울남산체 M"/>
              </a:rPr>
              <a:t>GitHub</a:t>
            </a:r>
            <a:endParaRPr lang="en-US" altLang="ko-KR" sz="200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ko-KR" sz="1600">
                <a:hlinkClick r:id="rId3"/>
              </a:rPr>
              <a:t>https://github.com/plusalpha12/koreanQuiz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4596" y="2815964"/>
            <a:ext cx="3672569" cy="6968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M"/>
                <a:ea typeface="08서울남산체 M"/>
                <a:cs typeface="Arial"/>
              </a:rPr>
              <a:t>THANKYOU</a:t>
            </a:r>
            <a:endParaRPr lang="ko-KR" altLang="en-US" sz="4000" b="1" spc="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1</a:t>
                </a:r>
                <a:endParaRPr lang="ko-KR" altLang="en-US" sz="320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4471" y="1808804"/>
            <a:ext cx="5546422" cy="447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1.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배경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한글과 맞춤법에 대한 정확한 이해 필요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게임을 통한 친숙한 접근</a:t>
            </a:r>
          </a:p>
          <a:p>
            <a:pPr marL="657400" indent="-314500">
              <a:buAutoNum type="arabicPeriod"/>
              <a:defRPr/>
            </a:pPr>
            <a:endParaRPr lang="ko-KR" altLang="en-US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2.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목표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기존의 초성게임과 다른 훈민정음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직접 문장을 구성하고 맞춤법을 학습할 수 있는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다중사용자 모드 지원</a:t>
            </a:r>
          </a:p>
          <a:p>
            <a:pPr marL="771700" lvl="1" indent="-314500">
              <a:buAutoNum type="arabicPeriod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3.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효과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한글에 대한 인식을 친숙하게 바꿈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랭킹 도출을 통해 사용자의 성취감 충족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36754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관련 연구 및 사례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198732" y="2023508"/>
          <a:ext cx="8577014" cy="41601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43010"/>
                <a:gridCol w="6034003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ea typeface="08서울남산체 M"/>
                        </a:rPr>
                        <a:t>         이름</a:t>
                      </a:r>
                      <a:endParaRPr lang="ko-KR" altLang="en-US">
                        <a:ea typeface="08서울남산체 M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ea typeface="08서울남산체 M"/>
                        </a:rPr>
                        <a:t>                                </a:t>
                      </a:r>
                      <a:r>
                        <a:rPr lang="ko-KR" altLang="en-US">
                          <a:ea typeface="08서울남산체 M"/>
                        </a:rPr>
                        <a:t>내용</a:t>
                      </a:r>
                      <a:endParaRPr lang="ko-KR" altLang="en-US">
                        <a:ea typeface="08서울남산체 M"/>
                      </a:endParaRPr>
                    </a:p>
                  </a:txBody>
                  <a:tcPr marL="91440" marR="91440"/>
                </a:tc>
              </a:tr>
              <a:tr h="1034652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순우리말 퀴즈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i="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- </a:t>
                      </a:r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08서울남산체 M"/>
                        </a:rPr>
                        <a:t>사지선다 식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08서울남산체 M"/>
                        </a:rPr>
                        <a:t>&amp;</a:t>
                      </a:r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08서울남산체 M"/>
                        </a:rPr>
                        <a:t> 빈칸 채우기 식의 우리말 퀴즈 어플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08서울남산체 M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1" i="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08서울남산체 M"/>
                          <a:cs typeface="+mn-cs"/>
                        </a:rPr>
                        <a:t>- </a:t>
                      </a:r>
                      <a:r>
                        <a:rPr lang="ko-KR" altLang="en-US" sz="14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퀴즈는 총 </a:t>
                      </a:r>
                      <a:r>
                        <a:rPr lang="en-US" altLang="ko-KR" sz="14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10</a:t>
                      </a:r>
                      <a:r>
                        <a:rPr lang="ko-KR" altLang="en-US" sz="14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문제이고</a:t>
                      </a:r>
                      <a:r>
                        <a:rPr lang="en-US" altLang="ko-KR" sz="14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,  </a:t>
                      </a:r>
                      <a:r>
                        <a:rPr lang="ko-KR" altLang="en-US" sz="14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한 문제당 </a:t>
                      </a:r>
                      <a:r>
                        <a:rPr lang="en-US" altLang="ko-KR" sz="14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15</a:t>
                      </a:r>
                      <a:r>
                        <a:rPr lang="ko-KR" altLang="en-US" sz="14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초 시간을 줌</a:t>
                      </a:r>
                      <a:r>
                        <a:rPr lang="en-US" altLang="ko-KR" sz="14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. </a:t>
                      </a:r>
                      <a:r>
                        <a:rPr lang="ko-KR" altLang="en-US" sz="1400" b="1" i="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그 후 </a:t>
                      </a:r>
                      <a:r>
                        <a:rPr lang="en-US" altLang="ko-KR" sz="14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10</a:t>
                      </a:r>
                      <a:r>
                        <a:rPr lang="ko-KR" altLang="en-US" sz="14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08서울남산체 M"/>
                          <a:cs typeface="+mn-cs"/>
                        </a:rPr>
                        <a:t>문제에 대한 결과를 확인 하고 마지막으로  퀴즈로 나온 문제를 확인 할 수 있음</a:t>
                      </a:r>
                      <a:endParaRPr lang="ko-KR" altLang="en-US" sz="140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08서울남산체 M"/>
                        <a:cs typeface="+mn-cs"/>
                      </a:endParaRPr>
                    </a:p>
                  </a:txBody>
                  <a:tcPr marL="91440" marR="91440" anchor="ctr"/>
                </a:tc>
              </a:tr>
              <a:tr h="1377315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재미있는 초성퀴즈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 </a:t>
                      </a:r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게임을 시작하면 가운데에 보이는 초성으로 단어를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 맞추는 어플</a:t>
                      </a:r>
                      <a:endParaRPr lang="ko-KR" altLang="en-US" sz="1400" b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 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정해진 답만을 정답으로 인정함</a:t>
                      </a:r>
                      <a:endParaRPr lang="ko-KR" altLang="en-US" sz="1400" b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 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힌트를 통해 세 글자의 정답은 한 글자를 알려주고</a:t>
                      </a: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,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 네 글자의 정답은 두 글자를 알려줌</a:t>
                      </a:r>
                      <a:endParaRPr lang="ko-KR" altLang="en-US" sz="1400" b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 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띄어쓰기로도 오답처리 가능</a:t>
                      </a:r>
                      <a:endParaRPr lang="ko-KR" altLang="en-US" sz="1400" b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 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한 스테이지당 다섯 문제씩 다른 주제로 구성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</a:txBody>
                  <a:tcPr marL="91440" marR="91440" anchor="ctr"/>
                </a:tc>
              </a:tr>
              <a:tr h="1377315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가로세로 클래식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</a:t>
                      </a: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 </a:t>
                      </a:r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낱말 퀴즈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285750" indent="-285750" latinLnBrk="1">
                        <a:buFontTx/>
                        <a:buNone/>
                        <a:defRPr/>
                      </a:pP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 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가로 또는 세로로 낱말 맞추기 형식의 어플</a:t>
                      </a:r>
                      <a:endParaRPr lang="ko-KR" altLang="en-US" sz="1400" b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  <a:p>
                      <a:pPr marL="285750" indent="-285750" latinLnBrk="1">
                        <a:buFontTx/>
                        <a:buNone/>
                        <a:defRPr/>
                      </a:pP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- 3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가지 디자인의 배경 설정</a:t>
                      </a:r>
                      <a:endParaRPr lang="ko-KR" altLang="en-US" sz="1400" b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  <a:p>
                      <a:pPr marL="285750" indent="-285750" latinLnBrk="1">
                        <a:buFontTx/>
                        <a:buNone/>
                        <a:defRPr/>
                      </a:pP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 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설명글의 텍스트 크기 변경 옵션</a:t>
                      </a:r>
                      <a:endParaRPr lang="ko-KR" altLang="en-US" sz="1400" b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  <a:p>
                      <a:pPr marL="285750" indent="-285750" latinLnBrk="1">
                        <a:buFontTx/>
                        <a:buNone/>
                        <a:defRPr/>
                      </a:pP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 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효과음 </a:t>
                      </a: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ON/OF</a:t>
                      </a:r>
                      <a:endParaRPr lang="en-US" altLang="ko-KR" sz="1400" b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  <a:p>
                      <a:pPr marL="285750" indent="-285750" latinLnBrk="1">
                        <a:buFontTx/>
                        <a:buNone/>
                        <a:defRPr/>
                      </a:pP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 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수백개의</a:t>
                      </a: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 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무료 문제</a:t>
                      </a:r>
                      <a:endParaRPr lang="ko-KR" altLang="en-US" sz="1400" b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  <a:p>
                      <a:pPr marL="285750" indent="-285750" latinLnBrk="1">
                        <a:buFontTx/>
                        <a:buNone/>
                        <a:defRPr/>
                      </a:pPr>
                      <a:r>
                        <a:rPr lang="en-US" altLang="ko-K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- 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08서울남산체 M"/>
                        </a:rPr>
                        <a:t>힌트 기능</a:t>
                      </a:r>
                      <a:endParaRPr lang="ko-KR" altLang="en-US" sz="1400" b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08서울남산체 M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2456" y="3922950"/>
            <a:ext cx="2411532" cy="39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ea typeface="08서울남산체 M"/>
              </a:rPr>
              <a:t> 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ea typeface="08서울남산체 M"/>
              </a:rPr>
              <a:t>&lt;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ea typeface="08서울남산체 M"/>
              </a:rPr>
              <a:t>기존 연구 사례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ea typeface="08서울남산체 M"/>
              </a:rPr>
              <a:t>&gt;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36754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관련 연구 및 사례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0804" y="2280387"/>
            <a:ext cx="4431620" cy="3442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1. 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회원가입을 통한 로그인 기능 지원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ea typeface="08서울남산체 M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-&gt;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 최대 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4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명의 유저의 매칭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ea typeface="08서울남산체 M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-&gt; 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랭킹기능을 통해 성취감을 증대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ea typeface="08서울남산체 M"/>
            </a:endParaRPr>
          </a:p>
          <a:p>
            <a:pPr lvl="0">
              <a:defRPr/>
            </a:pP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ea typeface="08서울남산체 M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2. 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단어사전을 추가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ea typeface="08서울남산체 M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-&gt;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 사용된 단어들의 사전 정보 열람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ea typeface="08서울남산체 M"/>
            </a:endParaRPr>
          </a:p>
          <a:p>
            <a:pPr lvl="0">
              <a:defRPr/>
            </a:pP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ea typeface="08서울남산체 M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3. 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문장게임으로 많은 사용자가 헷갈리는 단어나 조사를 사용하여 절마다 적절히 섞어 사용자가 맞는 절과 순서를 맞출 수 있도록 한다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. </a:t>
            </a:r>
            <a:endParaRPr lang="en-US" altLang="ko-KR" sz="2000" b="1">
              <a:solidFill>
                <a:schemeClr val="tx1">
                  <a:lumMod val="85000"/>
                  <a:lumOff val="15000"/>
                </a:schemeClr>
              </a:solidFill>
              <a:ea typeface="08서울남산체 M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875964" y="3546066"/>
            <a:ext cx="1555846" cy="9031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40527" y="3597508"/>
            <a:ext cx="2025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ea typeface="08서울남산체 M"/>
              </a:rPr>
              <a:t>&lt;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ea typeface="08서울남산체 M"/>
              </a:rPr>
              <a:t>개발할 연구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ea typeface="08서울남산체 M"/>
              </a:rPr>
              <a:t>&gt;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ea typeface="08서울남산체 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9294" y="2000713"/>
            <a:ext cx="5029200" cy="4240222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1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6" name="내용 개체 틀 2"/>
          <p:cNvSpPr>
            <a:spLocks noGrp="1"/>
          </p:cNvSpPr>
          <p:nvPr/>
        </p:nvSpPr>
        <p:spPr bwMode="gray">
          <a:xfrm>
            <a:off x="6718324" y="4148359"/>
            <a:ext cx="4603358" cy="21960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Font typeface="Wingdings"/>
              <a:buNone/>
              <a:defRPr/>
            </a:pPr>
            <a:r>
              <a:rPr lang="ko-KR" altLang="en-US" sz="1800"/>
              <a:t>우리나라의 젊은 층의 경우 </a:t>
            </a:r>
            <a:r>
              <a:rPr lang="en-US" altLang="ko-KR" sz="1800"/>
              <a:t>292</a:t>
            </a:r>
            <a:r>
              <a:rPr lang="ko-KR" altLang="en-US" sz="1800"/>
              <a:t>점</a:t>
            </a:r>
            <a:endParaRPr lang="ko-KR" altLang="en-US" sz="1800"/>
          </a:p>
          <a:p>
            <a:pPr marL="0" indent="0">
              <a:buFont typeface="Wingdings"/>
              <a:buNone/>
              <a:defRPr/>
            </a:pPr>
            <a:r>
              <a:rPr lang="ko-KR" altLang="en-US" sz="1800"/>
              <a:t>일본 등과 함께 </a:t>
            </a:r>
            <a:r>
              <a:rPr lang="en-US" altLang="ko-KR" sz="1800"/>
              <a:t>3</a:t>
            </a:r>
            <a:r>
              <a:rPr lang="ko-KR" altLang="en-US" sz="1800"/>
              <a:t>위</a:t>
            </a:r>
            <a:endParaRPr lang="ko-KR" altLang="en-US" sz="1800"/>
          </a:p>
          <a:p>
            <a:pPr marL="0" indent="0">
              <a:buFont typeface="Wingdings"/>
              <a:buNone/>
              <a:defRPr/>
            </a:pPr>
            <a:r>
              <a:rPr lang="ko-KR" altLang="en-US" sz="1800"/>
              <a:t>젊은 층은 세계 최고 수준의 독해력</a:t>
            </a:r>
            <a:endParaRPr lang="ko-KR" altLang="en-US" sz="1800"/>
          </a:p>
          <a:p>
            <a:pPr marL="0" indent="0">
              <a:buFont typeface="Wingdings"/>
              <a:buNone/>
              <a:defRPr/>
            </a:pPr>
            <a:endParaRPr lang="ko-KR" altLang="en-US" sz="1800"/>
          </a:p>
          <a:p>
            <a:pPr marL="0" indent="0">
              <a:buFont typeface="Wingdings"/>
              <a:buNone/>
              <a:defRPr/>
            </a:pPr>
            <a:r>
              <a:rPr lang="ko-KR" altLang="en-US" sz="1700">
                <a:solidFill>
                  <a:srgbClr val="ff0000"/>
                </a:solidFill>
              </a:rPr>
              <a:t>조사 대상 가운데 </a:t>
            </a:r>
            <a:r>
              <a:rPr lang="en-US" altLang="ko-KR" sz="1700">
                <a:solidFill>
                  <a:srgbClr val="ff0000"/>
                </a:solidFill>
              </a:rPr>
              <a:t>55</a:t>
            </a:r>
            <a:r>
              <a:rPr lang="ko-KR" altLang="en-US" sz="1700">
                <a:solidFill>
                  <a:srgbClr val="ff0000"/>
                </a:solidFill>
              </a:rPr>
              <a:t>세에서 </a:t>
            </a:r>
            <a:r>
              <a:rPr lang="en-US" altLang="ko-KR" sz="1700">
                <a:solidFill>
                  <a:srgbClr val="ff0000"/>
                </a:solidFill>
              </a:rPr>
              <a:t>65</a:t>
            </a:r>
            <a:r>
              <a:rPr lang="ko-KR" altLang="en-US" sz="1700">
                <a:solidFill>
                  <a:srgbClr val="ff0000"/>
                </a:solidFill>
              </a:rPr>
              <a:t>세 사이의 점수는 </a:t>
            </a:r>
            <a:r>
              <a:rPr lang="en-US" altLang="ko-KR" sz="1700">
                <a:solidFill>
                  <a:srgbClr val="ff0000"/>
                </a:solidFill>
              </a:rPr>
              <a:t>244</a:t>
            </a:r>
            <a:r>
              <a:rPr lang="ko-KR" altLang="en-US" sz="1700">
                <a:solidFill>
                  <a:srgbClr val="ff0000"/>
                </a:solidFill>
              </a:rPr>
              <a:t>점</a:t>
            </a:r>
            <a:endParaRPr lang="ko-KR" altLang="en-US" sz="170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1700">
                <a:solidFill>
                  <a:srgbClr val="ff0000"/>
                </a:solidFill>
              </a:rPr>
              <a:t>조사 대상 국가 가운데 </a:t>
            </a:r>
            <a:r>
              <a:rPr lang="en-US" altLang="ko-KR" sz="1700">
                <a:solidFill>
                  <a:srgbClr val="ff0000"/>
                </a:solidFill>
              </a:rPr>
              <a:t>20</a:t>
            </a:r>
            <a:r>
              <a:rPr lang="ko-KR" altLang="en-US" sz="1700">
                <a:solidFill>
                  <a:srgbClr val="ff0000"/>
                </a:solidFill>
              </a:rPr>
              <a:t>위로 최하위 권</a:t>
            </a:r>
            <a:endParaRPr lang="en-US" altLang="ko-KR" sz="170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17117" y="2084840"/>
            <a:ext cx="3336924" cy="2001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그림 12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33979" y="2054132"/>
            <a:ext cx="3619499" cy="31922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668203" y="5513624"/>
            <a:ext cx="2951050" cy="36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우리나라 외국인 유입 현황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1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pic>
        <p:nvPicPr>
          <p:cNvPr id="20" name="그림 19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1040" y="1743759"/>
            <a:ext cx="3256460" cy="34012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" name="그림 20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08277" y="2104121"/>
            <a:ext cx="3287722" cy="26497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그림 21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758940" y="3472546"/>
            <a:ext cx="3193936" cy="26044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2377895" y="6277997"/>
            <a:ext cx="1990045" cy="359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실제 사례 </a:t>
            </a:r>
            <a:r>
              <a:rPr lang="en-US" altLang="ko-KR"/>
              <a:t>1</a:t>
            </a:r>
            <a:endParaRPr lang="en-US" altLang="ko-KR"/>
          </a:p>
        </p:txBody>
      </p:sp>
      <p:pic>
        <p:nvPicPr>
          <p:cNvPr id="14" name="그림 13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008654" y="1987459"/>
            <a:ext cx="2495255" cy="3910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682298" y="3012724"/>
            <a:ext cx="2440782" cy="269591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8582856" y="6267250"/>
            <a:ext cx="1990045" cy="36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실제 사례 </a:t>
            </a: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8545" y="1590335"/>
            <a:ext cx="7394909" cy="5144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ko-KR" altLang="en-US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  <a:endParaRPr lang="ko-KR" altLang="en-US" sz="1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8596d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309" y="6214043"/>
            <a:ext cx="2183382" cy="346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b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08서울남산체 M"/>
                <a:ea typeface="08서울남산체 M"/>
              </a:rPr>
              <a:t>01 </a:t>
            </a:r>
            <a:r>
              <a:rPr lang="ko-KR" altLang="en-US" sz="1700" b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08서울남산체 M"/>
                <a:ea typeface="08서울남산체 M"/>
              </a:rPr>
              <a:t>메인 화면</a:t>
            </a:r>
            <a:endParaRPr lang="en-US" altLang="ko-KR" sz="1700" b="1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08서울남산체 M"/>
              <a:ea typeface="08서울남산체 M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49492" y="1898193"/>
            <a:ext cx="6693015" cy="4015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1264</ep:Words>
  <ep:PresentationFormat>와이드스크린</ep:PresentationFormat>
  <ep:Paragraphs>385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2013-12-18T12:51:48.000</dcterms:created>
  <dc:creator>NARU YANG</dc:creator>
  <cp:lastModifiedBy>plusa</cp:lastModifiedBy>
  <dcterms:modified xsi:type="dcterms:W3CDTF">2018-02-21T16:07:39.086</dcterms:modified>
  <cp:revision>149</cp:revision>
  <dc:title>PowerPoint 프레젠테이션</dc:title>
  <cp:version>0906.0100.01</cp:version>
</cp:coreProperties>
</file>