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9" r:id="rId2"/>
    <p:sldId id="273" r:id="rId3"/>
    <p:sldId id="281" r:id="rId4"/>
    <p:sldId id="271" r:id="rId5"/>
    <p:sldId id="285" r:id="rId6"/>
    <p:sldId id="282" r:id="rId7"/>
    <p:sldId id="283" r:id="rId8"/>
    <p:sldId id="284" r:id="rId9"/>
    <p:sldId id="272" r:id="rId10"/>
    <p:sldId id="287" r:id="rId11"/>
    <p:sldId id="274" r:id="rId12"/>
    <p:sldId id="286" r:id="rId13"/>
    <p:sldId id="288" r:id="rId14"/>
    <p:sldId id="292" r:id="rId15"/>
    <p:sldId id="293" r:id="rId16"/>
    <p:sldId id="290" r:id="rId17"/>
    <p:sldId id="275" r:id="rId18"/>
    <p:sldId id="276" r:id="rId19"/>
    <p:sldId id="277" r:id="rId20"/>
    <p:sldId id="278" r:id="rId21"/>
    <p:sldId id="280" r:id="rId22"/>
  </p:sldIdLst>
  <p:sldSz cx="12192000" cy="6858000"/>
  <p:notesSz cx="6797675" cy="9928225"/>
  <p:embeddedFontLst>
    <p:embeddedFont>
      <p:font typeface="맑은 고딕" panose="020B0503020000020004" pitchFamily="50" charset="-127"/>
      <p:regular r:id="rId25"/>
      <p:bold r:id="rId26"/>
    </p:embeddedFont>
    <p:embeddedFont>
      <p:font typeface="08서울남산체 B" panose="02020603020101020101" pitchFamily="18" charset="-127"/>
      <p:regular r:id="rId27"/>
    </p:embeddedFont>
    <p:embeddedFont>
      <p:font typeface="08서울남산체 M" panose="02020603020101020101" pitchFamily="18" charset="-127"/>
      <p:regular r:id="rId28"/>
    </p:embeddedFont>
    <p:embeddedFont>
      <p:font typeface="1훈검정고무신 R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63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96D"/>
    <a:srgbClr val="3F3F3F"/>
    <a:srgbClr val="F8CB3C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70" y="8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5D75-49F3-4092-B67B-DEF5130BFB2C}" type="datetimeFigureOut">
              <a:rPr lang="ko-KR" altLang="en-US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2017-04-27</a:t>
            </a:fld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42AB2-B351-41D4-9D98-ECADC8CE8F6B}" type="slidenum">
              <a:rPr lang="ko-KR" altLang="en-US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‹#›</a:t>
            </a:fld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584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5B7B99AC-3522-446B-9D83-DF33A6F262F5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3FC07CED-86A5-4402-88A8-8AC94C22F6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485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M" panose="02020603020101020101" pitchFamily="18" charset="-127"/>
        <a:ea typeface="08서울남산체 M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M" panose="02020603020101020101" pitchFamily="18" charset="-127"/>
        <a:ea typeface="08서울남산체 M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M" panose="02020603020101020101" pitchFamily="18" charset="-127"/>
        <a:ea typeface="08서울남산체 M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M" panose="02020603020101020101" pitchFamily="18" charset="-127"/>
        <a:ea typeface="08서울남산체 M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M" panose="02020603020101020101" pitchFamily="18" charset="-127"/>
        <a:ea typeface="08서울남산체 M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inynight1215/MyAp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47456" y="2456879"/>
            <a:ext cx="809708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우리말 퀴즈 어플리케이션</a:t>
            </a:r>
            <a:endParaRPr lang="en-US" altLang="ko-KR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Korean Quiz Application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3382" y="6070943"/>
            <a:ext cx="268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124</a:t>
            </a:r>
          </a:p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2013156039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조윤선</a:t>
            </a:r>
          </a:p>
        </p:txBody>
      </p:sp>
    </p:spTree>
    <p:extLst>
      <p:ext uri="{BB962C8B-B14F-4D97-AF65-F5344CB8AC3E}">
        <p14:creationId xmlns:p14="http://schemas.microsoft.com/office/powerpoint/2010/main" val="44442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7" y="271428"/>
            <a:ext cx="10037084" cy="63886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2713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(APP)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7377" y="1281793"/>
            <a:ext cx="430887" cy="35772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유저 인터페이스와 내부 데이터베이스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7" y="274789"/>
            <a:ext cx="10037084" cy="6388621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50843"/>
              </p:ext>
            </p:extLst>
          </p:nvPr>
        </p:nvGraphicFramePr>
        <p:xfrm>
          <a:off x="6696149" y="5122930"/>
          <a:ext cx="474525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955">
                  <a:extLst>
                    <a:ext uri="{9D8B030D-6E8A-4147-A177-3AD203B41FA5}">
                      <a16:colId xmlns:a16="http://schemas.microsoft.com/office/drawing/2014/main" val="210521320"/>
                    </a:ext>
                  </a:extLst>
                </a:gridCol>
                <a:gridCol w="1300545">
                  <a:extLst>
                    <a:ext uri="{9D8B030D-6E8A-4147-A177-3AD203B41FA5}">
                      <a16:colId xmlns:a16="http://schemas.microsoft.com/office/drawing/2014/main" val="594890753"/>
                    </a:ext>
                  </a:extLst>
                </a:gridCol>
                <a:gridCol w="1581750">
                  <a:extLst>
                    <a:ext uri="{9D8B030D-6E8A-4147-A177-3AD203B41FA5}">
                      <a16:colId xmlns:a16="http://schemas.microsoft.com/office/drawing/2014/main" val="3872786876"/>
                    </a:ext>
                  </a:extLst>
                </a:gridCol>
              </a:tblGrid>
              <a:tr h="24667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DB</a:t>
                      </a:r>
                      <a:r>
                        <a:rPr lang="en-US" altLang="ko-KR" baseline="0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in App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52652"/>
                  </a:ext>
                </a:extLst>
              </a:tr>
              <a:tr h="780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Sentence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Varchar()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문장정보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API</a:t>
                      </a: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를 이용한 단어정보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9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2713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(APP)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92759" y="2366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초성 제공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392759" y="106128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 받음</a:t>
            </a:r>
          </a:p>
        </p:txBody>
      </p:sp>
      <p:sp>
        <p:nvSpPr>
          <p:cNvPr id="85" name="순서도: 판단 84"/>
          <p:cNvSpPr/>
          <p:nvPr/>
        </p:nvSpPr>
        <p:spPr>
          <a:xfrm>
            <a:off x="2392759" y="188587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제시된 초성으로 시작하는가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2392759" y="300438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사전에 포함되어 있는 단어인가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2392759" y="412288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기존 입력 단어와 중복되지 않는가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392759" y="524139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단어 등록</a:t>
            </a:r>
          </a:p>
        </p:txBody>
      </p:sp>
      <p:cxnSp>
        <p:nvCxnSpPr>
          <p:cNvPr id="96" name="직선 화살표 연결선 95"/>
          <p:cNvCxnSpPr>
            <a:stCxn id="83" idx="2"/>
            <a:endCxn id="84" idx="0"/>
          </p:cNvCxnSpPr>
          <p:nvPr/>
        </p:nvCxnSpPr>
        <p:spPr>
          <a:xfrm>
            <a:off x="3583384" y="7605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583384" y="1585157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3384" y="27036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583384" y="3822171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583384" y="4940678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/>
          <p:nvPr/>
        </p:nvCxnSpPr>
        <p:spPr>
          <a:xfrm flipV="1">
            <a:off x="2380059" y="1338187"/>
            <a:ext cx="12700" cy="4180114"/>
          </a:xfrm>
          <a:prstGeom prst="bentConnector3">
            <a:avLst>
              <a:gd name="adj1" fmla="val -3750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440759" y="2032831"/>
            <a:ext cx="1381125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효과음 출력</a:t>
            </a:r>
          </a:p>
        </p:txBody>
      </p:sp>
      <p:cxnSp>
        <p:nvCxnSpPr>
          <p:cNvPr id="117" name="직선 화살표 연결선 116"/>
          <p:cNvCxnSpPr>
            <a:stCxn id="85" idx="3"/>
            <a:endCxn id="115" idx="1"/>
          </p:cNvCxnSpPr>
          <p:nvPr/>
        </p:nvCxnSpPr>
        <p:spPr>
          <a:xfrm flipV="1">
            <a:off x="4774009" y="229476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7" idx="3"/>
            <a:endCxn id="115" idx="2"/>
          </p:cNvCxnSpPr>
          <p:nvPr/>
        </p:nvCxnSpPr>
        <p:spPr>
          <a:xfrm flipV="1">
            <a:off x="4774009" y="2556706"/>
            <a:ext cx="1357313" cy="1975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115" idx="0"/>
            <a:endCxn id="84" idx="3"/>
          </p:cNvCxnSpPr>
          <p:nvPr/>
        </p:nvCxnSpPr>
        <p:spPr>
          <a:xfrm rot="16200000" flipV="1">
            <a:off x="5097861" y="999369"/>
            <a:ext cx="709611" cy="13573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4785912" y="3398913"/>
            <a:ext cx="1345406" cy="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65041" y="1323219"/>
            <a:ext cx="430887" cy="18011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초성게임 알고리즘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Yes</a:t>
            </a: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</a:t>
            </a:r>
            <a:endParaRPr lang="ko-KR" altLang="en-US" sz="1600" dirty="0">
              <a:solidFill>
                <a:srgbClr val="C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53" y="2657312"/>
            <a:ext cx="4975167" cy="4051988"/>
          </a:xfrm>
          <a:prstGeom prst="rect">
            <a:avLst/>
          </a:prstGeom>
          <a:ln>
            <a:solidFill>
              <a:srgbClr val="48596D"/>
            </a:solidFill>
          </a:ln>
        </p:spPr>
      </p:pic>
    </p:spTree>
    <p:extLst>
      <p:ext uri="{BB962C8B-B14F-4D97-AF65-F5344CB8AC3E}">
        <p14:creationId xmlns:p14="http://schemas.microsoft.com/office/powerpoint/2010/main" val="282645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2713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(APP)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65041" y="1323219"/>
            <a:ext cx="430887" cy="18011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문장게임 알고리즘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4886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 제공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694886" y="127226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터치 인식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2694886" y="321536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기존 문장과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일치하는가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82186" y="4770515"/>
            <a:ext cx="2381250" cy="417058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화면에 </a:t>
            </a: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 </a:t>
            </a:r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표시</a:t>
            </a:r>
          </a:p>
        </p:txBody>
      </p:sp>
      <p:cxnSp>
        <p:nvCxnSpPr>
          <p:cNvPr id="50" name="직선 화살표 연결선 49"/>
          <p:cNvCxnSpPr>
            <a:stCxn id="44" idx="2"/>
            <a:endCxn id="45" idx="0"/>
          </p:cNvCxnSpPr>
          <p:nvPr/>
        </p:nvCxnSpPr>
        <p:spPr>
          <a:xfrm>
            <a:off x="3885511" y="971550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885511" y="1796143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0"/>
          </p:cNvCxnSpPr>
          <p:nvPr/>
        </p:nvCxnSpPr>
        <p:spPr>
          <a:xfrm flipH="1">
            <a:off x="3885511" y="2667680"/>
            <a:ext cx="11509" cy="54768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2"/>
            <a:endCxn id="49" idx="0"/>
          </p:cNvCxnSpPr>
          <p:nvPr/>
        </p:nvCxnSpPr>
        <p:spPr>
          <a:xfrm flipH="1">
            <a:off x="3872811" y="4033157"/>
            <a:ext cx="12700" cy="73735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/>
          <p:cNvCxnSpPr>
            <a:stCxn id="49" idx="1"/>
            <a:endCxn id="44" idx="1"/>
          </p:cNvCxnSpPr>
          <p:nvPr/>
        </p:nvCxnSpPr>
        <p:spPr>
          <a:xfrm rot="10800000" flipH="1">
            <a:off x="2682186" y="709614"/>
            <a:ext cx="12700" cy="4269431"/>
          </a:xfrm>
          <a:prstGeom prst="bentConnector3">
            <a:avLst>
              <a:gd name="adj1" fmla="val -4875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34315" y="2118631"/>
            <a:ext cx="1664891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화면에 </a:t>
            </a: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표시</a:t>
            </a:r>
          </a:p>
        </p:txBody>
      </p:sp>
      <p:cxnSp>
        <p:nvCxnSpPr>
          <p:cNvPr id="58" name="연결선: 꺾임 57"/>
          <p:cNvCxnSpPr>
            <a:endCxn id="56" idx="2"/>
          </p:cNvCxnSpPr>
          <p:nvPr/>
        </p:nvCxnSpPr>
        <p:spPr>
          <a:xfrm flipV="1">
            <a:off x="5063436" y="2642506"/>
            <a:ext cx="1203325" cy="9769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56" idx="0"/>
            <a:endCxn id="45" idx="3"/>
          </p:cNvCxnSpPr>
          <p:nvPr/>
        </p:nvCxnSpPr>
        <p:spPr>
          <a:xfrm rot="16200000" flipV="1">
            <a:off x="5379237" y="1231106"/>
            <a:ext cx="584425" cy="11906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682186" y="2093458"/>
            <a:ext cx="2393950" cy="574222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터치 순서에 따라</a:t>
            </a:r>
            <a:endParaRPr lang="en-US" altLang="ko-KR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문장을 화면에 출력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Yes</a:t>
            </a: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</a:t>
            </a:r>
            <a:endParaRPr lang="ko-KR" altLang="en-US" sz="1600" dirty="0">
              <a:solidFill>
                <a:srgbClr val="C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25" y="3124353"/>
            <a:ext cx="5350620" cy="3182697"/>
          </a:xfrm>
          <a:prstGeom prst="rect">
            <a:avLst/>
          </a:prstGeom>
          <a:ln>
            <a:solidFill>
              <a:srgbClr val="48596D"/>
            </a:solidFill>
          </a:ln>
        </p:spPr>
      </p:pic>
    </p:spTree>
    <p:extLst>
      <p:ext uri="{BB962C8B-B14F-4D97-AF65-F5344CB8AC3E}">
        <p14:creationId xmlns:p14="http://schemas.microsoft.com/office/powerpoint/2010/main" val="289419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0039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(SERVER)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7377" y="1338381"/>
            <a:ext cx="430887" cy="38738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유저 데이터 관리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체크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&amp;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회원가입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713309" y="5922954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713309" y="5748183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66326" y="5539225"/>
            <a:ext cx="16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Yes</a:t>
            </a: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</a:t>
            </a:r>
            <a:endParaRPr lang="ko-KR" altLang="en-US" sz="1600" dirty="0">
              <a:solidFill>
                <a:srgbClr val="C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08" y="1262743"/>
            <a:ext cx="4231987" cy="39269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33" y="1338381"/>
            <a:ext cx="4620126" cy="3457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49271" y="632996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체크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6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823673" y="63299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회원가입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6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6326" y="594593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33266" y="594593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0039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(SERVER)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7377" y="1276950"/>
            <a:ext cx="430887" cy="30963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유저 데이터 관리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회원정보 출력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16335" y="922303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내정보</a:t>
            </a:r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버튼 클릭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816335" y="1892070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현재 로그인 중인가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16335" y="3155751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해당</a:t>
            </a: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</a:t>
            </a:r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검색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16335" y="41255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검색한 정보 출력</a:t>
            </a:r>
          </a:p>
        </p:txBody>
      </p:sp>
      <p:cxnSp>
        <p:nvCxnSpPr>
          <p:cNvPr id="9" name="직선 화살표 연결선 8"/>
          <p:cNvCxnSpPr>
            <a:stCxn id="25" idx="2"/>
            <a:endCxn id="29" idx="0"/>
          </p:cNvCxnSpPr>
          <p:nvPr/>
        </p:nvCxnSpPr>
        <p:spPr>
          <a:xfrm>
            <a:off x="3006960" y="1446178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9" idx="2"/>
            <a:endCxn id="38" idx="0"/>
          </p:cNvCxnSpPr>
          <p:nvPr/>
        </p:nvCxnSpPr>
        <p:spPr>
          <a:xfrm>
            <a:off x="3006960" y="2709859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  <a:endCxn id="39" idx="0"/>
          </p:cNvCxnSpPr>
          <p:nvPr/>
        </p:nvCxnSpPr>
        <p:spPr>
          <a:xfrm>
            <a:off x="3006960" y="3679626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9" idx="3"/>
          </p:cNvCxnSpPr>
          <p:nvPr/>
        </p:nvCxnSpPr>
        <p:spPr>
          <a:xfrm flipV="1">
            <a:off x="4197585" y="2300964"/>
            <a:ext cx="64219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839777" y="203902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아무 일도 일어나지 않는다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Yes</a:t>
            </a: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</a:t>
            </a:r>
            <a:endParaRPr lang="ko-KR" altLang="en-US" sz="1600" dirty="0">
              <a:solidFill>
                <a:srgbClr val="C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3219" y="2562901"/>
            <a:ext cx="3902588" cy="3970318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</a:t>
            </a:r>
          </a:p>
          <a:p>
            <a:pPr lvl="1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정보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String ID, String Password</a:t>
            </a:r>
          </a:p>
          <a:p>
            <a:pPr lvl="1"/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정보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endParaRPr lang="ko-KR" altLang="en-US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체크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Login Check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</a:p>
          <a:p>
            <a:pPr lvl="1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기존에 존재하는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인지 확인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lvl="1"/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비밀번호 값이 상응하는지 확인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lvl="1"/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회원가입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Sign Up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</a:p>
          <a:p>
            <a:pPr lvl="1"/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중복인지 확인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lvl="1"/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사용자 정보 추가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lvl="0"/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회원정보 출력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Print Out Data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</a:p>
          <a:p>
            <a:pPr lvl="1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현재 로그인 상태인지 확인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lvl="1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하고있는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정보를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검색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lvl="1"/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해당 랭킹 정보를 출력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4129" y="4148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회원정보 출력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6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79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0039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(SERVER)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9454" y="1262743"/>
            <a:ext cx="430887" cy="980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유저 매칭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6670" y="5363994"/>
            <a:ext cx="4703694" cy="1384995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</a:t>
            </a:r>
          </a:p>
          <a:p>
            <a:pPr lvl="1"/>
            <a:r>
              <a:rPr lang="ko-K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유저 수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–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userNumber</a:t>
            </a:r>
            <a:endParaRPr lang="ko-KR" altLang="ko-KR" sz="1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1"/>
            <a:r>
              <a:rPr lang="ko-K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시간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–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matchTimeCounting</a:t>
            </a:r>
            <a:endParaRPr lang="ko-KR" altLang="ko-KR" sz="1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r>
              <a:rPr lang="ko-K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</a:p>
          <a:p>
            <a:pPr lvl="1"/>
            <a:r>
              <a:rPr lang="ko-K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중인 유저 수 카운트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-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CountingUserNumber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endParaRPr lang="ko-KR" altLang="ko-KR" sz="1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1"/>
            <a:r>
              <a:rPr lang="ko-K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소요시간 카운트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–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CountingMatchingTime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endParaRPr lang="ko-KR" altLang="ko-KR" sz="1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/>
            <a:endParaRPr lang="en-US" altLang="ko-KR" sz="12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995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난이도 선택 창</a:t>
            </a:r>
          </a:p>
        </p:txBody>
      </p:sp>
      <p:sp>
        <p:nvSpPr>
          <p:cNvPr id="26" name="순서도: 판단 25"/>
          <p:cNvSpPr/>
          <p:nvPr/>
        </p:nvSpPr>
        <p:spPr>
          <a:xfrm>
            <a:off x="4816995" y="199630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같은 난이도로 매칭 중인 사람이 </a:t>
            </a:r>
            <a:r>
              <a:rPr lang="en-US" altLang="ko-KR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 이상인가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7032" y="21558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상대방을 기다리는 중입니다</a:t>
            </a:r>
          </a:p>
        </p:txBody>
      </p:sp>
      <p:sp>
        <p:nvSpPr>
          <p:cNvPr id="28" name="순서도: 판단 27"/>
          <p:cNvSpPr/>
          <p:nvPr/>
        </p:nvSpPr>
        <p:spPr>
          <a:xfrm>
            <a:off x="7837032" y="30619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시간이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60</a:t>
            </a:r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초를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초과했는가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6995" y="117661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시작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6995" y="421043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게임 시작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7837032" y="412035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같은 난이도를 매칭 중인 사람이 아예 없는가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24" idx="2"/>
            <a:endCxn id="32" idx="0"/>
          </p:cNvCxnSpPr>
          <p:nvPr/>
        </p:nvCxnSpPr>
        <p:spPr>
          <a:xfrm>
            <a:off x="6007620" y="971550"/>
            <a:ext cx="0" cy="205067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2"/>
            <a:endCxn id="26" idx="0"/>
          </p:cNvCxnSpPr>
          <p:nvPr/>
        </p:nvCxnSpPr>
        <p:spPr>
          <a:xfrm>
            <a:off x="6007620" y="1700492"/>
            <a:ext cx="0" cy="295816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6" idx="3"/>
            <a:endCxn id="27" idx="1"/>
          </p:cNvCxnSpPr>
          <p:nvPr/>
        </p:nvCxnSpPr>
        <p:spPr>
          <a:xfrm>
            <a:off x="7198245" y="2405203"/>
            <a:ext cx="638787" cy="1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28" idx="0"/>
          </p:cNvCxnSpPr>
          <p:nvPr/>
        </p:nvCxnSpPr>
        <p:spPr>
          <a:xfrm>
            <a:off x="9027657" y="2679693"/>
            <a:ext cx="0" cy="382248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8" idx="3"/>
            <a:endCxn id="27" idx="3"/>
          </p:cNvCxnSpPr>
          <p:nvPr/>
        </p:nvCxnSpPr>
        <p:spPr>
          <a:xfrm flipV="1">
            <a:off x="10218282" y="2417756"/>
            <a:ext cx="12700" cy="105308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5" idx="0"/>
          </p:cNvCxnSpPr>
          <p:nvPr/>
        </p:nvCxnSpPr>
        <p:spPr>
          <a:xfrm>
            <a:off x="9027657" y="3879730"/>
            <a:ext cx="0" cy="24062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35" idx="3"/>
            <a:endCxn id="24" idx="3"/>
          </p:cNvCxnSpPr>
          <p:nvPr/>
        </p:nvCxnSpPr>
        <p:spPr>
          <a:xfrm flipH="1" flipV="1">
            <a:off x="7198245" y="709613"/>
            <a:ext cx="3020037" cy="3819634"/>
          </a:xfrm>
          <a:prstGeom prst="bentConnector3">
            <a:avLst>
              <a:gd name="adj1" fmla="val -32569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007619" y="2814097"/>
            <a:ext cx="0" cy="247844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35" idx="1"/>
            <a:endCxn id="33" idx="2"/>
          </p:cNvCxnSpPr>
          <p:nvPr/>
        </p:nvCxnSpPr>
        <p:spPr>
          <a:xfrm rot="10800000" flipV="1">
            <a:off x="6007620" y="4529246"/>
            <a:ext cx="1829412" cy="205067"/>
          </a:xfrm>
          <a:prstGeom prst="bentConnector4">
            <a:avLst>
              <a:gd name="adj1" fmla="val 17459"/>
              <a:gd name="adj2" fmla="val 3108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816995" y="307603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같은 난이도로 매칭 중인 사람이 </a:t>
            </a:r>
            <a:r>
              <a:rPr lang="en-US" altLang="ko-KR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 초과인가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80" name="직선 화살표 연결선 79"/>
          <p:cNvCxnSpPr>
            <a:stCxn id="78" idx="2"/>
            <a:endCxn id="33" idx="0"/>
          </p:cNvCxnSpPr>
          <p:nvPr/>
        </p:nvCxnSpPr>
        <p:spPr>
          <a:xfrm>
            <a:off x="6007620" y="3893824"/>
            <a:ext cx="0" cy="316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8" idx="1"/>
          </p:cNvCxnSpPr>
          <p:nvPr/>
        </p:nvCxnSpPr>
        <p:spPr>
          <a:xfrm flipH="1" flipV="1">
            <a:off x="4370664" y="3484929"/>
            <a:ext cx="446331" cy="1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1989415" y="3071205"/>
            <a:ext cx="2381250" cy="817789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 시간이 가장 짧은 </a:t>
            </a:r>
            <a:r>
              <a:rPr lang="en-US" altLang="ko-KR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 안에 드는가</a:t>
            </a:r>
            <a:endParaRPr lang="en-US" altLang="ko-KR" sz="12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91" name="연결선: 꺾임 90"/>
          <p:cNvCxnSpPr>
            <a:stCxn id="89" idx="2"/>
            <a:endCxn id="33" idx="1"/>
          </p:cNvCxnSpPr>
          <p:nvPr/>
        </p:nvCxnSpPr>
        <p:spPr>
          <a:xfrm rot="16200000" flipH="1">
            <a:off x="3706826" y="3362207"/>
            <a:ext cx="583383" cy="16369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stCxn id="89" idx="1"/>
            <a:endCxn id="27" idx="0"/>
          </p:cNvCxnSpPr>
          <p:nvPr/>
        </p:nvCxnSpPr>
        <p:spPr>
          <a:xfrm rot="10800000" flipH="1">
            <a:off x="1989415" y="2155818"/>
            <a:ext cx="7038242" cy="1324282"/>
          </a:xfrm>
          <a:prstGeom prst="bentConnector4">
            <a:avLst>
              <a:gd name="adj1" fmla="val -3248"/>
              <a:gd name="adj2" fmla="val 2483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1608074" y="4463323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08074" y="4288552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61091" y="4079594"/>
            <a:ext cx="16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Yes</a:t>
            </a: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</a:t>
            </a:r>
            <a:endParaRPr lang="ko-KR" altLang="en-US" sz="1600" dirty="0">
              <a:solidFill>
                <a:srgbClr val="C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84" y="5527115"/>
            <a:ext cx="4152099" cy="1058751"/>
          </a:xfrm>
          <a:prstGeom prst="rect">
            <a:avLst/>
          </a:prstGeom>
          <a:solidFill>
            <a:srgbClr val="48596D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명이상이면서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명을 초과하지 않음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결국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명인 경우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) 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게임 바로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명보다 적을 경우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상대 유저를 기다림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매칭 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()&gt;60sec &amp;&amp;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매칭 유저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()&gt;=2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이면 게임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()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  <a:cs typeface="Times New Roman" panose="02020603050405020304" pitchFamily="18" charset="0"/>
              </a:rPr>
              <a:t>를 통해 매칭 우선순위 선별</a:t>
            </a:r>
          </a:p>
        </p:txBody>
      </p:sp>
      <p:cxnSp>
        <p:nvCxnSpPr>
          <p:cNvPr id="10" name="연결선: 꺾임 9"/>
          <p:cNvCxnSpPr/>
          <p:nvPr/>
        </p:nvCxnSpPr>
        <p:spPr>
          <a:xfrm flipV="1">
            <a:off x="5508536" y="5729681"/>
            <a:ext cx="1980348" cy="721453"/>
          </a:xfrm>
          <a:prstGeom prst="bentConnector3">
            <a:avLst>
              <a:gd name="adj1" fmla="val 73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6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0485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모듈 상세 설계</a:t>
            </a:r>
            <a:r>
              <a:rPr lang="en-US" altLang="ko-KR" sz="3600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(DB)</a:t>
            </a:r>
            <a:endParaRPr lang="ko-KR" altLang="en-US" sz="3600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500655" y="2390043"/>
            <a:ext cx="2209800" cy="927100"/>
          </a:xfrm>
          <a:prstGeom prst="roundRect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USER</a:t>
            </a:r>
            <a:endParaRPr lang="ko-KR" altLang="en-US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61590" y="1087738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ID</a:t>
            </a:r>
            <a:endParaRPr lang="ko-KR" altLang="en-US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53025" y="703350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PASSWORD</a:t>
            </a:r>
            <a:endParaRPr lang="ko-KR" altLang="en-US" sz="1400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81534" y="1893027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RANKING</a:t>
            </a:r>
            <a:endParaRPr lang="ko-KR" altLang="en-US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44725" y="2061740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NUMBER</a:t>
            </a:r>
            <a:endParaRPr lang="ko-KR" altLang="en-US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9" name="직선 연결선 8"/>
          <p:cNvCxnSpPr>
            <a:stCxn id="14" idx="5"/>
            <a:endCxn id="7" idx="1"/>
          </p:cNvCxnSpPr>
          <p:nvPr/>
        </p:nvCxnSpPr>
        <p:spPr>
          <a:xfrm>
            <a:off x="3653942" y="2652963"/>
            <a:ext cx="846713" cy="20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287090" y="1780399"/>
            <a:ext cx="537183" cy="60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4"/>
          </p:cNvCxnSpPr>
          <p:nvPr/>
        </p:nvCxnSpPr>
        <p:spPr>
          <a:xfrm flipH="1">
            <a:off x="5605555" y="1396011"/>
            <a:ext cx="372970" cy="99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3"/>
            <a:endCxn id="7" idx="3"/>
          </p:cNvCxnSpPr>
          <p:nvPr/>
        </p:nvCxnSpPr>
        <p:spPr>
          <a:xfrm flipH="1">
            <a:off x="6710455" y="2484250"/>
            <a:ext cx="612862" cy="369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031254" y="480978"/>
            <a:ext cx="1604871" cy="606760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Accumulation</a:t>
            </a:r>
            <a:endParaRPr lang="ko-KR" altLang="en-US" sz="1200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38298" y="1148507"/>
            <a:ext cx="1409217" cy="56674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Challenge</a:t>
            </a:r>
            <a:endParaRPr lang="ko-KR" altLang="en-US" sz="1400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596645" y="2439732"/>
            <a:ext cx="1350870" cy="56674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8CB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Matching</a:t>
            </a:r>
            <a:endParaRPr lang="ko-KR" altLang="en-US" sz="1400" dirty="0">
              <a:solidFill>
                <a:srgbClr val="F8CB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31" name="직선 연결선 30"/>
          <p:cNvCxnSpPr>
            <a:stCxn id="13" idx="7"/>
            <a:endCxn id="32" idx="4"/>
          </p:cNvCxnSpPr>
          <p:nvPr/>
        </p:nvCxnSpPr>
        <p:spPr>
          <a:xfrm flipV="1">
            <a:off x="8490751" y="1087738"/>
            <a:ext cx="342939" cy="90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6"/>
            <a:endCxn id="35" idx="3"/>
          </p:cNvCxnSpPr>
          <p:nvPr/>
        </p:nvCxnSpPr>
        <p:spPr>
          <a:xfrm flipV="1">
            <a:off x="8732534" y="1632253"/>
            <a:ext cx="1012139" cy="607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5"/>
            <a:endCxn id="36" idx="2"/>
          </p:cNvCxnSpPr>
          <p:nvPr/>
        </p:nvCxnSpPr>
        <p:spPr>
          <a:xfrm>
            <a:off x="8490751" y="2484250"/>
            <a:ext cx="1105894" cy="238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51506"/>
              </p:ext>
            </p:extLst>
          </p:nvPr>
        </p:nvGraphicFramePr>
        <p:xfrm>
          <a:off x="2946913" y="4041624"/>
          <a:ext cx="7527084" cy="212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1052132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594890753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3872786876"/>
                    </a:ext>
                  </a:extLst>
                </a:gridCol>
              </a:tblGrid>
              <a:tr h="38864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USER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52652"/>
                  </a:ext>
                </a:extLst>
              </a:tr>
              <a:tr h="1229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NUMBER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PASSWORD</a:t>
                      </a:r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Accumulation_Ranking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Matching_Ranking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Challenge_Ranking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varchar()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varchar()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고유번호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계정 명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비밀번호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누적랭킹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혼자하기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대결랭킹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같이하기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도전랭킹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도전모드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9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1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5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개발환경 및 개발방법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2821" y="1477186"/>
            <a:ext cx="6096000" cy="4875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개발 환경</a:t>
            </a:r>
            <a:endParaRPr lang="en-US" altLang="ko-KR" b="1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1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Java</a:t>
            </a:r>
          </a:p>
          <a:p>
            <a:pPr lvl="1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: Android Studio</a:t>
            </a:r>
          </a:p>
          <a:p>
            <a:pPr>
              <a:spcBef>
                <a:spcPts val="4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개발 방법</a:t>
            </a:r>
            <a:endParaRPr lang="en-US" altLang="ko-KR" b="1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400"/>
              </a:spcBef>
              <a:buClrTx/>
              <a:buSzPct val="100000"/>
              <a:buFont typeface="맑은 고딕" panose="020B0503020000020004" pitchFamily="50" charset="-127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Application</a:t>
            </a:r>
            <a:endParaRPr lang="ko-KR" altLang="en-US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1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Android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Studio를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이용한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Android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app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구현</a:t>
            </a:r>
          </a:p>
          <a:p>
            <a:pPr lvl="1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안드로이드 5.0부터 6.0버전까지 구현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서버구축과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API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회원가입 기능을 두고 회원사이의 경쟁기능 구현</a:t>
            </a:r>
          </a:p>
        </p:txBody>
      </p:sp>
    </p:spTree>
    <p:extLst>
      <p:ext uri="{BB962C8B-B14F-4D97-AF65-F5344CB8AC3E}">
        <p14:creationId xmlns:p14="http://schemas.microsoft.com/office/powerpoint/2010/main" val="411006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6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데모 환경 설계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2" y="2348345"/>
            <a:ext cx="2757054" cy="2757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63146" y="2348345"/>
            <a:ext cx="76674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사전 설정</a:t>
            </a:r>
            <a:endParaRPr lang="en-US" altLang="ko-KR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SERVER PC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스마트폰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데모 시나리오</a:t>
            </a:r>
            <a:endParaRPr lang="en-US" altLang="ko-KR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회원가입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초성게임 다중사용자모드 시연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문장게임 시연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정보확인</a:t>
            </a:r>
          </a:p>
        </p:txBody>
      </p:sp>
    </p:spTree>
    <p:extLst>
      <p:ext uri="{BB962C8B-B14F-4D97-AF65-F5344CB8AC3E}">
        <p14:creationId xmlns:p14="http://schemas.microsoft.com/office/powerpoint/2010/main" val="235146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7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일정</a:t>
            </a:r>
          </a:p>
        </p:txBody>
      </p:sp>
      <p:sp>
        <p:nvSpPr>
          <p:cNvPr id="10" name="타원 9"/>
          <p:cNvSpPr/>
          <p:nvPr/>
        </p:nvSpPr>
        <p:spPr>
          <a:xfrm>
            <a:off x="1081690" y="2431094"/>
            <a:ext cx="1963499" cy="196349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4</a:t>
            </a:r>
            <a:endParaRPr lang="ko-KR" altLang="en-US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0367" y="5032316"/>
            <a:ext cx="2346145" cy="0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81690" y="4469677"/>
            <a:ext cx="196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설계 및 구현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78726" y="2431094"/>
            <a:ext cx="1963499" cy="196349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5</a:t>
            </a:r>
            <a:endParaRPr lang="ko-KR" altLang="en-US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587403" y="5032316"/>
            <a:ext cx="2346145" cy="0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475762" y="2431094"/>
            <a:ext cx="1963499" cy="196349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6</a:t>
            </a:r>
            <a:endParaRPr lang="ko-KR" altLang="en-US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84439" y="5032316"/>
            <a:ext cx="2346145" cy="0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172798" y="2431094"/>
            <a:ext cx="1963499" cy="196349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7~9</a:t>
            </a:r>
            <a:endParaRPr lang="ko-KR" altLang="en-US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981475" y="5032316"/>
            <a:ext cx="2346145" cy="0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778726" y="4470070"/>
            <a:ext cx="196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75762" y="4469677"/>
            <a:ext cx="196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테스트 및 마무리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72798" y="4513399"/>
            <a:ext cx="196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보고서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 flipV="1">
            <a:off x="6707451" y="223559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1" idx="2"/>
          </p:cNvCxnSpPr>
          <p:nvPr/>
        </p:nvCxnSpPr>
        <p:spPr>
          <a:xfrm flipV="1">
            <a:off x="3678812" y="225717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8" idx="2"/>
          </p:cNvCxnSpPr>
          <p:nvPr/>
        </p:nvCxnSpPr>
        <p:spPr>
          <a:xfrm flipV="1">
            <a:off x="797670" y="227198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1훈검정고무신 R" panose="02020603020101020101" pitchFamily="18" charset="-127"/>
                  </a:rPr>
                  <a:t>I</a:t>
                </a:r>
                <a:endParaRPr lang="ko-KR" altLang="en-US" sz="44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1훈검정고무신 R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차례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1694" y="1839044"/>
            <a:ext cx="996503" cy="856343"/>
            <a:chOff x="1237564" y="5297714"/>
            <a:chExt cx="996503" cy="856343"/>
          </a:xfrm>
        </p:grpSpPr>
        <p:sp>
          <p:nvSpPr>
            <p:cNvPr id="10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180447" y="1843813"/>
            <a:ext cx="996503" cy="856343"/>
            <a:chOff x="1237564" y="5297714"/>
            <a:chExt cx="996503" cy="856343"/>
          </a:xfrm>
        </p:grpSpPr>
        <p:sp>
          <p:nvSpPr>
            <p:cNvPr id="1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09200" y="1829006"/>
            <a:ext cx="996503" cy="856343"/>
            <a:chOff x="1237564" y="5297714"/>
            <a:chExt cx="996503" cy="856343"/>
          </a:xfrm>
        </p:grpSpPr>
        <p:sp>
          <p:nvSpPr>
            <p:cNvPr id="2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37953" y="1843813"/>
            <a:ext cx="996503" cy="856343"/>
            <a:chOff x="1237564" y="5297714"/>
            <a:chExt cx="996503" cy="856343"/>
          </a:xfrm>
        </p:grpSpPr>
        <p:sp>
          <p:nvSpPr>
            <p:cNvPr id="2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8331" y="2901913"/>
            <a:ext cx="117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개요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0476" y="2901913"/>
            <a:ext cx="117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수행 시나리오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92621" y="2907851"/>
            <a:ext cx="135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구성도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94766" y="2901913"/>
            <a:ext cx="146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모듈 상세 설계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8447267" y="495524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81" idx="2"/>
          </p:cNvCxnSpPr>
          <p:nvPr/>
        </p:nvCxnSpPr>
        <p:spPr>
          <a:xfrm flipV="1">
            <a:off x="5418628" y="497682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8" idx="2"/>
          </p:cNvCxnSpPr>
          <p:nvPr/>
        </p:nvCxnSpPr>
        <p:spPr>
          <a:xfrm flipV="1">
            <a:off x="2537486" y="499163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91510" y="4558694"/>
            <a:ext cx="996503" cy="856343"/>
            <a:chOff x="1237564" y="5297714"/>
            <a:chExt cx="996503" cy="856343"/>
          </a:xfrm>
        </p:grpSpPr>
        <p:sp>
          <p:nvSpPr>
            <p:cNvPr id="74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20263" y="4563463"/>
            <a:ext cx="996503" cy="856343"/>
            <a:chOff x="1237564" y="5297714"/>
            <a:chExt cx="996503" cy="856343"/>
          </a:xfrm>
        </p:grpSpPr>
        <p:sp>
          <p:nvSpPr>
            <p:cNvPr id="7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949016" y="4548656"/>
            <a:ext cx="996503" cy="856343"/>
            <a:chOff x="1237564" y="5297714"/>
            <a:chExt cx="996503" cy="856343"/>
          </a:xfrm>
        </p:grpSpPr>
        <p:sp>
          <p:nvSpPr>
            <p:cNvPr id="8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977769" y="4563463"/>
            <a:ext cx="996503" cy="856343"/>
            <a:chOff x="1237564" y="5297714"/>
            <a:chExt cx="996503" cy="856343"/>
          </a:xfrm>
        </p:grpSpPr>
        <p:sp>
          <p:nvSpPr>
            <p:cNvPr id="8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828147" y="5621563"/>
            <a:ext cx="117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개발환경 및 개발방법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0" y="5621563"/>
            <a:ext cx="14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데모환경설계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2437" y="5627501"/>
            <a:ext cx="126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업무분담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및 일정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834582" y="5621563"/>
            <a:ext cx="117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필요기술 및 참고문헌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6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8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26044" y="261992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필요기술 및 참고문헌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2821" y="1731950"/>
            <a:ext cx="6096000" cy="45986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FontTx/>
              <a:buNone/>
            </a:pPr>
            <a:endParaRPr lang="ko-KR" altLang="en-US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400"/>
              </a:spcBef>
              <a:buClrTx/>
            </a:pPr>
            <a:r>
              <a:rPr lang="ko-KR" altLang="en-US" sz="23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안드로이드 프로그래밍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안드로이드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스튜디오&amp;프로그래밍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(저자 :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닐스미스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Do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it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 안드로이드 프로그래밍 (저자 :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정재곤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ko-KR" altLang="en-US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400"/>
              </a:spcBef>
              <a:buClrTx/>
            </a:pPr>
            <a:r>
              <a:rPr lang="ko-KR" altLang="en-US" sz="23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데이터베이스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이것이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MySQL이다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(저자 :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우재남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)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모바일 서버 프로그래밍 입문 (저자 : </a:t>
            </a:r>
            <a:r>
              <a:rPr lang="ko-KR" altLang="en-US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이국현</a:t>
            </a:r>
            <a:r>
              <a:rPr lang="ko-KR" altLang="en-US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ko-KR" altLang="en-US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20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hlinkClick r:id="rId2"/>
              </a:rPr>
              <a:t>https://github.com/rainynight1215/MyApp</a:t>
            </a:r>
            <a:endParaRPr lang="ko-KR" altLang="en-US" sz="16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400"/>
              </a:spcBef>
              <a:buClrTx/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ko-KR" altLang="en-US" sz="24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87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596" y="2815964"/>
            <a:ext cx="33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THANKYOU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1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2821" y="1665387"/>
            <a:ext cx="66520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배경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한글과 맞춤법에 대한 정확한 이해 필요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게임을 통한 친숙한 접근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목표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기존의 초성게임과 다른 훈민정음 게임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직접 문장을 구성하고 맞춤법을 학습할 수 있는 게임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다중사용자 모드 지원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효과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한글에 대한 인식을 친숙하게 바꿈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랭킹 도출을 통해 사용자의 성취감 충족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수행 시나리오</a:t>
            </a:r>
          </a:p>
        </p:txBody>
      </p:sp>
      <p:pic>
        <p:nvPicPr>
          <p:cNvPr id="15" name="내용 개체 틀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845" y="1746250"/>
            <a:ext cx="6288088" cy="4716463"/>
          </a:xfrm>
          <a:prstGeom prst="rect">
            <a:avLst/>
          </a:prstGeom>
        </p:spPr>
      </p:pic>
      <p:cxnSp>
        <p:nvCxnSpPr>
          <p:cNvPr id="16" name="직선 화살표 연결선 34"/>
          <p:cNvCxnSpPr>
            <a:cxnSpLocks noChangeShapeType="1"/>
          </p:cNvCxnSpPr>
          <p:nvPr/>
        </p:nvCxnSpPr>
        <p:spPr bwMode="auto">
          <a:xfrm>
            <a:off x="6815108" y="2995613"/>
            <a:ext cx="1295400" cy="1727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37"/>
          <p:cNvCxnSpPr>
            <a:cxnSpLocks noChangeShapeType="1"/>
          </p:cNvCxnSpPr>
          <p:nvPr/>
        </p:nvCxnSpPr>
        <p:spPr bwMode="auto">
          <a:xfrm flipH="1" flipV="1">
            <a:off x="6934170" y="2995613"/>
            <a:ext cx="1249363" cy="16351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48"/>
          <p:cNvCxnSpPr>
            <a:cxnSpLocks noChangeShapeType="1"/>
          </p:cNvCxnSpPr>
          <p:nvPr/>
        </p:nvCxnSpPr>
        <p:spPr bwMode="auto">
          <a:xfrm flipV="1">
            <a:off x="3638520" y="3114675"/>
            <a:ext cx="1223963" cy="16081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50"/>
          <p:cNvCxnSpPr>
            <a:cxnSpLocks noChangeShapeType="1"/>
          </p:cNvCxnSpPr>
          <p:nvPr/>
        </p:nvCxnSpPr>
        <p:spPr bwMode="auto">
          <a:xfrm flipH="1">
            <a:off x="3757583" y="3148013"/>
            <a:ext cx="1223962" cy="16081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53"/>
          <p:cNvCxnSpPr>
            <a:cxnSpLocks noChangeShapeType="1"/>
          </p:cNvCxnSpPr>
          <p:nvPr/>
        </p:nvCxnSpPr>
        <p:spPr bwMode="auto">
          <a:xfrm>
            <a:off x="7338602" y="5321300"/>
            <a:ext cx="4052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9423370" y="4125913"/>
            <a:ext cx="564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</a:t>
            </a:r>
          </a:p>
        </p:txBody>
      </p:sp>
      <p:cxnSp>
        <p:nvCxnSpPr>
          <p:cNvPr id="22" name="직선 화살표 연결선 59"/>
          <p:cNvCxnSpPr>
            <a:cxnSpLocks noChangeShapeType="1"/>
          </p:cNvCxnSpPr>
          <p:nvPr/>
        </p:nvCxnSpPr>
        <p:spPr bwMode="auto">
          <a:xfrm flipV="1">
            <a:off x="8791545" y="4416425"/>
            <a:ext cx="720725" cy="904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73"/>
          <p:cNvSpPr txBox="1">
            <a:spLocks noChangeArrowheads="1"/>
          </p:cNvSpPr>
          <p:nvPr/>
        </p:nvSpPr>
        <p:spPr bwMode="auto">
          <a:xfrm>
            <a:off x="6566440" y="5190495"/>
            <a:ext cx="689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사전 </a:t>
            </a:r>
            <a:r>
              <a:rPr lang="en-US" altLang="ko-KR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74"/>
          <p:cNvSpPr txBox="1">
            <a:spLocks noChangeArrowheads="1"/>
          </p:cNvSpPr>
          <p:nvPr/>
        </p:nvSpPr>
        <p:spPr bwMode="auto">
          <a:xfrm>
            <a:off x="9180483" y="4953000"/>
            <a:ext cx="68800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낱말입력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문장완성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회원가입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25" name="직선 화살표 연결선 75"/>
          <p:cNvCxnSpPr>
            <a:cxnSpLocks noChangeShapeType="1"/>
          </p:cNvCxnSpPr>
          <p:nvPr/>
        </p:nvCxnSpPr>
        <p:spPr bwMode="auto">
          <a:xfrm flipH="1">
            <a:off x="8874095" y="4464050"/>
            <a:ext cx="688975" cy="8858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80"/>
          <p:cNvSpPr txBox="1">
            <a:spLocks noChangeArrowheads="1"/>
          </p:cNvSpPr>
          <p:nvPr/>
        </p:nvSpPr>
        <p:spPr bwMode="auto">
          <a:xfrm>
            <a:off x="8556595" y="4438650"/>
            <a:ext cx="69121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초성제공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문장제공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랭킹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TextBox 81"/>
          <p:cNvSpPr txBox="1">
            <a:spLocks noChangeArrowheads="1"/>
          </p:cNvSpPr>
          <p:nvPr/>
        </p:nvSpPr>
        <p:spPr bwMode="auto">
          <a:xfrm>
            <a:off x="6549112" y="5376480"/>
            <a:ext cx="9316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사전정보제공</a:t>
            </a:r>
            <a:endParaRPr lang="en-US" altLang="ko-KR" sz="1100" b="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맞춤법정보</a:t>
            </a:r>
          </a:p>
        </p:txBody>
      </p:sp>
      <p:sp>
        <p:nvSpPr>
          <p:cNvPr id="28" name="TextBox 85"/>
          <p:cNvSpPr txBox="1">
            <a:spLocks noChangeArrowheads="1"/>
          </p:cNvSpPr>
          <p:nvPr/>
        </p:nvSpPr>
        <p:spPr bwMode="auto">
          <a:xfrm>
            <a:off x="5402233" y="1746250"/>
            <a:ext cx="10567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</a:t>
            </a:r>
            <a:r>
              <a:rPr lang="en-US" altLang="ko-KR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App</a:t>
            </a: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연동</a:t>
            </a:r>
          </a:p>
        </p:txBody>
      </p:sp>
      <p:sp>
        <p:nvSpPr>
          <p:cNvPr id="29" name="TextBox 88"/>
          <p:cNvSpPr txBox="1">
            <a:spLocks noChangeArrowheads="1"/>
          </p:cNvSpPr>
          <p:nvPr/>
        </p:nvSpPr>
        <p:spPr bwMode="auto">
          <a:xfrm>
            <a:off x="3496287" y="3551565"/>
            <a:ext cx="6783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회원정보</a:t>
            </a: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5317685" y="1484640"/>
            <a:ext cx="12314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100" b="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사용자간 통신기능</a:t>
            </a:r>
          </a:p>
        </p:txBody>
      </p:sp>
    </p:spTree>
    <p:extLst>
      <p:ext uri="{BB962C8B-B14F-4D97-AF65-F5344CB8AC3E}">
        <p14:creationId xmlns:p14="http://schemas.microsoft.com/office/powerpoint/2010/main" val="256761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163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수행 시나리오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스토리보드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5" y="2000252"/>
            <a:ext cx="2304071" cy="40862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6" y="2000252"/>
            <a:ext cx="2304070" cy="4086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5" y="1971677"/>
            <a:ext cx="2320184" cy="411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4" y="2000252"/>
            <a:ext cx="2304071" cy="408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810" y="2024064"/>
            <a:ext cx="2285272" cy="40528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9" y="1971677"/>
            <a:ext cx="2293329" cy="4067175"/>
          </a:xfrm>
          <a:prstGeom prst="rect">
            <a:avLst/>
          </a:prstGeom>
        </p:spPr>
      </p:pic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24370"/>
              </p:ext>
            </p:extLst>
          </p:nvPr>
        </p:nvGraphicFramePr>
        <p:xfrm>
          <a:off x="2867804" y="2024064"/>
          <a:ext cx="201120" cy="19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9" imgW="1993320" imgH="1980720" progId="">
                  <p:embed/>
                </p:oleObj>
              </mc:Choice>
              <mc:Fallback>
                <p:oleObj r:id="rId9" imgW="1993320" imgH="1980720" progId="">
                  <p:embed/>
                  <p:pic>
                    <p:nvPicPr>
                      <p:cNvPr id="4096" name="개체 4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7804" y="2024064"/>
                        <a:ext cx="201120" cy="199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92572" y="6086476"/>
            <a:ext cx="10050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01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메인 화면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02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가입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02-a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중복된 아이디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02-b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틀린 비밀번호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</a:t>
            </a:r>
            <a:endParaRPr lang="ko-KR" altLang="en-US" sz="11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1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163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수행 시나리오</a:t>
            </a:r>
          </a:p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스토리보드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06" y="2009774"/>
            <a:ext cx="2293329" cy="4067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35" y="2009774"/>
            <a:ext cx="2293329" cy="4067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64" y="2009774"/>
            <a:ext cx="2293329" cy="40671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3" y="2009774"/>
            <a:ext cx="2330923" cy="41338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5794" y="6220700"/>
            <a:ext cx="10050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03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환경설정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04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04-a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실패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05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게임종류선택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</a:t>
            </a:r>
            <a:endParaRPr lang="ko-KR" altLang="en-US" sz="11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20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163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수행 시나리오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스토리보드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7" y="2009774"/>
            <a:ext cx="2293329" cy="4067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91" y="2009773"/>
            <a:ext cx="2293329" cy="4067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5" y="2009773"/>
            <a:ext cx="2320183" cy="4114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73" y="2009773"/>
            <a:ext cx="2320183" cy="4114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98" y="2019298"/>
            <a:ext cx="2320183" cy="4114800"/>
          </a:xfrm>
          <a:prstGeom prst="rect">
            <a:avLst/>
          </a:prstGeom>
        </p:spPr>
      </p:pic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52464"/>
              </p:ext>
            </p:extLst>
          </p:nvPr>
        </p:nvGraphicFramePr>
        <p:xfrm>
          <a:off x="7148513" y="4029075"/>
          <a:ext cx="5857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8" imgW="2628360" imgH="2336400" progId="">
                  <p:embed/>
                </p:oleObj>
              </mc:Choice>
              <mc:Fallback>
                <p:oleObj r:id="rId8" imgW="2628360" imgH="2336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8513" y="4029075"/>
                        <a:ext cx="5857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24792" y="6220700"/>
            <a:ext cx="10201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06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모드선택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07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난이도선택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06-b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대기화면 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같이하기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		 07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초성게임화면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</a:t>
            </a:r>
            <a:endParaRPr lang="ko-KR" altLang="en-US" sz="11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163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수행 시나리오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스토리보드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7" y="1990724"/>
            <a:ext cx="2304071" cy="40862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18" y="1990724"/>
            <a:ext cx="2304070" cy="40862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5" y="2009774"/>
            <a:ext cx="2320183" cy="4114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28" y="2014535"/>
            <a:ext cx="2312128" cy="41005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4792" y="6220700"/>
            <a:ext cx="10201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08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문장게임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08-a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맞은 경우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08-b 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틀린 경우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  09 </a:t>
            </a:r>
            <a:r>
              <a:rPr lang="ko-KR" altLang="en-US" sz="1100" dirty="0" err="1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내정보</a:t>
            </a:r>
            <a:r>
              <a:rPr lang="ko-KR" altLang="en-US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보기</a:t>
            </a:r>
            <a:r>
              <a:rPr lang="en-US" altLang="ko-KR" sz="11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endParaRPr lang="ko-KR" altLang="en-US" sz="1100" dirty="0">
              <a:solidFill>
                <a:srgbClr val="3F3F3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00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/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rgbClr val="48596D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3</a:t>
                </a:r>
                <a:endParaRPr lang="ko-KR" altLang="en-US" sz="3200" dirty="0">
                  <a:solidFill>
                    <a:srgbClr val="48596D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018758" y="1468219"/>
            <a:ext cx="273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SERVER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865" y="1228724"/>
            <a:ext cx="6619875" cy="66198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067300" y="2114551"/>
            <a:ext cx="2686050" cy="2657474"/>
          </a:xfrm>
          <a:prstGeom prst="rect">
            <a:avLst/>
          </a:prstGeom>
          <a:solidFill>
            <a:srgbClr val="F8CB3C"/>
          </a:solidFill>
          <a:ln w="57150">
            <a:solidFill>
              <a:srgbClr val="3F3F3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19325"/>
            <a:ext cx="2552700" cy="2552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23091" y="2947335"/>
            <a:ext cx="1730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Initial Game</a:t>
            </a:r>
          </a:p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Algorithm</a:t>
            </a:r>
          </a:p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9426" y="3921614"/>
            <a:ext cx="1730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Sentence Game</a:t>
            </a:r>
          </a:p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Algorithm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3092" y="2286916"/>
            <a:ext cx="17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User Interface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8444" y="414392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시스템 구성도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9016" y="2417328"/>
            <a:ext cx="2226892" cy="1754326"/>
          </a:xfrm>
          <a:prstGeom prst="rect">
            <a:avLst/>
          </a:prstGeom>
          <a:noFill/>
          <a:ln>
            <a:solidFill>
              <a:srgbClr val="48596D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Supervise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Login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Print Out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Ranking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7432" y="5237162"/>
            <a:ext cx="2302618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Socket Communication</a:t>
            </a:r>
          </a:p>
        </p:txBody>
      </p:sp>
      <p:sp>
        <p:nvSpPr>
          <p:cNvPr id="26" name="화살표: 왼쪽/오른쪽 25"/>
          <p:cNvSpPr/>
          <p:nvPr/>
        </p:nvSpPr>
        <p:spPr>
          <a:xfrm>
            <a:off x="4165600" y="3476381"/>
            <a:ext cx="551543" cy="442476"/>
          </a:xfrm>
          <a:prstGeom prst="left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화살표: 왼쪽/오른쪽 26"/>
          <p:cNvSpPr/>
          <p:nvPr/>
        </p:nvSpPr>
        <p:spPr>
          <a:xfrm rot="10962278">
            <a:off x="7955682" y="3463614"/>
            <a:ext cx="551543" cy="442476"/>
          </a:xfrm>
          <a:prstGeom prst="left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4400" y="440210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DATABASE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00624" y="5311254"/>
            <a:ext cx="1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APP(Client)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08361" y="252781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904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User Data</a:t>
            </a:r>
            <a:endParaRPr lang="ko-KR" altLang="en-US" dirty="0">
              <a:solidFill>
                <a:srgbClr val="FFC904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3091" y="4867830"/>
            <a:ext cx="17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 in App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66324" y="2219325"/>
            <a:ext cx="1811418" cy="4931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66324" y="2981750"/>
            <a:ext cx="1798368" cy="67356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66324" y="3887958"/>
            <a:ext cx="1834482" cy="6574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67531" y="4816847"/>
            <a:ext cx="1834482" cy="4931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414155" y="4882423"/>
            <a:ext cx="1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  <a:cs typeface="Arial" panose="020B0604020202020204" pitchFamily="34" charset="0"/>
              </a:rPr>
              <a:t>API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14400" y="5144033"/>
            <a:ext cx="686224" cy="0"/>
          </a:xfrm>
          <a:prstGeom prst="straightConnector1">
            <a:avLst/>
          </a:prstGeom>
          <a:ln w="5715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484093" y="4088163"/>
            <a:ext cx="233050" cy="114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9016" y="4287173"/>
            <a:ext cx="2226892" cy="369332"/>
          </a:xfrm>
          <a:prstGeom prst="rect">
            <a:avLst/>
          </a:prstGeom>
          <a:noFill/>
          <a:ln>
            <a:solidFill>
              <a:srgbClr val="48596D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8596D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User Matching</a:t>
            </a:r>
            <a:endParaRPr lang="ko-KR" altLang="en-US" dirty="0">
              <a:solidFill>
                <a:srgbClr val="48596D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3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703</Words>
  <Application>Microsoft Office PowerPoint</Application>
  <PresentationFormat>와이드스크린</PresentationFormat>
  <Paragraphs>259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Wingdings</vt:lpstr>
      <vt:lpstr>Times New Roman</vt:lpstr>
      <vt:lpstr>맑은 고딕</vt:lpstr>
      <vt:lpstr>08서울남산체 B</vt:lpstr>
      <vt:lpstr>08서울남산체 M</vt:lpstr>
      <vt:lpstr>Arial</vt:lpstr>
      <vt:lpstr>1훈검정고무신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Administrator</cp:lastModifiedBy>
  <cp:revision>109</cp:revision>
  <cp:lastPrinted>2017-04-18T11:57:13Z</cp:lastPrinted>
  <dcterms:created xsi:type="dcterms:W3CDTF">2013-12-18T12:51:48Z</dcterms:created>
  <dcterms:modified xsi:type="dcterms:W3CDTF">2017-04-26T18:38:06Z</dcterms:modified>
</cp:coreProperties>
</file>