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Loan Defaults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Loan defaults in an age of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85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Explore new criteria for evaluating loan applications</a:t>
            </a:r>
          </a:p>
          <a:p>
            <a:pPr lvl="1"/>
            <a:r>
              <a:rPr lang="en-US" dirty="0" smtClean="0"/>
              <a:t>Easily verifiable</a:t>
            </a:r>
          </a:p>
          <a:p>
            <a:pPr lvl="1"/>
            <a:r>
              <a:rPr lang="en-US" dirty="0" smtClean="0"/>
              <a:t>Easily integrated into workflow</a:t>
            </a:r>
          </a:p>
          <a:p>
            <a:pPr lvl="1"/>
            <a:r>
              <a:rPr lang="en-US" dirty="0" smtClean="0"/>
              <a:t>Socially/legally acceptable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115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Loan Officer’s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FICO Score</a:t>
            </a:r>
          </a:p>
          <a:p>
            <a:r>
              <a:rPr lang="en-US" dirty="0" smtClean="0"/>
              <a:t>Income to Debt Ratio</a:t>
            </a:r>
          </a:p>
          <a:p>
            <a:r>
              <a:rPr lang="en-US" dirty="0" smtClean="0"/>
              <a:t>Collateral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115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Set: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sz="2800" dirty="0" smtClean="0"/>
              <a:t>Lending Club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Large</a:t>
            </a:r>
          </a:p>
          <a:p>
            <a:pPr lvl="1"/>
            <a:r>
              <a:rPr lang="en-US" dirty="0" smtClean="0"/>
              <a:t>Free</a:t>
            </a:r>
          </a:p>
          <a:p>
            <a:pPr lvl="1"/>
            <a:r>
              <a:rPr lang="en-US" dirty="0" smtClean="0"/>
              <a:t>Large amount of collected data</a:t>
            </a:r>
          </a:p>
          <a:p>
            <a:r>
              <a:rPr lang="en-US" dirty="0" smtClean="0"/>
              <a:t>Issues:</a:t>
            </a:r>
          </a:p>
          <a:p>
            <a:pPr lvl="1"/>
            <a:r>
              <a:rPr lang="en-US" dirty="0" smtClean="0"/>
              <a:t>Single source (biased)</a:t>
            </a:r>
          </a:p>
          <a:p>
            <a:pPr lvl="1"/>
            <a:r>
              <a:rPr lang="en-US" dirty="0" smtClean="0"/>
              <a:t>Missing data</a:t>
            </a:r>
          </a:p>
          <a:p>
            <a:pPr lvl="1"/>
            <a:r>
              <a:rPr lang="en-US" dirty="0" smtClean="0"/>
              <a:t>Different populations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092" y="1252501"/>
            <a:ext cx="3537935" cy="6419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45427" y="2052918"/>
            <a:ext cx="5132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Lending Club, a peer to peer lending </a:t>
            </a:r>
            <a:r>
              <a:rPr lang="en-US" dirty="0" smtClean="0"/>
              <a:t>marketplace which brings </a:t>
            </a:r>
            <a:r>
              <a:rPr lang="en-US" dirty="0"/>
              <a:t>individuals looking for loans with investors looking for </a:t>
            </a:r>
            <a:r>
              <a:rPr lang="en-US" dirty="0" smtClean="0"/>
              <a:t>returns together.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03312" y="6078737"/>
            <a:ext cx="248657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Image sources</a:t>
            </a:r>
            <a:r>
              <a:rPr lang="en-US" sz="1100" dirty="0" smtClean="0"/>
              <a:t>: The Lending Club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48782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Vector Machines</a:t>
            </a:r>
          </a:p>
          <a:p>
            <a:pPr lvl="1"/>
            <a:r>
              <a:rPr lang="en-US" dirty="0" smtClean="0"/>
              <a:t>Generate line separating loans in which default from those that don’t.</a:t>
            </a:r>
          </a:p>
          <a:p>
            <a:r>
              <a:rPr lang="en-US" dirty="0" smtClean="0"/>
              <a:t>Decision Tree</a:t>
            </a:r>
          </a:p>
          <a:p>
            <a:pPr lvl="1"/>
            <a:r>
              <a:rPr lang="en-US" dirty="0" smtClean="0"/>
              <a:t>Generate a Decision </a:t>
            </a:r>
            <a:r>
              <a:rPr lang="en-US" dirty="0"/>
              <a:t>T</a:t>
            </a:r>
            <a:r>
              <a:rPr lang="en-US" dirty="0" smtClean="0"/>
              <a:t>ree, a series of conditions, to separate </a:t>
            </a:r>
            <a:r>
              <a:rPr lang="en-US" dirty="0"/>
              <a:t>loans in which default from those that don’t.</a:t>
            </a:r>
          </a:p>
          <a:p>
            <a:r>
              <a:rPr lang="en-US" dirty="0" smtClean="0"/>
              <a:t>Random Forest</a:t>
            </a:r>
          </a:p>
          <a:p>
            <a:pPr lvl="1"/>
            <a:r>
              <a:rPr lang="en-US" dirty="0" smtClean="0"/>
              <a:t>Generates many Decision Trees with a level of randomness(random sample from training data, random features considered when asking the conditions.)</a:t>
            </a:r>
            <a:endParaRPr lang="en-US" dirty="0"/>
          </a:p>
        </p:txBody>
      </p:sp>
      <p:pic>
        <p:nvPicPr>
          <p:cNvPr id="1026" name="Picture 2" descr="https://upload.wikimedia.org/wikipedia/commons/f/f3/CART_tree_titanic_survivo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338" y="3310618"/>
            <a:ext cx="1203033" cy="1136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0405" y="2010683"/>
            <a:ext cx="1102897" cy="11002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0338" y="4570566"/>
            <a:ext cx="1952367" cy="11339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03312" y="6186459"/>
            <a:ext cx="34756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Image sources: Wikipedia, http</a:t>
            </a:r>
            <a:r>
              <a:rPr lang="en-US" sz="1100" dirty="0"/>
              <a:t>://f.hatena.ne.jp/</a:t>
            </a:r>
          </a:p>
        </p:txBody>
      </p:sp>
    </p:spTree>
    <p:extLst>
      <p:ext uri="{BB962C8B-B14F-4D97-AF65-F5344CB8AC3E}">
        <p14:creationId xmlns:p14="http://schemas.microsoft.com/office/powerpoint/2010/main" val="1046422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loan_amnt</a:t>
            </a:r>
            <a:r>
              <a:rPr lang="en-US" dirty="0"/>
              <a:t>: Size, in dollars, of the requested loan</a:t>
            </a:r>
          </a:p>
          <a:p>
            <a:r>
              <a:rPr lang="en-US" dirty="0" err="1"/>
              <a:t>home_ownership</a:t>
            </a:r>
            <a:r>
              <a:rPr lang="en-US" dirty="0"/>
              <a:t>: Living situation of applicant. Possible values: RENT, OWN, MORTGAGE, or OTHER. Coded as 1, 2, 3, or 4 respectively.</a:t>
            </a:r>
          </a:p>
          <a:p>
            <a:r>
              <a:rPr lang="en-US" dirty="0" err="1"/>
              <a:t>annual_inc</a:t>
            </a:r>
            <a:r>
              <a:rPr lang="en-US" dirty="0"/>
              <a:t>: Applicant’s annual income, in dollars</a:t>
            </a:r>
          </a:p>
          <a:p>
            <a:r>
              <a:rPr lang="en-US" dirty="0" err="1"/>
              <a:t>fico_range_high</a:t>
            </a:r>
            <a:r>
              <a:rPr lang="en-US" dirty="0"/>
              <a:t>: The upper boundary of the FICO range that the applicant falls under</a:t>
            </a:r>
          </a:p>
          <a:p>
            <a:r>
              <a:rPr lang="en-US" dirty="0" err="1"/>
              <a:t>badloan</a:t>
            </a:r>
            <a:r>
              <a:rPr lang="en-US" dirty="0"/>
              <a:t>: Status of the loan, a feature defining the status of the loan as GOOD or BAD, coded as 2 or 1 respectively.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468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None of the algorithms tested, with the features considered, produced an usable classifier.</a:t>
            </a:r>
          </a:p>
          <a:p>
            <a:r>
              <a:rPr lang="en-US" dirty="0" smtClean="0"/>
              <a:t>This is not unexpected; this is an active research field.</a:t>
            </a:r>
          </a:p>
          <a:p>
            <a:r>
              <a:rPr lang="en-US" dirty="0" smtClean="0"/>
              <a:t>Next steps are to perform a PCA analysis on the same features and run the same analysis using those features.</a:t>
            </a:r>
          </a:p>
          <a:p>
            <a:r>
              <a:rPr lang="en-US" dirty="0" smtClean="0"/>
              <a:t>Further steps would include performing a PCA analysis on the entire data set and then analyzing those features.</a:t>
            </a:r>
          </a:p>
          <a:p>
            <a:r>
              <a:rPr lang="en-US" dirty="0" smtClean="0"/>
              <a:t>It would be advisable to perform these analyses on a computer with more processing power than what I have available to cut down calculating time to a reasonable level.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1649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</TotalTime>
  <Words>351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Loan Defaults</vt:lpstr>
      <vt:lpstr>Objective</vt:lpstr>
      <vt:lpstr>Loan Officer’s Considerations</vt:lpstr>
      <vt:lpstr>Data Set:  Lending Club</vt:lpstr>
      <vt:lpstr>Algorithms</vt:lpstr>
      <vt:lpstr>Data Analyzed</vt:lpstr>
      <vt:lpstr>Results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Defaults</dc:title>
  <dc:creator>Nolo42</dc:creator>
  <cp:lastModifiedBy>Nolo42</cp:lastModifiedBy>
  <cp:revision>5</cp:revision>
  <dcterms:created xsi:type="dcterms:W3CDTF">2015-12-25T22:03:35Z</dcterms:created>
  <dcterms:modified xsi:type="dcterms:W3CDTF">2015-12-25T22:48:41Z</dcterms:modified>
</cp:coreProperties>
</file>