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76" r:id="rId4"/>
    <p:sldId id="260" r:id="rId5"/>
    <p:sldId id="256" r:id="rId6"/>
    <p:sldId id="259" r:id="rId7"/>
    <p:sldId id="277" r:id="rId8"/>
    <p:sldId id="268" r:id="rId9"/>
    <p:sldId id="285" r:id="rId10"/>
    <p:sldId id="269" r:id="rId11"/>
    <p:sldId id="274" r:id="rId12"/>
    <p:sldId id="262" r:id="rId13"/>
    <p:sldId id="272" r:id="rId14"/>
    <p:sldId id="278" r:id="rId15"/>
    <p:sldId id="271" r:id="rId16"/>
    <p:sldId id="280" r:id="rId17"/>
    <p:sldId id="279" r:id="rId18"/>
    <p:sldId id="281" r:id="rId19"/>
    <p:sldId id="282" r:id="rId20"/>
    <p:sldId id="288" r:id="rId21"/>
    <p:sldId id="270" r:id="rId22"/>
    <p:sldId id="287" r:id="rId23"/>
    <p:sldId id="266" r:id="rId24"/>
    <p:sldId id="275" r:id="rId25"/>
    <p:sldId id="284" r:id="rId26"/>
    <p:sldId id="267"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a:srgbClr val="00D7D2"/>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5026" autoAdjust="0"/>
  </p:normalViewPr>
  <p:slideViewPr>
    <p:cSldViewPr snapToGrid="0">
      <p:cViewPr varScale="1">
        <p:scale>
          <a:sx n="78" d="100"/>
          <a:sy n="78" d="100"/>
        </p:scale>
        <p:origin x="86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284F5-15CF-48ED-A3B4-8526C563FF68}" type="datetimeFigureOut">
              <a:rPr kumimoji="1" lang="ja-JP" altLang="en-US" smtClean="0"/>
              <a:t>2024/6/27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337BA-E4D4-402F-981D-96539DA16FAE}" type="slidenum">
              <a:rPr kumimoji="1" lang="ja-JP" altLang="en-US" smtClean="0"/>
              <a:t>‹#›</a:t>
            </a:fld>
            <a:endParaRPr kumimoji="1" lang="ja-JP" altLang="en-US"/>
          </a:p>
        </p:txBody>
      </p:sp>
    </p:spTree>
    <p:extLst>
      <p:ext uri="{BB962C8B-B14F-4D97-AF65-F5344CB8AC3E}">
        <p14:creationId xmlns:p14="http://schemas.microsoft.com/office/powerpoint/2010/main" val="4981913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C4D33FC-DD1C-4D1D-910D-BC3622EF87E5}" type="slidenum">
              <a:rPr kumimoji="1" lang="ja-JP" altLang="en-US" smtClean="0"/>
              <a:t>4</a:t>
            </a:fld>
            <a:endParaRPr kumimoji="1" lang="ja-JP" altLang="en-US"/>
          </a:p>
        </p:txBody>
      </p:sp>
    </p:spTree>
    <p:extLst>
      <p:ext uri="{BB962C8B-B14F-4D97-AF65-F5344CB8AC3E}">
        <p14:creationId xmlns:p14="http://schemas.microsoft.com/office/powerpoint/2010/main" val="4013449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5</a:t>
            </a:r>
            <a:r>
              <a:rPr kumimoji="1" lang="ja-JP" altLang="en-US" dirty="0"/>
              <a:t>月までの実習で</a:t>
            </a:r>
            <a:r>
              <a:rPr lang="en-US" altLang="ja-JP" dirty="0"/>
              <a:t>J</a:t>
            </a:r>
            <a:r>
              <a:rPr kumimoji="1" lang="en-US" altLang="ja-JP" dirty="0"/>
              <a:t>ava</a:t>
            </a:r>
            <a:r>
              <a:rPr kumimoji="1" lang="ja-JP" altLang="en-US" dirty="0"/>
              <a:t>や</a:t>
            </a:r>
            <a:r>
              <a:rPr kumimoji="1" lang="en-US" altLang="ja-JP" dirty="0"/>
              <a:t>DAO</a:t>
            </a:r>
            <a:r>
              <a:rPr kumimoji="1" lang="ja-JP" altLang="en-US" dirty="0"/>
              <a:t>、</a:t>
            </a:r>
            <a:r>
              <a:rPr kumimoji="1" lang="en-US" altLang="ja-JP" dirty="0"/>
              <a:t>CSS</a:t>
            </a:r>
            <a:r>
              <a:rPr kumimoji="1" lang="ja-JP" altLang="en-US" dirty="0"/>
              <a:t>など触ったことはあるが、自分が実装できるか不安・・。</a:t>
            </a:r>
            <a:endParaRPr lang="en-US" altLang="ja-JP" dirty="0"/>
          </a:p>
          <a:p>
            <a:r>
              <a:rPr lang="ja-JP" altLang="en-US" dirty="0"/>
              <a:t>→　チームの人にわからないところは教えて頂きながら、実装を行った。</a:t>
            </a:r>
            <a:endParaRPr lang="en-US" altLang="ja-JP" dirty="0"/>
          </a:p>
          <a:p>
            <a:r>
              <a:rPr lang="ja-JP" altLang="en-US" dirty="0"/>
              <a:t>→　後半は、得られた知識を活用しながらなんとか自力で実装できるようになった。</a:t>
            </a:r>
            <a:endParaRPr lang="en-US" altLang="ja-JP" dirty="0"/>
          </a:p>
          <a:p>
            <a:endParaRPr kumimoji="1" lang="en-US" altLang="ja-JP" dirty="0"/>
          </a:p>
          <a:p>
            <a:r>
              <a:rPr kumimoji="1" lang="ja-JP" altLang="en-US" dirty="0"/>
              <a:t>・わからない部分に対して、どれくらいまで自力で行うか、人に聞くかの線引きを考える必要があると思った。</a:t>
            </a:r>
            <a:endParaRPr kumimoji="1" lang="en-US" altLang="ja-JP" dirty="0"/>
          </a:p>
          <a:p>
            <a:r>
              <a:rPr lang="ja-JP" altLang="en-US" dirty="0"/>
              <a:t>→時間は限られているので、ずっとわからないまま作業を停滞するわけにはいかない。</a:t>
            </a:r>
            <a:endParaRPr lang="en-US" altLang="ja-JP" dirty="0"/>
          </a:p>
          <a:p>
            <a:r>
              <a:rPr lang="ja-JP" altLang="en-US" dirty="0"/>
              <a:t>→しかし、すぐ聞いてしまうのも自分の力にならない＆申し訳ない。</a:t>
            </a:r>
            <a:endParaRPr lang="en-US" altLang="ja-JP" dirty="0"/>
          </a:p>
          <a:p>
            <a:r>
              <a:rPr lang="ja-JP" altLang="en-US" dirty="0"/>
              <a:t>→一時間考えて解決しなかったら聞く、など時間の目途を立てた。</a:t>
            </a:r>
            <a:endParaRPr lang="en-US" altLang="ja-JP" dirty="0"/>
          </a:p>
          <a:p>
            <a:endParaRPr kumimoji="1" lang="en-US" altLang="ja-JP" dirty="0"/>
          </a:p>
          <a:p>
            <a:r>
              <a:rPr lang="ja-JP" altLang="en-US" dirty="0"/>
              <a:t>・</a:t>
            </a:r>
            <a:r>
              <a:rPr lang="ja-JP" altLang="en-US" sz="1400" dirty="0"/>
              <a:t>チームとして一つのものを作ることの難しさを感じた。</a:t>
            </a:r>
            <a:endParaRPr lang="en-US" altLang="ja-JP" sz="1400" dirty="0"/>
          </a:p>
          <a:p>
            <a:r>
              <a:rPr lang="ja-JP" altLang="en-US" sz="1400" dirty="0"/>
              <a:t>→一人でものを作るといった経験はあるが、一人の時とは違い自分の意見だけでなくチームの人の意見を鑑みて作業を進める必要がある。それを踏まえて、チームとしていいものを作り上げるためにはチーム内で意見のすり合わせや、イメージの共有を行うことが大切だと学んだ。</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092337BA-E4D4-402F-981D-96539DA16FAE}" type="slidenum">
              <a:rPr kumimoji="1" lang="ja-JP" altLang="en-US" smtClean="0"/>
              <a:t>20</a:t>
            </a:fld>
            <a:endParaRPr kumimoji="1" lang="ja-JP" altLang="en-US"/>
          </a:p>
        </p:txBody>
      </p:sp>
    </p:spTree>
    <p:extLst>
      <p:ext uri="{BB962C8B-B14F-4D97-AF65-F5344CB8AC3E}">
        <p14:creationId xmlns:p14="http://schemas.microsoft.com/office/powerpoint/2010/main" val="1198056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8F716-D110-4764-6DD3-FB710409D08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22452B8-CBE0-90DF-BE69-A67811723C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AF2801C-7653-1C35-F896-9BCB953FED08}"/>
              </a:ext>
            </a:extLst>
          </p:cNvPr>
          <p:cNvSpPr>
            <a:spLocks noGrp="1"/>
          </p:cNvSpPr>
          <p:nvPr>
            <p:ph type="dt" sz="half" idx="10"/>
          </p:nvPr>
        </p:nvSpPr>
        <p:spPr/>
        <p:txBody>
          <a:bodyPr/>
          <a:lstStyle/>
          <a:p>
            <a:fld id="{B2472334-85D0-43F7-A1D8-7BC1904B87D1}"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6BDF622E-C401-42B9-E130-1781D013F6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EDF21F-CB27-E255-A889-35AF79940554}"/>
              </a:ext>
            </a:extLst>
          </p:cNvPr>
          <p:cNvSpPr>
            <a:spLocks noGrp="1"/>
          </p:cNvSpPr>
          <p:nvPr>
            <p:ph type="sldNum" sz="quarter" idx="12"/>
          </p:nvPr>
        </p:nvSpPr>
        <p:spPr/>
        <p:txBody>
          <a:bodyPr/>
          <a:lstStyle/>
          <a:p>
            <a:fld id="{A7235AFF-14E8-4F0F-8CE9-619640AAB0CB}" type="slidenum">
              <a:rPr kumimoji="1" lang="ja-JP" altLang="en-US" smtClean="0"/>
              <a:t>‹#›</a:t>
            </a:fld>
            <a:endParaRPr kumimoji="1" lang="ja-JP" altLang="en-US"/>
          </a:p>
        </p:txBody>
      </p:sp>
    </p:spTree>
    <p:extLst>
      <p:ext uri="{BB962C8B-B14F-4D97-AF65-F5344CB8AC3E}">
        <p14:creationId xmlns:p14="http://schemas.microsoft.com/office/powerpoint/2010/main" val="2861538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995F2B-D8DF-4451-37F2-D432CCC9C1F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46B14BA-9658-0A46-D0FB-5732713A7D7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F559D3-4E7C-F87F-0A56-A789B352EA5E}"/>
              </a:ext>
            </a:extLst>
          </p:cNvPr>
          <p:cNvSpPr>
            <a:spLocks noGrp="1"/>
          </p:cNvSpPr>
          <p:nvPr>
            <p:ph type="dt" sz="half" idx="10"/>
          </p:nvPr>
        </p:nvSpPr>
        <p:spPr/>
        <p:txBody>
          <a:bodyPr/>
          <a:lstStyle/>
          <a:p>
            <a:fld id="{B2472334-85D0-43F7-A1D8-7BC1904B87D1}"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2629C25C-CD2E-848E-CB99-A1F3D054C6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E6E0F7-0CAF-CEC2-CC38-55268A2BB936}"/>
              </a:ext>
            </a:extLst>
          </p:cNvPr>
          <p:cNvSpPr>
            <a:spLocks noGrp="1"/>
          </p:cNvSpPr>
          <p:nvPr>
            <p:ph type="sldNum" sz="quarter" idx="12"/>
          </p:nvPr>
        </p:nvSpPr>
        <p:spPr/>
        <p:txBody>
          <a:bodyPr/>
          <a:lstStyle/>
          <a:p>
            <a:fld id="{A7235AFF-14E8-4F0F-8CE9-619640AAB0CB}" type="slidenum">
              <a:rPr kumimoji="1" lang="ja-JP" altLang="en-US" smtClean="0"/>
              <a:t>‹#›</a:t>
            </a:fld>
            <a:endParaRPr kumimoji="1" lang="ja-JP" altLang="en-US"/>
          </a:p>
        </p:txBody>
      </p:sp>
    </p:spTree>
    <p:extLst>
      <p:ext uri="{BB962C8B-B14F-4D97-AF65-F5344CB8AC3E}">
        <p14:creationId xmlns:p14="http://schemas.microsoft.com/office/powerpoint/2010/main" val="277125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41E3763-4726-F294-8135-705B36C61FD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D36B455-8EF1-61DC-BF1B-2CBC33E3541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E598A2-473B-40DF-0086-7F727508DC92}"/>
              </a:ext>
            </a:extLst>
          </p:cNvPr>
          <p:cNvSpPr>
            <a:spLocks noGrp="1"/>
          </p:cNvSpPr>
          <p:nvPr>
            <p:ph type="dt" sz="half" idx="10"/>
          </p:nvPr>
        </p:nvSpPr>
        <p:spPr/>
        <p:txBody>
          <a:bodyPr/>
          <a:lstStyle/>
          <a:p>
            <a:fld id="{B2472334-85D0-43F7-A1D8-7BC1904B87D1}"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A577034D-8617-623C-0744-6A74481C15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B2B990-5757-EDCD-767B-1C19F6090041}"/>
              </a:ext>
            </a:extLst>
          </p:cNvPr>
          <p:cNvSpPr>
            <a:spLocks noGrp="1"/>
          </p:cNvSpPr>
          <p:nvPr>
            <p:ph type="sldNum" sz="quarter" idx="12"/>
          </p:nvPr>
        </p:nvSpPr>
        <p:spPr/>
        <p:txBody>
          <a:bodyPr/>
          <a:lstStyle/>
          <a:p>
            <a:fld id="{A7235AFF-14E8-4F0F-8CE9-619640AAB0CB}" type="slidenum">
              <a:rPr kumimoji="1" lang="ja-JP" altLang="en-US" smtClean="0"/>
              <a:t>‹#›</a:t>
            </a:fld>
            <a:endParaRPr kumimoji="1" lang="ja-JP" altLang="en-US"/>
          </a:p>
        </p:txBody>
      </p:sp>
    </p:spTree>
    <p:extLst>
      <p:ext uri="{BB962C8B-B14F-4D97-AF65-F5344CB8AC3E}">
        <p14:creationId xmlns:p14="http://schemas.microsoft.com/office/powerpoint/2010/main" val="281804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A83A1D-4EEC-380E-B550-62457F638F8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9092FAC-2A21-B832-67D8-A0E2343265B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6DF4F1-1A2B-C2E7-9380-A4CDD089DE2B}"/>
              </a:ext>
            </a:extLst>
          </p:cNvPr>
          <p:cNvSpPr>
            <a:spLocks noGrp="1"/>
          </p:cNvSpPr>
          <p:nvPr>
            <p:ph type="dt" sz="half" idx="10"/>
          </p:nvPr>
        </p:nvSpPr>
        <p:spPr/>
        <p:txBody>
          <a:bodyPr/>
          <a:lstStyle/>
          <a:p>
            <a:fld id="{B2472334-85D0-43F7-A1D8-7BC1904B87D1}"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0826FFFD-D36A-264F-4572-4067854958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71AA5F-BBA8-249A-13F9-36B7EC83C6E4}"/>
              </a:ext>
            </a:extLst>
          </p:cNvPr>
          <p:cNvSpPr>
            <a:spLocks noGrp="1"/>
          </p:cNvSpPr>
          <p:nvPr>
            <p:ph type="sldNum" sz="quarter" idx="12"/>
          </p:nvPr>
        </p:nvSpPr>
        <p:spPr/>
        <p:txBody>
          <a:bodyPr/>
          <a:lstStyle/>
          <a:p>
            <a:fld id="{A7235AFF-14E8-4F0F-8CE9-619640AAB0CB}" type="slidenum">
              <a:rPr kumimoji="1" lang="ja-JP" altLang="en-US" smtClean="0"/>
              <a:t>‹#›</a:t>
            </a:fld>
            <a:endParaRPr kumimoji="1" lang="ja-JP" altLang="en-US"/>
          </a:p>
        </p:txBody>
      </p:sp>
    </p:spTree>
    <p:extLst>
      <p:ext uri="{BB962C8B-B14F-4D97-AF65-F5344CB8AC3E}">
        <p14:creationId xmlns:p14="http://schemas.microsoft.com/office/powerpoint/2010/main" val="266928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8DACC7-C606-8E4C-BC19-440FDF21C89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04C7F80-4BE3-E01B-CF4C-BD475E9523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59F3990-F056-7BB4-73DB-BF82D5E8C3C3}"/>
              </a:ext>
            </a:extLst>
          </p:cNvPr>
          <p:cNvSpPr>
            <a:spLocks noGrp="1"/>
          </p:cNvSpPr>
          <p:nvPr>
            <p:ph type="dt" sz="half" idx="10"/>
          </p:nvPr>
        </p:nvSpPr>
        <p:spPr/>
        <p:txBody>
          <a:bodyPr/>
          <a:lstStyle/>
          <a:p>
            <a:fld id="{B2472334-85D0-43F7-A1D8-7BC1904B87D1}"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DA4E9878-A4E2-0DF2-34F8-0C3D8C2120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A6D85A-3F9F-6451-86A5-C952563C91F9}"/>
              </a:ext>
            </a:extLst>
          </p:cNvPr>
          <p:cNvSpPr>
            <a:spLocks noGrp="1"/>
          </p:cNvSpPr>
          <p:nvPr>
            <p:ph type="sldNum" sz="quarter" idx="12"/>
          </p:nvPr>
        </p:nvSpPr>
        <p:spPr/>
        <p:txBody>
          <a:bodyPr/>
          <a:lstStyle/>
          <a:p>
            <a:fld id="{A7235AFF-14E8-4F0F-8CE9-619640AAB0CB}" type="slidenum">
              <a:rPr kumimoji="1" lang="ja-JP" altLang="en-US" smtClean="0"/>
              <a:t>‹#›</a:t>
            </a:fld>
            <a:endParaRPr kumimoji="1" lang="ja-JP" altLang="en-US"/>
          </a:p>
        </p:txBody>
      </p:sp>
    </p:spTree>
    <p:extLst>
      <p:ext uri="{BB962C8B-B14F-4D97-AF65-F5344CB8AC3E}">
        <p14:creationId xmlns:p14="http://schemas.microsoft.com/office/powerpoint/2010/main" val="88964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27C6A3-9550-D44A-0F71-0C059CF58B8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0FA67E-6D41-523B-8B67-1AED5CD8954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A77F1C3-E7B9-F5EE-EFD4-02CD89C21A5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CAE3786-574B-A325-9A3C-4123FA820A75}"/>
              </a:ext>
            </a:extLst>
          </p:cNvPr>
          <p:cNvSpPr>
            <a:spLocks noGrp="1"/>
          </p:cNvSpPr>
          <p:nvPr>
            <p:ph type="dt" sz="half" idx="10"/>
          </p:nvPr>
        </p:nvSpPr>
        <p:spPr/>
        <p:txBody>
          <a:bodyPr/>
          <a:lstStyle/>
          <a:p>
            <a:fld id="{B2472334-85D0-43F7-A1D8-7BC1904B87D1}" type="datetimeFigureOut">
              <a:rPr kumimoji="1" lang="ja-JP" altLang="en-US" smtClean="0"/>
              <a:t>2024/6/27</a:t>
            </a:fld>
            <a:endParaRPr kumimoji="1" lang="ja-JP" altLang="en-US"/>
          </a:p>
        </p:txBody>
      </p:sp>
      <p:sp>
        <p:nvSpPr>
          <p:cNvPr id="6" name="フッター プレースホルダー 5">
            <a:extLst>
              <a:ext uri="{FF2B5EF4-FFF2-40B4-BE49-F238E27FC236}">
                <a16:creationId xmlns:a16="http://schemas.microsoft.com/office/drawing/2014/main" id="{9FDA68A2-3906-6889-9A44-E3D4CC0B59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CE4A47-7B05-15AB-47BA-766DA75F929E}"/>
              </a:ext>
            </a:extLst>
          </p:cNvPr>
          <p:cNvSpPr>
            <a:spLocks noGrp="1"/>
          </p:cNvSpPr>
          <p:nvPr>
            <p:ph type="sldNum" sz="quarter" idx="12"/>
          </p:nvPr>
        </p:nvSpPr>
        <p:spPr/>
        <p:txBody>
          <a:bodyPr/>
          <a:lstStyle/>
          <a:p>
            <a:fld id="{A7235AFF-14E8-4F0F-8CE9-619640AAB0CB}" type="slidenum">
              <a:rPr kumimoji="1" lang="ja-JP" altLang="en-US" smtClean="0"/>
              <a:t>‹#›</a:t>
            </a:fld>
            <a:endParaRPr kumimoji="1" lang="ja-JP" altLang="en-US"/>
          </a:p>
        </p:txBody>
      </p:sp>
    </p:spTree>
    <p:extLst>
      <p:ext uri="{BB962C8B-B14F-4D97-AF65-F5344CB8AC3E}">
        <p14:creationId xmlns:p14="http://schemas.microsoft.com/office/powerpoint/2010/main" val="177567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DEF2B-5C3E-56CA-F951-2359BE35D37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AC1F0A-3636-A562-32F9-E614053702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041B236-13A2-0A61-0CE8-9CF5A82DB0D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50D2AE0-30EC-8789-5AC2-10BABCA01B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2335A37-9C89-6CE0-E6EA-1C9FE2960A0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0FEEA35-013A-8271-7C02-E0390C936C24}"/>
              </a:ext>
            </a:extLst>
          </p:cNvPr>
          <p:cNvSpPr>
            <a:spLocks noGrp="1"/>
          </p:cNvSpPr>
          <p:nvPr>
            <p:ph type="dt" sz="half" idx="10"/>
          </p:nvPr>
        </p:nvSpPr>
        <p:spPr/>
        <p:txBody>
          <a:bodyPr/>
          <a:lstStyle/>
          <a:p>
            <a:fld id="{B2472334-85D0-43F7-A1D8-7BC1904B87D1}" type="datetimeFigureOut">
              <a:rPr kumimoji="1" lang="ja-JP" altLang="en-US" smtClean="0"/>
              <a:t>2024/6/27</a:t>
            </a:fld>
            <a:endParaRPr kumimoji="1" lang="ja-JP" altLang="en-US"/>
          </a:p>
        </p:txBody>
      </p:sp>
      <p:sp>
        <p:nvSpPr>
          <p:cNvPr id="8" name="フッター プレースホルダー 7">
            <a:extLst>
              <a:ext uri="{FF2B5EF4-FFF2-40B4-BE49-F238E27FC236}">
                <a16:creationId xmlns:a16="http://schemas.microsoft.com/office/drawing/2014/main" id="{3FA44DF7-3987-0F49-25AD-BBE0B86F8D5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C6C4925-C3BE-AFA7-7D6A-A416EE5244D2}"/>
              </a:ext>
            </a:extLst>
          </p:cNvPr>
          <p:cNvSpPr>
            <a:spLocks noGrp="1"/>
          </p:cNvSpPr>
          <p:nvPr>
            <p:ph type="sldNum" sz="quarter" idx="12"/>
          </p:nvPr>
        </p:nvSpPr>
        <p:spPr/>
        <p:txBody>
          <a:bodyPr/>
          <a:lstStyle/>
          <a:p>
            <a:fld id="{A7235AFF-14E8-4F0F-8CE9-619640AAB0CB}" type="slidenum">
              <a:rPr kumimoji="1" lang="ja-JP" altLang="en-US" smtClean="0"/>
              <a:t>‹#›</a:t>
            </a:fld>
            <a:endParaRPr kumimoji="1" lang="ja-JP" altLang="en-US"/>
          </a:p>
        </p:txBody>
      </p:sp>
    </p:spTree>
    <p:extLst>
      <p:ext uri="{BB962C8B-B14F-4D97-AF65-F5344CB8AC3E}">
        <p14:creationId xmlns:p14="http://schemas.microsoft.com/office/powerpoint/2010/main" val="324709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5CFBDC-ABEB-D2A8-EFE6-53659A5C8C8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AFF3CA2-B683-4D04-A119-4ED0B07A857A}"/>
              </a:ext>
            </a:extLst>
          </p:cNvPr>
          <p:cNvSpPr>
            <a:spLocks noGrp="1"/>
          </p:cNvSpPr>
          <p:nvPr>
            <p:ph type="dt" sz="half" idx="10"/>
          </p:nvPr>
        </p:nvSpPr>
        <p:spPr/>
        <p:txBody>
          <a:bodyPr/>
          <a:lstStyle/>
          <a:p>
            <a:fld id="{B2472334-85D0-43F7-A1D8-7BC1904B87D1}" type="datetimeFigureOut">
              <a:rPr kumimoji="1" lang="ja-JP" altLang="en-US" smtClean="0"/>
              <a:t>2024/6/27</a:t>
            </a:fld>
            <a:endParaRPr kumimoji="1" lang="ja-JP" altLang="en-US"/>
          </a:p>
        </p:txBody>
      </p:sp>
      <p:sp>
        <p:nvSpPr>
          <p:cNvPr id="4" name="フッター プレースホルダー 3">
            <a:extLst>
              <a:ext uri="{FF2B5EF4-FFF2-40B4-BE49-F238E27FC236}">
                <a16:creationId xmlns:a16="http://schemas.microsoft.com/office/drawing/2014/main" id="{F0AC33A5-62C3-DB6B-E649-081A2C03BFF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3206C0C-9C26-B25A-80A3-B328E138BBD5}"/>
              </a:ext>
            </a:extLst>
          </p:cNvPr>
          <p:cNvSpPr>
            <a:spLocks noGrp="1"/>
          </p:cNvSpPr>
          <p:nvPr>
            <p:ph type="sldNum" sz="quarter" idx="12"/>
          </p:nvPr>
        </p:nvSpPr>
        <p:spPr/>
        <p:txBody>
          <a:bodyPr/>
          <a:lstStyle/>
          <a:p>
            <a:fld id="{A7235AFF-14E8-4F0F-8CE9-619640AAB0CB}" type="slidenum">
              <a:rPr kumimoji="1" lang="ja-JP" altLang="en-US" smtClean="0"/>
              <a:t>‹#›</a:t>
            </a:fld>
            <a:endParaRPr kumimoji="1" lang="ja-JP" altLang="en-US"/>
          </a:p>
        </p:txBody>
      </p:sp>
    </p:spTree>
    <p:extLst>
      <p:ext uri="{BB962C8B-B14F-4D97-AF65-F5344CB8AC3E}">
        <p14:creationId xmlns:p14="http://schemas.microsoft.com/office/powerpoint/2010/main" val="4185867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5D0E7C9-2EF4-A127-9FD0-FEC6A6AB72A2}"/>
              </a:ext>
            </a:extLst>
          </p:cNvPr>
          <p:cNvSpPr>
            <a:spLocks noGrp="1"/>
          </p:cNvSpPr>
          <p:nvPr>
            <p:ph type="dt" sz="half" idx="10"/>
          </p:nvPr>
        </p:nvSpPr>
        <p:spPr/>
        <p:txBody>
          <a:bodyPr/>
          <a:lstStyle/>
          <a:p>
            <a:fld id="{B2472334-85D0-43F7-A1D8-7BC1904B87D1}" type="datetimeFigureOut">
              <a:rPr kumimoji="1" lang="ja-JP" altLang="en-US" smtClean="0"/>
              <a:t>2024/6/27</a:t>
            </a:fld>
            <a:endParaRPr kumimoji="1" lang="ja-JP" altLang="en-US"/>
          </a:p>
        </p:txBody>
      </p:sp>
      <p:sp>
        <p:nvSpPr>
          <p:cNvPr id="3" name="フッター プレースホルダー 2">
            <a:extLst>
              <a:ext uri="{FF2B5EF4-FFF2-40B4-BE49-F238E27FC236}">
                <a16:creationId xmlns:a16="http://schemas.microsoft.com/office/drawing/2014/main" id="{70A53835-ABF1-5FDD-9187-33D6CB4A18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6B14610-613E-36F8-0B67-8383FB9950F9}"/>
              </a:ext>
            </a:extLst>
          </p:cNvPr>
          <p:cNvSpPr>
            <a:spLocks noGrp="1"/>
          </p:cNvSpPr>
          <p:nvPr>
            <p:ph type="sldNum" sz="quarter" idx="12"/>
          </p:nvPr>
        </p:nvSpPr>
        <p:spPr/>
        <p:txBody>
          <a:bodyPr/>
          <a:lstStyle/>
          <a:p>
            <a:fld id="{A7235AFF-14E8-4F0F-8CE9-619640AAB0CB}" type="slidenum">
              <a:rPr kumimoji="1" lang="ja-JP" altLang="en-US" smtClean="0"/>
              <a:t>‹#›</a:t>
            </a:fld>
            <a:endParaRPr kumimoji="1" lang="ja-JP" altLang="en-US"/>
          </a:p>
        </p:txBody>
      </p:sp>
    </p:spTree>
    <p:extLst>
      <p:ext uri="{BB962C8B-B14F-4D97-AF65-F5344CB8AC3E}">
        <p14:creationId xmlns:p14="http://schemas.microsoft.com/office/powerpoint/2010/main" val="56922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35D90D-EC28-09B2-8C97-8BC9B5A6727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3836415-29A4-14CA-1315-2BCD85E978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B709546-5537-AF1D-2061-5AEB50F68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E00FEBF-691D-36D1-57F3-A750ADB8FA5C}"/>
              </a:ext>
            </a:extLst>
          </p:cNvPr>
          <p:cNvSpPr>
            <a:spLocks noGrp="1"/>
          </p:cNvSpPr>
          <p:nvPr>
            <p:ph type="dt" sz="half" idx="10"/>
          </p:nvPr>
        </p:nvSpPr>
        <p:spPr/>
        <p:txBody>
          <a:bodyPr/>
          <a:lstStyle/>
          <a:p>
            <a:fld id="{B2472334-85D0-43F7-A1D8-7BC1904B87D1}" type="datetimeFigureOut">
              <a:rPr kumimoji="1" lang="ja-JP" altLang="en-US" smtClean="0"/>
              <a:t>2024/6/27</a:t>
            </a:fld>
            <a:endParaRPr kumimoji="1" lang="ja-JP" altLang="en-US"/>
          </a:p>
        </p:txBody>
      </p:sp>
      <p:sp>
        <p:nvSpPr>
          <p:cNvPr id="6" name="フッター プレースホルダー 5">
            <a:extLst>
              <a:ext uri="{FF2B5EF4-FFF2-40B4-BE49-F238E27FC236}">
                <a16:creationId xmlns:a16="http://schemas.microsoft.com/office/drawing/2014/main" id="{AFA6BA65-A8C7-D285-B5D1-36F619DEAD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195F24-4AE2-B2E0-6E37-11A21D2CA96F}"/>
              </a:ext>
            </a:extLst>
          </p:cNvPr>
          <p:cNvSpPr>
            <a:spLocks noGrp="1"/>
          </p:cNvSpPr>
          <p:nvPr>
            <p:ph type="sldNum" sz="quarter" idx="12"/>
          </p:nvPr>
        </p:nvSpPr>
        <p:spPr/>
        <p:txBody>
          <a:bodyPr/>
          <a:lstStyle/>
          <a:p>
            <a:fld id="{A7235AFF-14E8-4F0F-8CE9-619640AAB0CB}" type="slidenum">
              <a:rPr kumimoji="1" lang="ja-JP" altLang="en-US" smtClean="0"/>
              <a:t>‹#›</a:t>
            </a:fld>
            <a:endParaRPr kumimoji="1" lang="ja-JP" altLang="en-US"/>
          </a:p>
        </p:txBody>
      </p:sp>
    </p:spTree>
    <p:extLst>
      <p:ext uri="{BB962C8B-B14F-4D97-AF65-F5344CB8AC3E}">
        <p14:creationId xmlns:p14="http://schemas.microsoft.com/office/powerpoint/2010/main" val="6369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BAE1D-26F1-44C0-45AB-9C185CFE1D3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9CA813B-8FE7-A289-8D0F-BDE0F82AFE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114DCC1-5B2C-0488-27F1-9BB678EE6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AC9873-47D4-9ABF-8EC2-448981DC821B}"/>
              </a:ext>
            </a:extLst>
          </p:cNvPr>
          <p:cNvSpPr>
            <a:spLocks noGrp="1"/>
          </p:cNvSpPr>
          <p:nvPr>
            <p:ph type="dt" sz="half" idx="10"/>
          </p:nvPr>
        </p:nvSpPr>
        <p:spPr/>
        <p:txBody>
          <a:bodyPr/>
          <a:lstStyle/>
          <a:p>
            <a:fld id="{B2472334-85D0-43F7-A1D8-7BC1904B87D1}" type="datetimeFigureOut">
              <a:rPr kumimoji="1" lang="ja-JP" altLang="en-US" smtClean="0"/>
              <a:t>2024/6/27</a:t>
            </a:fld>
            <a:endParaRPr kumimoji="1" lang="ja-JP" altLang="en-US"/>
          </a:p>
        </p:txBody>
      </p:sp>
      <p:sp>
        <p:nvSpPr>
          <p:cNvPr id="6" name="フッター プレースホルダー 5">
            <a:extLst>
              <a:ext uri="{FF2B5EF4-FFF2-40B4-BE49-F238E27FC236}">
                <a16:creationId xmlns:a16="http://schemas.microsoft.com/office/drawing/2014/main" id="{5709FA2F-A63D-C731-DE42-ECB46ED0C99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00F92-061E-84A9-87F3-3710186EC982}"/>
              </a:ext>
            </a:extLst>
          </p:cNvPr>
          <p:cNvSpPr>
            <a:spLocks noGrp="1"/>
          </p:cNvSpPr>
          <p:nvPr>
            <p:ph type="sldNum" sz="quarter" idx="12"/>
          </p:nvPr>
        </p:nvSpPr>
        <p:spPr/>
        <p:txBody>
          <a:bodyPr/>
          <a:lstStyle/>
          <a:p>
            <a:fld id="{A7235AFF-14E8-4F0F-8CE9-619640AAB0CB}" type="slidenum">
              <a:rPr kumimoji="1" lang="ja-JP" altLang="en-US" smtClean="0"/>
              <a:t>‹#›</a:t>
            </a:fld>
            <a:endParaRPr kumimoji="1" lang="ja-JP" altLang="en-US"/>
          </a:p>
        </p:txBody>
      </p:sp>
    </p:spTree>
    <p:extLst>
      <p:ext uri="{BB962C8B-B14F-4D97-AF65-F5344CB8AC3E}">
        <p14:creationId xmlns:p14="http://schemas.microsoft.com/office/powerpoint/2010/main" val="123747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53AC4AE-F12C-0018-E5EC-703C333379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0E3296-F708-2270-B142-9C65FFD24C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79D441-183C-95CB-E0E2-CC35FD0300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472334-85D0-43F7-A1D8-7BC1904B87D1}"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D5CFE40E-7D46-3C8D-9628-6E12AA8A31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B084E46-29D7-F051-FD2D-630AAA9F40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235AFF-14E8-4F0F-8CE9-619640AAB0CB}" type="slidenum">
              <a:rPr kumimoji="1" lang="ja-JP" altLang="en-US" smtClean="0"/>
              <a:t>‹#›</a:t>
            </a:fld>
            <a:endParaRPr kumimoji="1" lang="ja-JP" altLang="en-US"/>
          </a:p>
        </p:txBody>
      </p:sp>
    </p:spTree>
    <p:extLst>
      <p:ext uri="{BB962C8B-B14F-4D97-AF65-F5344CB8AC3E}">
        <p14:creationId xmlns:p14="http://schemas.microsoft.com/office/powerpoint/2010/main" val="2352143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2F418-CEBF-BEA1-F329-E0534EBFA607}"/>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785F26E0-7803-B585-4A5C-48F7429D58F0}"/>
              </a:ext>
            </a:extLst>
          </p:cNvPr>
          <p:cNvSpPr>
            <a:spLocks noGrp="1"/>
          </p:cNvSpPr>
          <p:nvPr>
            <p:ph type="subTitle" idx="1"/>
          </p:nvPr>
        </p:nvSpPr>
        <p:spPr/>
        <p:txBody>
          <a:bodyPr/>
          <a:lstStyle/>
          <a:p>
            <a:endParaRPr kumimoji="1" lang="ja-JP" altLang="en-US"/>
          </a:p>
        </p:txBody>
      </p:sp>
      <p:pic>
        <p:nvPicPr>
          <p:cNvPr id="5" name="図 4">
            <a:extLst>
              <a:ext uri="{FF2B5EF4-FFF2-40B4-BE49-F238E27FC236}">
                <a16:creationId xmlns:a16="http://schemas.microsoft.com/office/drawing/2014/main" id="{163AFFED-B1EA-8F63-AB91-1B9F5FB90CE0}"/>
              </a:ext>
            </a:extLst>
          </p:cNvPr>
          <p:cNvPicPr>
            <a:picLocks noChangeAspect="1"/>
          </p:cNvPicPr>
          <p:nvPr/>
        </p:nvPicPr>
        <p:blipFill>
          <a:blip r:embed="rId2"/>
          <a:stretch>
            <a:fillRect/>
          </a:stretch>
        </p:blipFill>
        <p:spPr>
          <a:xfrm>
            <a:off x="0" y="1"/>
            <a:ext cx="12192000" cy="6858000"/>
          </a:xfrm>
          <a:prstGeom prst="rect">
            <a:avLst/>
          </a:prstGeom>
        </p:spPr>
      </p:pic>
      <p:sp>
        <p:nvSpPr>
          <p:cNvPr id="4" name="テキスト ボックス 3">
            <a:extLst>
              <a:ext uri="{FF2B5EF4-FFF2-40B4-BE49-F238E27FC236}">
                <a16:creationId xmlns:a16="http://schemas.microsoft.com/office/drawing/2014/main" id="{BF0E2181-A1D1-0CCF-B922-6AD86D339A71}"/>
              </a:ext>
            </a:extLst>
          </p:cNvPr>
          <p:cNvSpPr txBox="1"/>
          <p:nvPr/>
        </p:nvSpPr>
        <p:spPr>
          <a:xfrm>
            <a:off x="2563761" y="2171006"/>
            <a:ext cx="7064477" cy="923330"/>
          </a:xfrm>
          <a:prstGeom prst="rect">
            <a:avLst/>
          </a:prstGeom>
          <a:noFill/>
        </p:spPr>
        <p:txBody>
          <a:bodyPr wrap="square" rtlCol="0">
            <a:spAutoFit/>
          </a:bodyPr>
          <a:lstStyle/>
          <a:p>
            <a:r>
              <a:rPr kumimoji="1" lang="ja-JP" altLang="en-US" sz="5400" b="1" dirty="0"/>
              <a:t>共同生活管理システム</a:t>
            </a:r>
          </a:p>
        </p:txBody>
      </p:sp>
      <p:sp>
        <p:nvSpPr>
          <p:cNvPr id="6" name="テキスト ボックス 5">
            <a:extLst>
              <a:ext uri="{FF2B5EF4-FFF2-40B4-BE49-F238E27FC236}">
                <a16:creationId xmlns:a16="http://schemas.microsoft.com/office/drawing/2014/main" id="{DB29C295-361E-449D-F47A-6EFB9B115B2B}"/>
              </a:ext>
            </a:extLst>
          </p:cNvPr>
          <p:cNvSpPr txBox="1"/>
          <p:nvPr/>
        </p:nvSpPr>
        <p:spPr>
          <a:xfrm>
            <a:off x="2455606" y="4271494"/>
            <a:ext cx="8212394" cy="830997"/>
          </a:xfrm>
          <a:prstGeom prst="rect">
            <a:avLst/>
          </a:prstGeom>
          <a:noFill/>
        </p:spPr>
        <p:txBody>
          <a:bodyPr wrap="square" rtlCol="0">
            <a:spAutoFit/>
          </a:bodyPr>
          <a:lstStyle/>
          <a:p>
            <a:r>
              <a:rPr kumimoji="1" lang="en-US" altLang="ja-JP" sz="2800" b="1" dirty="0"/>
              <a:t>B2 TIA</a:t>
            </a:r>
          </a:p>
          <a:p>
            <a:r>
              <a:rPr kumimoji="1" lang="ja-JP" altLang="en-US" sz="2000" b="1" dirty="0"/>
              <a:t>秋山遥菜　浅野夢貴　伊藤そら　伊東智輝　</a:t>
            </a:r>
            <a:r>
              <a:rPr lang="ja-JP" altLang="en-US" sz="2000" b="1" dirty="0"/>
              <a:t>高橋怜　谷口小秋　</a:t>
            </a:r>
            <a:r>
              <a:rPr kumimoji="1" lang="ja-JP" altLang="en-US" sz="2000" b="1" dirty="0"/>
              <a:t>　</a:t>
            </a:r>
          </a:p>
        </p:txBody>
      </p:sp>
      <p:sp>
        <p:nvSpPr>
          <p:cNvPr id="7" name="テキスト ボックス 6">
            <a:extLst>
              <a:ext uri="{FF2B5EF4-FFF2-40B4-BE49-F238E27FC236}">
                <a16:creationId xmlns:a16="http://schemas.microsoft.com/office/drawing/2014/main" id="{8505E658-B58E-4200-5159-3E7CB8D3B09F}"/>
              </a:ext>
            </a:extLst>
          </p:cNvPr>
          <p:cNvSpPr txBox="1"/>
          <p:nvPr/>
        </p:nvSpPr>
        <p:spPr>
          <a:xfrm>
            <a:off x="3097160" y="2828835"/>
            <a:ext cx="5997678" cy="1200329"/>
          </a:xfrm>
          <a:prstGeom prst="rect">
            <a:avLst/>
          </a:prstGeom>
          <a:noFill/>
        </p:spPr>
        <p:txBody>
          <a:bodyPr wrap="square" rtlCol="0">
            <a:spAutoFit/>
          </a:bodyPr>
          <a:lstStyle/>
          <a:p>
            <a:r>
              <a:rPr kumimoji="1" lang="ja-JP" altLang="en-US" sz="7200" b="1" dirty="0">
                <a:latin typeface="Arial Rounded MT Bold" panose="020F0704030504030204" pitchFamily="34" charset="0"/>
              </a:rPr>
              <a:t>　</a:t>
            </a:r>
            <a:r>
              <a:rPr kumimoji="1" lang="en-US" altLang="ja-JP" sz="7200" b="1" dirty="0">
                <a:solidFill>
                  <a:schemeClr val="accent6">
                    <a:lumMod val="75000"/>
                  </a:schemeClr>
                </a:solidFill>
                <a:latin typeface="Arial Rounded MT Bold" panose="020F0704030504030204" pitchFamily="34" charset="0"/>
              </a:rPr>
              <a:t>FORESE</a:t>
            </a:r>
            <a:r>
              <a:rPr kumimoji="1" lang="ja-JP" altLang="en-US" sz="7200" b="1" dirty="0">
                <a:solidFill>
                  <a:schemeClr val="accent6">
                    <a:lumMod val="75000"/>
                  </a:schemeClr>
                </a:solidFill>
                <a:latin typeface="Arial Rounded MT Bold" panose="020F0704030504030204" pitchFamily="34" charset="0"/>
              </a:rPr>
              <a:t>　</a:t>
            </a:r>
          </a:p>
        </p:txBody>
      </p:sp>
    </p:spTree>
    <p:extLst>
      <p:ext uri="{BB962C8B-B14F-4D97-AF65-F5344CB8AC3E}">
        <p14:creationId xmlns:p14="http://schemas.microsoft.com/office/powerpoint/2010/main" val="4102318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77587ED-E16B-4426-FC0F-E8ACBB35545E}"/>
              </a:ext>
            </a:extLst>
          </p:cNvPr>
          <p:cNvSpPr txBox="1"/>
          <p:nvPr/>
        </p:nvSpPr>
        <p:spPr>
          <a:xfrm>
            <a:off x="4846294" y="452764"/>
            <a:ext cx="6280764" cy="923330"/>
          </a:xfrm>
          <a:prstGeom prst="rect">
            <a:avLst/>
          </a:prstGeom>
          <a:noFill/>
        </p:spPr>
        <p:txBody>
          <a:bodyPr wrap="square" rtlCol="0">
            <a:spAutoFit/>
          </a:bodyPr>
          <a:lstStyle/>
          <a:p>
            <a:r>
              <a:rPr kumimoji="1" lang="ja-JP" altLang="en-US" sz="3600" b="1" dirty="0">
                <a:solidFill>
                  <a:schemeClr val="accent6">
                    <a:lumMod val="75000"/>
                  </a:schemeClr>
                </a:solidFill>
              </a:rPr>
              <a:t>家</a:t>
            </a:r>
            <a:r>
              <a:rPr lang="ja-JP" altLang="en-US" sz="3600" b="1" dirty="0">
                <a:solidFill>
                  <a:schemeClr val="accent6">
                    <a:lumMod val="75000"/>
                  </a:schemeClr>
                </a:solidFill>
              </a:rPr>
              <a:t>に参加</a:t>
            </a:r>
            <a:br>
              <a:rPr kumimoji="1" lang="ja-JP" altLang="en-US" b="1" dirty="0">
                <a:solidFill>
                  <a:schemeClr val="accent6">
                    <a:lumMod val="75000"/>
                  </a:schemeClr>
                </a:solidFill>
              </a:rPr>
            </a:br>
            <a:endParaRPr kumimoji="1" lang="ja-JP" altLang="en-US" b="1" dirty="0">
              <a:solidFill>
                <a:schemeClr val="accent6">
                  <a:lumMod val="75000"/>
                </a:schemeClr>
              </a:solidFill>
            </a:endParaRPr>
          </a:p>
        </p:txBody>
      </p:sp>
      <p:sp>
        <p:nvSpPr>
          <p:cNvPr id="8" name="テキスト ボックス 7">
            <a:extLst>
              <a:ext uri="{FF2B5EF4-FFF2-40B4-BE49-F238E27FC236}">
                <a16:creationId xmlns:a16="http://schemas.microsoft.com/office/drawing/2014/main" id="{C39C81AE-F471-ED24-51C5-6AE96699A2DA}"/>
              </a:ext>
            </a:extLst>
          </p:cNvPr>
          <p:cNvSpPr txBox="1"/>
          <p:nvPr/>
        </p:nvSpPr>
        <p:spPr>
          <a:xfrm>
            <a:off x="5860026" y="2438399"/>
            <a:ext cx="5840642" cy="646331"/>
          </a:xfrm>
          <a:prstGeom prst="rect">
            <a:avLst/>
          </a:prstGeom>
          <a:noFill/>
        </p:spPr>
        <p:txBody>
          <a:bodyPr wrap="square" rtlCol="0">
            <a:spAutoFit/>
          </a:bodyPr>
          <a:lstStyle/>
          <a:p>
            <a:endParaRPr lang="en-US" altLang="ja-JP" dirty="0"/>
          </a:p>
          <a:p>
            <a:endParaRPr lang="en-US" altLang="ja-JP" dirty="0"/>
          </a:p>
        </p:txBody>
      </p:sp>
      <p:sp>
        <p:nvSpPr>
          <p:cNvPr id="6" name="吹き出し: 円形 5">
            <a:extLst>
              <a:ext uri="{FF2B5EF4-FFF2-40B4-BE49-F238E27FC236}">
                <a16:creationId xmlns:a16="http://schemas.microsoft.com/office/drawing/2014/main" id="{E8440F33-B1F2-0E0B-A9D8-A548FF52971C}"/>
              </a:ext>
            </a:extLst>
          </p:cNvPr>
          <p:cNvSpPr/>
          <p:nvPr/>
        </p:nvSpPr>
        <p:spPr>
          <a:xfrm>
            <a:off x="9342504" y="103473"/>
            <a:ext cx="2546554" cy="1202516"/>
          </a:xfrm>
          <a:prstGeom prst="wedgeEllipseCallout">
            <a:avLst>
              <a:gd name="adj1" fmla="val -71135"/>
              <a:gd name="adj2" fmla="val 3711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rgbClr val="FFFF00"/>
                </a:solidFill>
              </a:rPr>
              <a:t>家の</a:t>
            </a:r>
            <a:r>
              <a:rPr lang="en-US" altLang="ja-JP" b="1" dirty="0">
                <a:solidFill>
                  <a:srgbClr val="FFFF00"/>
                </a:solidFill>
              </a:rPr>
              <a:t>ID</a:t>
            </a:r>
          </a:p>
          <a:p>
            <a:pPr algn="ctr"/>
            <a:r>
              <a:rPr kumimoji="1" lang="ja-JP" altLang="en-US" b="1" dirty="0">
                <a:solidFill>
                  <a:srgbClr val="FFFF00"/>
                </a:solidFill>
              </a:rPr>
              <a:t>パスワード</a:t>
            </a:r>
          </a:p>
        </p:txBody>
      </p:sp>
    </p:spTree>
    <p:extLst>
      <p:ext uri="{BB962C8B-B14F-4D97-AF65-F5344CB8AC3E}">
        <p14:creationId xmlns:p14="http://schemas.microsoft.com/office/powerpoint/2010/main" val="3397074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77587ED-E16B-4426-FC0F-E8ACBB35545E}"/>
              </a:ext>
            </a:extLst>
          </p:cNvPr>
          <p:cNvSpPr txBox="1"/>
          <p:nvPr/>
        </p:nvSpPr>
        <p:spPr>
          <a:xfrm>
            <a:off x="4861921" y="559523"/>
            <a:ext cx="5725610" cy="954107"/>
          </a:xfrm>
          <a:prstGeom prst="rect">
            <a:avLst/>
          </a:prstGeom>
          <a:noFill/>
        </p:spPr>
        <p:txBody>
          <a:bodyPr wrap="square" rtlCol="0">
            <a:spAutoFit/>
          </a:bodyPr>
          <a:lstStyle/>
          <a:p>
            <a:r>
              <a:rPr lang="ja-JP" altLang="en-US" sz="3600" b="1" dirty="0">
                <a:solidFill>
                  <a:schemeClr val="accent6">
                    <a:lumMod val="75000"/>
                  </a:schemeClr>
                </a:solidFill>
              </a:rPr>
              <a:t>メイン画面</a:t>
            </a:r>
            <a:br>
              <a:rPr kumimoji="1" lang="ja-JP" altLang="en-US" sz="2000" b="1" dirty="0">
                <a:solidFill>
                  <a:schemeClr val="accent6">
                    <a:lumMod val="75000"/>
                  </a:schemeClr>
                </a:solidFill>
              </a:rPr>
            </a:br>
            <a:endParaRPr kumimoji="1" lang="ja-JP" altLang="en-US" sz="2000" b="1" dirty="0">
              <a:solidFill>
                <a:schemeClr val="accent6">
                  <a:lumMod val="75000"/>
                </a:schemeClr>
              </a:solidFill>
            </a:endParaRPr>
          </a:p>
        </p:txBody>
      </p:sp>
      <p:sp>
        <p:nvSpPr>
          <p:cNvPr id="11" name="吹き出し: 角を丸めた四角形 10">
            <a:extLst>
              <a:ext uri="{FF2B5EF4-FFF2-40B4-BE49-F238E27FC236}">
                <a16:creationId xmlns:a16="http://schemas.microsoft.com/office/drawing/2014/main" id="{8CC8FD6A-49D8-3C31-52B4-9D7A27C88479}"/>
              </a:ext>
            </a:extLst>
          </p:cNvPr>
          <p:cNvSpPr/>
          <p:nvPr/>
        </p:nvSpPr>
        <p:spPr>
          <a:xfrm>
            <a:off x="9375425" y="2358679"/>
            <a:ext cx="2424212" cy="1200329"/>
          </a:xfrm>
          <a:prstGeom prst="wedgeRoundRectCallout">
            <a:avLst>
              <a:gd name="adj1" fmla="val -5583"/>
              <a:gd name="adj2" fmla="val -94953"/>
              <a:gd name="adj3" fmla="val 16667"/>
            </a:avLst>
          </a:prstGeom>
          <a:solidFill>
            <a:schemeClr val="bg1"/>
          </a:solidFill>
          <a:ln>
            <a:solidFill>
              <a:srgbClr val="0080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A8C10E0-441D-522D-BD2E-83E53ED19DAB}"/>
              </a:ext>
            </a:extLst>
          </p:cNvPr>
          <p:cNvSpPr txBox="1"/>
          <p:nvPr/>
        </p:nvSpPr>
        <p:spPr>
          <a:xfrm>
            <a:off x="9362054" y="2533569"/>
            <a:ext cx="2521523" cy="1200329"/>
          </a:xfrm>
          <a:prstGeom prst="rect">
            <a:avLst/>
          </a:prstGeom>
          <a:noFill/>
        </p:spPr>
        <p:txBody>
          <a:bodyPr wrap="square" rtlCol="0">
            <a:spAutoFit/>
          </a:bodyPr>
          <a:lstStyle/>
          <a:p>
            <a:r>
              <a:rPr kumimoji="1" lang="ja-JP" altLang="en-US" b="1" dirty="0">
                <a:solidFill>
                  <a:srgbClr val="3B7D23"/>
                </a:solidFill>
                <a:latin typeface="+mn-ea"/>
              </a:rPr>
              <a:t>右上の</a:t>
            </a:r>
            <a:r>
              <a:rPr kumimoji="1" lang="ja-JP" altLang="en-US" sz="1800" b="1" u="sng" dirty="0">
                <a:solidFill>
                  <a:srgbClr val="3B7D23"/>
                </a:solidFill>
                <a:latin typeface="+mn-ea"/>
              </a:rPr>
              <a:t>ハンバーガーメニューから、各ページに遷移</a:t>
            </a:r>
            <a:r>
              <a:rPr kumimoji="1" lang="ja-JP" altLang="en-US" b="1" dirty="0">
                <a:solidFill>
                  <a:srgbClr val="3B7D23"/>
                </a:solidFill>
                <a:latin typeface="+mn-ea"/>
              </a:rPr>
              <a:t>できる。</a:t>
            </a:r>
          </a:p>
          <a:p>
            <a:endParaRPr kumimoji="1" lang="ja-JP" altLang="en-US" dirty="0"/>
          </a:p>
        </p:txBody>
      </p:sp>
      <p:sp>
        <p:nvSpPr>
          <p:cNvPr id="10" name="テキスト ボックス 9">
            <a:extLst>
              <a:ext uri="{FF2B5EF4-FFF2-40B4-BE49-F238E27FC236}">
                <a16:creationId xmlns:a16="http://schemas.microsoft.com/office/drawing/2014/main" id="{F1F14157-1D7B-236F-E5DD-0A367A7DA0EE}"/>
              </a:ext>
            </a:extLst>
          </p:cNvPr>
          <p:cNvSpPr txBox="1"/>
          <p:nvPr/>
        </p:nvSpPr>
        <p:spPr>
          <a:xfrm>
            <a:off x="308423" y="2553900"/>
            <a:ext cx="2576051" cy="2646878"/>
          </a:xfrm>
          <a:prstGeom prst="rect">
            <a:avLst/>
          </a:prstGeom>
          <a:noFill/>
        </p:spPr>
        <p:txBody>
          <a:bodyPr wrap="square" rtlCol="0">
            <a:spAutoFit/>
          </a:bodyPr>
          <a:lstStyle/>
          <a:p>
            <a:r>
              <a:rPr kumimoji="1" lang="ja-JP" altLang="en-US" sz="2000" b="1" dirty="0">
                <a:solidFill>
                  <a:srgbClr val="3B7D23"/>
                </a:solidFill>
                <a:latin typeface="+mn-ea"/>
              </a:rPr>
              <a:t>ログインに成功するとメイン画面に飛ぶことができる！</a:t>
            </a:r>
            <a:endParaRPr kumimoji="1" lang="en-US" altLang="ja-JP" sz="2000" b="1" dirty="0">
              <a:solidFill>
                <a:srgbClr val="3B7D23"/>
              </a:solidFill>
              <a:latin typeface="+mn-ea"/>
            </a:endParaRPr>
          </a:p>
          <a:p>
            <a:endParaRPr lang="en-US" altLang="ja-JP" sz="2000" b="1" dirty="0">
              <a:solidFill>
                <a:srgbClr val="3B7D23"/>
              </a:solidFill>
              <a:latin typeface="+mn-ea"/>
            </a:endParaRPr>
          </a:p>
          <a:p>
            <a:r>
              <a:rPr kumimoji="1" lang="ja-JP" altLang="en-US" sz="2000" b="1" dirty="0">
                <a:solidFill>
                  <a:srgbClr val="3B7D23"/>
                </a:solidFill>
                <a:latin typeface="+mn-ea"/>
              </a:rPr>
              <a:t>ここでは、</a:t>
            </a:r>
            <a:r>
              <a:rPr kumimoji="1" lang="ja-JP" altLang="en-US" sz="2400" b="1" dirty="0">
                <a:solidFill>
                  <a:schemeClr val="accent2"/>
                </a:solidFill>
                <a:latin typeface="+mn-ea"/>
              </a:rPr>
              <a:t>主な機能が一覧で表示</a:t>
            </a:r>
            <a:endParaRPr kumimoji="1" lang="en-US" altLang="ja-JP" sz="2400" b="1" dirty="0">
              <a:solidFill>
                <a:schemeClr val="accent2"/>
              </a:solidFill>
              <a:latin typeface="+mn-ea"/>
            </a:endParaRPr>
          </a:p>
          <a:p>
            <a:r>
              <a:rPr kumimoji="1" lang="ja-JP" altLang="en-US" sz="2000" b="1" dirty="0">
                <a:solidFill>
                  <a:srgbClr val="3B7D23"/>
                </a:solidFill>
                <a:latin typeface="+mn-ea"/>
              </a:rPr>
              <a:t>される</a:t>
            </a:r>
            <a:endParaRPr kumimoji="1" lang="en-US" altLang="ja-JP" sz="2000" b="1" dirty="0">
              <a:solidFill>
                <a:srgbClr val="3B7D23"/>
              </a:solidFill>
              <a:latin typeface="+mn-ea"/>
            </a:endParaRPr>
          </a:p>
          <a:p>
            <a:endParaRPr lang="en-US" altLang="ja-JP" b="1" dirty="0">
              <a:solidFill>
                <a:srgbClr val="3B7D23"/>
              </a:solidFill>
              <a:latin typeface="+mn-ea"/>
            </a:endParaRPr>
          </a:p>
        </p:txBody>
      </p:sp>
      <p:sp>
        <p:nvSpPr>
          <p:cNvPr id="6" name="楕円 5">
            <a:extLst>
              <a:ext uri="{FF2B5EF4-FFF2-40B4-BE49-F238E27FC236}">
                <a16:creationId xmlns:a16="http://schemas.microsoft.com/office/drawing/2014/main" id="{A483E47E-4A77-883C-826C-FB20C9416B34}"/>
              </a:ext>
            </a:extLst>
          </p:cNvPr>
          <p:cNvSpPr/>
          <p:nvPr/>
        </p:nvSpPr>
        <p:spPr>
          <a:xfrm>
            <a:off x="10077238" y="1327338"/>
            <a:ext cx="737420" cy="62926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12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2F418-CEBF-BEA1-F329-E0534EBFA607}"/>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785F26E0-7803-B585-4A5C-48F7429D58F0}"/>
              </a:ext>
            </a:extLst>
          </p:cNvPr>
          <p:cNvSpPr>
            <a:spLocks noGrp="1"/>
          </p:cNvSpPr>
          <p:nvPr>
            <p:ph type="subTitle" idx="1"/>
          </p:nvPr>
        </p:nvSpPr>
        <p:spPr/>
        <p:txBody>
          <a:bodyPr/>
          <a:lstStyle/>
          <a:p>
            <a:endParaRPr kumimoji="1" lang="ja-JP" altLang="en-US"/>
          </a:p>
        </p:txBody>
      </p:sp>
      <p:pic>
        <p:nvPicPr>
          <p:cNvPr id="5" name="図 4">
            <a:extLst>
              <a:ext uri="{FF2B5EF4-FFF2-40B4-BE49-F238E27FC236}">
                <a16:creationId xmlns:a16="http://schemas.microsoft.com/office/drawing/2014/main" id="{163AFFED-B1EA-8F63-AB91-1B9F5FB90CE0}"/>
              </a:ext>
            </a:extLst>
          </p:cNvPr>
          <p:cNvPicPr>
            <a:picLocks noChangeAspect="1"/>
          </p:cNvPicPr>
          <p:nvPr/>
        </p:nvPicPr>
        <p:blipFill>
          <a:blip r:embed="rId2"/>
          <a:stretch>
            <a:fillRect/>
          </a:stretch>
        </p:blipFill>
        <p:spPr>
          <a:xfrm>
            <a:off x="-1" y="0"/>
            <a:ext cx="12192000" cy="6858000"/>
          </a:xfrm>
          <a:prstGeom prst="rect">
            <a:avLst/>
          </a:prstGeom>
        </p:spPr>
      </p:pic>
      <p:sp>
        <p:nvSpPr>
          <p:cNvPr id="4" name="テキスト ボックス 3">
            <a:extLst>
              <a:ext uri="{FF2B5EF4-FFF2-40B4-BE49-F238E27FC236}">
                <a16:creationId xmlns:a16="http://schemas.microsoft.com/office/drawing/2014/main" id="{431A9BF9-AC94-7D1C-7BB4-1BAF678314EA}"/>
              </a:ext>
            </a:extLst>
          </p:cNvPr>
          <p:cNvSpPr txBox="1"/>
          <p:nvPr/>
        </p:nvSpPr>
        <p:spPr>
          <a:xfrm>
            <a:off x="4857135" y="1302210"/>
            <a:ext cx="2502309" cy="646331"/>
          </a:xfrm>
          <a:prstGeom prst="rect">
            <a:avLst/>
          </a:prstGeom>
          <a:noFill/>
        </p:spPr>
        <p:txBody>
          <a:bodyPr wrap="square" rtlCol="0">
            <a:spAutoFit/>
          </a:bodyPr>
          <a:lstStyle/>
          <a:p>
            <a:r>
              <a:rPr kumimoji="1" lang="ja-JP" altLang="en-US" sz="3600" b="1" dirty="0">
                <a:solidFill>
                  <a:schemeClr val="accent6">
                    <a:lumMod val="75000"/>
                  </a:schemeClr>
                </a:solidFill>
              </a:rPr>
              <a:t>メイン機能</a:t>
            </a:r>
            <a:endParaRPr kumimoji="1" lang="en-US" altLang="ja-JP" sz="3600" b="1" dirty="0">
              <a:solidFill>
                <a:schemeClr val="accent6">
                  <a:lumMod val="75000"/>
                </a:schemeClr>
              </a:solidFill>
            </a:endParaRPr>
          </a:p>
        </p:txBody>
      </p:sp>
      <p:sp>
        <p:nvSpPr>
          <p:cNvPr id="6" name="テキスト ボックス 5">
            <a:extLst>
              <a:ext uri="{FF2B5EF4-FFF2-40B4-BE49-F238E27FC236}">
                <a16:creationId xmlns:a16="http://schemas.microsoft.com/office/drawing/2014/main" id="{CF7C6DF5-0007-1034-BE54-AD9EB0D355DC}"/>
              </a:ext>
            </a:extLst>
          </p:cNvPr>
          <p:cNvSpPr txBox="1"/>
          <p:nvPr/>
        </p:nvSpPr>
        <p:spPr>
          <a:xfrm>
            <a:off x="4586745" y="2194300"/>
            <a:ext cx="3261850" cy="461665"/>
          </a:xfrm>
          <a:prstGeom prst="rect">
            <a:avLst/>
          </a:prstGeom>
          <a:noFill/>
        </p:spPr>
        <p:txBody>
          <a:bodyPr wrap="square" rtlCol="0">
            <a:spAutoFit/>
          </a:bodyPr>
          <a:lstStyle/>
          <a:p>
            <a:r>
              <a:rPr lang="ja-JP" altLang="en-US" sz="2400" dirty="0"/>
              <a:t>◎</a:t>
            </a:r>
            <a:r>
              <a:rPr kumimoji="1" lang="ja-JP" altLang="en-US" sz="2400" b="1" u="sng" dirty="0"/>
              <a:t>レシート登録</a:t>
            </a:r>
            <a:r>
              <a:rPr kumimoji="1" lang="en-US" altLang="ja-JP" sz="2400" b="1" u="sng" dirty="0"/>
              <a:t>/</a:t>
            </a:r>
            <a:r>
              <a:rPr kumimoji="1" lang="ja-JP" altLang="en-US" sz="2400" b="1" u="sng" dirty="0"/>
              <a:t>精算</a:t>
            </a:r>
          </a:p>
        </p:txBody>
      </p:sp>
      <p:sp>
        <p:nvSpPr>
          <p:cNvPr id="7" name="テキスト ボックス 6">
            <a:extLst>
              <a:ext uri="{FF2B5EF4-FFF2-40B4-BE49-F238E27FC236}">
                <a16:creationId xmlns:a16="http://schemas.microsoft.com/office/drawing/2014/main" id="{F7C0AEA8-6C22-5F40-8F25-BD5ED529D749}"/>
              </a:ext>
            </a:extLst>
          </p:cNvPr>
          <p:cNvSpPr txBox="1"/>
          <p:nvPr/>
        </p:nvSpPr>
        <p:spPr>
          <a:xfrm>
            <a:off x="1424457" y="2185035"/>
            <a:ext cx="1735389" cy="461665"/>
          </a:xfrm>
          <a:prstGeom prst="rect">
            <a:avLst/>
          </a:prstGeom>
          <a:noFill/>
        </p:spPr>
        <p:txBody>
          <a:bodyPr wrap="square" rtlCol="0">
            <a:spAutoFit/>
          </a:bodyPr>
          <a:lstStyle/>
          <a:p>
            <a:r>
              <a:rPr lang="ja-JP" altLang="en-US" sz="2400" dirty="0"/>
              <a:t>◎</a:t>
            </a:r>
            <a:r>
              <a:rPr kumimoji="1" lang="ja-JP" altLang="en-US" sz="2400" b="1" u="sng" dirty="0"/>
              <a:t>家事分担</a:t>
            </a:r>
          </a:p>
        </p:txBody>
      </p:sp>
      <p:sp>
        <p:nvSpPr>
          <p:cNvPr id="8" name="テキスト ボックス 7">
            <a:extLst>
              <a:ext uri="{FF2B5EF4-FFF2-40B4-BE49-F238E27FC236}">
                <a16:creationId xmlns:a16="http://schemas.microsoft.com/office/drawing/2014/main" id="{85F7ACE0-797D-15E7-8EF5-0BF1EA05D050}"/>
              </a:ext>
            </a:extLst>
          </p:cNvPr>
          <p:cNvSpPr txBox="1"/>
          <p:nvPr/>
        </p:nvSpPr>
        <p:spPr>
          <a:xfrm>
            <a:off x="8953502" y="2188272"/>
            <a:ext cx="2037737" cy="461665"/>
          </a:xfrm>
          <a:prstGeom prst="rect">
            <a:avLst/>
          </a:prstGeom>
          <a:noFill/>
        </p:spPr>
        <p:txBody>
          <a:bodyPr wrap="square" rtlCol="0">
            <a:spAutoFit/>
          </a:bodyPr>
          <a:lstStyle/>
          <a:p>
            <a:r>
              <a:rPr kumimoji="1" lang="ja-JP" altLang="en-US" sz="2400" dirty="0"/>
              <a:t>◎</a:t>
            </a:r>
            <a:r>
              <a:rPr kumimoji="1" lang="ja-JP" altLang="en-US" sz="2400" b="1" u="sng" dirty="0"/>
              <a:t>消耗品管理</a:t>
            </a:r>
            <a:r>
              <a:rPr kumimoji="1" lang="ja-JP" altLang="en-US" sz="2400" u="sng" dirty="0"/>
              <a:t>　　</a:t>
            </a:r>
            <a:endParaRPr kumimoji="1" lang="en-US" altLang="ja-JP" sz="2400" u="sng" dirty="0"/>
          </a:p>
        </p:txBody>
      </p:sp>
      <p:sp>
        <p:nvSpPr>
          <p:cNvPr id="9" name="テキスト ボックス 8">
            <a:extLst>
              <a:ext uri="{FF2B5EF4-FFF2-40B4-BE49-F238E27FC236}">
                <a16:creationId xmlns:a16="http://schemas.microsoft.com/office/drawing/2014/main" id="{2C8B08C1-B7E2-A540-72E2-03F973EBEAF5}"/>
              </a:ext>
            </a:extLst>
          </p:cNvPr>
          <p:cNvSpPr txBox="1"/>
          <p:nvPr/>
        </p:nvSpPr>
        <p:spPr>
          <a:xfrm>
            <a:off x="977067" y="2810260"/>
            <a:ext cx="3005934" cy="1200329"/>
          </a:xfrm>
          <a:prstGeom prst="rect">
            <a:avLst/>
          </a:prstGeom>
          <a:noFill/>
        </p:spPr>
        <p:txBody>
          <a:bodyPr wrap="square" rtlCol="0">
            <a:spAutoFit/>
          </a:bodyPr>
          <a:lstStyle/>
          <a:p>
            <a:r>
              <a:rPr kumimoji="1" lang="ja-JP" altLang="en-US" dirty="0"/>
              <a:t>☆参加メンバーの</a:t>
            </a:r>
            <a:endParaRPr kumimoji="1" lang="en-US" altLang="ja-JP" dirty="0"/>
          </a:p>
          <a:p>
            <a:r>
              <a:rPr kumimoji="1" lang="ja-JP" altLang="en-US" dirty="0"/>
              <a:t>　担当家事を</a:t>
            </a:r>
            <a:r>
              <a:rPr lang="ja-JP" altLang="en-US" dirty="0"/>
              <a:t>登録</a:t>
            </a:r>
            <a:endParaRPr lang="en-US" altLang="ja-JP" dirty="0"/>
          </a:p>
          <a:p>
            <a:endParaRPr lang="en-US" altLang="ja-JP" dirty="0"/>
          </a:p>
          <a:p>
            <a:r>
              <a:rPr lang="ja-JP" altLang="en-US" dirty="0"/>
              <a:t>☆</a:t>
            </a:r>
            <a:r>
              <a:rPr kumimoji="1" lang="ja-JP" altLang="en-US" dirty="0"/>
              <a:t>週単位で自動割り当て</a:t>
            </a:r>
            <a:endParaRPr kumimoji="1" lang="en-US" altLang="ja-JP" dirty="0"/>
          </a:p>
        </p:txBody>
      </p:sp>
      <p:sp>
        <p:nvSpPr>
          <p:cNvPr id="10" name="テキスト ボックス 9">
            <a:extLst>
              <a:ext uri="{FF2B5EF4-FFF2-40B4-BE49-F238E27FC236}">
                <a16:creationId xmlns:a16="http://schemas.microsoft.com/office/drawing/2014/main" id="{847B4224-11EA-937F-AFCC-68C3C7A4BFA8}"/>
              </a:ext>
            </a:extLst>
          </p:cNvPr>
          <p:cNvSpPr txBox="1"/>
          <p:nvPr/>
        </p:nvSpPr>
        <p:spPr>
          <a:xfrm>
            <a:off x="4734854" y="2814499"/>
            <a:ext cx="3025873" cy="646331"/>
          </a:xfrm>
          <a:prstGeom prst="rect">
            <a:avLst/>
          </a:prstGeom>
          <a:noFill/>
        </p:spPr>
        <p:txBody>
          <a:bodyPr wrap="square" rtlCol="0">
            <a:spAutoFit/>
          </a:bodyPr>
          <a:lstStyle/>
          <a:p>
            <a:r>
              <a:rPr kumimoji="1" lang="ja-JP" altLang="en-US" dirty="0"/>
              <a:t>☆参加メンバーの支出</a:t>
            </a:r>
            <a:endParaRPr kumimoji="1" lang="en-US" altLang="ja-JP" dirty="0"/>
          </a:p>
          <a:p>
            <a:r>
              <a:rPr lang="ja-JP" altLang="en-US" dirty="0"/>
              <a:t>　</a:t>
            </a:r>
            <a:r>
              <a:rPr lang="en-US" altLang="ja-JP" dirty="0"/>
              <a:t>(</a:t>
            </a:r>
            <a:r>
              <a:rPr kumimoji="1" lang="ja-JP" altLang="en-US" dirty="0"/>
              <a:t>レシート</a:t>
            </a:r>
            <a:r>
              <a:rPr kumimoji="1" lang="en-US" altLang="ja-JP" dirty="0"/>
              <a:t>)</a:t>
            </a:r>
            <a:r>
              <a:rPr kumimoji="1" lang="ja-JP" altLang="en-US" dirty="0"/>
              <a:t>を登録</a:t>
            </a:r>
            <a:endParaRPr kumimoji="1" lang="en-US" altLang="ja-JP" dirty="0"/>
          </a:p>
        </p:txBody>
      </p:sp>
      <p:sp>
        <p:nvSpPr>
          <p:cNvPr id="11" name="テキスト ボックス 10">
            <a:extLst>
              <a:ext uri="{FF2B5EF4-FFF2-40B4-BE49-F238E27FC236}">
                <a16:creationId xmlns:a16="http://schemas.microsoft.com/office/drawing/2014/main" id="{EE4C4513-B7B5-2C47-2987-4D37750D1C04}"/>
              </a:ext>
            </a:extLst>
          </p:cNvPr>
          <p:cNvSpPr txBox="1"/>
          <p:nvPr/>
        </p:nvSpPr>
        <p:spPr>
          <a:xfrm>
            <a:off x="8537176" y="2905002"/>
            <a:ext cx="3041826" cy="923330"/>
          </a:xfrm>
          <a:prstGeom prst="rect">
            <a:avLst/>
          </a:prstGeom>
          <a:noFill/>
        </p:spPr>
        <p:txBody>
          <a:bodyPr wrap="square" rtlCol="0">
            <a:spAutoFit/>
          </a:bodyPr>
          <a:lstStyle/>
          <a:p>
            <a:r>
              <a:rPr kumimoji="1" lang="ja-JP" altLang="en-US" dirty="0"/>
              <a:t>☆消耗品や必需品の登録</a:t>
            </a:r>
            <a:endParaRPr kumimoji="1" lang="en-US" altLang="ja-JP" dirty="0"/>
          </a:p>
          <a:p>
            <a:endParaRPr kumimoji="1" lang="en-US" altLang="ja-JP" dirty="0"/>
          </a:p>
          <a:p>
            <a:r>
              <a:rPr lang="ja-JP" altLang="en-US" dirty="0"/>
              <a:t>☆</a:t>
            </a:r>
            <a:r>
              <a:rPr kumimoji="1" lang="ja-JP" altLang="en-US" dirty="0"/>
              <a:t>在庫状況の更新</a:t>
            </a:r>
          </a:p>
        </p:txBody>
      </p:sp>
      <p:sp>
        <p:nvSpPr>
          <p:cNvPr id="14" name="テキスト ボックス 13">
            <a:extLst>
              <a:ext uri="{FF2B5EF4-FFF2-40B4-BE49-F238E27FC236}">
                <a16:creationId xmlns:a16="http://schemas.microsoft.com/office/drawing/2014/main" id="{4711EC44-BCDD-8E29-1D4A-5098F942828F}"/>
              </a:ext>
            </a:extLst>
          </p:cNvPr>
          <p:cNvSpPr txBox="1"/>
          <p:nvPr/>
        </p:nvSpPr>
        <p:spPr>
          <a:xfrm>
            <a:off x="11788877" y="22351"/>
            <a:ext cx="403123" cy="369332"/>
          </a:xfrm>
          <a:prstGeom prst="rect">
            <a:avLst/>
          </a:prstGeom>
          <a:solidFill>
            <a:schemeClr val="bg1"/>
          </a:solidFill>
        </p:spPr>
        <p:txBody>
          <a:bodyPr wrap="square" rtlCol="0">
            <a:spAutoFit/>
          </a:bodyPr>
          <a:lstStyle/>
          <a:p>
            <a:endParaRPr kumimoji="1" lang="ja-JP" altLang="en-US" dirty="0"/>
          </a:p>
        </p:txBody>
      </p:sp>
      <p:sp>
        <p:nvSpPr>
          <p:cNvPr id="20" name="テキスト ボックス 19">
            <a:extLst>
              <a:ext uri="{FF2B5EF4-FFF2-40B4-BE49-F238E27FC236}">
                <a16:creationId xmlns:a16="http://schemas.microsoft.com/office/drawing/2014/main" id="{E2B45251-447C-08CD-CBEE-D47B5E680841}"/>
              </a:ext>
            </a:extLst>
          </p:cNvPr>
          <p:cNvSpPr txBox="1"/>
          <p:nvPr/>
        </p:nvSpPr>
        <p:spPr>
          <a:xfrm>
            <a:off x="1742764" y="5149414"/>
            <a:ext cx="10449235" cy="369332"/>
          </a:xfrm>
          <a:prstGeom prst="rect">
            <a:avLst/>
          </a:prstGeom>
          <a:noFill/>
        </p:spPr>
        <p:txBody>
          <a:bodyPr wrap="square" rtlCol="0">
            <a:spAutoFit/>
          </a:bodyPr>
          <a:lstStyle/>
          <a:p>
            <a:r>
              <a:rPr kumimoji="1" lang="ja-JP" altLang="en-US" b="1" u="sng" dirty="0"/>
              <a:t>共同生活での悩み・問題の解決するために、共同生活を包括的にサポートする機能</a:t>
            </a:r>
            <a:endParaRPr kumimoji="1" lang="en-US" altLang="ja-JP" b="1" u="sng" dirty="0"/>
          </a:p>
        </p:txBody>
      </p:sp>
      <p:sp>
        <p:nvSpPr>
          <p:cNvPr id="21" name="四角形: 角を丸くする 20">
            <a:extLst>
              <a:ext uri="{FF2B5EF4-FFF2-40B4-BE49-F238E27FC236}">
                <a16:creationId xmlns:a16="http://schemas.microsoft.com/office/drawing/2014/main" id="{430192BD-FCD4-4BA0-9A0A-0B4C0365C0E5}"/>
              </a:ext>
            </a:extLst>
          </p:cNvPr>
          <p:cNvSpPr/>
          <p:nvPr/>
        </p:nvSpPr>
        <p:spPr>
          <a:xfrm>
            <a:off x="753395" y="2081315"/>
            <a:ext cx="3274145" cy="282436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6E8E6565-FD33-2B89-C55B-79109A18532D}"/>
              </a:ext>
            </a:extLst>
          </p:cNvPr>
          <p:cNvSpPr/>
          <p:nvPr/>
        </p:nvSpPr>
        <p:spPr>
          <a:xfrm>
            <a:off x="4574450" y="2081314"/>
            <a:ext cx="3274145" cy="2824365"/>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四角形: 角を丸くする 22">
            <a:extLst>
              <a:ext uri="{FF2B5EF4-FFF2-40B4-BE49-F238E27FC236}">
                <a16:creationId xmlns:a16="http://schemas.microsoft.com/office/drawing/2014/main" id="{898872E0-0913-244F-BEB3-C3C67D18F701}"/>
              </a:ext>
            </a:extLst>
          </p:cNvPr>
          <p:cNvSpPr/>
          <p:nvPr/>
        </p:nvSpPr>
        <p:spPr>
          <a:xfrm>
            <a:off x="8395505" y="2081315"/>
            <a:ext cx="3274145" cy="282436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6BDAEC1-A6AC-EAE2-8B24-334C9AB18ACC}"/>
              </a:ext>
            </a:extLst>
          </p:cNvPr>
          <p:cNvSpPr txBox="1"/>
          <p:nvPr/>
        </p:nvSpPr>
        <p:spPr>
          <a:xfrm>
            <a:off x="842961" y="4268004"/>
            <a:ext cx="3274145" cy="400110"/>
          </a:xfrm>
          <a:prstGeom prst="rect">
            <a:avLst/>
          </a:prstGeom>
          <a:noFill/>
        </p:spPr>
        <p:txBody>
          <a:bodyPr wrap="square" rtlCol="0">
            <a:spAutoFit/>
          </a:bodyPr>
          <a:lstStyle/>
          <a:p>
            <a:r>
              <a:rPr lang="ja-JP" altLang="en-US" sz="2000" b="1" dirty="0">
                <a:solidFill>
                  <a:srgbClr val="FF0000"/>
                </a:solidFill>
              </a:rPr>
              <a:t>面倒な家事分担を一括で！　</a:t>
            </a:r>
            <a:endParaRPr kumimoji="1" lang="ja-JP" altLang="en-US" sz="2000" b="1" dirty="0">
              <a:solidFill>
                <a:srgbClr val="FF0000"/>
              </a:solidFill>
            </a:endParaRPr>
          </a:p>
        </p:txBody>
      </p:sp>
      <p:sp>
        <p:nvSpPr>
          <p:cNvPr id="25" name="テキスト ボックス 24">
            <a:extLst>
              <a:ext uri="{FF2B5EF4-FFF2-40B4-BE49-F238E27FC236}">
                <a16:creationId xmlns:a16="http://schemas.microsoft.com/office/drawing/2014/main" id="{346C5812-CFFA-9F07-A64B-315597A2323B}"/>
              </a:ext>
            </a:extLst>
          </p:cNvPr>
          <p:cNvSpPr txBox="1"/>
          <p:nvPr/>
        </p:nvSpPr>
        <p:spPr>
          <a:xfrm>
            <a:off x="4857136" y="4178561"/>
            <a:ext cx="2769038" cy="707886"/>
          </a:xfrm>
          <a:prstGeom prst="rect">
            <a:avLst/>
          </a:prstGeom>
          <a:noFill/>
        </p:spPr>
        <p:txBody>
          <a:bodyPr wrap="square" rtlCol="0">
            <a:spAutoFit/>
          </a:bodyPr>
          <a:lstStyle/>
          <a:p>
            <a:r>
              <a:rPr kumimoji="1" lang="ja-JP" altLang="en-US" sz="2000" b="1" dirty="0">
                <a:solidFill>
                  <a:srgbClr val="FF0000"/>
                </a:solidFill>
              </a:rPr>
              <a:t>トラブルとなる金銭面のサポート！</a:t>
            </a:r>
            <a:endParaRPr kumimoji="1" lang="en-US" altLang="ja-JP" sz="2000" b="1" dirty="0">
              <a:solidFill>
                <a:srgbClr val="FF0000"/>
              </a:solidFill>
            </a:endParaRPr>
          </a:p>
        </p:txBody>
      </p:sp>
      <p:sp>
        <p:nvSpPr>
          <p:cNvPr id="30" name="テキスト ボックス 29">
            <a:extLst>
              <a:ext uri="{FF2B5EF4-FFF2-40B4-BE49-F238E27FC236}">
                <a16:creationId xmlns:a16="http://schemas.microsoft.com/office/drawing/2014/main" id="{FB15C647-A027-AC03-F228-AB5E91FE33AE}"/>
              </a:ext>
            </a:extLst>
          </p:cNvPr>
          <p:cNvSpPr txBox="1"/>
          <p:nvPr/>
        </p:nvSpPr>
        <p:spPr>
          <a:xfrm>
            <a:off x="8555615" y="4207083"/>
            <a:ext cx="2983472" cy="400110"/>
          </a:xfrm>
          <a:prstGeom prst="rect">
            <a:avLst/>
          </a:prstGeom>
          <a:noFill/>
        </p:spPr>
        <p:txBody>
          <a:bodyPr wrap="square" rtlCol="0">
            <a:spAutoFit/>
          </a:bodyPr>
          <a:lstStyle/>
          <a:p>
            <a:r>
              <a:rPr kumimoji="1" lang="ja-JP" altLang="en-US" sz="2000" b="1" dirty="0">
                <a:solidFill>
                  <a:srgbClr val="FF0000"/>
                </a:solidFill>
              </a:rPr>
              <a:t>備品不足を未然に防ぐ</a:t>
            </a:r>
            <a:r>
              <a:rPr kumimoji="1" lang="ja-JP" altLang="en-US" sz="2000" dirty="0">
                <a:solidFill>
                  <a:srgbClr val="FF0000"/>
                </a:solidFill>
              </a:rPr>
              <a:t>！</a:t>
            </a:r>
          </a:p>
        </p:txBody>
      </p:sp>
      <p:sp>
        <p:nvSpPr>
          <p:cNvPr id="12" name="テキスト ボックス 11">
            <a:extLst>
              <a:ext uri="{FF2B5EF4-FFF2-40B4-BE49-F238E27FC236}">
                <a16:creationId xmlns:a16="http://schemas.microsoft.com/office/drawing/2014/main" id="{5F47A8C3-1610-049C-CB74-60EBE744A639}"/>
              </a:ext>
            </a:extLst>
          </p:cNvPr>
          <p:cNvSpPr txBox="1"/>
          <p:nvPr/>
        </p:nvSpPr>
        <p:spPr>
          <a:xfrm>
            <a:off x="4734854" y="3504909"/>
            <a:ext cx="2891320" cy="646331"/>
          </a:xfrm>
          <a:prstGeom prst="rect">
            <a:avLst/>
          </a:prstGeom>
          <a:noFill/>
        </p:spPr>
        <p:txBody>
          <a:bodyPr wrap="square" rtlCol="0">
            <a:spAutoFit/>
          </a:bodyPr>
          <a:lstStyle/>
          <a:p>
            <a:r>
              <a:rPr lang="ja-JP" altLang="en-US" dirty="0"/>
              <a:t>☆精算し、メンバーが</a:t>
            </a:r>
            <a:endParaRPr lang="en-US" altLang="ja-JP" dirty="0"/>
          </a:p>
          <a:p>
            <a:r>
              <a:rPr lang="ja-JP" altLang="en-US" dirty="0"/>
              <a:t>　支払う額を表示</a:t>
            </a:r>
            <a:endParaRPr lang="en-US" altLang="ja-JP" dirty="0"/>
          </a:p>
        </p:txBody>
      </p:sp>
    </p:spTree>
    <p:extLst>
      <p:ext uri="{BB962C8B-B14F-4D97-AF65-F5344CB8AC3E}">
        <p14:creationId xmlns:p14="http://schemas.microsoft.com/office/powerpoint/2010/main" val="2460363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77587ED-E16B-4426-FC0F-E8ACBB35545E}"/>
              </a:ext>
            </a:extLst>
          </p:cNvPr>
          <p:cNvSpPr txBox="1"/>
          <p:nvPr/>
        </p:nvSpPr>
        <p:spPr>
          <a:xfrm>
            <a:off x="4439488" y="198356"/>
            <a:ext cx="3313024" cy="646331"/>
          </a:xfrm>
          <a:prstGeom prst="rect">
            <a:avLst/>
          </a:prstGeom>
          <a:noFill/>
        </p:spPr>
        <p:txBody>
          <a:bodyPr wrap="square" rtlCol="0">
            <a:spAutoFit/>
          </a:bodyPr>
          <a:lstStyle/>
          <a:p>
            <a:r>
              <a:rPr lang="ja-JP" altLang="en-US" sz="3600" b="1" dirty="0">
                <a:solidFill>
                  <a:schemeClr val="accent6">
                    <a:lumMod val="75000"/>
                  </a:schemeClr>
                </a:solidFill>
              </a:rPr>
              <a:t>家事登録機能</a:t>
            </a:r>
            <a:endParaRPr kumimoji="1" lang="ja-JP" altLang="en-US" b="1" dirty="0">
              <a:solidFill>
                <a:schemeClr val="accent6">
                  <a:lumMod val="75000"/>
                </a:schemeClr>
              </a:solidFill>
            </a:endParaRPr>
          </a:p>
        </p:txBody>
      </p:sp>
      <p:sp>
        <p:nvSpPr>
          <p:cNvPr id="6" name="テキスト ボックス 5">
            <a:extLst>
              <a:ext uri="{FF2B5EF4-FFF2-40B4-BE49-F238E27FC236}">
                <a16:creationId xmlns:a16="http://schemas.microsoft.com/office/drawing/2014/main" id="{273E2A75-F539-FD5B-8BFD-4D835CDE018B}"/>
              </a:ext>
            </a:extLst>
          </p:cNvPr>
          <p:cNvSpPr txBox="1"/>
          <p:nvPr/>
        </p:nvSpPr>
        <p:spPr>
          <a:xfrm>
            <a:off x="3627932" y="844687"/>
            <a:ext cx="7439600" cy="954107"/>
          </a:xfrm>
          <a:prstGeom prst="rect">
            <a:avLst/>
          </a:prstGeom>
          <a:noFill/>
        </p:spPr>
        <p:txBody>
          <a:bodyPr wrap="square" rtlCol="0">
            <a:spAutoFit/>
          </a:bodyPr>
          <a:lstStyle/>
          <a:p>
            <a:r>
              <a:rPr kumimoji="1" lang="ja-JP" altLang="en-US" dirty="0"/>
              <a:t>・</a:t>
            </a:r>
            <a:r>
              <a:rPr kumimoji="1" lang="ja-JP" altLang="en-US" sz="2000" b="1" dirty="0"/>
              <a:t>家事名</a:t>
            </a:r>
            <a:r>
              <a:rPr kumimoji="1" lang="ja-JP" altLang="en-US" dirty="0"/>
              <a:t>、</a:t>
            </a:r>
            <a:r>
              <a:rPr kumimoji="1" lang="ja-JP" altLang="en-US" sz="2000" b="1" dirty="0"/>
              <a:t>家事詳細</a:t>
            </a:r>
            <a:r>
              <a:rPr kumimoji="1" lang="ja-JP" altLang="en-US" dirty="0"/>
              <a:t>、</a:t>
            </a:r>
            <a:r>
              <a:rPr kumimoji="1" lang="ja-JP" altLang="en-US" sz="2000" b="1" dirty="0"/>
              <a:t>頻度</a:t>
            </a:r>
            <a:r>
              <a:rPr kumimoji="1" lang="ja-JP" altLang="en-US" dirty="0"/>
              <a:t>、</a:t>
            </a:r>
            <a:r>
              <a:rPr kumimoji="1" lang="ja-JP" altLang="en-US" sz="2000" b="1" dirty="0"/>
              <a:t>労力</a:t>
            </a:r>
            <a:r>
              <a:rPr kumimoji="1" lang="ja-JP" altLang="en-US" b="1" dirty="0"/>
              <a:t>を登録</a:t>
            </a:r>
            <a:endParaRPr kumimoji="1" lang="en-US" altLang="ja-JP" b="1" dirty="0"/>
          </a:p>
          <a:p>
            <a:endParaRPr lang="en-US" altLang="ja-JP" dirty="0"/>
          </a:p>
          <a:p>
            <a:endParaRPr kumimoji="1" lang="en-US" altLang="ja-JP" dirty="0"/>
          </a:p>
        </p:txBody>
      </p:sp>
      <p:sp>
        <p:nvSpPr>
          <p:cNvPr id="11" name="思考の吹き出し: 雲形 10">
            <a:extLst>
              <a:ext uri="{FF2B5EF4-FFF2-40B4-BE49-F238E27FC236}">
                <a16:creationId xmlns:a16="http://schemas.microsoft.com/office/drawing/2014/main" id="{7AB34E7C-C888-97F9-AD3E-B9CAFA987BC2}"/>
              </a:ext>
            </a:extLst>
          </p:cNvPr>
          <p:cNvSpPr/>
          <p:nvPr/>
        </p:nvSpPr>
        <p:spPr>
          <a:xfrm>
            <a:off x="8239761" y="71120"/>
            <a:ext cx="3639328" cy="2260073"/>
          </a:xfrm>
          <a:prstGeom prst="cloudCallout">
            <a:avLst>
              <a:gd name="adj1" fmla="val -44826"/>
              <a:gd name="adj2" fmla="val 51118"/>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0F52588-14D2-F1BB-49B9-2D9013938965}"/>
              </a:ext>
            </a:extLst>
          </p:cNvPr>
          <p:cNvSpPr txBox="1"/>
          <p:nvPr/>
        </p:nvSpPr>
        <p:spPr>
          <a:xfrm>
            <a:off x="8800764" y="897060"/>
            <a:ext cx="3234548" cy="1384995"/>
          </a:xfrm>
          <a:prstGeom prst="rect">
            <a:avLst/>
          </a:prstGeom>
          <a:noFill/>
        </p:spPr>
        <p:txBody>
          <a:bodyPr wrap="square" rtlCol="0">
            <a:spAutoFit/>
          </a:bodyPr>
          <a:lstStyle/>
          <a:p>
            <a:r>
              <a:rPr kumimoji="1" lang="ja-JP" altLang="en-US" b="1" dirty="0"/>
              <a:t>頻度を</a:t>
            </a:r>
            <a:r>
              <a:rPr kumimoji="1" lang="ja-JP" altLang="en-US" sz="2400" b="1" u="sng" dirty="0">
                <a:solidFill>
                  <a:schemeClr val="accent6">
                    <a:lumMod val="75000"/>
                  </a:schemeClr>
                </a:solidFill>
              </a:rPr>
              <a:t>１～７</a:t>
            </a:r>
            <a:r>
              <a:rPr kumimoji="1" lang="ja-JP" altLang="en-US" b="1" dirty="0"/>
              <a:t>で</a:t>
            </a:r>
            <a:endParaRPr kumimoji="1" lang="en-US" altLang="ja-JP" b="1" dirty="0"/>
          </a:p>
          <a:p>
            <a:r>
              <a:rPr lang="ja-JP" altLang="en-US" b="1" dirty="0"/>
              <a:t>労力を</a:t>
            </a:r>
            <a:r>
              <a:rPr lang="ja-JP" altLang="en-US" sz="2400" b="1" u="sng" dirty="0">
                <a:solidFill>
                  <a:schemeClr val="accent6">
                    <a:lumMod val="75000"/>
                  </a:schemeClr>
                </a:solidFill>
              </a:rPr>
              <a:t>１～５段階</a:t>
            </a:r>
            <a:r>
              <a:rPr lang="ja-JP" altLang="en-US" b="1" dirty="0"/>
              <a:t>で</a:t>
            </a:r>
            <a:endParaRPr lang="en-US" altLang="ja-JP" b="1" dirty="0"/>
          </a:p>
          <a:p>
            <a:r>
              <a:rPr lang="ja-JP" altLang="en-US" b="1" dirty="0"/>
              <a:t>登録できる！！</a:t>
            </a:r>
            <a:endParaRPr lang="en-US" altLang="ja-JP" b="1" dirty="0"/>
          </a:p>
          <a:p>
            <a:endParaRPr kumimoji="1" lang="en-US" altLang="ja-JP" dirty="0"/>
          </a:p>
        </p:txBody>
      </p:sp>
      <p:sp>
        <p:nvSpPr>
          <p:cNvPr id="8" name="テキスト ボックス 7">
            <a:extLst>
              <a:ext uri="{FF2B5EF4-FFF2-40B4-BE49-F238E27FC236}">
                <a16:creationId xmlns:a16="http://schemas.microsoft.com/office/drawing/2014/main" id="{370E9CEB-7F57-BE41-00F2-71BD369501B8}"/>
              </a:ext>
            </a:extLst>
          </p:cNvPr>
          <p:cNvSpPr txBox="1"/>
          <p:nvPr/>
        </p:nvSpPr>
        <p:spPr>
          <a:xfrm>
            <a:off x="8933955" y="420007"/>
            <a:ext cx="4803231" cy="523220"/>
          </a:xfrm>
          <a:prstGeom prst="rect">
            <a:avLst/>
          </a:prstGeom>
          <a:noFill/>
        </p:spPr>
        <p:txBody>
          <a:bodyPr wrap="square" rtlCol="0">
            <a:spAutoFit/>
          </a:bodyPr>
          <a:lstStyle/>
          <a:p>
            <a:r>
              <a:rPr lang="ja-JP" altLang="en-US" sz="2800" b="1" dirty="0">
                <a:solidFill>
                  <a:schemeClr val="accent6">
                    <a:lumMod val="75000"/>
                  </a:schemeClr>
                </a:solidFill>
              </a:rPr>
              <a:t>ここがすごい！</a:t>
            </a:r>
            <a:endParaRPr kumimoji="1" lang="ja-JP" altLang="en-US" sz="2800" b="1" dirty="0">
              <a:solidFill>
                <a:schemeClr val="accent6">
                  <a:lumMod val="75000"/>
                </a:schemeClr>
              </a:solidFill>
            </a:endParaRPr>
          </a:p>
        </p:txBody>
      </p:sp>
    </p:spTree>
    <p:extLst>
      <p:ext uri="{BB962C8B-B14F-4D97-AF65-F5344CB8AC3E}">
        <p14:creationId xmlns:p14="http://schemas.microsoft.com/office/powerpoint/2010/main" val="3576570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77587ED-E16B-4426-FC0F-E8ACBB35545E}"/>
              </a:ext>
            </a:extLst>
          </p:cNvPr>
          <p:cNvSpPr txBox="1"/>
          <p:nvPr/>
        </p:nvSpPr>
        <p:spPr>
          <a:xfrm>
            <a:off x="4106041" y="212741"/>
            <a:ext cx="4340718" cy="646331"/>
          </a:xfrm>
          <a:prstGeom prst="rect">
            <a:avLst/>
          </a:prstGeom>
          <a:noFill/>
        </p:spPr>
        <p:txBody>
          <a:bodyPr wrap="square" rtlCol="0">
            <a:spAutoFit/>
          </a:bodyPr>
          <a:lstStyle/>
          <a:p>
            <a:r>
              <a:rPr lang="ja-JP" altLang="en-US" sz="3600" b="1" dirty="0">
                <a:solidFill>
                  <a:schemeClr val="accent6">
                    <a:lumMod val="75000"/>
                  </a:schemeClr>
                </a:solidFill>
              </a:rPr>
              <a:t>家事自動分担機能</a:t>
            </a:r>
            <a:endParaRPr kumimoji="1" lang="ja-JP" altLang="en-US" b="1" dirty="0">
              <a:solidFill>
                <a:schemeClr val="accent6">
                  <a:lumMod val="75000"/>
                </a:schemeClr>
              </a:solidFill>
            </a:endParaRPr>
          </a:p>
        </p:txBody>
      </p:sp>
      <p:sp>
        <p:nvSpPr>
          <p:cNvPr id="6" name="テキスト ボックス 5">
            <a:extLst>
              <a:ext uri="{FF2B5EF4-FFF2-40B4-BE49-F238E27FC236}">
                <a16:creationId xmlns:a16="http://schemas.microsoft.com/office/drawing/2014/main" id="{273E2A75-F539-FD5B-8BFD-4D835CDE018B}"/>
              </a:ext>
            </a:extLst>
          </p:cNvPr>
          <p:cNvSpPr txBox="1"/>
          <p:nvPr/>
        </p:nvSpPr>
        <p:spPr>
          <a:xfrm>
            <a:off x="3100580" y="772373"/>
            <a:ext cx="7439600" cy="954107"/>
          </a:xfrm>
          <a:prstGeom prst="rect">
            <a:avLst/>
          </a:prstGeom>
          <a:noFill/>
        </p:spPr>
        <p:txBody>
          <a:bodyPr wrap="square" rtlCol="0">
            <a:spAutoFit/>
          </a:bodyPr>
          <a:lstStyle/>
          <a:p>
            <a:r>
              <a:rPr kumimoji="1" lang="ja-JP" altLang="en-US" b="1" dirty="0"/>
              <a:t>・登録した家事を家に参加している人数で</a:t>
            </a:r>
            <a:r>
              <a:rPr kumimoji="1" lang="ja-JP" altLang="en-US" sz="2000" b="1" dirty="0"/>
              <a:t>自動で分担</a:t>
            </a:r>
            <a:endParaRPr kumimoji="1" lang="en-US" altLang="ja-JP" b="1" dirty="0"/>
          </a:p>
          <a:p>
            <a:endParaRPr lang="en-US" altLang="ja-JP" dirty="0"/>
          </a:p>
          <a:p>
            <a:endParaRPr kumimoji="1" lang="en-US" altLang="ja-JP" dirty="0"/>
          </a:p>
        </p:txBody>
      </p:sp>
      <p:sp>
        <p:nvSpPr>
          <p:cNvPr id="11" name="思考の吹き出し: 雲形 10">
            <a:extLst>
              <a:ext uri="{FF2B5EF4-FFF2-40B4-BE49-F238E27FC236}">
                <a16:creationId xmlns:a16="http://schemas.microsoft.com/office/drawing/2014/main" id="{7AB34E7C-C888-97F9-AD3E-B9CAFA987BC2}"/>
              </a:ext>
            </a:extLst>
          </p:cNvPr>
          <p:cNvSpPr/>
          <p:nvPr/>
        </p:nvSpPr>
        <p:spPr>
          <a:xfrm>
            <a:off x="7677095" y="1087120"/>
            <a:ext cx="4229495" cy="1912637"/>
          </a:xfrm>
          <a:prstGeom prst="cloudCallout">
            <a:avLst>
              <a:gd name="adj1" fmla="val -44826"/>
              <a:gd name="adj2" fmla="val 51118"/>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70E9CEB-7F57-BE41-00F2-71BD369501B8}"/>
              </a:ext>
            </a:extLst>
          </p:cNvPr>
          <p:cNvSpPr txBox="1"/>
          <p:nvPr/>
        </p:nvSpPr>
        <p:spPr>
          <a:xfrm>
            <a:off x="8502550" y="1295948"/>
            <a:ext cx="4803231" cy="523220"/>
          </a:xfrm>
          <a:prstGeom prst="rect">
            <a:avLst/>
          </a:prstGeom>
          <a:noFill/>
        </p:spPr>
        <p:txBody>
          <a:bodyPr wrap="square" rtlCol="0">
            <a:spAutoFit/>
          </a:bodyPr>
          <a:lstStyle/>
          <a:p>
            <a:r>
              <a:rPr lang="ja-JP" altLang="en-US" sz="2800" b="1" dirty="0">
                <a:solidFill>
                  <a:schemeClr val="accent6">
                    <a:lumMod val="75000"/>
                  </a:schemeClr>
                </a:solidFill>
              </a:rPr>
              <a:t>ここがすごい！</a:t>
            </a:r>
            <a:endParaRPr kumimoji="1" lang="ja-JP" altLang="en-US" sz="2800" b="1"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B0F52588-14D2-F1BB-49B9-2D9013938965}"/>
              </a:ext>
            </a:extLst>
          </p:cNvPr>
          <p:cNvSpPr txBox="1"/>
          <p:nvPr/>
        </p:nvSpPr>
        <p:spPr>
          <a:xfrm>
            <a:off x="8186790" y="1726480"/>
            <a:ext cx="3479346" cy="1231106"/>
          </a:xfrm>
          <a:prstGeom prst="rect">
            <a:avLst/>
          </a:prstGeom>
          <a:noFill/>
        </p:spPr>
        <p:txBody>
          <a:bodyPr wrap="square" rtlCol="0">
            <a:spAutoFit/>
          </a:bodyPr>
          <a:lstStyle/>
          <a:p>
            <a:r>
              <a:rPr lang="ja-JP" altLang="en-US" b="1" dirty="0"/>
              <a:t>登録した頻度と労力を考慮して、</a:t>
            </a:r>
            <a:endParaRPr lang="en-US" altLang="ja-JP" b="1" dirty="0"/>
          </a:p>
          <a:p>
            <a:r>
              <a:rPr lang="ja-JP" altLang="en-US" sz="2000" b="1" u="sng" dirty="0">
                <a:solidFill>
                  <a:schemeClr val="accent6">
                    <a:lumMod val="75000"/>
                  </a:schemeClr>
                </a:solidFill>
              </a:rPr>
              <a:t>負担が偏らないように</a:t>
            </a:r>
            <a:endParaRPr lang="en-US" altLang="ja-JP" sz="2000" b="1" u="sng" dirty="0">
              <a:solidFill>
                <a:schemeClr val="accent6">
                  <a:lumMod val="75000"/>
                </a:schemeClr>
              </a:solidFill>
            </a:endParaRPr>
          </a:p>
          <a:p>
            <a:r>
              <a:rPr lang="ja-JP" altLang="en-US" b="1" dirty="0"/>
              <a:t>分担できる！</a:t>
            </a:r>
            <a:endParaRPr lang="en-US" altLang="ja-JP" b="1" dirty="0"/>
          </a:p>
          <a:p>
            <a:endParaRPr kumimoji="1" lang="en-US" altLang="ja-JP" dirty="0"/>
          </a:p>
        </p:txBody>
      </p:sp>
    </p:spTree>
    <p:extLst>
      <p:ext uri="{BB962C8B-B14F-4D97-AF65-F5344CB8AC3E}">
        <p14:creationId xmlns:p14="http://schemas.microsoft.com/office/powerpoint/2010/main" val="13612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77587ED-E16B-4426-FC0F-E8ACBB35545E}"/>
              </a:ext>
            </a:extLst>
          </p:cNvPr>
          <p:cNvSpPr txBox="1"/>
          <p:nvPr/>
        </p:nvSpPr>
        <p:spPr>
          <a:xfrm>
            <a:off x="4015633" y="291787"/>
            <a:ext cx="4160734" cy="646331"/>
          </a:xfrm>
          <a:prstGeom prst="rect">
            <a:avLst/>
          </a:prstGeom>
          <a:noFill/>
        </p:spPr>
        <p:txBody>
          <a:bodyPr wrap="square" rtlCol="0">
            <a:spAutoFit/>
          </a:bodyPr>
          <a:lstStyle/>
          <a:p>
            <a:r>
              <a:rPr lang="ja-JP" altLang="en-US" sz="3600" b="1" dirty="0">
                <a:solidFill>
                  <a:schemeClr val="accent6">
                    <a:lumMod val="75000"/>
                  </a:schemeClr>
                </a:solidFill>
              </a:rPr>
              <a:t>レシート精算</a:t>
            </a:r>
            <a:r>
              <a:rPr kumimoji="1" lang="ja-JP" altLang="en-US" sz="3600" b="1" dirty="0">
                <a:solidFill>
                  <a:srgbClr val="3B7D23"/>
                </a:solidFill>
              </a:rPr>
              <a:t>機能</a:t>
            </a:r>
          </a:p>
        </p:txBody>
      </p:sp>
      <p:sp>
        <p:nvSpPr>
          <p:cNvPr id="8" name="テキスト ボックス 7">
            <a:extLst>
              <a:ext uri="{FF2B5EF4-FFF2-40B4-BE49-F238E27FC236}">
                <a16:creationId xmlns:a16="http://schemas.microsoft.com/office/drawing/2014/main" id="{44A94617-43AE-A29D-0947-DF6CA56D69FD}"/>
              </a:ext>
            </a:extLst>
          </p:cNvPr>
          <p:cNvSpPr txBox="1"/>
          <p:nvPr/>
        </p:nvSpPr>
        <p:spPr>
          <a:xfrm>
            <a:off x="2877766" y="904513"/>
            <a:ext cx="3650853" cy="923330"/>
          </a:xfrm>
          <a:prstGeom prst="rect">
            <a:avLst/>
          </a:prstGeom>
          <a:noFill/>
        </p:spPr>
        <p:txBody>
          <a:bodyPr wrap="square" rtlCol="0">
            <a:spAutoFit/>
          </a:bodyPr>
          <a:lstStyle/>
          <a:p>
            <a:r>
              <a:rPr lang="ja-JP" altLang="en-US" b="1" dirty="0"/>
              <a:t>・レシート登録</a:t>
            </a:r>
            <a:endParaRPr lang="en-US" altLang="ja-JP" b="1" dirty="0"/>
          </a:p>
          <a:p>
            <a:r>
              <a:rPr lang="ja-JP" altLang="en-US" b="1" dirty="0"/>
              <a:t>レシート名・金額・詳細の入力。</a:t>
            </a:r>
            <a:endParaRPr lang="en-US" altLang="ja-JP" b="1" dirty="0"/>
          </a:p>
          <a:p>
            <a:endParaRPr lang="en-US" altLang="ja-JP" b="1" dirty="0"/>
          </a:p>
        </p:txBody>
      </p:sp>
      <p:pic>
        <p:nvPicPr>
          <p:cNvPr id="20" name="グラフィックス 19" descr="熱望 枠線">
            <a:extLst>
              <a:ext uri="{FF2B5EF4-FFF2-40B4-BE49-F238E27FC236}">
                <a16:creationId xmlns:a16="http://schemas.microsoft.com/office/drawing/2014/main" id="{D384F63E-256A-0000-8E2C-0DAF64A9FA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19121" y="721828"/>
            <a:ext cx="914400" cy="914400"/>
          </a:xfrm>
          <a:prstGeom prst="rect">
            <a:avLst/>
          </a:prstGeom>
        </p:spPr>
      </p:pic>
      <p:sp>
        <p:nvSpPr>
          <p:cNvPr id="13" name="テキスト ボックス 12">
            <a:extLst>
              <a:ext uri="{FF2B5EF4-FFF2-40B4-BE49-F238E27FC236}">
                <a16:creationId xmlns:a16="http://schemas.microsoft.com/office/drawing/2014/main" id="{4B55DEFF-80DF-F5C0-AB8F-523334358341}"/>
              </a:ext>
            </a:extLst>
          </p:cNvPr>
          <p:cNvSpPr txBox="1"/>
          <p:nvPr/>
        </p:nvSpPr>
        <p:spPr>
          <a:xfrm>
            <a:off x="6617110" y="904513"/>
            <a:ext cx="3982064" cy="923330"/>
          </a:xfrm>
          <a:prstGeom prst="rect">
            <a:avLst/>
          </a:prstGeom>
          <a:noFill/>
        </p:spPr>
        <p:txBody>
          <a:bodyPr wrap="square" rtlCol="0">
            <a:spAutoFit/>
          </a:bodyPr>
          <a:lstStyle/>
          <a:p>
            <a:r>
              <a:rPr kumimoji="1" lang="ja-JP" altLang="en-US" b="1" dirty="0"/>
              <a:t>・未精算一覧・精算</a:t>
            </a:r>
            <a:endParaRPr kumimoji="1" lang="en-US" altLang="ja-JP" b="1" dirty="0"/>
          </a:p>
          <a:p>
            <a:r>
              <a:rPr kumimoji="1" lang="ja-JP" altLang="en-US" b="1" dirty="0"/>
              <a:t>未精算のレシートのみが表示。</a:t>
            </a:r>
            <a:endParaRPr kumimoji="1" lang="en-US" altLang="ja-JP" b="1" dirty="0"/>
          </a:p>
          <a:p>
            <a:endParaRPr kumimoji="1" lang="ja-JP" altLang="en-US" dirty="0"/>
          </a:p>
        </p:txBody>
      </p:sp>
      <p:sp>
        <p:nvSpPr>
          <p:cNvPr id="10" name="吹き出し: 角を丸めた四角形 9">
            <a:extLst>
              <a:ext uri="{FF2B5EF4-FFF2-40B4-BE49-F238E27FC236}">
                <a16:creationId xmlns:a16="http://schemas.microsoft.com/office/drawing/2014/main" id="{A230AAE2-FDDF-2F84-430B-0CE6087C15B7}"/>
              </a:ext>
            </a:extLst>
          </p:cNvPr>
          <p:cNvSpPr/>
          <p:nvPr/>
        </p:nvSpPr>
        <p:spPr>
          <a:xfrm>
            <a:off x="7812777" y="1550844"/>
            <a:ext cx="4160735" cy="1608266"/>
          </a:xfrm>
          <a:prstGeom prst="wedgeRoundRectCallout">
            <a:avLst>
              <a:gd name="adj1" fmla="val -56144"/>
              <a:gd name="adj2" fmla="val -20467"/>
              <a:gd name="adj3" fmla="val 16667"/>
            </a:avLst>
          </a:prstGeom>
          <a:solidFill>
            <a:schemeClr val="bg1"/>
          </a:solidFill>
          <a:ln>
            <a:solidFill>
              <a:srgbClr val="3B7D2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B99AF6A-EC74-4721-A2BF-614CD13CBB87}"/>
              </a:ext>
            </a:extLst>
          </p:cNvPr>
          <p:cNvSpPr txBox="1"/>
          <p:nvPr/>
        </p:nvSpPr>
        <p:spPr>
          <a:xfrm>
            <a:off x="8589236" y="1612586"/>
            <a:ext cx="4803231" cy="523220"/>
          </a:xfrm>
          <a:prstGeom prst="rect">
            <a:avLst/>
          </a:prstGeom>
          <a:noFill/>
        </p:spPr>
        <p:txBody>
          <a:bodyPr wrap="square" rtlCol="0">
            <a:spAutoFit/>
          </a:bodyPr>
          <a:lstStyle/>
          <a:p>
            <a:r>
              <a:rPr lang="ja-JP" altLang="en-US" sz="2800" b="1" dirty="0">
                <a:solidFill>
                  <a:schemeClr val="accent6">
                    <a:lumMod val="75000"/>
                  </a:schemeClr>
                </a:solidFill>
              </a:rPr>
              <a:t>ここがすごい！</a:t>
            </a:r>
            <a:endParaRPr kumimoji="1" lang="ja-JP" altLang="en-US" sz="2800" b="1" dirty="0">
              <a:solidFill>
                <a:schemeClr val="accent6">
                  <a:lumMod val="75000"/>
                </a:schemeClr>
              </a:solidFill>
            </a:endParaRPr>
          </a:p>
        </p:txBody>
      </p:sp>
      <p:sp>
        <p:nvSpPr>
          <p:cNvPr id="11" name="テキスト ボックス 10">
            <a:extLst>
              <a:ext uri="{FF2B5EF4-FFF2-40B4-BE49-F238E27FC236}">
                <a16:creationId xmlns:a16="http://schemas.microsoft.com/office/drawing/2014/main" id="{B13AE617-DD31-E223-EACC-EEEEBA0882B9}"/>
              </a:ext>
            </a:extLst>
          </p:cNvPr>
          <p:cNvSpPr txBox="1"/>
          <p:nvPr/>
        </p:nvSpPr>
        <p:spPr>
          <a:xfrm>
            <a:off x="7812777" y="2067688"/>
            <a:ext cx="4552335" cy="923330"/>
          </a:xfrm>
          <a:prstGeom prst="rect">
            <a:avLst/>
          </a:prstGeom>
          <a:noFill/>
        </p:spPr>
        <p:txBody>
          <a:bodyPr wrap="square" rtlCol="0">
            <a:spAutoFit/>
          </a:bodyPr>
          <a:lstStyle/>
          <a:p>
            <a:r>
              <a:rPr kumimoji="1" lang="ja-JP" altLang="en-US" b="1" dirty="0"/>
              <a:t>・登録後一覧にすぐ反映！</a:t>
            </a:r>
            <a:endParaRPr kumimoji="1" lang="en-US" altLang="ja-JP" b="1" dirty="0"/>
          </a:p>
          <a:p>
            <a:r>
              <a:rPr lang="ja-JP" altLang="en-US" b="1" dirty="0"/>
              <a:t>・一覧には登録した日付が表示される！</a:t>
            </a:r>
            <a:endParaRPr lang="en-US" altLang="ja-JP" b="1" dirty="0"/>
          </a:p>
          <a:p>
            <a:r>
              <a:rPr kumimoji="1" lang="ja-JP" altLang="en-US" b="1" dirty="0"/>
              <a:t>・精算ボタンを押すと精算完了！</a:t>
            </a:r>
          </a:p>
        </p:txBody>
      </p:sp>
    </p:spTree>
    <p:extLst>
      <p:ext uri="{BB962C8B-B14F-4D97-AF65-F5344CB8AC3E}">
        <p14:creationId xmlns:p14="http://schemas.microsoft.com/office/powerpoint/2010/main" val="1012112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77587ED-E16B-4426-FC0F-E8ACBB35545E}"/>
              </a:ext>
            </a:extLst>
          </p:cNvPr>
          <p:cNvSpPr txBox="1"/>
          <p:nvPr/>
        </p:nvSpPr>
        <p:spPr>
          <a:xfrm>
            <a:off x="4262885" y="277717"/>
            <a:ext cx="11917925" cy="646331"/>
          </a:xfrm>
          <a:prstGeom prst="rect">
            <a:avLst/>
          </a:prstGeom>
          <a:noFill/>
        </p:spPr>
        <p:txBody>
          <a:bodyPr wrap="square" rtlCol="0">
            <a:spAutoFit/>
          </a:bodyPr>
          <a:lstStyle/>
          <a:p>
            <a:r>
              <a:rPr kumimoji="1" lang="ja-JP" altLang="en-US" sz="3600" b="1" dirty="0">
                <a:solidFill>
                  <a:schemeClr val="accent6">
                    <a:lumMod val="75000"/>
                  </a:schemeClr>
                </a:solidFill>
              </a:rPr>
              <a:t>消耗品管理機能</a:t>
            </a:r>
            <a:r>
              <a:rPr kumimoji="1" lang="ja-JP" altLang="en-US" b="1" dirty="0">
                <a:solidFill>
                  <a:schemeClr val="accent6">
                    <a:lumMod val="75000"/>
                  </a:schemeClr>
                </a:solidFill>
              </a:rPr>
              <a:t>　　</a:t>
            </a:r>
          </a:p>
        </p:txBody>
      </p:sp>
      <p:sp>
        <p:nvSpPr>
          <p:cNvPr id="6" name="テキスト ボックス 5">
            <a:extLst>
              <a:ext uri="{FF2B5EF4-FFF2-40B4-BE49-F238E27FC236}">
                <a16:creationId xmlns:a16="http://schemas.microsoft.com/office/drawing/2014/main" id="{566D6F1A-53E1-0273-D0FF-4C9E2FD6B809}"/>
              </a:ext>
            </a:extLst>
          </p:cNvPr>
          <p:cNvSpPr txBox="1"/>
          <p:nvPr/>
        </p:nvSpPr>
        <p:spPr>
          <a:xfrm>
            <a:off x="3539613" y="898872"/>
            <a:ext cx="5112774" cy="2585323"/>
          </a:xfrm>
          <a:prstGeom prst="rect">
            <a:avLst/>
          </a:prstGeom>
          <a:noFill/>
        </p:spPr>
        <p:txBody>
          <a:bodyPr wrap="square" rtlCol="0">
            <a:spAutoFit/>
          </a:bodyPr>
          <a:lstStyle/>
          <a:p>
            <a:r>
              <a:rPr kumimoji="1" lang="ja-JP" altLang="en-US" dirty="0"/>
              <a:t>・</a:t>
            </a:r>
            <a:r>
              <a:rPr kumimoji="1" lang="ja-JP" altLang="en-US" b="1" dirty="0"/>
              <a:t>消耗品登録機能</a:t>
            </a:r>
            <a:endParaRPr kumimoji="1" lang="en-US" altLang="ja-JP" b="1" dirty="0"/>
          </a:p>
          <a:p>
            <a:r>
              <a:rPr lang="ja-JP" altLang="en-US" dirty="0"/>
              <a:t>　</a:t>
            </a:r>
            <a:r>
              <a:rPr kumimoji="1" lang="ja-JP" altLang="en-US" dirty="0"/>
              <a:t>　</a:t>
            </a:r>
            <a:endParaRPr kumimoji="1" lang="en-US" altLang="ja-JP" dirty="0"/>
          </a:p>
          <a:p>
            <a:endParaRPr lang="en-US" altLang="ja-JP" dirty="0"/>
          </a:p>
          <a:p>
            <a:endParaRPr lang="en-US" altLang="ja-JP" dirty="0"/>
          </a:p>
          <a:p>
            <a:endParaRPr lang="en-US" altLang="ja-JP" dirty="0"/>
          </a:p>
          <a:p>
            <a:endParaRPr kumimoji="1" lang="en-US" altLang="ja-JP" dirty="0"/>
          </a:p>
          <a:p>
            <a:endParaRPr lang="en-US" altLang="ja-JP" dirty="0"/>
          </a:p>
          <a:p>
            <a:endParaRPr kumimoji="1" lang="en-US" altLang="ja-JP" dirty="0"/>
          </a:p>
          <a:p>
            <a:r>
              <a:rPr lang="ja-JP" altLang="en-US" dirty="0"/>
              <a:t>　</a:t>
            </a:r>
            <a:endParaRPr kumimoji="1" lang="ja-JP" altLang="en-US" dirty="0"/>
          </a:p>
        </p:txBody>
      </p:sp>
      <p:sp>
        <p:nvSpPr>
          <p:cNvPr id="11" name="テキスト ボックス 10">
            <a:extLst>
              <a:ext uri="{FF2B5EF4-FFF2-40B4-BE49-F238E27FC236}">
                <a16:creationId xmlns:a16="http://schemas.microsoft.com/office/drawing/2014/main" id="{A5AE0FCA-E3F8-8CF1-AB97-DC42BCE9C769}"/>
              </a:ext>
            </a:extLst>
          </p:cNvPr>
          <p:cNvSpPr txBox="1"/>
          <p:nvPr/>
        </p:nvSpPr>
        <p:spPr>
          <a:xfrm>
            <a:off x="5891245" y="887569"/>
            <a:ext cx="2635045" cy="369332"/>
          </a:xfrm>
          <a:prstGeom prst="rect">
            <a:avLst/>
          </a:prstGeom>
          <a:noFill/>
        </p:spPr>
        <p:txBody>
          <a:bodyPr wrap="square" rtlCol="0">
            <a:spAutoFit/>
          </a:bodyPr>
          <a:lstStyle/>
          <a:p>
            <a:r>
              <a:rPr kumimoji="1" lang="ja-JP" altLang="en-US" dirty="0"/>
              <a:t>・</a:t>
            </a:r>
            <a:r>
              <a:rPr kumimoji="1" lang="ja-JP" altLang="en-US" b="1" dirty="0"/>
              <a:t>消耗品表示一覧機能</a:t>
            </a:r>
          </a:p>
        </p:txBody>
      </p:sp>
      <p:sp>
        <p:nvSpPr>
          <p:cNvPr id="8" name="吹き出し: 円形 7">
            <a:extLst>
              <a:ext uri="{FF2B5EF4-FFF2-40B4-BE49-F238E27FC236}">
                <a16:creationId xmlns:a16="http://schemas.microsoft.com/office/drawing/2014/main" id="{9E5AD9EE-17AB-40FA-6E9D-918DAE35860B}"/>
              </a:ext>
            </a:extLst>
          </p:cNvPr>
          <p:cNvSpPr/>
          <p:nvPr/>
        </p:nvSpPr>
        <p:spPr>
          <a:xfrm>
            <a:off x="80167" y="148567"/>
            <a:ext cx="3323527" cy="1198531"/>
          </a:xfrm>
          <a:prstGeom prst="wedgeEllipseCallout">
            <a:avLst>
              <a:gd name="adj1" fmla="val 58269"/>
              <a:gd name="adj2" fmla="val 32525"/>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dirty="0"/>
              <a:t>　</a:t>
            </a:r>
            <a:endParaRPr lang="en-US" altLang="ja-JP" dirty="0"/>
          </a:p>
          <a:p>
            <a:r>
              <a:rPr lang="ja-JP" altLang="en-US" sz="1600" b="1" dirty="0"/>
              <a:t>家事登録した</a:t>
            </a:r>
            <a:endParaRPr lang="en-US" altLang="ja-JP" sz="1600" b="1" dirty="0"/>
          </a:p>
          <a:p>
            <a:r>
              <a:rPr lang="ja-JP" altLang="en-US" sz="2000" b="1" dirty="0">
                <a:solidFill>
                  <a:schemeClr val="accent6">
                    <a:lumMod val="75000"/>
                  </a:schemeClr>
                </a:solidFill>
              </a:rPr>
              <a:t>関連する家事名</a:t>
            </a:r>
            <a:r>
              <a:rPr lang="ja-JP" altLang="en-US" sz="1600" b="1" dirty="0"/>
              <a:t>を</a:t>
            </a:r>
            <a:endParaRPr lang="en-US" altLang="ja-JP" sz="1600" b="1" dirty="0"/>
          </a:p>
          <a:p>
            <a:r>
              <a:rPr lang="ja-JP" altLang="en-US" sz="1600" b="1" dirty="0"/>
              <a:t>選択、登録できる！</a:t>
            </a:r>
            <a:endParaRPr lang="en-US" altLang="ja-JP" sz="1600" b="1" dirty="0"/>
          </a:p>
          <a:p>
            <a:pPr algn="ctr"/>
            <a:endParaRPr kumimoji="1" lang="ja-JP" altLang="en-US" dirty="0"/>
          </a:p>
        </p:txBody>
      </p:sp>
      <p:sp>
        <p:nvSpPr>
          <p:cNvPr id="10" name="吹き出し: 円形 9">
            <a:extLst>
              <a:ext uri="{FF2B5EF4-FFF2-40B4-BE49-F238E27FC236}">
                <a16:creationId xmlns:a16="http://schemas.microsoft.com/office/drawing/2014/main" id="{ED4DC131-6686-6327-4534-F424C1B49AA2}"/>
              </a:ext>
            </a:extLst>
          </p:cNvPr>
          <p:cNvSpPr/>
          <p:nvPr/>
        </p:nvSpPr>
        <p:spPr>
          <a:xfrm>
            <a:off x="8652387" y="181221"/>
            <a:ext cx="3422727" cy="1133221"/>
          </a:xfrm>
          <a:prstGeom prst="wedgeEllipseCallout">
            <a:avLst>
              <a:gd name="adj1" fmla="val -55382"/>
              <a:gd name="adj2" fmla="val 37139"/>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1600" b="1" dirty="0"/>
              <a:t>消耗品が一目でわかる！</a:t>
            </a:r>
            <a:endParaRPr kumimoji="1" lang="ja-JP" altLang="en-US" sz="1600" b="1" dirty="0"/>
          </a:p>
        </p:txBody>
      </p:sp>
    </p:spTree>
    <p:extLst>
      <p:ext uri="{BB962C8B-B14F-4D97-AF65-F5344CB8AC3E}">
        <p14:creationId xmlns:p14="http://schemas.microsoft.com/office/powerpoint/2010/main" val="4166405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2F418-CEBF-BEA1-F329-E0534EBFA607}"/>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785F26E0-7803-B585-4A5C-48F7429D58F0}"/>
              </a:ext>
            </a:extLst>
          </p:cNvPr>
          <p:cNvSpPr>
            <a:spLocks noGrp="1"/>
          </p:cNvSpPr>
          <p:nvPr>
            <p:ph type="subTitle" idx="1"/>
          </p:nvPr>
        </p:nvSpPr>
        <p:spPr/>
        <p:txBody>
          <a:bodyPr/>
          <a:lstStyle/>
          <a:p>
            <a:endParaRPr kumimoji="1" lang="ja-JP" altLang="en-US"/>
          </a:p>
        </p:txBody>
      </p:sp>
      <p:pic>
        <p:nvPicPr>
          <p:cNvPr id="5" name="図 4">
            <a:extLst>
              <a:ext uri="{FF2B5EF4-FFF2-40B4-BE49-F238E27FC236}">
                <a16:creationId xmlns:a16="http://schemas.microsoft.com/office/drawing/2014/main" id="{163AFFED-B1EA-8F63-AB91-1B9F5FB90CE0}"/>
              </a:ext>
            </a:extLst>
          </p:cNvPr>
          <p:cNvPicPr>
            <a:picLocks noChangeAspect="1"/>
          </p:cNvPicPr>
          <p:nvPr/>
        </p:nvPicPr>
        <p:blipFill>
          <a:blip r:embed="rId2"/>
          <a:stretch>
            <a:fillRect/>
          </a:stretch>
        </p:blipFill>
        <p:spPr>
          <a:xfrm>
            <a:off x="0" y="0"/>
            <a:ext cx="12192000" cy="6858000"/>
          </a:xfrm>
          <a:prstGeom prst="rect">
            <a:avLst/>
          </a:prstGeom>
        </p:spPr>
      </p:pic>
      <p:sp>
        <p:nvSpPr>
          <p:cNvPr id="10" name="テキスト ボックス 9">
            <a:extLst>
              <a:ext uri="{FF2B5EF4-FFF2-40B4-BE49-F238E27FC236}">
                <a16:creationId xmlns:a16="http://schemas.microsoft.com/office/drawing/2014/main" id="{8B1B6C58-4AC9-7315-45EF-990929B0DE59}"/>
              </a:ext>
            </a:extLst>
          </p:cNvPr>
          <p:cNvSpPr txBox="1"/>
          <p:nvPr/>
        </p:nvSpPr>
        <p:spPr>
          <a:xfrm>
            <a:off x="777977" y="1391956"/>
            <a:ext cx="6413090" cy="646331"/>
          </a:xfrm>
          <a:prstGeom prst="rect">
            <a:avLst/>
          </a:prstGeom>
          <a:noFill/>
        </p:spPr>
        <p:txBody>
          <a:bodyPr wrap="square" rtlCol="0">
            <a:spAutoFit/>
          </a:bodyPr>
          <a:lstStyle/>
          <a:p>
            <a:r>
              <a:rPr kumimoji="1" lang="ja-JP" altLang="en-US" sz="3600" b="1" dirty="0">
                <a:solidFill>
                  <a:schemeClr val="accent6">
                    <a:lumMod val="75000"/>
                  </a:schemeClr>
                </a:solidFill>
              </a:rPr>
              <a:t>個人の考察</a:t>
            </a:r>
            <a:endParaRPr kumimoji="1" lang="en-US" altLang="ja-JP" sz="3600" b="1" dirty="0">
              <a:solidFill>
                <a:schemeClr val="accent6">
                  <a:lumMod val="75000"/>
                </a:schemeClr>
              </a:solidFill>
            </a:endParaRPr>
          </a:p>
        </p:txBody>
      </p:sp>
      <p:sp>
        <p:nvSpPr>
          <p:cNvPr id="4" name="テキスト ボックス 3">
            <a:extLst>
              <a:ext uri="{FF2B5EF4-FFF2-40B4-BE49-F238E27FC236}">
                <a16:creationId xmlns:a16="http://schemas.microsoft.com/office/drawing/2014/main" id="{133FB7E3-2558-FABB-387E-41BFE1F72D3F}"/>
              </a:ext>
            </a:extLst>
          </p:cNvPr>
          <p:cNvSpPr txBox="1"/>
          <p:nvPr/>
        </p:nvSpPr>
        <p:spPr>
          <a:xfrm>
            <a:off x="5209734" y="1361178"/>
            <a:ext cx="7439600" cy="707886"/>
          </a:xfrm>
          <a:prstGeom prst="rect">
            <a:avLst/>
          </a:prstGeom>
          <a:noFill/>
        </p:spPr>
        <p:txBody>
          <a:bodyPr wrap="square" rtlCol="0">
            <a:spAutoFit/>
          </a:bodyPr>
          <a:lstStyle/>
          <a:p>
            <a:r>
              <a:rPr kumimoji="1" lang="ja-JP" altLang="en-US" dirty="0"/>
              <a:t>グループでの役割：</a:t>
            </a:r>
            <a:r>
              <a:rPr kumimoji="1" lang="ja-JP" altLang="en-US" sz="2000" dirty="0"/>
              <a:t>リーダー</a:t>
            </a:r>
            <a:endParaRPr kumimoji="1" lang="en-US" altLang="ja-JP" dirty="0"/>
          </a:p>
          <a:p>
            <a:r>
              <a:rPr kumimoji="1" lang="ja-JP" altLang="en-US" dirty="0"/>
              <a:t>担当機能：</a:t>
            </a:r>
            <a:r>
              <a:rPr kumimoji="1" lang="ja-JP" altLang="en-US" sz="2000" dirty="0"/>
              <a:t>家事登録、自動分担</a:t>
            </a:r>
            <a:endParaRPr kumimoji="1" lang="en-US" altLang="ja-JP" dirty="0"/>
          </a:p>
        </p:txBody>
      </p:sp>
      <p:sp>
        <p:nvSpPr>
          <p:cNvPr id="6" name="テキスト ボックス 5">
            <a:extLst>
              <a:ext uri="{FF2B5EF4-FFF2-40B4-BE49-F238E27FC236}">
                <a16:creationId xmlns:a16="http://schemas.microsoft.com/office/drawing/2014/main" id="{10A8279C-BFC1-701E-D288-1DC8863F216E}"/>
              </a:ext>
            </a:extLst>
          </p:cNvPr>
          <p:cNvSpPr txBox="1"/>
          <p:nvPr/>
        </p:nvSpPr>
        <p:spPr>
          <a:xfrm>
            <a:off x="3569110" y="1540695"/>
            <a:ext cx="6322142" cy="400110"/>
          </a:xfrm>
          <a:prstGeom prst="rect">
            <a:avLst/>
          </a:prstGeom>
          <a:noFill/>
        </p:spPr>
        <p:txBody>
          <a:bodyPr wrap="square" rtlCol="0">
            <a:spAutoFit/>
          </a:bodyPr>
          <a:lstStyle/>
          <a:p>
            <a:r>
              <a:rPr kumimoji="1" lang="ja-JP" altLang="en-US" sz="2000" dirty="0"/>
              <a:t>谷口小秋</a:t>
            </a:r>
          </a:p>
        </p:txBody>
      </p:sp>
      <p:sp>
        <p:nvSpPr>
          <p:cNvPr id="7" name="テキスト ボックス 6">
            <a:extLst>
              <a:ext uri="{FF2B5EF4-FFF2-40B4-BE49-F238E27FC236}">
                <a16:creationId xmlns:a16="http://schemas.microsoft.com/office/drawing/2014/main" id="{4B31686E-2B23-7450-BD1B-ACAEC765C68F}"/>
              </a:ext>
            </a:extLst>
          </p:cNvPr>
          <p:cNvSpPr txBox="1"/>
          <p:nvPr/>
        </p:nvSpPr>
        <p:spPr>
          <a:xfrm>
            <a:off x="777977" y="2338657"/>
            <a:ext cx="10991236" cy="2954655"/>
          </a:xfrm>
          <a:prstGeom prst="rect">
            <a:avLst/>
          </a:prstGeom>
          <a:noFill/>
        </p:spPr>
        <p:txBody>
          <a:bodyPr wrap="square" rtlCol="0">
            <a:spAutoFit/>
          </a:bodyPr>
          <a:lstStyle/>
          <a:p>
            <a:r>
              <a:rPr kumimoji="1" lang="ja-JP" altLang="en-US" dirty="0"/>
              <a:t>・</a:t>
            </a:r>
            <a:r>
              <a:rPr kumimoji="1" lang="ja-JP" altLang="en-US" b="1" dirty="0"/>
              <a:t>グループのマネジメントの不安</a:t>
            </a:r>
            <a:endParaRPr kumimoji="1" lang="en-US" altLang="ja-JP" b="1" dirty="0"/>
          </a:p>
          <a:p>
            <a:r>
              <a:rPr lang="ja-JP" altLang="en-US" dirty="0"/>
              <a:t>→　「自分が回さなければ」というより、</a:t>
            </a:r>
            <a:r>
              <a:rPr lang="ja-JP" altLang="en-US" sz="2000" u="sng" dirty="0"/>
              <a:t>「自分がグループとしての方向をまとめる」</a:t>
            </a:r>
            <a:r>
              <a:rPr lang="ja-JP" altLang="en-US" dirty="0"/>
              <a:t>という考えに</a:t>
            </a:r>
            <a:endParaRPr kumimoji="1" lang="en-US" altLang="ja-JP" dirty="0"/>
          </a:p>
          <a:p>
            <a:endParaRPr kumimoji="1" lang="en-US" altLang="ja-JP" dirty="0"/>
          </a:p>
          <a:p>
            <a:r>
              <a:rPr kumimoji="1" lang="ja-JP" altLang="en-US" dirty="0"/>
              <a:t>・</a:t>
            </a:r>
            <a:r>
              <a:rPr kumimoji="1" lang="ja-JP" altLang="en-US" b="1" dirty="0"/>
              <a:t>時間の配分に不安</a:t>
            </a:r>
            <a:endParaRPr kumimoji="1" lang="en-US" altLang="ja-JP" b="1" dirty="0"/>
          </a:p>
          <a:p>
            <a:r>
              <a:rPr lang="ja-JP" altLang="en-US" dirty="0"/>
              <a:t>→　徐々に逆算して、</a:t>
            </a:r>
            <a:r>
              <a:rPr lang="ja-JP" altLang="en-US" sz="2000" u="sng" dirty="0"/>
              <a:t>「何時までに○〇する」</a:t>
            </a:r>
            <a:r>
              <a:rPr lang="ja-JP" altLang="en-US" dirty="0"/>
              <a:t>と考えられるように</a:t>
            </a:r>
            <a:endParaRPr lang="en-US" altLang="ja-JP" dirty="0"/>
          </a:p>
          <a:p>
            <a:endParaRPr lang="en-US" altLang="ja-JP" dirty="0"/>
          </a:p>
          <a:p>
            <a:endParaRPr lang="en-US" altLang="ja-JP" dirty="0"/>
          </a:p>
          <a:p>
            <a:r>
              <a:rPr lang="ja-JP" altLang="en-US" dirty="0"/>
              <a:t>・</a:t>
            </a:r>
            <a:r>
              <a:rPr lang="ja-JP" altLang="en-US" b="1" dirty="0"/>
              <a:t>未経験のため、開発自体に不安</a:t>
            </a:r>
            <a:endParaRPr lang="en-US" altLang="ja-JP" b="1" dirty="0"/>
          </a:p>
          <a:p>
            <a:r>
              <a:rPr lang="ja-JP" altLang="en-US" b="1" dirty="0"/>
              <a:t>→　</a:t>
            </a:r>
            <a:r>
              <a:rPr lang="ja-JP" altLang="en-US" dirty="0"/>
              <a:t>まずは自分で考え、それでも厳しければ経験者や講師の方に相談</a:t>
            </a:r>
            <a:endParaRPr lang="en-US" altLang="ja-JP" dirty="0"/>
          </a:p>
          <a:p>
            <a:r>
              <a:rPr lang="ja-JP" altLang="en-US" b="1" dirty="0"/>
              <a:t>　　</a:t>
            </a:r>
            <a:r>
              <a:rPr lang="ja-JP" altLang="en-US" sz="2000" u="sng" dirty="0"/>
              <a:t>質問、わからないと伝えることの抵抗が減っていった</a:t>
            </a:r>
            <a:endParaRPr lang="en-US" altLang="ja-JP" u="sng" dirty="0"/>
          </a:p>
        </p:txBody>
      </p:sp>
      <p:sp>
        <p:nvSpPr>
          <p:cNvPr id="8" name="思考の吹き出し: 雲形 7">
            <a:extLst>
              <a:ext uri="{FF2B5EF4-FFF2-40B4-BE49-F238E27FC236}">
                <a16:creationId xmlns:a16="http://schemas.microsoft.com/office/drawing/2014/main" id="{8D061B8E-D6DF-0D1D-463F-90848DCBDFA3}"/>
              </a:ext>
            </a:extLst>
          </p:cNvPr>
          <p:cNvSpPr/>
          <p:nvPr/>
        </p:nvSpPr>
        <p:spPr>
          <a:xfrm>
            <a:off x="8052448" y="3386470"/>
            <a:ext cx="3716765" cy="1484671"/>
          </a:xfrm>
          <a:prstGeom prst="cloudCallout">
            <a:avLst>
              <a:gd name="adj1" fmla="val -44826"/>
              <a:gd name="adj2" fmla="val 51118"/>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2A930C8-7C96-FC56-62A2-A37857411D7B}"/>
              </a:ext>
            </a:extLst>
          </p:cNvPr>
          <p:cNvSpPr txBox="1"/>
          <p:nvPr/>
        </p:nvSpPr>
        <p:spPr>
          <a:xfrm>
            <a:off x="8890205" y="3812716"/>
            <a:ext cx="2269408" cy="646331"/>
          </a:xfrm>
          <a:prstGeom prst="rect">
            <a:avLst/>
          </a:prstGeom>
          <a:noFill/>
        </p:spPr>
        <p:txBody>
          <a:bodyPr wrap="square" rtlCol="0">
            <a:spAutoFit/>
          </a:bodyPr>
          <a:lstStyle/>
          <a:p>
            <a:r>
              <a:rPr kumimoji="1" lang="ja-JP" altLang="en-US" dirty="0"/>
              <a:t>特に家事自動分担はかなり苦戦</a:t>
            </a:r>
          </a:p>
        </p:txBody>
      </p:sp>
    </p:spTree>
    <p:extLst>
      <p:ext uri="{BB962C8B-B14F-4D97-AF65-F5344CB8AC3E}">
        <p14:creationId xmlns:p14="http://schemas.microsoft.com/office/powerpoint/2010/main" val="2541542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2F418-CEBF-BEA1-F329-E0534EBFA607}"/>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785F26E0-7803-B585-4A5C-48F7429D58F0}"/>
              </a:ext>
            </a:extLst>
          </p:cNvPr>
          <p:cNvSpPr>
            <a:spLocks noGrp="1"/>
          </p:cNvSpPr>
          <p:nvPr>
            <p:ph type="subTitle" idx="1"/>
          </p:nvPr>
        </p:nvSpPr>
        <p:spPr/>
        <p:txBody>
          <a:bodyPr/>
          <a:lstStyle/>
          <a:p>
            <a:endParaRPr kumimoji="1" lang="ja-JP" altLang="en-US"/>
          </a:p>
        </p:txBody>
      </p:sp>
      <p:pic>
        <p:nvPicPr>
          <p:cNvPr id="5" name="図 4">
            <a:extLst>
              <a:ext uri="{FF2B5EF4-FFF2-40B4-BE49-F238E27FC236}">
                <a16:creationId xmlns:a16="http://schemas.microsoft.com/office/drawing/2014/main" id="{163AFFED-B1EA-8F63-AB91-1B9F5FB90CE0}"/>
              </a:ext>
            </a:extLst>
          </p:cNvPr>
          <p:cNvPicPr>
            <a:picLocks noChangeAspect="1"/>
          </p:cNvPicPr>
          <p:nvPr/>
        </p:nvPicPr>
        <p:blipFill>
          <a:blip r:embed="rId2"/>
          <a:stretch>
            <a:fillRect/>
          </a:stretch>
        </p:blipFill>
        <p:spPr>
          <a:xfrm>
            <a:off x="0" y="0"/>
            <a:ext cx="12192000" cy="6858000"/>
          </a:xfrm>
          <a:prstGeom prst="rect">
            <a:avLst/>
          </a:prstGeom>
        </p:spPr>
      </p:pic>
      <p:sp>
        <p:nvSpPr>
          <p:cNvPr id="10" name="テキスト ボックス 9">
            <a:extLst>
              <a:ext uri="{FF2B5EF4-FFF2-40B4-BE49-F238E27FC236}">
                <a16:creationId xmlns:a16="http://schemas.microsoft.com/office/drawing/2014/main" id="{8B1B6C58-4AC9-7315-45EF-990929B0DE59}"/>
              </a:ext>
            </a:extLst>
          </p:cNvPr>
          <p:cNvSpPr txBox="1"/>
          <p:nvPr/>
        </p:nvSpPr>
        <p:spPr>
          <a:xfrm>
            <a:off x="777977" y="1391956"/>
            <a:ext cx="6413090" cy="646331"/>
          </a:xfrm>
          <a:prstGeom prst="rect">
            <a:avLst/>
          </a:prstGeom>
          <a:noFill/>
        </p:spPr>
        <p:txBody>
          <a:bodyPr wrap="square" rtlCol="0">
            <a:spAutoFit/>
          </a:bodyPr>
          <a:lstStyle/>
          <a:p>
            <a:r>
              <a:rPr kumimoji="1" lang="ja-JP" altLang="en-US" sz="3600" b="1" dirty="0">
                <a:solidFill>
                  <a:schemeClr val="accent6">
                    <a:lumMod val="75000"/>
                  </a:schemeClr>
                </a:solidFill>
              </a:rPr>
              <a:t>個人の考察</a:t>
            </a:r>
            <a:endParaRPr kumimoji="1" lang="en-US" altLang="ja-JP" sz="3600" b="1" dirty="0">
              <a:solidFill>
                <a:schemeClr val="accent6">
                  <a:lumMod val="75000"/>
                </a:schemeClr>
              </a:solidFill>
            </a:endParaRPr>
          </a:p>
        </p:txBody>
      </p:sp>
      <p:sp>
        <p:nvSpPr>
          <p:cNvPr id="4" name="テキスト ボックス 3">
            <a:extLst>
              <a:ext uri="{FF2B5EF4-FFF2-40B4-BE49-F238E27FC236}">
                <a16:creationId xmlns:a16="http://schemas.microsoft.com/office/drawing/2014/main" id="{133FB7E3-2558-FABB-387E-41BFE1F72D3F}"/>
              </a:ext>
            </a:extLst>
          </p:cNvPr>
          <p:cNvSpPr txBox="1"/>
          <p:nvPr/>
        </p:nvSpPr>
        <p:spPr>
          <a:xfrm>
            <a:off x="777977" y="2221683"/>
            <a:ext cx="10676604" cy="3693319"/>
          </a:xfrm>
          <a:prstGeom prst="rect">
            <a:avLst/>
          </a:prstGeom>
          <a:noFill/>
        </p:spPr>
        <p:txBody>
          <a:bodyPr wrap="square" rtlCol="0">
            <a:spAutoFit/>
          </a:bodyPr>
          <a:lstStyle/>
          <a:p>
            <a:endParaRPr kumimoji="1" lang="en-US" altLang="ja-JP" dirty="0"/>
          </a:p>
          <a:p>
            <a:r>
              <a:rPr lang="ja-JP" altLang="en-US" dirty="0"/>
              <a:t>・</a:t>
            </a:r>
            <a:r>
              <a:rPr lang="ja-JP" altLang="en-US" b="1" dirty="0"/>
              <a:t>プログラムが苦手だった為、克服するために機能担当に</a:t>
            </a:r>
            <a:endParaRPr lang="en-US" altLang="ja-JP" b="1" dirty="0"/>
          </a:p>
          <a:p>
            <a:r>
              <a:rPr kumimoji="1" lang="ja-JP" altLang="en-US" dirty="0"/>
              <a:t>→経験者の助言や自分で</a:t>
            </a:r>
            <a:r>
              <a:rPr lang="ja-JP" altLang="en-US" dirty="0"/>
              <a:t>調べることで理解が深まった。</a:t>
            </a:r>
            <a:endParaRPr lang="en-US" altLang="ja-JP" dirty="0"/>
          </a:p>
          <a:p>
            <a:endParaRPr kumimoji="1" lang="en-US" altLang="ja-JP" dirty="0"/>
          </a:p>
          <a:p>
            <a:r>
              <a:rPr lang="ja-JP" altLang="en-US" dirty="0"/>
              <a:t>・</a:t>
            </a:r>
            <a:r>
              <a:rPr lang="ja-JP" altLang="en-US" b="1" dirty="0"/>
              <a:t>コミュニケーションの大切さ</a:t>
            </a:r>
            <a:endParaRPr lang="en-US" altLang="ja-JP" b="1" dirty="0"/>
          </a:p>
          <a:p>
            <a:r>
              <a:rPr kumimoji="1" lang="ja-JP" altLang="en-US" dirty="0"/>
              <a:t>→共通認識を持つこと、活発な意見交換から新たな考えが生まれること、</a:t>
            </a:r>
            <a:endParaRPr kumimoji="1" lang="en-US" altLang="ja-JP" dirty="0"/>
          </a:p>
          <a:p>
            <a:r>
              <a:rPr lang="ja-JP" altLang="en-US" dirty="0"/>
              <a:t>　</a:t>
            </a:r>
            <a:r>
              <a:rPr kumimoji="1" lang="ja-JP" altLang="en-US" dirty="0"/>
              <a:t>グループの</a:t>
            </a:r>
            <a:r>
              <a:rPr lang="ja-JP" altLang="en-US" dirty="0"/>
              <a:t>雰囲気がよくなることを学んだ。</a:t>
            </a:r>
            <a:endParaRPr lang="en-US" altLang="ja-JP" dirty="0"/>
          </a:p>
          <a:p>
            <a:endParaRPr lang="en-US" altLang="ja-JP" dirty="0"/>
          </a:p>
          <a:p>
            <a:r>
              <a:rPr lang="ja-JP" altLang="en-US" dirty="0"/>
              <a:t>・</a:t>
            </a:r>
            <a:r>
              <a:rPr lang="ja-JP" altLang="en-US" b="1" dirty="0"/>
              <a:t>抽象的な目標よりも具体的な目標の設定が大切</a:t>
            </a:r>
            <a:endParaRPr lang="en-US" altLang="ja-JP" b="1" dirty="0"/>
          </a:p>
          <a:p>
            <a:r>
              <a:rPr lang="ja-JP" altLang="en-US" dirty="0"/>
              <a:t>→やるべきことが明確になる、また達成できた時の喜びが次のモチベーションにつながる。</a:t>
            </a:r>
            <a:endParaRPr lang="en-US" altLang="ja-JP" dirty="0"/>
          </a:p>
          <a:p>
            <a:endParaRPr kumimoji="1" lang="en-US" altLang="ja-JP" dirty="0"/>
          </a:p>
          <a:p>
            <a:endParaRPr kumimoji="1" lang="en-US" altLang="ja-JP" dirty="0"/>
          </a:p>
          <a:p>
            <a:endParaRPr kumimoji="1" lang="en-US" altLang="ja-JP" dirty="0"/>
          </a:p>
        </p:txBody>
      </p:sp>
      <p:sp>
        <p:nvSpPr>
          <p:cNvPr id="6" name="テキスト ボックス 5">
            <a:extLst>
              <a:ext uri="{FF2B5EF4-FFF2-40B4-BE49-F238E27FC236}">
                <a16:creationId xmlns:a16="http://schemas.microsoft.com/office/drawing/2014/main" id="{10A8279C-BFC1-701E-D288-1DC8863F216E}"/>
              </a:ext>
            </a:extLst>
          </p:cNvPr>
          <p:cNvSpPr txBox="1"/>
          <p:nvPr/>
        </p:nvSpPr>
        <p:spPr>
          <a:xfrm>
            <a:off x="5732820" y="1526340"/>
            <a:ext cx="6322142" cy="1015663"/>
          </a:xfrm>
          <a:prstGeom prst="rect">
            <a:avLst/>
          </a:prstGeom>
          <a:noFill/>
        </p:spPr>
        <p:txBody>
          <a:bodyPr wrap="square" rtlCol="0">
            <a:spAutoFit/>
          </a:bodyPr>
          <a:lstStyle/>
          <a:p>
            <a:r>
              <a:rPr lang="ja-JP" altLang="en-US" sz="2000" dirty="0"/>
              <a:t>高橋怜　</a:t>
            </a:r>
            <a:r>
              <a:rPr kumimoji="1" lang="ja-JP" altLang="en-US" dirty="0"/>
              <a:t>担当：</a:t>
            </a:r>
            <a:r>
              <a:rPr kumimoji="1" lang="ja-JP" altLang="en-US" sz="2000" dirty="0"/>
              <a:t>機能</a:t>
            </a:r>
            <a:endParaRPr kumimoji="1" lang="en-US" altLang="ja-JP" sz="2000" dirty="0"/>
          </a:p>
          <a:p>
            <a:r>
              <a:rPr lang="ja-JP" altLang="en-US" sz="2000" dirty="0"/>
              <a:t>　　　　</a:t>
            </a:r>
            <a:r>
              <a:rPr lang="ja-JP" altLang="en-US" dirty="0"/>
              <a:t>担当機能：</a:t>
            </a:r>
            <a:r>
              <a:rPr lang="ja-JP" altLang="en-US" sz="2000" dirty="0"/>
              <a:t>在庫管理機能</a:t>
            </a:r>
            <a:endParaRPr kumimoji="1" lang="en-US" altLang="ja-JP" sz="2000" dirty="0"/>
          </a:p>
          <a:p>
            <a:endParaRPr kumimoji="1" lang="ja-JP" altLang="en-US" sz="2000" dirty="0"/>
          </a:p>
        </p:txBody>
      </p:sp>
    </p:spTree>
    <p:extLst>
      <p:ext uri="{BB962C8B-B14F-4D97-AF65-F5344CB8AC3E}">
        <p14:creationId xmlns:p14="http://schemas.microsoft.com/office/powerpoint/2010/main" val="1632899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2F418-CEBF-BEA1-F329-E0534EBFA607}"/>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785F26E0-7803-B585-4A5C-48F7429D58F0}"/>
              </a:ext>
            </a:extLst>
          </p:cNvPr>
          <p:cNvSpPr>
            <a:spLocks noGrp="1"/>
          </p:cNvSpPr>
          <p:nvPr>
            <p:ph type="subTitle" idx="1"/>
          </p:nvPr>
        </p:nvSpPr>
        <p:spPr/>
        <p:txBody>
          <a:bodyPr/>
          <a:lstStyle/>
          <a:p>
            <a:endParaRPr kumimoji="1" lang="ja-JP" altLang="en-US"/>
          </a:p>
        </p:txBody>
      </p:sp>
      <p:pic>
        <p:nvPicPr>
          <p:cNvPr id="5" name="図 4">
            <a:extLst>
              <a:ext uri="{FF2B5EF4-FFF2-40B4-BE49-F238E27FC236}">
                <a16:creationId xmlns:a16="http://schemas.microsoft.com/office/drawing/2014/main" id="{163AFFED-B1EA-8F63-AB91-1B9F5FB90CE0}"/>
              </a:ext>
            </a:extLst>
          </p:cNvPr>
          <p:cNvPicPr>
            <a:picLocks noChangeAspect="1"/>
          </p:cNvPicPr>
          <p:nvPr/>
        </p:nvPicPr>
        <p:blipFill>
          <a:blip r:embed="rId2"/>
          <a:stretch>
            <a:fillRect/>
          </a:stretch>
        </p:blipFill>
        <p:spPr>
          <a:xfrm>
            <a:off x="0" y="0"/>
            <a:ext cx="12192000" cy="6858000"/>
          </a:xfrm>
          <a:prstGeom prst="rect">
            <a:avLst/>
          </a:prstGeom>
        </p:spPr>
      </p:pic>
      <p:sp>
        <p:nvSpPr>
          <p:cNvPr id="10" name="テキスト ボックス 9">
            <a:extLst>
              <a:ext uri="{FF2B5EF4-FFF2-40B4-BE49-F238E27FC236}">
                <a16:creationId xmlns:a16="http://schemas.microsoft.com/office/drawing/2014/main" id="{8B1B6C58-4AC9-7315-45EF-990929B0DE59}"/>
              </a:ext>
            </a:extLst>
          </p:cNvPr>
          <p:cNvSpPr txBox="1"/>
          <p:nvPr/>
        </p:nvSpPr>
        <p:spPr>
          <a:xfrm>
            <a:off x="1111658" y="1391955"/>
            <a:ext cx="6413090" cy="646331"/>
          </a:xfrm>
          <a:prstGeom prst="rect">
            <a:avLst/>
          </a:prstGeom>
          <a:noFill/>
        </p:spPr>
        <p:txBody>
          <a:bodyPr wrap="square" rtlCol="0">
            <a:spAutoFit/>
          </a:bodyPr>
          <a:lstStyle/>
          <a:p>
            <a:r>
              <a:rPr lang="ja-JP" altLang="en-US" sz="3600" b="1" dirty="0">
                <a:solidFill>
                  <a:schemeClr val="accent6">
                    <a:lumMod val="75000"/>
                  </a:schemeClr>
                </a:solidFill>
              </a:rPr>
              <a:t>個人</a:t>
            </a:r>
            <a:r>
              <a:rPr kumimoji="1" lang="ja-JP" altLang="en-US" sz="3600" b="1" dirty="0">
                <a:solidFill>
                  <a:schemeClr val="accent6">
                    <a:lumMod val="75000"/>
                  </a:schemeClr>
                </a:solidFill>
              </a:rPr>
              <a:t>の考察</a:t>
            </a:r>
            <a:endParaRPr kumimoji="1" lang="en-US" altLang="ja-JP" sz="3600" b="1" dirty="0">
              <a:solidFill>
                <a:schemeClr val="accent6">
                  <a:lumMod val="75000"/>
                </a:schemeClr>
              </a:solidFill>
            </a:endParaRPr>
          </a:p>
        </p:txBody>
      </p:sp>
      <p:sp>
        <p:nvSpPr>
          <p:cNvPr id="4" name="テキスト ボックス 3">
            <a:extLst>
              <a:ext uri="{FF2B5EF4-FFF2-40B4-BE49-F238E27FC236}">
                <a16:creationId xmlns:a16="http://schemas.microsoft.com/office/drawing/2014/main" id="{133FB7E3-2558-FABB-387E-41BFE1F72D3F}"/>
              </a:ext>
            </a:extLst>
          </p:cNvPr>
          <p:cNvSpPr txBox="1"/>
          <p:nvPr/>
        </p:nvSpPr>
        <p:spPr>
          <a:xfrm>
            <a:off x="5535863" y="1391955"/>
            <a:ext cx="5299285" cy="707886"/>
          </a:xfrm>
          <a:prstGeom prst="rect">
            <a:avLst/>
          </a:prstGeom>
          <a:noFill/>
        </p:spPr>
        <p:txBody>
          <a:bodyPr wrap="square" rtlCol="0">
            <a:spAutoFit/>
          </a:bodyPr>
          <a:lstStyle/>
          <a:p>
            <a:r>
              <a:rPr kumimoji="1" lang="ja-JP" altLang="en-US" dirty="0"/>
              <a:t>グループでの役割：</a:t>
            </a:r>
            <a:r>
              <a:rPr kumimoji="1" lang="ja-JP" altLang="en-US" sz="2000" dirty="0"/>
              <a:t>機能担当</a:t>
            </a:r>
            <a:endParaRPr kumimoji="1" lang="en-US" altLang="ja-JP" dirty="0"/>
          </a:p>
          <a:p>
            <a:r>
              <a:rPr lang="ja-JP" altLang="en-US" dirty="0"/>
              <a:t>担当した機能：</a:t>
            </a:r>
            <a:r>
              <a:rPr lang="ja-JP" altLang="en-US" sz="2000" dirty="0"/>
              <a:t>レシート登録・精算</a:t>
            </a:r>
            <a:endParaRPr kumimoji="1" lang="en-US" altLang="ja-JP" dirty="0"/>
          </a:p>
        </p:txBody>
      </p:sp>
      <p:sp>
        <p:nvSpPr>
          <p:cNvPr id="6" name="テキスト ボックス 5">
            <a:extLst>
              <a:ext uri="{FF2B5EF4-FFF2-40B4-BE49-F238E27FC236}">
                <a16:creationId xmlns:a16="http://schemas.microsoft.com/office/drawing/2014/main" id="{10A8279C-BFC1-701E-D288-1DC8863F216E}"/>
              </a:ext>
            </a:extLst>
          </p:cNvPr>
          <p:cNvSpPr txBox="1"/>
          <p:nvPr/>
        </p:nvSpPr>
        <p:spPr>
          <a:xfrm>
            <a:off x="3792483" y="1530454"/>
            <a:ext cx="1680703" cy="400110"/>
          </a:xfrm>
          <a:prstGeom prst="rect">
            <a:avLst/>
          </a:prstGeom>
          <a:noFill/>
        </p:spPr>
        <p:txBody>
          <a:bodyPr wrap="square" rtlCol="0">
            <a:spAutoFit/>
          </a:bodyPr>
          <a:lstStyle/>
          <a:p>
            <a:r>
              <a:rPr lang="ja-JP" altLang="en-US" sz="2000" dirty="0"/>
              <a:t>秋山 遥菜</a:t>
            </a:r>
            <a:endParaRPr kumimoji="1" lang="ja-JP" altLang="en-US" sz="2000" dirty="0"/>
          </a:p>
        </p:txBody>
      </p:sp>
      <p:sp>
        <p:nvSpPr>
          <p:cNvPr id="7" name="テキスト ボックス 6">
            <a:extLst>
              <a:ext uri="{FF2B5EF4-FFF2-40B4-BE49-F238E27FC236}">
                <a16:creationId xmlns:a16="http://schemas.microsoft.com/office/drawing/2014/main" id="{93FCD4DF-5BD3-DAB0-7286-A81D38A14A02}"/>
              </a:ext>
            </a:extLst>
          </p:cNvPr>
          <p:cNvSpPr txBox="1"/>
          <p:nvPr/>
        </p:nvSpPr>
        <p:spPr>
          <a:xfrm>
            <a:off x="777977" y="2316163"/>
            <a:ext cx="9802761" cy="3170099"/>
          </a:xfrm>
          <a:prstGeom prst="rect">
            <a:avLst/>
          </a:prstGeom>
          <a:noFill/>
        </p:spPr>
        <p:txBody>
          <a:bodyPr wrap="square" rtlCol="0">
            <a:spAutoFit/>
          </a:bodyPr>
          <a:lstStyle/>
          <a:p>
            <a:r>
              <a:rPr kumimoji="1" lang="ja-JP" altLang="en-US" sz="2000" dirty="0"/>
              <a:t>・</a:t>
            </a:r>
            <a:r>
              <a:rPr kumimoji="1" lang="ja-JP" altLang="en-US" sz="2000" b="1" dirty="0"/>
              <a:t>機能担当になったけど作り上げれるか</a:t>
            </a:r>
            <a:r>
              <a:rPr kumimoji="1" lang="ja-JP" altLang="en-US" sz="2000" b="1" dirty="0">
                <a:solidFill>
                  <a:schemeClr val="accent1">
                    <a:lumMod val="60000"/>
                    <a:lumOff val="40000"/>
                  </a:schemeClr>
                </a:solidFill>
              </a:rPr>
              <a:t>心配</a:t>
            </a:r>
            <a:endParaRPr kumimoji="1" lang="en-US" altLang="ja-JP" sz="2000" b="1" dirty="0">
              <a:solidFill>
                <a:schemeClr val="accent1">
                  <a:lumMod val="60000"/>
                  <a:lumOff val="40000"/>
                </a:schemeClr>
              </a:solidFill>
            </a:endParaRPr>
          </a:p>
          <a:p>
            <a:r>
              <a:rPr lang="ja-JP" altLang="en-US" sz="2000" dirty="0"/>
              <a:t>　開発初期→何をどうすれば良いのか</a:t>
            </a:r>
            <a:r>
              <a:rPr lang="ja-JP" altLang="en-US" sz="2000" u="sng" dirty="0">
                <a:solidFill>
                  <a:schemeClr val="accent1">
                    <a:lumMod val="60000"/>
                    <a:lumOff val="40000"/>
                  </a:schemeClr>
                </a:solidFill>
              </a:rPr>
              <a:t>分からなかった。</a:t>
            </a:r>
            <a:endParaRPr lang="en-US" altLang="ja-JP" sz="2000" u="sng" dirty="0">
              <a:solidFill>
                <a:schemeClr val="accent1">
                  <a:lumMod val="60000"/>
                  <a:lumOff val="40000"/>
                </a:schemeClr>
              </a:solidFill>
            </a:endParaRPr>
          </a:p>
          <a:p>
            <a:r>
              <a:rPr kumimoji="1" lang="ja-JP" altLang="en-US" sz="2000" dirty="0"/>
              <a:t>　開発中期→分からないとこが何か</a:t>
            </a:r>
            <a:r>
              <a:rPr kumimoji="1" lang="ja-JP" altLang="en-US" sz="2000" u="sng" dirty="0">
                <a:solidFill>
                  <a:srgbClr val="D9900D"/>
                </a:solidFill>
              </a:rPr>
              <a:t>はっきりした</a:t>
            </a:r>
            <a:r>
              <a:rPr kumimoji="1" lang="ja-JP" altLang="en-US" sz="2000" dirty="0"/>
              <a:t>！質問の内容が</a:t>
            </a:r>
            <a:r>
              <a:rPr kumimoji="1" lang="ja-JP" altLang="en-US" sz="2000" u="sng" dirty="0">
                <a:solidFill>
                  <a:srgbClr val="D9900D"/>
                </a:solidFill>
              </a:rPr>
              <a:t>具体的に</a:t>
            </a:r>
            <a:r>
              <a:rPr kumimoji="1" lang="ja-JP" altLang="en-US" sz="2000" dirty="0"/>
              <a:t>！</a:t>
            </a:r>
            <a:endParaRPr kumimoji="1" lang="en-US" altLang="ja-JP" sz="2000" dirty="0"/>
          </a:p>
          <a:p>
            <a:r>
              <a:rPr lang="ja-JP" altLang="en-US" sz="2000" dirty="0"/>
              <a:t>　開発終盤→</a:t>
            </a:r>
            <a:r>
              <a:rPr lang="ja-JP" altLang="en-US" sz="2000" u="sng" dirty="0">
                <a:solidFill>
                  <a:srgbClr val="FF0000"/>
                </a:solidFill>
              </a:rPr>
              <a:t>ここはこうすればよい！が分かるようになった</a:t>
            </a:r>
            <a:r>
              <a:rPr lang="ja-JP" altLang="en-US" sz="2000" dirty="0"/>
              <a:t>。</a:t>
            </a:r>
            <a:endParaRPr lang="en-US" altLang="ja-JP" sz="2000" dirty="0"/>
          </a:p>
          <a:p>
            <a:endParaRPr kumimoji="1" lang="en-US" altLang="ja-JP" sz="2000" dirty="0"/>
          </a:p>
          <a:p>
            <a:r>
              <a:rPr lang="ja-JP" altLang="en-US" sz="2000" dirty="0"/>
              <a:t>・</a:t>
            </a:r>
            <a:r>
              <a:rPr lang="ja-JP" altLang="en-US" sz="2000" b="1" dirty="0"/>
              <a:t>開発の終盤になると分かることが増えた分、機能に付け加えたいことが増えた</a:t>
            </a:r>
            <a:endParaRPr lang="en-US" altLang="ja-JP" sz="2000" dirty="0"/>
          </a:p>
          <a:p>
            <a:r>
              <a:rPr lang="ja-JP" altLang="en-US" sz="2000" dirty="0"/>
              <a:t>　→時間が足りずできなかった。</a:t>
            </a:r>
            <a:endParaRPr lang="en-US" altLang="ja-JP" sz="2000" dirty="0"/>
          </a:p>
          <a:p>
            <a:endParaRPr lang="en-US" altLang="ja-JP" sz="2000" dirty="0"/>
          </a:p>
          <a:p>
            <a:r>
              <a:rPr lang="ja-JP" altLang="en-US" sz="2000" dirty="0"/>
              <a:t>・</a:t>
            </a:r>
            <a:r>
              <a:rPr lang="ja-JP" altLang="en-US" sz="2000" b="1" dirty="0"/>
              <a:t>些細なことでも共有することで、グループで共通の認識がもてることを実感</a:t>
            </a:r>
            <a:endParaRPr lang="en-US" altLang="ja-JP" sz="2000" dirty="0"/>
          </a:p>
          <a:p>
            <a:r>
              <a:rPr lang="ja-JP" altLang="en-US" sz="2000" dirty="0"/>
              <a:t>　→伝え方にも</a:t>
            </a:r>
            <a:r>
              <a:rPr lang="ja-JP" altLang="en-US" sz="2000" dirty="0">
                <a:solidFill>
                  <a:srgbClr val="D9900D"/>
                </a:solidFill>
              </a:rPr>
              <a:t>工夫</a:t>
            </a:r>
            <a:r>
              <a:rPr lang="ja-JP" altLang="en-US" sz="2000" dirty="0"/>
              <a:t>が必要</a:t>
            </a:r>
            <a:endParaRPr lang="en-US" altLang="ja-JP" dirty="0"/>
          </a:p>
        </p:txBody>
      </p:sp>
    </p:spTree>
    <p:extLst>
      <p:ext uri="{BB962C8B-B14F-4D97-AF65-F5344CB8AC3E}">
        <p14:creationId xmlns:p14="http://schemas.microsoft.com/office/powerpoint/2010/main" val="324017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F1214257-FF31-5773-97D2-A91B602EFEBB}"/>
              </a:ext>
            </a:extLst>
          </p:cNvPr>
          <p:cNvPicPr>
            <a:picLocks noChangeAspect="1"/>
          </p:cNvPicPr>
          <p:nvPr/>
        </p:nvPicPr>
        <p:blipFill>
          <a:blip r:embed="rId2"/>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C5E44BFC-B76D-9057-88B9-BD10FD9F1242}"/>
              </a:ext>
            </a:extLst>
          </p:cNvPr>
          <p:cNvSpPr>
            <a:spLocks noGrp="1"/>
          </p:cNvSpPr>
          <p:nvPr>
            <p:ph type="title"/>
          </p:nvPr>
        </p:nvSpPr>
        <p:spPr>
          <a:xfrm>
            <a:off x="1016000" y="1503997"/>
            <a:ext cx="2225040" cy="1325563"/>
          </a:xfrm>
        </p:spPr>
        <p:txBody>
          <a:bodyPr/>
          <a:lstStyle/>
          <a:p>
            <a:r>
              <a:rPr lang="ja-JP" altLang="en-US" b="1" dirty="0">
                <a:latin typeface="+mn-ea"/>
                <a:ea typeface="+mn-ea"/>
              </a:rPr>
              <a:t>もくじ</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F9E3585-7007-76B4-ABC2-6E48E0CFB9F7}"/>
              </a:ext>
            </a:extLst>
          </p:cNvPr>
          <p:cNvSpPr>
            <a:spLocks noGrp="1"/>
          </p:cNvSpPr>
          <p:nvPr>
            <p:ph idx="1"/>
          </p:nvPr>
        </p:nvSpPr>
        <p:spPr>
          <a:xfrm>
            <a:off x="5963920" y="1222486"/>
            <a:ext cx="10515600" cy="5094891"/>
          </a:xfrm>
        </p:spPr>
        <p:txBody>
          <a:bodyPr>
            <a:normAutofit/>
          </a:bodyPr>
          <a:lstStyle/>
          <a:p>
            <a:pPr marL="0" indent="0">
              <a:lnSpc>
                <a:spcPct val="150000"/>
              </a:lnSpc>
              <a:buNone/>
            </a:pPr>
            <a:r>
              <a:rPr kumimoji="1" lang="ja-JP" altLang="en-US" sz="2600" b="1" dirty="0"/>
              <a:t>システム開発の背景</a:t>
            </a:r>
            <a:endParaRPr kumimoji="1" lang="en-US" altLang="ja-JP" sz="2600" b="1" dirty="0"/>
          </a:p>
          <a:p>
            <a:pPr marL="0" indent="0">
              <a:lnSpc>
                <a:spcPct val="150000"/>
              </a:lnSpc>
              <a:buNone/>
            </a:pPr>
            <a:r>
              <a:rPr lang="ja-JP" altLang="en-US" sz="2600" b="1" dirty="0"/>
              <a:t>システム概要</a:t>
            </a:r>
            <a:endParaRPr lang="en-US" altLang="ja-JP" sz="2600" b="1" dirty="0"/>
          </a:p>
          <a:p>
            <a:pPr marL="0" indent="0">
              <a:lnSpc>
                <a:spcPct val="150000"/>
              </a:lnSpc>
              <a:buNone/>
            </a:pPr>
            <a:r>
              <a:rPr kumimoji="1" lang="ja-JP" altLang="en-US" sz="2600" b="1" dirty="0"/>
              <a:t>機能詳細</a:t>
            </a:r>
            <a:endParaRPr kumimoji="1" lang="en-US" altLang="ja-JP" sz="2600" b="1" dirty="0"/>
          </a:p>
          <a:p>
            <a:pPr marL="0" indent="0">
              <a:lnSpc>
                <a:spcPct val="150000"/>
              </a:lnSpc>
              <a:buNone/>
            </a:pPr>
            <a:r>
              <a:rPr kumimoji="1" lang="ja-JP" altLang="en-US" sz="2600" b="1" dirty="0"/>
              <a:t>システム遷移</a:t>
            </a:r>
            <a:endParaRPr kumimoji="1" lang="en-US" altLang="ja-JP" sz="2600" b="1" dirty="0"/>
          </a:p>
          <a:p>
            <a:pPr marL="0" indent="0">
              <a:lnSpc>
                <a:spcPct val="150000"/>
              </a:lnSpc>
              <a:buNone/>
            </a:pPr>
            <a:r>
              <a:rPr lang="ja-JP" altLang="en-US" sz="2600" b="1" dirty="0"/>
              <a:t>個人の成果</a:t>
            </a:r>
            <a:endParaRPr lang="en-US" altLang="ja-JP" sz="2600" b="1" dirty="0"/>
          </a:p>
          <a:p>
            <a:pPr marL="0" indent="0">
              <a:lnSpc>
                <a:spcPct val="150000"/>
              </a:lnSpc>
              <a:buNone/>
            </a:pPr>
            <a:r>
              <a:rPr kumimoji="1" lang="ja-JP" altLang="en-US" sz="2600" b="1" dirty="0"/>
              <a:t>全体としての成果</a:t>
            </a:r>
          </a:p>
        </p:txBody>
      </p:sp>
      <p:pic>
        <p:nvPicPr>
          <p:cNvPr id="6" name="グラフィックス 5" descr="もみの木 単色塗りつぶし">
            <a:extLst>
              <a:ext uri="{FF2B5EF4-FFF2-40B4-BE49-F238E27FC236}">
                <a16:creationId xmlns:a16="http://schemas.microsoft.com/office/drawing/2014/main" id="{56064A0B-41F6-9EE4-63A5-97F799B3B3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66080" y="1357098"/>
            <a:ext cx="497840" cy="497840"/>
          </a:xfrm>
          <a:prstGeom prst="rect">
            <a:avLst/>
          </a:prstGeom>
        </p:spPr>
      </p:pic>
      <p:pic>
        <p:nvPicPr>
          <p:cNvPr id="8" name="グラフィックス 7" descr="もみの木 枠線">
            <a:extLst>
              <a:ext uri="{FF2B5EF4-FFF2-40B4-BE49-F238E27FC236}">
                <a16:creationId xmlns:a16="http://schemas.microsoft.com/office/drawing/2014/main" id="{00736911-B0A2-B897-7E62-5E194C9D5B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6080" y="2052498"/>
            <a:ext cx="497840" cy="497840"/>
          </a:xfrm>
          <a:prstGeom prst="rect">
            <a:avLst/>
          </a:prstGeom>
        </p:spPr>
      </p:pic>
      <p:pic>
        <p:nvPicPr>
          <p:cNvPr id="9" name="グラフィックス 8" descr="もみの木 単色塗りつぶし">
            <a:extLst>
              <a:ext uri="{FF2B5EF4-FFF2-40B4-BE49-F238E27FC236}">
                <a16:creationId xmlns:a16="http://schemas.microsoft.com/office/drawing/2014/main" id="{9CC813E9-69CA-8219-A599-9D3A352C1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30520" y="2753038"/>
            <a:ext cx="497840" cy="497840"/>
          </a:xfrm>
          <a:prstGeom prst="rect">
            <a:avLst/>
          </a:prstGeom>
        </p:spPr>
      </p:pic>
      <p:pic>
        <p:nvPicPr>
          <p:cNvPr id="10" name="グラフィックス 9" descr="もみの木 枠線">
            <a:extLst>
              <a:ext uri="{FF2B5EF4-FFF2-40B4-BE49-F238E27FC236}">
                <a16:creationId xmlns:a16="http://schemas.microsoft.com/office/drawing/2014/main" id="{FCEF8D7F-C578-7F80-A3E3-D74A1A0F8B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30520" y="3499620"/>
            <a:ext cx="497840" cy="497840"/>
          </a:xfrm>
          <a:prstGeom prst="rect">
            <a:avLst/>
          </a:prstGeom>
        </p:spPr>
      </p:pic>
      <p:pic>
        <p:nvPicPr>
          <p:cNvPr id="13" name="グラフィックス 12" descr="もみの木 単色塗りつぶし">
            <a:extLst>
              <a:ext uri="{FF2B5EF4-FFF2-40B4-BE49-F238E27FC236}">
                <a16:creationId xmlns:a16="http://schemas.microsoft.com/office/drawing/2014/main" id="{7B460FC5-981E-1CB4-F7B3-2E5031C85C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30520" y="4246202"/>
            <a:ext cx="497840" cy="497840"/>
          </a:xfrm>
          <a:prstGeom prst="rect">
            <a:avLst/>
          </a:prstGeom>
        </p:spPr>
      </p:pic>
      <p:pic>
        <p:nvPicPr>
          <p:cNvPr id="14" name="グラフィックス 13" descr="もみの木 枠線">
            <a:extLst>
              <a:ext uri="{FF2B5EF4-FFF2-40B4-BE49-F238E27FC236}">
                <a16:creationId xmlns:a16="http://schemas.microsoft.com/office/drawing/2014/main" id="{7AE180BB-E4B7-78A5-41D4-3C4F9BD94D4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30520" y="4992784"/>
            <a:ext cx="497840" cy="497840"/>
          </a:xfrm>
          <a:prstGeom prst="rect">
            <a:avLst/>
          </a:prstGeom>
        </p:spPr>
      </p:pic>
    </p:spTree>
    <p:extLst>
      <p:ext uri="{BB962C8B-B14F-4D97-AF65-F5344CB8AC3E}">
        <p14:creationId xmlns:p14="http://schemas.microsoft.com/office/powerpoint/2010/main" val="1265477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2F418-CEBF-BEA1-F329-E0534EBFA607}"/>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785F26E0-7803-B585-4A5C-48F7429D58F0}"/>
              </a:ext>
            </a:extLst>
          </p:cNvPr>
          <p:cNvSpPr>
            <a:spLocks noGrp="1"/>
          </p:cNvSpPr>
          <p:nvPr>
            <p:ph type="subTitle" idx="1"/>
          </p:nvPr>
        </p:nvSpPr>
        <p:spPr/>
        <p:txBody>
          <a:bodyPr/>
          <a:lstStyle/>
          <a:p>
            <a:endParaRPr kumimoji="1" lang="ja-JP" altLang="en-US"/>
          </a:p>
        </p:txBody>
      </p:sp>
      <p:pic>
        <p:nvPicPr>
          <p:cNvPr id="5" name="図 4">
            <a:extLst>
              <a:ext uri="{FF2B5EF4-FFF2-40B4-BE49-F238E27FC236}">
                <a16:creationId xmlns:a16="http://schemas.microsoft.com/office/drawing/2014/main" id="{163AFFED-B1EA-8F63-AB91-1B9F5FB90CE0}"/>
              </a:ext>
            </a:extLst>
          </p:cNvPr>
          <p:cNvPicPr>
            <a:picLocks noChangeAspect="1"/>
          </p:cNvPicPr>
          <p:nvPr/>
        </p:nvPicPr>
        <p:blipFill>
          <a:blip r:embed="rId3"/>
          <a:stretch>
            <a:fillRect/>
          </a:stretch>
        </p:blipFill>
        <p:spPr>
          <a:xfrm>
            <a:off x="0" y="0"/>
            <a:ext cx="12192000" cy="6858000"/>
          </a:xfrm>
          <a:prstGeom prst="rect">
            <a:avLst/>
          </a:prstGeom>
        </p:spPr>
      </p:pic>
      <p:sp>
        <p:nvSpPr>
          <p:cNvPr id="10" name="テキスト ボックス 9">
            <a:extLst>
              <a:ext uri="{FF2B5EF4-FFF2-40B4-BE49-F238E27FC236}">
                <a16:creationId xmlns:a16="http://schemas.microsoft.com/office/drawing/2014/main" id="{8B1B6C58-4AC9-7315-45EF-990929B0DE59}"/>
              </a:ext>
            </a:extLst>
          </p:cNvPr>
          <p:cNvSpPr txBox="1"/>
          <p:nvPr/>
        </p:nvSpPr>
        <p:spPr>
          <a:xfrm>
            <a:off x="777977" y="1391956"/>
            <a:ext cx="6413090" cy="646331"/>
          </a:xfrm>
          <a:prstGeom prst="rect">
            <a:avLst/>
          </a:prstGeom>
          <a:noFill/>
        </p:spPr>
        <p:txBody>
          <a:bodyPr wrap="square" rtlCol="0">
            <a:spAutoFit/>
          </a:bodyPr>
          <a:lstStyle/>
          <a:p>
            <a:r>
              <a:rPr lang="ja-JP" altLang="en-US" sz="3600" b="1" dirty="0">
                <a:solidFill>
                  <a:schemeClr val="accent6">
                    <a:lumMod val="75000"/>
                  </a:schemeClr>
                </a:solidFill>
              </a:rPr>
              <a:t>個人</a:t>
            </a:r>
            <a:r>
              <a:rPr kumimoji="1" lang="ja-JP" altLang="en-US" sz="3600" b="1" dirty="0">
                <a:solidFill>
                  <a:schemeClr val="accent6">
                    <a:lumMod val="75000"/>
                  </a:schemeClr>
                </a:solidFill>
              </a:rPr>
              <a:t>の考察</a:t>
            </a:r>
            <a:endParaRPr kumimoji="1" lang="en-US" altLang="ja-JP" sz="3600" b="1" dirty="0">
              <a:solidFill>
                <a:schemeClr val="accent6">
                  <a:lumMod val="75000"/>
                </a:schemeClr>
              </a:solidFill>
            </a:endParaRPr>
          </a:p>
        </p:txBody>
      </p:sp>
      <p:sp>
        <p:nvSpPr>
          <p:cNvPr id="4" name="テキスト ボックス 3">
            <a:extLst>
              <a:ext uri="{FF2B5EF4-FFF2-40B4-BE49-F238E27FC236}">
                <a16:creationId xmlns:a16="http://schemas.microsoft.com/office/drawing/2014/main" id="{133FB7E3-2558-FABB-387E-41BFE1F72D3F}"/>
              </a:ext>
            </a:extLst>
          </p:cNvPr>
          <p:cNvSpPr txBox="1"/>
          <p:nvPr/>
        </p:nvSpPr>
        <p:spPr>
          <a:xfrm>
            <a:off x="544366" y="2394337"/>
            <a:ext cx="11942601" cy="2862322"/>
          </a:xfrm>
          <a:prstGeom prst="rect">
            <a:avLst/>
          </a:prstGeom>
          <a:noFill/>
        </p:spPr>
        <p:txBody>
          <a:bodyPr wrap="square" rtlCol="0">
            <a:spAutoFit/>
          </a:bodyPr>
          <a:lstStyle/>
          <a:p>
            <a:r>
              <a:rPr kumimoji="1" lang="ja-JP" altLang="en-US" dirty="0"/>
              <a:t>・</a:t>
            </a:r>
            <a:r>
              <a:rPr kumimoji="1" lang="en-US" altLang="ja-JP" sz="1800" b="1" dirty="0"/>
              <a:t>5</a:t>
            </a:r>
            <a:r>
              <a:rPr kumimoji="1" lang="ja-JP" altLang="en-US" sz="1800" b="1" dirty="0"/>
              <a:t>月までの実習で</a:t>
            </a:r>
            <a:r>
              <a:rPr lang="en-US" altLang="ja-JP" sz="1800" b="1" dirty="0"/>
              <a:t>J</a:t>
            </a:r>
            <a:r>
              <a:rPr kumimoji="1" lang="en-US" altLang="ja-JP" sz="1800" b="1" dirty="0"/>
              <a:t>ava</a:t>
            </a:r>
            <a:r>
              <a:rPr kumimoji="1" lang="ja-JP" altLang="en-US" sz="1800" b="1" dirty="0"/>
              <a:t>や</a:t>
            </a:r>
            <a:r>
              <a:rPr kumimoji="1" lang="en-US" altLang="ja-JP" sz="1800" b="1" dirty="0"/>
              <a:t>DAO</a:t>
            </a:r>
            <a:r>
              <a:rPr kumimoji="1" lang="ja-JP" altLang="en-US" sz="1800" b="1" dirty="0"/>
              <a:t>、</a:t>
            </a:r>
            <a:r>
              <a:rPr kumimoji="1" lang="en-US" altLang="ja-JP" sz="1800" b="1" dirty="0"/>
              <a:t>CSS</a:t>
            </a:r>
            <a:r>
              <a:rPr kumimoji="1" lang="ja-JP" altLang="en-US" sz="1800" b="1" dirty="0"/>
              <a:t>など触ったことはあるが、自分が実装できるか不安・・。</a:t>
            </a:r>
            <a:endParaRPr lang="en-US" altLang="ja-JP" sz="1800" b="1" dirty="0"/>
          </a:p>
          <a:p>
            <a:r>
              <a:rPr lang="ja-JP" altLang="en-US" dirty="0"/>
              <a:t>→　わからないところは教えて頂きながら、実装を行った。</a:t>
            </a:r>
            <a:endParaRPr lang="en-US" altLang="ja-JP" dirty="0"/>
          </a:p>
          <a:p>
            <a:r>
              <a:rPr lang="ja-JP" altLang="en-US" dirty="0"/>
              <a:t>→　得られた知識を活用しながらなんとか自力で実装できるようになった。</a:t>
            </a:r>
            <a:endParaRPr lang="en-US" altLang="ja-JP" dirty="0"/>
          </a:p>
          <a:p>
            <a:endParaRPr kumimoji="1" lang="en-US" altLang="ja-JP" dirty="0"/>
          </a:p>
          <a:p>
            <a:r>
              <a:rPr kumimoji="1" lang="ja-JP" altLang="en-US" sz="1800" b="1" dirty="0"/>
              <a:t>・わからない部分に対して、どれくらいまで自力で行うか、人に聞くか</a:t>
            </a:r>
            <a:endParaRPr kumimoji="1" lang="en-US" altLang="ja-JP" sz="1800" b="1" dirty="0"/>
          </a:p>
          <a:p>
            <a:r>
              <a:rPr lang="ja-JP" altLang="en-US" dirty="0"/>
              <a:t>→　</a:t>
            </a:r>
            <a:r>
              <a:rPr lang="ja-JP" altLang="en-US" u="sng" dirty="0"/>
              <a:t>一時間考えて解決しなかったら聞く、など時間の目途を立てた。</a:t>
            </a:r>
            <a:endParaRPr lang="en-US" altLang="ja-JP" u="sng" dirty="0"/>
          </a:p>
          <a:p>
            <a:endParaRPr kumimoji="1" lang="en-US" altLang="ja-JP" dirty="0"/>
          </a:p>
          <a:p>
            <a:r>
              <a:rPr lang="ja-JP" altLang="en-US" dirty="0"/>
              <a:t>・</a:t>
            </a:r>
            <a:r>
              <a:rPr lang="ja-JP" altLang="en-US" sz="1800" b="1" dirty="0"/>
              <a:t>チームとして一つのものを作ることの難しさ</a:t>
            </a:r>
            <a:endParaRPr lang="en-US" altLang="ja-JP" sz="1800" dirty="0"/>
          </a:p>
          <a:p>
            <a:r>
              <a:rPr lang="ja-JP" altLang="en-US" dirty="0"/>
              <a:t>→　自分の意見だけでなくチームの人の意見を鑑みて作業を進める必要がある。</a:t>
            </a:r>
            <a:endParaRPr lang="en-US" altLang="ja-JP" dirty="0"/>
          </a:p>
          <a:p>
            <a:r>
              <a:rPr lang="ja-JP" altLang="en-US" dirty="0"/>
              <a:t>→　チームでいいものを作るためには意見のすり合わせや、イメージの共有などが大切。　</a:t>
            </a:r>
            <a:endParaRPr kumimoji="1" lang="en-US" altLang="ja-JP" dirty="0"/>
          </a:p>
        </p:txBody>
      </p:sp>
      <p:sp>
        <p:nvSpPr>
          <p:cNvPr id="6" name="テキスト ボックス 5">
            <a:extLst>
              <a:ext uri="{FF2B5EF4-FFF2-40B4-BE49-F238E27FC236}">
                <a16:creationId xmlns:a16="http://schemas.microsoft.com/office/drawing/2014/main" id="{10A8279C-BFC1-701E-D288-1DC8863F216E}"/>
              </a:ext>
            </a:extLst>
          </p:cNvPr>
          <p:cNvSpPr txBox="1"/>
          <p:nvPr/>
        </p:nvSpPr>
        <p:spPr>
          <a:xfrm>
            <a:off x="6360365" y="1390815"/>
            <a:ext cx="6322142" cy="707886"/>
          </a:xfrm>
          <a:prstGeom prst="rect">
            <a:avLst/>
          </a:prstGeom>
          <a:noFill/>
        </p:spPr>
        <p:txBody>
          <a:bodyPr wrap="square" rtlCol="0">
            <a:spAutoFit/>
          </a:bodyPr>
          <a:lstStyle/>
          <a:p>
            <a:r>
              <a:rPr lang="ja-JP" altLang="en-US" dirty="0"/>
              <a:t>グループとしての役割</a:t>
            </a:r>
            <a:r>
              <a:rPr lang="en-US" altLang="ja-JP" dirty="0"/>
              <a:t>:</a:t>
            </a:r>
            <a:r>
              <a:rPr lang="ja-JP" altLang="en-US" dirty="0"/>
              <a:t>　</a:t>
            </a:r>
            <a:r>
              <a:rPr lang="ja-JP" altLang="en-US" sz="2000" dirty="0"/>
              <a:t>機能担当</a:t>
            </a:r>
            <a:endParaRPr lang="en-US" altLang="ja-JP" sz="2000" dirty="0"/>
          </a:p>
          <a:p>
            <a:r>
              <a:rPr lang="ja-JP" altLang="en-US" dirty="0"/>
              <a:t>担当箇所</a:t>
            </a:r>
            <a:r>
              <a:rPr lang="en-US" altLang="ja-JP" dirty="0"/>
              <a:t>:</a:t>
            </a:r>
            <a:r>
              <a:rPr lang="ja-JP" altLang="en-US" dirty="0"/>
              <a:t>　</a:t>
            </a:r>
            <a:r>
              <a:rPr lang="en-US" altLang="ja-JP" sz="2000" dirty="0"/>
              <a:t>DAO</a:t>
            </a:r>
            <a:r>
              <a:rPr lang="ja-JP" altLang="en-US" sz="2000" dirty="0"/>
              <a:t>の作成、</a:t>
            </a:r>
            <a:r>
              <a:rPr lang="en-US" altLang="ja-JP" sz="2000" dirty="0"/>
              <a:t>CSS/</a:t>
            </a:r>
            <a:r>
              <a:rPr lang="en-US" altLang="ja-JP" sz="2000" dirty="0" err="1"/>
              <a:t>jsp</a:t>
            </a:r>
            <a:r>
              <a:rPr lang="ja-JP" altLang="en-US" sz="2000" dirty="0"/>
              <a:t>の作成</a:t>
            </a:r>
            <a:endParaRPr kumimoji="1" lang="ja-JP" altLang="en-US" sz="2000" dirty="0"/>
          </a:p>
        </p:txBody>
      </p:sp>
      <p:sp>
        <p:nvSpPr>
          <p:cNvPr id="7" name="テキスト ボックス 6">
            <a:extLst>
              <a:ext uri="{FF2B5EF4-FFF2-40B4-BE49-F238E27FC236}">
                <a16:creationId xmlns:a16="http://schemas.microsoft.com/office/drawing/2014/main" id="{6378A68C-7709-9339-5508-5FBD5783ABDD}"/>
              </a:ext>
            </a:extLst>
          </p:cNvPr>
          <p:cNvSpPr txBox="1"/>
          <p:nvPr/>
        </p:nvSpPr>
        <p:spPr>
          <a:xfrm>
            <a:off x="3854369" y="1509008"/>
            <a:ext cx="1435261" cy="400110"/>
          </a:xfrm>
          <a:prstGeom prst="rect">
            <a:avLst/>
          </a:prstGeom>
          <a:noFill/>
        </p:spPr>
        <p:txBody>
          <a:bodyPr wrap="square" rtlCol="0">
            <a:spAutoFit/>
          </a:bodyPr>
          <a:lstStyle/>
          <a:p>
            <a:r>
              <a:rPr kumimoji="1" lang="ja-JP" altLang="en-US" sz="2000" dirty="0"/>
              <a:t>浅野夢貴</a:t>
            </a:r>
          </a:p>
        </p:txBody>
      </p:sp>
    </p:spTree>
    <p:extLst>
      <p:ext uri="{BB962C8B-B14F-4D97-AF65-F5344CB8AC3E}">
        <p14:creationId xmlns:p14="http://schemas.microsoft.com/office/powerpoint/2010/main" val="4131645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2F418-CEBF-BEA1-F329-E0534EBFA607}"/>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785F26E0-7803-B585-4A5C-48F7429D58F0}"/>
              </a:ext>
            </a:extLst>
          </p:cNvPr>
          <p:cNvSpPr>
            <a:spLocks noGrp="1"/>
          </p:cNvSpPr>
          <p:nvPr>
            <p:ph type="subTitle" idx="1"/>
          </p:nvPr>
        </p:nvSpPr>
        <p:spPr/>
        <p:txBody>
          <a:bodyPr/>
          <a:lstStyle/>
          <a:p>
            <a:endParaRPr kumimoji="1" lang="ja-JP" altLang="en-US"/>
          </a:p>
        </p:txBody>
      </p:sp>
      <p:pic>
        <p:nvPicPr>
          <p:cNvPr id="5" name="図 4">
            <a:extLst>
              <a:ext uri="{FF2B5EF4-FFF2-40B4-BE49-F238E27FC236}">
                <a16:creationId xmlns:a16="http://schemas.microsoft.com/office/drawing/2014/main" id="{163AFFED-B1EA-8F63-AB91-1B9F5FB90CE0}"/>
              </a:ext>
            </a:extLst>
          </p:cNvPr>
          <p:cNvPicPr>
            <a:picLocks noChangeAspect="1"/>
          </p:cNvPicPr>
          <p:nvPr/>
        </p:nvPicPr>
        <p:blipFill>
          <a:blip r:embed="rId2"/>
          <a:stretch>
            <a:fillRect/>
          </a:stretch>
        </p:blipFill>
        <p:spPr>
          <a:xfrm>
            <a:off x="0" y="0"/>
            <a:ext cx="12192000" cy="6858000"/>
          </a:xfrm>
          <a:prstGeom prst="rect">
            <a:avLst/>
          </a:prstGeom>
        </p:spPr>
      </p:pic>
      <p:sp>
        <p:nvSpPr>
          <p:cNvPr id="10" name="テキスト ボックス 9">
            <a:extLst>
              <a:ext uri="{FF2B5EF4-FFF2-40B4-BE49-F238E27FC236}">
                <a16:creationId xmlns:a16="http://schemas.microsoft.com/office/drawing/2014/main" id="{8B1B6C58-4AC9-7315-45EF-990929B0DE59}"/>
              </a:ext>
            </a:extLst>
          </p:cNvPr>
          <p:cNvSpPr txBox="1"/>
          <p:nvPr/>
        </p:nvSpPr>
        <p:spPr>
          <a:xfrm>
            <a:off x="777977" y="1391956"/>
            <a:ext cx="6413090" cy="646331"/>
          </a:xfrm>
          <a:prstGeom prst="rect">
            <a:avLst/>
          </a:prstGeom>
          <a:noFill/>
        </p:spPr>
        <p:txBody>
          <a:bodyPr wrap="square" rtlCol="0">
            <a:spAutoFit/>
          </a:bodyPr>
          <a:lstStyle/>
          <a:p>
            <a:r>
              <a:rPr lang="ja-JP" altLang="en-US" sz="3600" b="1" dirty="0">
                <a:solidFill>
                  <a:schemeClr val="accent6">
                    <a:lumMod val="75000"/>
                  </a:schemeClr>
                </a:solidFill>
              </a:rPr>
              <a:t>個人</a:t>
            </a:r>
            <a:r>
              <a:rPr kumimoji="1" lang="ja-JP" altLang="en-US" sz="3600" b="1" dirty="0">
                <a:solidFill>
                  <a:schemeClr val="accent6">
                    <a:lumMod val="75000"/>
                  </a:schemeClr>
                </a:solidFill>
              </a:rPr>
              <a:t>の考察</a:t>
            </a:r>
            <a:endParaRPr kumimoji="1" lang="en-US" altLang="ja-JP" sz="3600" b="1" dirty="0">
              <a:solidFill>
                <a:schemeClr val="accent6">
                  <a:lumMod val="75000"/>
                </a:schemeClr>
              </a:solidFill>
            </a:endParaRPr>
          </a:p>
        </p:txBody>
      </p:sp>
      <p:sp>
        <p:nvSpPr>
          <p:cNvPr id="4" name="テキスト ボックス 3">
            <a:extLst>
              <a:ext uri="{FF2B5EF4-FFF2-40B4-BE49-F238E27FC236}">
                <a16:creationId xmlns:a16="http://schemas.microsoft.com/office/drawing/2014/main" id="{133FB7E3-2558-FABB-387E-41BFE1F72D3F}"/>
              </a:ext>
            </a:extLst>
          </p:cNvPr>
          <p:cNvSpPr txBox="1"/>
          <p:nvPr/>
        </p:nvSpPr>
        <p:spPr>
          <a:xfrm>
            <a:off x="777977" y="2229701"/>
            <a:ext cx="10529120" cy="3754874"/>
          </a:xfrm>
          <a:prstGeom prst="rect">
            <a:avLst/>
          </a:prstGeom>
          <a:noFill/>
        </p:spPr>
        <p:txBody>
          <a:bodyPr wrap="square" rtlCol="0">
            <a:spAutoFit/>
          </a:bodyPr>
          <a:lstStyle/>
          <a:p>
            <a:pPr marL="285750" indent="-285750">
              <a:buFont typeface="Wingdings" panose="05000000000000000000" pitchFamily="2" charset="2"/>
              <a:buChar char="l"/>
            </a:pPr>
            <a:r>
              <a:rPr lang="ja-JP" altLang="en-US" sz="2000" b="1" dirty="0"/>
              <a:t>データベースは、アプリ設計の基盤</a:t>
            </a:r>
            <a:endParaRPr lang="en-US" altLang="ja-JP" sz="2000" b="1" dirty="0"/>
          </a:p>
          <a:p>
            <a:r>
              <a:rPr lang="ja-JP" altLang="en-US" dirty="0"/>
              <a:t>→　余分なカラム、足りないカラムが途中で見つかり、ソースコードを大幅に改変する作業があった。</a:t>
            </a:r>
            <a:endParaRPr lang="en-US" altLang="ja-JP" dirty="0"/>
          </a:p>
          <a:p>
            <a:r>
              <a:rPr lang="ja-JP" altLang="en-US" dirty="0"/>
              <a:t>　　アプリ実装前にデータベースと機能が対応しているか見直す必要があった。</a:t>
            </a:r>
            <a:endParaRPr lang="en-US" altLang="ja-JP" dirty="0"/>
          </a:p>
          <a:p>
            <a:endParaRPr lang="en-US" altLang="ja-JP" dirty="0"/>
          </a:p>
          <a:p>
            <a:pPr marL="285750" indent="-285750">
              <a:buFont typeface="Wingdings" panose="05000000000000000000" pitchFamily="2" charset="2"/>
              <a:buChar char="l"/>
            </a:pPr>
            <a:r>
              <a:rPr lang="ja-JP" altLang="en-US" sz="2000" b="1" dirty="0"/>
              <a:t>共通認識、共通理解が作業効率を高める</a:t>
            </a:r>
            <a:endParaRPr lang="en-US" altLang="ja-JP" sz="2000" b="1" dirty="0"/>
          </a:p>
          <a:p>
            <a:r>
              <a:rPr lang="ja-JP" altLang="en-US" dirty="0"/>
              <a:t>→　共通認識、共通意識を持つことで、作業効率が大幅に向上した。</a:t>
            </a:r>
            <a:endParaRPr lang="en-US" altLang="ja-JP" dirty="0"/>
          </a:p>
          <a:p>
            <a:r>
              <a:rPr lang="ja-JP" altLang="en-US" dirty="0"/>
              <a:t>　　ソースコードやファイルの再利用ができ、無駄な作業を削減できた。</a:t>
            </a:r>
            <a:endParaRPr lang="en-US" altLang="ja-JP" dirty="0"/>
          </a:p>
          <a:p>
            <a:pPr marL="285750" indent="-285750">
              <a:buFont typeface="Wingdings" panose="05000000000000000000" pitchFamily="2" charset="2"/>
              <a:buChar char="l"/>
            </a:pPr>
            <a:endParaRPr lang="en-US" altLang="ja-JP" dirty="0"/>
          </a:p>
          <a:p>
            <a:pPr marL="285750" indent="-285750">
              <a:buFont typeface="Wingdings" panose="05000000000000000000" pitchFamily="2" charset="2"/>
              <a:buChar char="l"/>
            </a:pPr>
            <a:r>
              <a:rPr lang="ja-JP" altLang="en-US" sz="2000" b="1" dirty="0"/>
              <a:t>セキュリティ性をもっと高めたかった</a:t>
            </a:r>
            <a:endParaRPr lang="en-US" altLang="ja-JP" sz="2000" b="1" dirty="0"/>
          </a:p>
          <a:p>
            <a:r>
              <a:rPr lang="ja-JP" altLang="en-US" dirty="0"/>
              <a:t>→　家ＩＤの自動生成はセキュリティを意識した点。</a:t>
            </a:r>
            <a:endParaRPr lang="en-US" altLang="ja-JP" dirty="0"/>
          </a:p>
          <a:p>
            <a:r>
              <a:rPr lang="ja-JP" altLang="en-US" dirty="0"/>
              <a:t>　　ページ遷移制限、パスワードの暗号化、通信の暗号化を取り入れたかった。</a:t>
            </a:r>
            <a:endParaRPr lang="en-US" altLang="ja-JP" dirty="0"/>
          </a:p>
          <a:p>
            <a:pPr marL="285750" indent="-285750">
              <a:buFont typeface="Wingdings" panose="05000000000000000000" pitchFamily="2" charset="2"/>
              <a:buChar char="l"/>
            </a:pPr>
            <a:endParaRPr lang="en-US" altLang="ja-JP" dirty="0"/>
          </a:p>
          <a:p>
            <a:pPr marL="285750" indent="-285750">
              <a:buFont typeface="Wingdings" panose="05000000000000000000" pitchFamily="2" charset="2"/>
              <a:buChar char="l"/>
            </a:pPr>
            <a:endParaRPr lang="en-US" altLang="ja-JP" dirty="0"/>
          </a:p>
        </p:txBody>
      </p:sp>
      <p:sp>
        <p:nvSpPr>
          <p:cNvPr id="6" name="テキスト ボックス 5">
            <a:extLst>
              <a:ext uri="{FF2B5EF4-FFF2-40B4-BE49-F238E27FC236}">
                <a16:creationId xmlns:a16="http://schemas.microsoft.com/office/drawing/2014/main" id="{10A8279C-BFC1-701E-D288-1DC8863F216E}"/>
              </a:ext>
            </a:extLst>
          </p:cNvPr>
          <p:cNvSpPr txBox="1"/>
          <p:nvPr/>
        </p:nvSpPr>
        <p:spPr>
          <a:xfrm>
            <a:off x="5149490" y="1391956"/>
            <a:ext cx="7131153" cy="707886"/>
          </a:xfrm>
          <a:prstGeom prst="rect">
            <a:avLst/>
          </a:prstGeom>
          <a:noFill/>
        </p:spPr>
        <p:txBody>
          <a:bodyPr wrap="square" rtlCol="0">
            <a:spAutoFit/>
          </a:bodyPr>
          <a:lstStyle/>
          <a:p>
            <a:r>
              <a:rPr kumimoji="1" lang="ja-JP" altLang="en-US" dirty="0"/>
              <a:t>グループでの役割：</a:t>
            </a:r>
            <a:r>
              <a:rPr kumimoji="1" lang="ja-JP" altLang="en-US" sz="2000" dirty="0"/>
              <a:t>データベース構築管理</a:t>
            </a:r>
            <a:endParaRPr kumimoji="1" lang="en-US" altLang="ja-JP" sz="1600" dirty="0"/>
          </a:p>
          <a:p>
            <a:r>
              <a:rPr lang="ja-JP" altLang="en-US" dirty="0"/>
              <a:t>担当機能：</a:t>
            </a:r>
            <a:r>
              <a:rPr lang="ja-JP" altLang="en-US" sz="2000" dirty="0"/>
              <a:t>サーバーサイド全般、サインアップ、ログイン系</a:t>
            </a:r>
            <a:endParaRPr kumimoji="1" lang="ja-JP" altLang="en-US" sz="1600" dirty="0"/>
          </a:p>
        </p:txBody>
      </p:sp>
      <p:sp>
        <p:nvSpPr>
          <p:cNvPr id="7" name="テキスト ボックス 6">
            <a:extLst>
              <a:ext uri="{FF2B5EF4-FFF2-40B4-BE49-F238E27FC236}">
                <a16:creationId xmlns:a16="http://schemas.microsoft.com/office/drawing/2014/main" id="{72EA3C14-177B-41B1-C9D9-7D7968CC8E00}"/>
              </a:ext>
            </a:extLst>
          </p:cNvPr>
          <p:cNvSpPr txBox="1"/>
          <p:nvPr/>
        </p:nvSpPr>
        <p:spPr>
          <a:xfrm>
            <a:off x="3630868" y="1502926"/>
            <a:ext cx="1429979" cy="400110"/>
          </a:xfrm>
          <a:prstGeom prst="rect">
            <a:avLst/>
          </a:prstGeom>
          <a:noFill/>
        </p:spPr>
        <p:txBody>
          <a:bodyPr wrap="square" rtlCol="0">
            <a:spAutoFit/>
          </a:bodyPr>
          <a:lstStyle/>
          <a:p>
            <a:r>
              <a:rPr kumimoji="1" lang="ja-JP" altLang="en-US" sz="2000" dirty="0"/>
              <a:t>伊東 智輝</a:t>
            </a:r>
          </a:p>
        </p:txBody>
      </p:sp>
    </p:spTree>
    <p:extLst>
      <p:ext uri="{BB962C8B-B14F-4D97-AF65-F5344CB8AC3E}">
        <p14:creationId xmlns:p14="http://schemas.microsoft.com/office/powerpoint/2010/main" val="3752667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0180536-4E28-3893-CF7D-C80DCB71B723}"/>
              </a:ext>
            </a:extLst>
          </p:cNvPr>
          <p:cNvPicPr>
            <a:picLocks noChangeAspect="1"/>
          </p:cNvPicPr>
          <p:nvPr/>
        </p:nvPicPr>
        <p:blipFill>
          <a:blip r:embed="rId2"/>
          <a:stretch>
            <a:fillRect/>
          </a:stretch>
        </p:blipFill>
        <p:spPr>
          <a:xfrm>
            <a:off x="0" y="1"/>
            <a:ext cx="12192000" cy="6858000"/>
          </a:xfrm>
          <a:prstGeom prst="rect">
            <a:avLst/>
          </a:prstGeom>
        </p:spPr>
      </p:pic>
      <p:sp>
        <p:nvSpPr>
          <p:cNvPr id="3" name="字幕 2">
            <a:extLst>
              <a:ext uri="{FF2B5EF4-FFF2-40B4-BE49-F238E27FC236}">
                <a16:creationId xmlns:a16="http://schemas.microsoft.com/office/drawing/2014/main" id="{1D326A99-C8A8-2AF0-8A69-951968EFBF88}"/>
              </a:ext>
            </a:extLst>
          </p:cNvPr>
          <p:cNvSpPr>
            <a:spLocks noGrp="1"/>
          </p:cNvSpPr>
          <p:nvPr>
            <p:ph type="subTitle" idx="1"/>
          </p:nvPr>
        </p:nvSpPr>
        <p:spPr>
          <a:xfrm>
            <a:off x="717756" y="2291745"/>
            <a:ext cx="11277600" cy="3211958"/>
          </a:xfrm>
        </p:spPr>
        <p:txBody>
          <a:bodyPr>
            <a:normAutofit/>
          </a:bodyPr>
          <a:lstStyle/>
          <a:p>
            <a:pPr algn="l"/>
            <a:r>
              <a:rPr lang="ja-JP" altLang="en-US" sz="2000" b="1" dirty="0"/>
              <a:t>＜プログラミングが難しかった＞</a:t>
            </a:r>
            <a:endParaRPr lang="en-US" altLang="ja-JP" sz="2000" b="1" dirty="0"/>
          </a:p>
          <a:p>
            <a:pPr algn="l"/>
            <a:r>
              <a:rPr lang="ja-JP" altLang="en-US" sz="1800" dirty="0"/>
              <a:t>メンバーと助け合い、話し合うことで、</a:t>
            </a:r>
            <a:r>
              <a:rPr lang="en-US" altLang="ja-JP" sz="1800" dirty="0"/>
              <a:t>1</a:t>
            </a:r>
            <a:r>
              <a:rPr lang="ja-JP" altLang="en-US" sz="1800" dirty="0"/>
              <a:t>つ</a:t>
            </a:r>
            <a:r>
              <a:rPr lang="en-US" altLang="ja-JP" sz="1800" dirty="0"/>
              <a:t>1</a:t>
            </a:r>
            <a:r>
              <a:rPr lang="ja-JP" altLang="en-US" sz="1800" dirty="0"/>
              <a:t>つプログラムの理解をすることができた。</a:t>
            </a:r>
            <a:endParaRPr lang="en-US" altLang="ja-JP" sz="1800" dirty="0"/>
          </a:p>
          <a:p>
            <a:pPr algn="l"/>
            <a:r>
              <a:rPr lang="ja-JP" altLang="en-US" sz="1800" dirty="0"/>
              <a:t>→プログラミングは個人作業ではあるが、コミュニケーションがとても大切と分かった。</a:t>
            </a:r>
            <a:endParaRPr lang="en-US" altLang="ja-JP" sz="1800" dirty="0"/>
          </a:p>
          <a:p>
            <a:pPr algn="l"/>
            <a:endParaRPr lang="en-US" altLang="ja-JP" sz="2000" dirty="0"/>
          </a:p>
          <a:p>
            <a:pPr algn="l"/>
            <a:r>
              <a:rPr lang="ja-JP" altLang="en-US" sz="2000" b="1" dirty="0"/>
              <a:t>＜チームで共通理解をすることの難しさ＞</a:t>
            </a:r>
            <a:endParaRPr lang="en-US" altLang="ja-JP" sz="2000" b="1" dirty="0"/>
          </a:p>
          <a:p>
            <a:pPr algn="l"/>
            <a:r>
              <a:rPr lang="ja-JP" altLang="en-US" sz="1800" dirty="0"/>
              <a:t>要件定義の段階から、話し合いで、１つの事柄の理解を一致させるというのが難しかった。</a:t>
            </a:r>
            <a:endParaRPr lang="en-US" altLang="ja-JP" sz="1800" dirty="0"/>
          </a:p>
          <a:p>
            <a:pPr algn="l"/>
            <a:r>
              <a:rPr lang="ja-JP" altLang="en-US" sz="1800" dirty="0"/>
              <a:t>→１つ１つ、自分の理解が不安だったら確認をすることの重要性を学んだ。</a:t>
            </a:r>
            <a:endParaRPr lang="en-US" altLang="ja-JP" sz="1800" dirty="0"/>
          </a:p>
        </p:txBody>
      </p:sp>
      <p:sp>
        <p:nvSpPr>
          <p:cNvPr id="4" name="テキスト ボックス 3">
            <a:extLst>
              <a:ext uri="{FF2B5EF4-FFF2-40B4-BE49-F238E27FC236}">
                <a16:creationId xmlns:a16="http://schemas.microsoft.com/office/drawing/2014/main" id="{8A1E6DCE-49D9-43D9-D721-FAC3D9199885}"/>
              </a:ext>
            </a:extLst>
          </p:cNvPr>
          <p:cNvSpPr txBox="1"/>
          <p:nvPr/>
        </p:nvSpPr>
        <p:spPr>
          <a:xfrm>
            <a:off x="6302477" y="1415854"/>
            <a:ext cx="5820697" cy="707886"/>
          </a:xfrm>
          <a:prstGeom prst="rect">
            <a:avLst/>
          </a:prstGeom>
          <a:noFill/>
        </p:spPr>
        <p:txBody>
          <a:bodyPr wrap="square" rtlCol="0">
            <a:spAutoFit/>
          </a:bodyPr>
          <a:lstStyle/>
          <a:p>
            <a:r>
              <a:rPr kumimoji="1" lang="ja-JP" altLang="en-US" dirty="0"/>
              <a:t>担当：</a:t>
            </a:r>
            <a:r>
              <a:rPr kumimoji="1" lang="ja-JP" altLang="en-US" sz="2000" dirty="0"/>
              <a:t>品質管理</a:t>
            </a:r>
            <a:endParaRPr kumimoji="1" lang="en-US" altLang="ja-JP" sz="1600" dirty="0"/>
          </a:p>
          <a:p>
            <a:r>
              <a:rPr lang="en-US" altLang="ja-JP" sz="2000" dirty="0"/>
              <a:t>Servlet</a:t>
            </a:r>
            <a:r>
              <a:rPr lang="ja-JP" altLang="en-US" sz="2000" dirty="0"/>
              <a:t>等作成、ハンバーガーメニュー、</a:t>
            </a:r>
            <a:r>
              <a:rPr lang="en-US" altLang="ja-JP" sz="2000" dirty="0"/>
              <a:t>CSS</a:t>
            </a:r>
            <a:endParaRPr kumimoji="1" lang="ja-JP" altLang="en-US" sz="2000" dirty="0"/>
          </a:p>
        </p:txBody>
      </p:sp>
      <p:sp>
        <p:nvSpPr>
          <p:cNvPr id="6" name="テキスト ボックス 5">
            <a:extLst>
              <a:ext uri="{FF2B5EF4-FFF2-40B4-BE49-F238E27FC236}">
                <a16:creationId xmlns:a16="http://schemas.microsoft.com/office/drawing/2014/main" id="{40320413-7A8A-3569-313D-C30D44167E52}"/>
              </a:ext>
            </a:extLst>
          </p:cNvPr>
          <p:cNvSpPr txBox="1"/>
          <p:nvPr/>
        </p:nvSpPr>
        <p:spPr>
          <a:xfrm>
            <a:off x="559210" y="1354297"/>
            <a:ext cx="6413090" cy="646331"/>
          </a:xfrm>
          <a:prstGeom prst="rect">
            <a:avLst/>
          </a:prstGeom>
          <a:noFill/>
        </p:spPr>
        <p:txBody>
          <a:bodyPr wrap="square" rtlCol="0">
            <a:spAutoFit/>
          </a:bodyPr>
          <a:lstStyle/>
          <a:p>
            <a:r>
              <a:rPr lang="ja-JP" altLang="en-US" sz="3600" b="1" dirty="0">
                <a:solidFill>
                  <a:schemeClr val="accent6">
                    <a:lumMod val="75000"/>
                  </a:schemeClr>
                </a:solidFill>
              </a:rPr>
              <a:t>個人</a:t>
            </a:r>
            <a:r>
              <a:rPr kumimoji="1" lang="ja-JP" altLang="en-US" sz="3600" b="1" dirty="0">
                <a:solidFill>
                  <a:schemeClr val="accent6">
                    <a:lumMod val="75000"/>
                  </a:schemeClr>
                </a:solidFill>
              </a:rPr>
              <a:t>の考察</a:t>
            </a:r>
            <a:endParaRPr kumimoji="1" lang="en-US" altLang="ja-JP" sz="3600" b="1"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4C2BD358-BFF1-7A53-C9FB-3D23D7DA2E24}"/>
              </a:ext>
            </a:extLst>
          </p:cNvPr>
          <p:cNvSpPr txBox="1"/>
          <p:nvPr/>
        </p:nvSpPr>
        <p:spPr>
          <a:xfrm>
            <a:off x="3630868" y="1502926"/>
            <a:ext cx="1429979" cy="400110"/>
          </a:xfrm>
          <a:prstGeom prst="rect">
            <a:avLst/>
          </a:prstGeom>
          <a:noFill/>
        </p:spPr>
        <p:txBody>
          <a:bodyPr wrap="square" rtlCol="0">
            <a:spAutoFit/>
          </a:bodyPr>
          <a:lstStyle/>
          <a:p>
            <a:r>
              <a:rPr kumimoji="1" lang="ja-JP" altLang="en-US" sz="2000" dirty="0"/>
              <a:t>伊藤そら</a:t>
            </a:r>
          </a:p>
        </p:txBody>
      </p:sp>
    </p:spTree>
    <p:extLst>
      <p:ext uri="{BB962C8B-B14F-4D97-AF65-F5344CB8AC3E}">
        <p14:creationId xmlns:p14="http://schemas.microsoft.com/office/powerpoint/2010/main" val="190940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2F418-CEBF-BEA1-F329-E0534EBFA607}"/>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785F26E0-7803-B585-4A5C-48F7429D58F0}"/>
              </a:ext>
            </a:extLst>
          </p:cNvPr>
          <p:cNvSpPr>
            <a:spLocks noGrp="1"/>
          </p:cNvSpPr>
          <p:nvPr>
            <p:ph type="subTitle" idx="1"/>
          </p:nvPr>
        </p:nvSpPr>
        <p:spPr/>
        <p:txBody>
          <a:bodyPr/>
          <a:lstStyle/>
          <a:p>
            <a:endParaRPr kumimoji="1" lang="ja-JP" altLang="en-US"/>
          </a:p>
        </p:txBody>
      </p:sp>
      <p:pic>
        <p:nvPicPr>
          <p:cNvPr id="5" name="図 4">
            <a:extLst>
              <a:ext uri="{FF2B5EF4-FFF2-40B4-BE49-F238E27FC236}">
                <a16:creationId xmlns:a16="http://schemas.microsoft.com/office/drawing/2014/main" id="{163AFFED-B1EA-8F63-AB91-1B9F5FB90CE0}"/>
              </a:ext>
            </a:extLst>
          </p:cNvPr>
          <p:cNvPicPr>
            <a:picLocks noChangeAspect="1"/>
          </p:cNvPicPr>
          <p:nvPr/>
        </p:nvPicPr>
        <p:blipFill>
          <a:blip r:embed="rId2"/>
          <a:stretch>
            <a:fillRect/>
          </a:stretch>
        </p:blipFill>
        <p:spPr>
          <a:xfrm>
            <a:off x="0" y="0"/>
            <a:ext cx="12192000" cy="6858000"/>
          </a:xfrm>
          <a:prstGeom prst="rect">
            <a:avLst/>
          </a:prstGeom>
        </p:spPr>
      </p:pic>
      <p:sp>
        <p:nvSpPr>
          <p:cNvPr id="10" name="テキスト ボックス 9">
            <a:extLst>
              <a:ext uri="{FF2B5EF4-FFF2-40B4-BE49-F238E27FC236}">
                <a16:creationId xmlns:a16="http://schemas.microsoft.com/office/drawing/2014/main" id="{8B1B6C58-4AC9-7315-45EF-990929B0DE59}"/>
              </a:ext>
            </a:extLst>
          </p:cNvPr>
          <p:cNvSpPr txBox="1"/>
          <p:nvPr/>
        </p:nvSpPr>
        <p:spPr>
          <a:xfrm>
            <a:off x="777977" y="1391956"/>
            <a:ext cx="6413090" cy="646331"/>
          </a:xfrm>
          <a:prstGeom prst="rect">
            <a:avLst/>
          </a:prstGeom>
          <a:noFill/>
        </p:spPr>
        <p:txBody>
          <a:bodyPr wrap="square" rtlCol="0">
            <a:spAutoFit/>
          </a:bodyPr>
          <a:lstStyle/>
          <a:p>
            <a:r>
              <a:rPr kumimoji="1" lang="ja-JP" altLang="en-US" sz="3600" b="1" dirty="0">
                <a:solidFill>
                  <a:schemeClr val="accent6">
                    <a:lumMod val="75000"/>
                  </a:schemeClr>
                </a:solidFill>
              </a:rPr>
              <a:t>グループとしての考察</a:t>
            </a:r>
            <a:endParaRPr kumimoji="1" lang="en-US" altLang="ja-JP" sz="3600" b="1" dirty="0">
              <a:solidFill>
                <a:schemeClr val="accent6">
                  <a:lumMod val="75000"/>
                </a:schemeClr>
              </a:solidFill>
            </a:endParaRPr>
          </a:p>
        </p:txBody>
      </p:sp>
      <p:sp>
        <p:nvSpPr>
          <p:cNvPr id="4" name="テキスト ボックス 3">
            <a:extLst>
              <a:ext uri="{FF2B5EF4-FFF2-40B4-BE49-F238E27FC236}">
                <a16:creationId xmlns:a16="http://schemas.microsoft.com/office/drawing/2014/main" id="{133FB7E3-2558-FABB-387E-41BFE1F72D3F}"/>
              </a:ext>
            </a:extLst>
          </p:cNvPr>
          <p:cNvSpPr txBox="1"/>
          <p:nvPr/>
        </p:nvSpPr>
        <p:spPr>
          <a:xfrm>
            <a:off x="945125" y="2172671"/>
            <a:ext cx="7439600" cy="3631763"/>
          </a:xfrm>
          <a:prstGeom prst="rect">
            <a:avLst/>
          </a:prstGeom>
          <a:noFill/>
        </p:spPr>
        <p:txBody>
          <a:bodyPr wrap="square" rtlCol="0">
            <a:spAutoFit/>
          </a:bodyPr>
          <a:lstStyle/>
          <a:p>
            <a:r>
              <a:rPr kumimoji="1" lang="ja-JP" altLang="en-US" dirty="0"/>
              <a:t>・</a:t>
            </a:r>
            <a:r>
              <a:rPr kumimoji="1" lang="ja-JP" altLang="en-US" sz="2000" b="1" dirty="0"/>
              <a:t>経験者が</a:t>
            </a:r>
            <a:r>
              <a:rPr kumimoji="1" lang="en-US" altLang="ja-JP" sz="2400" b="1" dirty="0"/>
              <a:t>1/6</a:t>
            </a:r>
            <a:r>
              <a:rPr kumimoji="1" lang="ja-JP" altLang="en-US" sz="2400" b="1" dirty="0"/>
              <a:t>人</a:t>
            </a:r>
            <a:r>
              <a:rPr kumimoji="1" lang="ja-JP" altLang="en-US" sz="2000" b="1" dirty="0"/>
              <a:t>　</a:t>
            </a:r>
            <a:r>
              <a:rPr lang="ja-JP" altLang="en-US" dirty="0"/>
              <a:t>→　</a:t>
            </a:r>
            <a:r>
              <a:rPr lang="ja-JP" altLang="en-US" u="sng" dirty="0"/>
              <a:t>質問、確認が一人に集中</a:t>
            </a:r>
            <a:endParaRPr lang="en-US" altLang="ja-JP" u="sng" dirty="0"/>
          </a:p>
          <a:p>
            <a:r>
              <a:rPr lang="ja-JP" altLang="en-US" dirty="0"/>
              <a:t>→　一旦自分でできるところまで仕上げてから確認、</a:t>
            </a:r>
            <a:endParaRPr lang="en-US" altLang="ja-JP" dirty="0"/>
          </a:p>
          <a:p>
            <a:r>
              <a:rPr kumimoji="1" lang="ja-JP" altLang="en-US" dirty="0"/>
              <a:t>　　わからなければ講師に質問するようにした</a:t>
            </a:r>
            <a:endParaRPr kumimoji="1" lang="en-US" altLang="ja-JP" dirty="0"/>
          </a:p>
          <a:p>
            <a:endParaRPr lang="en-US" altLang="ja-JP" dirty="0"/>
          </a:p>
          <a:p>
            <a:r>
              <a:rPr kumimoji="1" lang="ja-JP" altLang="en-US" dirty="0"/>
              <a:t>・</a:t>
            </a:r>
            <a:r>
              <a:rPr kumimoji="1" lang="ja-JP" altLang="en-US" sz="2000" b="1" dirty="0"/>
              <a:t>機能が多い </a:t>
            </a:r>
            <a:r>
              <a:rPr kumimoji="1" lang="en-US" altLang="ja-JP" sz="2000" b="1" dirty="0"/>
              <a:t>+ </a:t>
            </a:r>
            <a:r>
              <a:rPr kumimoji="1" lang="ja-JP" altLang="en-US" sz="2000" b="1" dirty="0"/>
              <a:t>一個一個が重い</a:t>
            </a:r>
            <a:r>
              <a:rPr lang="ja-JP" altLang="en-US" sz="2000" b="1" dirty="0"/>
              <a:t>　</a:t>
            </a:r>
            <a:r>
              <a:rPr lang="ja-JP" altLang="en-US" dirty="0"/>
              <a:t>→　厳選が大変だった</a:t>
            </a:r>
            <a:endParaRPr lang="en-US" altLang="ja-JP" dirty="0"/>
          </a:p>
          <a:p>
            <a:r>
              <a:rPr lang="ja-JP" altLang="en-US" dirty="0"/>
              <a:t>→　優先順位の高いメイン機能に絞って作成した</a:t>
            </a:r>
            <a:endParaRPr lang="en-US" altLang="ja-JP" dirty="0"/>
          </a:p>
          <a:p>
            <a:endParaRPr lang="en-US" altLang="ja-JP" dirty="0"/>
          </a:p>
          <a:p>
            <a:endParaRPr kumimoji="1" lang="en-US" altLang="ja-JP" dirty="0"/>
          </a:p>
          <a:p>
            <a:r>
              <a:rPr lang="ja-JP" altLang="en-US" dirty="0"/>
              <a:t>・</a:t>
            </a:r>
            <a:r>
              <a:rPr lang="ja-JP" altLang="en-US" sz="2000" b="1" dirty="0"/>
              <a:t>時間配分　</a:t>
            </a:r>
            <a:r>
              <a:rPr lang="ja-JP" altLang="en-US" sz="2000" dirty="0"/>
              <a:t>→　</a:t>
            </a:r>
            <a:r>
              <a:rPr lang="ja-JP" altLang="en-US" dirty="0"/>
              <a:t>想定した時間に間に合わない</a:t>
            </a:r>
            <a:endParaRPr lang="en-US" altLang="ja-JP" sz="2000" dirty="0"/>
          </a:p>
          <a:p>
            <a:r>
              <a:rPr kumimoji="1" lang="ja-JP" altLang="en-US" sz="2000" dirty="0"/>
              <a:t>→　</a:t>
            </a:r>
            <a:r>
              <a:rPr kumimoji="1" lang="ja-JP" altLang="en-US" dirty="0"/>
              <a:t>日毎の具体的な目標の設定、</a:t>
            </a:r>
            <a:endParaRPr kumimoji="1" lang="en-US" altLang="ja-JP" dirty="0"/>
          </a:p>
          <a:p>
            <a:r>
              <a:rPr lang="ja-JP" altLang="en-US" dirty="0"/>
              <a:t>　　より効率的な役割分担（機能組、デザイン組など</a:t>
            </a:r>
            <a:r>
              <a:rPr lang="ja-JP" altLang="en-US" sz="2000" dirty="0"/>
              <a:t>）</a:t>
            </a:r>
            <a:endParaRPr kumimoji="1" lang="en-US" altLang="ja-JP" dirty="0"/>
          </a:p>
          <a:p>
            <a:endParaRPr kumimoji="1" lang="en-US" altLang="ja-JP" b="1" dirty="0"/>
          </a:p>
        </p:txBody>
      </p:sp>
      <p:sp>
        <p:nvSpPr>
          <p:cNvPr id="6" name="テキスト ボックス 5">
            <a:extLst>
              <a:ext uri="{FF2B5EF4-FFF2-40B4-BE49-F238E27FC236}">
                <a16:creationId xmlns:a16="http://schemas.microsoft.com/office/drawing/2014/main" id="{10A8279C-BFC1-701E-D288-1DC8863F216E}"/>
              </a:ext>
            </a:extLst>
          </p:cNvPr>
          <p:cNvSpPr txBox="1"/>
          <p:nvPr/>
        </p:nvSpPr>
        <p:spPr>
          <a:xfrm>
            <a:off x="5732820" y="1526340"/>
            <a:ext cx="6322142" cy="400110"/>
          </a:xfrm>
          <a:prstGeom prst="rect">
            <a:avLst/>
          </a:prstGeom>
          <a:noFill/>
        </p:spPr>
        <p:txBody>
          <a:bodyPr wrap="square" rtlCol="0">
            <a:spAutoFit/>
          </a:bodyPr>
          <a:lstStyle/>
          <a:p>
            <a:r>
              <a:rPr kumimoji="1" lang="ja-JP" altLang="en-US" sz="2000" dirty="0"/>
              <a:t>ネガティブ編</a:t>
            </a:r>
          </a:p>
        </p:txBody>
      </p:sp>
    </p:spTree>
    <p:extLst>
      <p:ext uri="{BB962C8B-B14F-4D97-AF65-F5344CB8AC3E}">
        <p14:creationId xmlns:p14="http://schemas.microsoft.com/office/powerpoint/2010/main" val="2016769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2F418-CEBF-BEA1-F329-E0534EBFA607}"/>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785F26E0-7803-B585-4A5C-48F7429D58F0}"/>
              </a:ext>
            </a:extLst>
          </p:cNvPr>
          <p:cNvSpPr>
            <a:spLocks noGrp="1"/>
          </p:cNvSpPr>
          <p:nvPr>
            <p:ph type="subTitle" idx="1"/>
          </p:nvPr>
        </p:nvSpPr>
        <p:spPr/>
        <p:txBody>
          <a:bodyPr/>
          <a:lstStyle/>
          <a:p>
            <a:endParaRPr kumimoji="1" lang="ja-JP" altLang="en-US"/>
          </a:p>
        </p:txBody>
      </p:sp>
      <p:pic>
        <p:nvPicPr>
          <p:cNvPr id="5" name="図 4">
            <a:extLst>
              <a:ext uri="{FF2B5EF4-FFF2-40B4-BE49-F238E27FC236}">
                <a16:creationId xmlns:a16="http://schemas.microsoft.com/office/drawing/2014/main" id="{163AFFED-B1EA-8F63-AB91-1B9F5FB90CE0}"/>
              </a:ext>
            </a:extLst>
          </p:cNvPr>
          <p:cNvPicPr>
            <a:picLocks noChangeAspect="1"/>
          </p:cNvPicPr>
          <p:nvPr/>
        </p:nvPicPr>
        <p:blipFill>
          <a:blip r:embed="rId2"/>
          <a:stretch>
            <a:fillRect/>
          </a:stretch>
        </p:blipFill>
        <p:spPr>
          <a:xfrm>
            <a:off x="0" y="0"/>
            <a:ext cx="12192000" cy="6858000"/>
          </a:xfrm>
          <a:prstGeom prst="rect">
            <a:avLst/>
          </a:prstGeom>
        </p:spPr>
      </p:pic>
      <p:sp>
        <p:nvSpPr>
          <p:cNvPr id="10" name="テキスト ボックス 9">
            <a:extLst>
              <a:ext uri="{FF2B5EF4-FFF2-40B4-BE49-F238E27FC236}">
                <a16:creationId xmlns:a16="http://schemas.microsoft.com/office/drawing/2014/main" id="{8B1B6C58-4AC9-7315-45EF-990929B0DE59}"/>
              </a:ext>
            </a:extLst>
          </p:cNvPr>
          <p:cNvSpPr txBox="1"/>
          <p:nvPr/>
        </p:nvSpPr>
        <p:spPr>
          <a:xfrm>
            <a:off x="777977" y="1391956"/>
            <a:ext cx="6413090" cy="646331"/>
          </a:xfrm>
          <a:prstGeom prst="rect">
            <a:avLst/>
          </a:prstGeom>
          <a:noFill/>
        </p:spPr>
        <p:txBody>
          <a:bodyPr wrap="square" rtlCol="0">
            <a:spAutoFit/>
          </a:bodyPr>
          <a:lstStyle/>
          <a:p>
            <a:r>
              <a:rPr kumimoji="1" lang="ja-JP" altLang="en-US" sz="3600" b="1" dirty="0">
                <a:solidFill>
                  <a:schemeClr val="accent6">
                    <a:lumMod val="75000"/>
                  </a:schemeClr>
                </a:solidFill>
              </a:rPr>
              <a:t>グループとしての考察</a:t>
            </a:r>
            <a:endParaRPr kumimoji="1" lang="en-US" altLang="ja-JP" sz="3600" b="1" dirty="0">
              <a:solidFill>
                <a:schemeClr val="accent6">
                  <a:lumMod val="75000"/>
                </a:schemeClr>
              </a:solidFill>
            </a:endParaRPr>
          </a:p>
        </p:txBody>
      </p:sp>
      <p:sp>
        <p:nvSpPr>
          <p:cNvPr id="4" name="テキスト ボックス 3">
            <a:extLst>
              <a:ext uri="{FF2B5EF4-FFF2-40B4-BE49-F238E27FC236}">
                <a16:creationId xmlns:a16="http://schemas.microsoft.com/office/drawing/2014/main" id="{133FB7E3-2558-FABB-387E-41BFE1F72D3F}"/>
              </a:ext>
            </a:extLst>
          </p:cNvPr>
          <p:cNvSpPr txBox="1"/>
          <p:nvPr/>
        </p:nvSpPr>
        <p:spPr>
          <a:xfrm>
            <a:off x="905796" y="2172671"/>
            <a:ext cx="9143999" cy="4308872"/>
          </a:xfrm>
          <a:prstGeom prst="rect">
            <a:avLst/>
          </a:prstGeom>
          <a:noFill/>
        </p:spPr>
        <p:txBody>
          <a:bodyPr wrap="square" rtlCol="0">
            <a:spAutoFit/>
          </a:bodyPr>
          <a:lstStyle/>
          <a:p>
            <a:r>
              <a:rPr kumimoji="1" lang="ja-JP" altLang="en-US" sz="2000" dirty="0"/>
              <a:t>・</a:t>
            </a:r>
            <a:r>
              <a:rPr kumimoji="1" lang="ja-JP" altLang="en-US" sz="2000" b="1" dirty="0"/>
              <a:t>コミュニケーション◎</a:t>
            </a:r>
            <a:endParaRPr kumimoji="1" lang="en-US" altLang="ja-JP" sz="2000" b="1" dirty="0"/>
          </a:p>
          <a:p>
            <a:r>
              <a:rPr lang="ja-JP" altLang="en-US" dirty="0"/>
              <a:t>→　話しやすい環境、反応◎</a:t>
            </a:r>
            <a:endParaRPr kumimoji="1" lang="en-US" altLang="ja-JP" dirty="0"/>
          </a:p>
          <a:p>
            <a:endParaRPr lang="en-US" altLang="ja-JP" sz="2000" dirty="0"/>
          </a:p>
          <a:p>
            <a:r>
              <a:rPr kumimoji="1" lang="ja-JP" altLang="en-US" sz="2000" dirty="0"/>
              <a:t>・</a:t>
            </a:r>
            <a:r>
              <a:rPr kumimoji="1" lang="ja-JP" altLang="en-US" sz="2000" b="1" dirty="0"/>
              <a:t>「みんなで」作ることができた</a:t>
            </a:r>
            <a:endParaRPr kumimoji="1" lang="en-US" altLang="ja-JP" sz="2000" b="1" dirty="0"/>
          </a:p>
          <a:p>
            <a:r>
              <a:rPr lang="ja-JP" altLang="en-US" dirty="0"/>
              <a:t>→　テーマカラーやアプリ名に関して、全員の意見を取り入れつつ結合できた　　　　　　　　　　</a:t>
            </a:r>
            <a:endParaRPr lang="en-US" altLang="ja-JP" dirty="0"/>
          </a:p>
          <a:p>
            <a:endParaRPr lang="en-US" altLang="ja-JP" dirty="0"/>
          </a:p>
          <a:p>
            <a:r>
              <a:rPr lang="ja-JP" altLang="en-US" sz="2000" dirty="0"/>
              <a:t>・</a:t>
            </a:r>
            <a:r>
              <a:rPr lang="ja-JP" altLang="en-US" sz="2000" b="1" dirty="0"/>
              <a:t>一人ひとり責任感を持って取り組んだ</a:t>
            </a:r>
            <a:endParaRPr lang="en-US" altLang="ja-JP" sz="2000" b="1" dirty="0"/>
          </a:p>
          <a:p>
            <a:r>
              <a:rPr lang="ja-JP" altLang="en-US" sz="2000" dirty="0"/>
              <a:t>→　</a:t>
            </a:r>
            <a:r>
              <a:rPr lang="ja-JP" altLang="en-US" dirty="0"/>
              <a:t>任せられたタスクは最後まで投げ出さない</a:t>
            </a:r>
            <a:endParaRPr lang="en-US" altLang="ja-JP" dirty="0"/>
          </a:p>
          <a:p>
            <a:endParaRPr lang="en-US" altLang="ja-JP" sz="2000" b="1" dirty="0"/>
          </a:p>
          <a:p>
            <a:r>
              <a:rPr lang="ja-JP" altLang="en-US" sz="2000" dirty="0"/>
              <a:t>・</a:t>
            </a:r>
            <a:r>
              <a:rPr lang="ja-JP" altLang="en-US" sz="2000" b="1" dirty="0"/>
              <a:t>役割分担◎</a:t>
            </a:r>
            <a:endParaRPr lang="en-US" altLang="ja-JP" sz="2000" b="1" dirty="0"/>
          </a:p>
          <a:p>
            <a:r>
              <a:rPr lang="ja-JP" altLang="en-US" sz="2000" dirty="0"/>
              <a:t>→　グループメンバー</a:t>
            </a:r>
            <a:r>
              <a:rPr lang="ja-JP" altLang="en-US" dirty="0"/>
              <a:t>それぞれが積極的に役割を担った</a:t>
            </a:r>
            <a:endParaRPr lang="en-US" altLang="ja-JP" dirty="0"/>
          </a:p>
          <a:p>
            <a:endParaRPr lang="en-US" altLang="ja-JP" sz="2000" b="1" dirty="0"/>
          </a:p>
          <a:p>
            <a:endParaRPr kumimoji="1" lang="en-US" altLang="ja-JP" dirty="0"/>
          </a:p>
          <a:p>
            <a:endParaRPr kumimoji="1" lang="en-US" altLang="ja-JP" dirty="0"/>
          </a:p>
        </p:txBody>
      </p:sp>
      <p:sp>
        <p:nvSpPr>
          <p:cNvPr id="6" name="テキスト ボックス 5">
            <a:extLst>
              <a:ext uri="{FF2B5EF4-FFF2-40B4-BE49-F238E27FC236}">
                <a16:creationId xmlns:a16="http://schemas.microsoft.com/office/drawing/2014/main" id="{10A8279C-BFC1-701E-D288-1DC8863F216E}"/>
              </a:ext>
            </a:extLst>
          </p:cNvPr>
          <p:cNvSpPr txBox="1"/>
          <p:nvPr/>
        </p:nvSpPr>
        <p:spPr>
          <a:xfrm>
            <a:off x="5732820" y="1526340"/>
            <a:ext cx="6322142" cy="400110"/>
          </a:xfrm>
          <a:prstGeom prst="rect">
            <a:avLst/>
          </a:prstGeom>
          <a:noFill/>
        </p:spPr>
        <p:txBody>
          <a:bodyPr wrap="square" rtlCol="0">
            <a:spAutoFit/>
          </a:bodyPr>
          <a:lstStyle/>
          <a:p>
            <a:r>
              <a:rPr kumimoji="1" lang="ja-JP" altLang="en-US" sz="2000" dirty="0"/>
              <a:t>ポジティブ編</a:t>
            </a:r>
          </a:p>
        </p:txBody>
      </p:sp>
    </p:spTree>
    <p:extLst>
      <p:ext uri="{BB962C8B-B14F-4D97-AF65-F5344CB8AC3E}">
        <p14:creationId xmlns:p14="http://schemas.microsoft.com/office/powerpoint/2010/main" val="2412754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2F418-CEBF-BEA1-F329-E0534EBFA607}"/>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785F26E0-7803-B585-4A5C-48F7429D58F0}"/>
              </a:ext>
            </a:extLst>
          </p:cNvPr>
          <p:cNvSpPr>
            <a:spLocks noGrp="1"/>
          </p:cNvSpPr>
          <p:nvPr>
            <p:ph type="subTitle" idx="1"/>
          </p:nvPr>
        </p:nvSpPr>
        <p:spPr/>
        <p:txBody>
          <a:bodyPr/>
          <a:lstStyle/>
          <a:p>
            <a:endParaRPr kumimoji="1" lang="ja-JP" altLang="en-US"/>
          </a:p>
        </p:txBody>
      </p:sp>
      <p:pic>
        <p:nvPicPr>
          <p:cNvPr id="5" name="図 4">
            <a:extLst>
              <a:ext uri="{FF2B5EF4-FFF2-40B4-BE49-F238E27FC236}">
                <a16:creationId xmlns:a16="http://schemas.microsoft.com/office/drawing/2014/main" id="{163AFFED-B1EA-8F63-AB91-1B9F5FB90CE0}"/>
              </a:ext>
            </a:extLst>
          </p:cNvPr>
          <p:cNvPicPr>
            <a:picLocks noChangeAspect="1"/>
          </p:cNvPicPr>
          <p:nvPr/>
        </p:nvPicPr>
        <p:blipFill>
          <a:blip r:embed="rId2"/>
          <a:stretch>
            <a:fillRect/>
          </a:stretch>
        </p:blipFill>
        <p:spPr>
          <a:xfrm>
            <a:off x="0" y="0"/>
            <a:ext cx="12192000" cy="6858000"/>
          </a:xfrm>
          <a:prstGeom prst="rect">
            <a:avLst/>
          </a:prstGeom>
        </p:spPr>
      </p:pic>
      <p:sp>
        <p:nvSpPr>
          <p:cNvPr id="4" name="テキスト ボックス 3">
            <a:extLst>
              <a:ext uri="{FF2B5EF4-FFF2-40B4-BE49-F238E27FC236}">
                <a16:creationId xmlns:a16="http://schemas.microsoft.com/office/drawing/2014/main" id="{277587ED-E16B-4426-FC0F-E8ACBB35545E}"/>
              </a:ext>
            </a:extLst>
          </p:cNvPr>
          <p:cNvSpPr txBox="1"/>
          <p:nvPr/>
        </p:nvSpPr>
        <p:spPr>
          <a:xfrm>
            <a:off x="1057991" y="1362056"/>
            <a:ext cx="10534241" cy="954107"/>
          </a:xfrm>
          <a:prstGeom prst="rect">
            <a:avLst/>
          </a:prstGeom>
          <a:noFill/>
        </p:spPr>
        <p:txBody>
          <a:bodyPr wrap="square" rtlCol="0">
            <a:spAutoFit/>
          </a:bodyPr>
          <a:lstStyle/>
          <a:p>
            <a:r>
              <a:rPr lang="ja-JP" altLang="en-US" sz="3600" b="1" dirty="0">
                <a:solidFill>
                  <a:schemeClr val="accent6">
                    <a:lumMod val="75000"/>
                  </a:schemeClr>
                </a:solidFill>
              </a:rPr>
              <a:t>作りたかった機能シリーズ</a:t>
            </a:r>
            <a:br>
              <a:rPr kumimoji="1" lang="ja-JP" altLang="en-US" sz="2000" b="1" dirty="0">
                <a:solidFill>
                  <a:schemeClr val="accent6">
                    <a:lumMod val="75000"/>
                  </a:schemeClr>
                </a:solidFill>
              </a:rPr>
            </a:br>
            <a:endParaRPr kumimoji="1" lang="ja-JP" altLang="en-US" sz="2000" b="1" dirty="0">
              <a:solidFill>
                <a:schemeClr val="accent6">
                  <a:lumMod val="75000"/>
                </a:schemeClr>
              </a:solidFill>
            </a:endParaRPr>
          </a:p>
        </p:txBody>
      </p:sp>
      <p:sp>
        <p:nvSpPr>
          <p:cNvPr id="6" name="テキスト ボックス 5">
            <a:extLst>
              <a:ext uri="{FF2B5EF4-FFF2-40B4-BE49-F238E27FC236}">
                <a16:creationId xmlns:a16="http://schemas.microsoft.com/office/drawing/2014/main" id="{77576F92-549B-FC00-C39E-3F521203E5EE}"/>
              </a:ext>
            </a:extLst>
          </p:cNvPr>
          <p:cNvSpPr txBox="1"/>
          <p:nvPr/>
        </p:nvSpPr>
        <p:spPr>
          <a:xfrm>
            <a:off x="914399" y="2026146"/>
            <a:ext cx="10534240" cy="3231654"/>
          </a:xfrm>
          <a:prstGeom prst="rect">
            <a:avLst/>
          </a:prstGeom>
          <a:noFill/>
        </p:spPr>
        <p:txBody>
          <a:bodyPr wrap="square" rtlCol="0">
            <a:spAutoFit/>
          </a:bodyPr>
          <a:lstStyle/>
          <a:p>
            <a:endParaRPr kumimoji="1" lang="en-US" altLang="ja-JP" dirty="0"/>
          </a:p>
          <a:p>
            <a:r>
              <a:rPr lang="ja-JP" altLang="en-US" dirty="0"/>
              <a:t>・</a:t>
            </a:r>
            <a:r>
              <a:rPr lang="ja-JP" altLang="en-US" sz="2000" b="1" dirty="0"/>
              <a:t>レシート精算時の画面表示機能</a:t>
            </a:r>
            <a:endParaRPr lang="en-US" altLang="ja-JP" sz="2000" b="1" dirty="0"/>
          </a:p>
          <a:p>
            <a:r>
              <a:rPr lang="ja-JP" altLang="en-US" dirty="0"/>
              <a:t>→　精算後、誰に何円払わなければいけないのかデータベース上には表示されるが、</a:t>
            </a:r>
            <a:endParaRPr lang="en-US" altLang="ja-JP" dirty="0"/>
          </a:p>
          <a:p>
            <a:r>
              <a:rPr lang="ja-JP" altLang="en-US" dirty="0"/>
              <a:t>　　上手くページに表示できなかった</a:t>
            </a:r>
            <a:endParaRPr lang="en-US" altLang="ja-JP" dirty="0"/>
          </a:p>
          <a:p>
            <a:endParaRPr kumimoji="1" lang="en-US" altLang="ja-JP" dirty="0"/>
          </a:p>
          <a:p>
            <a:r>
              <a:rPr kumimoji="1" lang="ja-JP" altLang="en-US" dirty="0"/>
              <a:t>・</a:t>
            </a:r>
            <a:r>
              <a:rPr kumimoji="1" lang="ja-JP" altLang="en-US" sz="2000" b="1" dirty="0"/>
              <a:t>在庫管理ページにおける絞り込み機能</a:t>
            </a:r>
            <a:endParaRPr kumimoji="1" lang="en-US" altLang="ja-JP" sz="2000" b="1" dirty="0"/>
          </a:p>
          <a:p>
            <a:r>
              <a:rPr lang="ja-JP" altLang="en-US" dirty="0"/>
              <a:t>→　項目ごと（在庫状況や家事関連名）によって絞り込み、その一覧を表示できる機能</a:t>
            </a:r>
            <a:endParaRPr lang="en-US" altLang="ja-JP" dirty="0"/>
          </a:p>
          <a:p>
            <a:endParaRPr kumimoji="1" lang="en-US" altLang="ja-JP" dirty="0"/>
          </a:p>
          <a:p>
            <a:r>
              <a:rPr lang="ja-JP" altLang="en-US" dirty="0"/>
              <a:t>・</a:t>
            </a:r>
            <a:r>
              <a:rPr lang="ja-JP" altLang="en-US" sz="2000" b="1" dirty="0"/>
              <a:t>やることリスト機能</a:t>
            </a:r>
            <a:endParaRPr lang="en-US" altLang="ja-JP" sz="2000" b="1" dirty="0"/>
          </a:p>
          <a:p>
            <a:r>
              <a:rPr kumimoji="1" lang="ja-JP" altLang="en-US" dirty="0"/>
              <a:t>→　担当する家事や足りない消耗品の補充等（やるべきこと）を個人と全体に分けて、</a:t>
            </a:r>
            <a:endParaRPr kumimoji="1" lang="en-US" altLang="ja-JP" dirty="0"/>
          </a:p>
          <a:p>
            <a:r>
              <a:rPr lang="ja-JP" altLang="en-US" dirty="0"/>
              <a:t>　　表形式に表示する機能。他のページと関連づけることが困難だった</a:t>
            </a:r>
            <a:endParaRPr kumimoji="1" lang="ja-JP" altLang="en-US" dirty="0"/>
          </a:p>
        </p:txBody>
      </p:sp>
    </p:spTree>
    <p:extLst>
      <p:ext uri="{BB962C8B-B14F-4D97-AF65-F5344CB8AC3E}">
        <p14:creationId xmlns:p14="http://schemas.microsoft.com/office/powerpoint/2010/main" val="2317216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2F418-CEBF-BEA1-F329-E0534EBFA607}"/>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785F26E0-7803-B585-4A5C-48F7429D58F0}"/>
              </a:ext>
            </a:extLst>
          </p:cNvPr>
          <p:cNvSpPr>
            <a:spLocks noGrp="1"/>
          </p:cNvSpPr>
          <p:nvPr>
            <p:ph type="subTitle" idx="1"/>
          </p:nvPr>
        </p:nvSpPr>
        <p:spPr/>
        <p:txBody>
          <a:bodyPr/>
          <a:lstStyle/>
          <a:p>
            <a:endParaRPr kumimoji="1" lang="ja-JP" altLang="en-US"/>
          </a:p>
        </p:txBody>
      </p:sp>
      <p:pic>
        <p:nvPicPr>
          <p:cNvPr id="5" name="図 4">
            <a:extLst>
              <a:ext uri="{FF2B5EF4-FFF2-40B4-BE49-F238E27FC236}">
                <a16:creationId xmlns:a16="http://schemas.microsoft.com/office/drawing/2014/main" id="{163AFFED-B1EA-8F63-AB91-1B9F5FB90CE0}"/>
              </a:ext>
            </a:extLst>
          </p:cNvPr>
          <p:cNvPicPr>
            <a:picLocks noChangeAspect="1"/>
          </p:cNvPicPr>
          <p:nvPr/>
        </p:nvPicPr>
        <p:blipFill>
          <a:blip r:embed="rId2"/>
          <a:stretch>
            <a:fillRect/>
          </a:stretch>
        </p:blipFill>
        <p:spPr>
          <a:xfrm>
            <a:off x="0" y="0"/>
            <a:ext cx="12192000" cy="6858000"/>
          </a:xfrm>
          <a:prstGeom prst="rect">
            <a:avLst/>
          </a:prstGeom>
        </p:spPr>
      </p:pic>
      <p:sp>
        <p:nvSpPr>
          <p:cNvPr id="10" name="テキスト ボックス 9">
            <a:extLst>
              <a:ext uri="{FF2B5EF4-FFF2-40B4-BE49-F238E27FC236}">
                <a16:creationId xmlns:a16="http://schemas.microsoft.com/office/drawing/2014/main" id="{8B1B6C58-4AC9-7315-45EF-990929B0DE59}"/>
              </a:ext>
            </a:extLst>
          </p:cNvPr>
          <p:cNvSpPr txBox="1"/>
          <p:nvPr/>
        </p:nvSpPr>
        <p:spPr>
          <a:xfrm>
            <a:off x="970935" y="1487116"/>
            <a:ext cx="6413090" cy="646331"/>
          </a:xfrm>
          <a:prstGeom prst="rect">
            <a:avLst/>
          </a:prstGeom>
          <a:noFill/>
        </p:spPr>
        <p:txBody>
          <a:bodyPr wrap="square" rtlCol="0">
            <a:spAutoFit/>
          </a:bodyPr>
          <a:lstStyle/>
          <a:p>
            <a:r>
              <a:rPr kumimoji="1" lang="ja-JP" altLang="en-US" sz="3600" b="1" dirty="0">
                <a:solidFill>
                  <a:schemeClr val="accent6">
                    <a:lumMod val="75000"/>
                  </a:schemeClr>
                </a:solidFill>
              </a:rPr>
              <a:t>謝辞</a:t>
            </a:r>
            <a:endParaRPr kumimoji="1" lang="en-US" altLang="ja-JP" sz="3600" b="1" dirty="0">
              <a:solidFill>
                <a:schemeClr val="accent6">
                  <a:lumMod val="75000"/>
                </a:schemeClr>
              </a:solidFill>
            </a:endParaRPr>
          </a:p>
        </p:txBody>
      </p:sp>
      <p:sp>
        <p:nvSpPr>
          <p:cNvPr id="6" name="テキスト ボックス 5">
            <a:extLst>
              <a:ext uri="{FF2B5EF4-FFF2-40B4-BE49-F238E27FC236}">
                <a16:creationId xmlns:a16="http://schemas.microsoft.com/office/drawing/2014/main" id="{7D1BDBA1-089B-01B1-9266-B60CFEEEFEDA}"/>
              </a:ext>
            </a:extLst>
          </p:cNvPr>
          <p:cNvSpPr txBox="1"/>
          <p:nvPr/>
        </p:nvSpPr>
        <p:spPr>
          <a:xfrm>
            <a:off x="1720644" y="2628561"/>
            <a:ext cx="9606117" cy="1569660"/>
          </a:xfrm>
          <a:prstGeom prst="rect">
            <a:avLst/>
          </a:prstGeom>
          <a:noFill/>
        </p:spPr>
        <p:txBody>
          <a:bodyPr wrap="square">
            <a:spAutoFit/>
          </a:bodyPr>
          <a:lstStyle/>
          <a:p>
            <a:pPr marL="0" indent="0">
              <a:buNone/>
            </a:pPr>
            <a:r>
              <a:rPr lang="ja-JP" altLang="en-US" sz="2800" dirty="0">
                <a:solidFill>
                  <a:schemeClr val="accent6">
                    <a:lumMod val="75000"/>
                  </a:schemeClr>
                </a:solidFill>
                <a:ea typeface="ＭＳ Ｐゴシック" panose="020B0600070205080204" pitchFamily="50" charset="-128"/>
              </a:rPr>
              <a:t>研修講師の皆様、ならびに研修事務局の皆様</a:t>
            </a:r>
            <a:endParaRPr lang="en-US" altLang="ja-JP" sz="2800" dirty="0">
              <a:solidFill>
                <a:schemeClr val="accent6">
                  <a:lumMod val="75000"/>
                </a:schemeClr>
              </a:solidFill>
              <a:ea typeface="ＭＳ Ｐゴシック" panose="020B0600070205080204" pitchFamily="50" charset="-128"/>
            </a:endParaRPr>
          </a:p>
          <a:p>
            <a:pPr marL="0" indent="0">
              <a:buNone/>
            </a:pPr>
            <a:r>
              <a:rPr kumimoji="1" lang="ja-JP" altLang="en-US" sz="2800" dirty="0">
                <a:solidFill>
                  <a:schemeClr val="accent6">
                    <a:lumMod val="75000"/>
                  </a:schemeClr>
                </a:solidFill>
                <a:ea typeface="ＭＳ Ｐゴシック" panose="020B0600070205080204" pitchFamily="50" charset="-128"/>
              </a:rPr>
              <a:t>一緒に学習してくれたクラスの仲間たち</a:t>
            </a:r>
            <a:endParaRPr kumimoji="1" lang="en-US" altLang="ja-JP" sz="2800" dirty="0">
              <a:solidFill>
                <a:schemeClr val="accent6">
                  <a:lumMod val="75000"/>
                </a:schemeClr>
              </a:solidFill>
              <a:ea typeface="ＭＳ Ｐゴシック" panose="020B0600070205080204" pitchFamily="50" charset="-128"/>
            </a:endParaRPr>
          </a:p>
          <a:p>
            <a:pPr marL="0" indent="0">
              <a:buNone/>
            </a:pPr>
            <a:r>
              <a:rPr lang="ja-JP" altLang="en-US" sz="2800" dirty="0">
                <a:solidFill>
                  <a:schemeClr val="accent6">
                    <a:lumMod val="75000"/>
                  </a:schemeClr>
                </a:solidFill>
                <a:ea typeface="ＭＳ Ｐゴシック" panose="020B0600070205080204" pitchFamily="50" charset="-128"/>
              </a:rPr>
              <a:t>研修に関わってくださったすべての皆様に</a:t>
            </a:r>
            <a:r>
              <a:rPr kumimoji="1" lang="ja-JP" altLang="en-US" sz="2800" dirty="0">
                <a:solidFill>
                  <a:schemeClr val="accent6">
                    <a:lumMod val="75000"/>
                  </a:schemeClr>
                </a:solidFill>
                <a:ea typeface="ＭＳ Ｐゴシック" panose="020B0600070205080204" pitchFamily="50" charset="-128"/>
              </a:rPr>
              <a:t>御礼申し上げます。</a:t>
            </a:r>
            <a:endParaRPr kumimoji="1" lang="en-US" altLang="ja-JP" sz="2800" dirty="0">
              <a:solidFill>
                <a:schemeClr val="accent6">
                  <a:lumMod val="75000"/>
                </a:schemeClr>
              </a:solidFill>
              <a:ea typeface="ＭＳ Ｐゴシック" panose="020B0600070205080204" pitchFamily="50" charset="-128"/>
            </a:endParaRPr>
          </a:p>
          <a:p>
            <a:endParaRPr kumimoji="1" lang="en-US" altLang="ja-JP" sz="1200" dirty="0">
              <a:solidFill>
                <a:schemeClr val="accent2">
                  <a:lumMod val="50000"/>
                </a:schemeClr>
              </a:solidFill>
              <a:latin typeface="+mj-ea"/>
              <a:ea typeface="+mj-ea"/>
            </a:endParaRPr>
          </a:p>
        </p:txBody>
      </p:sp>
    </p:spTree>
    <p:extLst>
      <p:ext uri="{BB962C8B-B14F-4D97-AF65-F5344CB8AC3E}">
        <p14:creationId xmlns:p14="http://schemas.microsoft.com/office/powerpoint/2010/main" val="368267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F1214257-FF31-5773-97D2-A91B602EFEBB}"/>
              </a:ext>
            </a:extLst>
          </p:cNvPr>
          <p:cNvPicPr>
            <a:picLocks noChangeAspect="1"/>
          </p:cNvPicPr>
          <p:nvPr/>
        </p:nvPicPr>
        <p:blipFill>
          <a:blip r:embed="rId2"/>
          <a:stretch>
            <a:fillRect/>
          </a:stretch>
        </p:blipFill>
        <p:spPr>
          <a:xfrm>
            <a:off x="176982" y="0"/>
            <a:ext cx="12192000" cy="6858000"/>
          </a:xfrm>
          <a:prstGeom prst="rect">
            <a:avLst/>
          </a:prstGeom>
        </p:spPr>
      </p:pic>
      <p:sp>
        <p:nvSpPr>
          <p:cNvPr id="12" name="テキスト ボックス 11">
            <a:extLst>
              <a:ext uri="{FF2B5EF4-FFF2-40B4-BE49-F238E27FC236}">
                <a16:creationId xmlns:a16="http://schemas.microsoft.com/office/drawing/2014/main" id="{89E63F1B-8C84-0B14-1B2A-AB0DC9A868AB}"/>
              </a:ext>
            </a:extLst>
          </p:cNvPr>
          <p:cNvSpPr txBox="1"/>
          <p:nvPr/>
        </p:nvSpPr>
        <p:spPr>
          <a:xfrm>
            <a:off x="3795252" y="2500309"/>
            <a:ext cx="7787149" cy="1323439"/>
          </a:xfrm>
          <a:prstGeom prst="rect">
            <a:avLst/>
          </a:prstGeom>
          <a:noFill/>
        </p:spPr>
        <p:txBody>
          <a:bodyPr wrap="square" rtlCol="0">
            <a:spAutoFit/>
          </a:bodyPr>
          <a:lstStyle/>
          <a:p>
            <a:r>
              <a:rPr kumimoji="1" lang="en-US" altLang="ja-JP" sz="8000" dirty="0">
                <a:solidFill>
                  <a:srgbClr val="008080"/>
                </a:solidFill>
                <a:latin typeface="Arial Rounded MT Bold" panose="020F0704030504030204" pitchFamily="34" charset="0"/>
              </a:rPr>
              <a:t>T</a:t>
            </a:r>
            <a:r>
              <a:rPr kumimoji="1" lang="ja-JP" altLang="en-US" sz="8000" dirty="0">
                <a:solidFill>
                  <a:srgbClr val="008080"/>
                </a:solidFill>
                <a:latin typeface="Arial Rounded MT Bold" panose="020F0704030504030204" pitchFamily="34" charset="0"/>
              </a:rPr>
              <a:t>　</a:t>
            </a:r>
            <a:r>
              <a:rPr kumimoji="1" lang="en-US" altLang="ja-JP" sz="8000" dirty="0">
                <a:solidFill>
                  <a:srgbClr val="008080"/>
                </a:solidFill>
                <a:latin typeface="Arial Rounded MT Bold" panose="020F0704030504030204" pitchFamily="34" charset="0"/>
              </a:rPr>
              <a:t>I</a:t>
            </a:r>
            <a:r>
              <a:rPr kumimoji="1" lang="ja-JP" altLang="en-US" sz="8000" dirty="0">
                <a:solidFill>
                  <a:srgbClr val="008080"/>
                </a:solidFill>
                <a:latin typeface="Arial Rounded MT Bold" panose="020F0704030504030204" pitchFamily="34" charset="0"/>
              </a:rPr>
              <a:t>　</a:t>
            </a:r>
            <a:r>
              <a:rPr kumimoji="1" lang="en-US" altLang="ja-JP" sz="8000" dirty="0">
                <a:solidFill>
                  <a:srgbClr val="008080"/>
                </a:solidFill>
                <a:latin typeface="Arial Rounded MT Bold" panose="020F0704030504030204" pitchFamily="34" charset="0"/>
              </a:rPr>
              <a:t>A</a:t>
            </a:r>
            <a:endParaRPr kumimoji="1" lang="ja-JP" altLang="en-US" sz="8000" dirty="0">
              <a:solidFill>
                <a:srgbClr val="008080"/>
              </a:solidFill>
              <a:latin typeface="Arial Rounded MT Bold" panose="020F0704030504030204" pitchFamily="34" charset="0"/>
            </a:endParaRPr>
          </a:p>
        </p:txBody>
      </p:sp>
      <p:sp>
        <p:nvSpPr>
          <p:cNvPr id="16" name="テキスト ボックス 15">
            <a:extLst>
              <a:ext uri="{FF2B5EF4-FFF2-40B4-BE49-F238E27FC236}">
                <a16:creationId xmlns:a16="http://schemas.microsoft.com/office/drawing/2014/main" id="{B88613EA-428B-2CC5-7D8A-3FCC9463FAD1}"/>
              </a:ext>
            </a:extLst>
          </p:cNvPr>
          <p:cNvSpPr txBox="1"/>
          <p:nvPr/>
        </p:nvSpPr>
        <p:spPr>
          <a:xfrm>
            <a:off x="4345858" y="2926055"/>
            <a:ext cx="1445342" cy="646331"/>
          </a:xfrm>
          <a:prstGeom prst="rect">
            <a:avLst/>
          </a:prstGeom>
          <a:noFill/>
        </p:spPr>
        <p:txBody>
          <a:bodyPr wrap="square" rtlCol="0">
            <a:spAutoFit/>
          </a:bodyPr>
          <a:lstStyle/>
          <a:p>
            <a:r>
              <a:rPr lang="en-US" altLang="ja-JP" b="1" dirty="0" err="1">
                <a:solidFill>
                  <a:srgbClr val="00FF99"/>
                </a:solidFill>
                <a:latin typeface="Arial Rounded MT Bold" panose="020F0704030504030204" pitchFamily="34" charset="0"/>
              </a:rPr>
              <a:t>akahashi</a:t>
            </a:r>
            <a:endParaRPr lang="en-US" altLang="ja-JP" b="1" dirty="0">
              <a:solidFill>
                <a:srgbClr val="00FF99"/>
              </a:solidFill>
              <a:latin typeface="Arial Rounded MT Bold" panose="020F0704030504030204" pitchFamily="34" charset="0"/>
            </a:endParaRPr>
          </a:p>
          <a:p>
            <a:r>
              <a:rPr kumimoji="1" lang="en-US" altLang="ja-JP" b="1" dirty="0" err="1">
                <a:solidFill>
                  <a:srgbClr val="00FF99"/>
                </a:solidFill>
                <a:latin typeface="Arial Rounded MT Bold" panose="020F0704030504030204" pitchFamily="34" charset="0"/>
              </a:rPr>
              <a:t>aniguchi</a:t>
            </a:r>
            <a:endParaRPr kumimoji="1" lang="ja-JP" altLang="en-US" b="1" dirty="0">
              <a:solidFill>
                <a:srgbClr val="00FF99"/>
              </a:solidFill>
              <a:latin typeface="Arial Rounded MT Bold" panose="020F0704030504030204" pitchFamily="34" charset="0"/>
            </a:endParaRPr>
          </a:p>
        </p:txBody>
      </p:sp>
      <p:sp>
        <p:nvSpPr>
          <p:cNvPr id="17" name="テキスト ボックス 16">
            <a:extLst>
              <a:ext uri="{FF2B5EF4-FFF2-40B4-BE49-F238E27FC236}">
                <a16:creationId xmlns:a16="http://schemas.microsoft.com/office/drawing/2014/main" id="{22EFB9A9-5A03-FD4D-94EB-3A43943BB1F5}"/>
              </a:ext>
            </a:extLst>
          </p:cNvPr>
          <p:cNvSpPr txBox="1"/>
          <p:nvPr/>
        </p:nvSpPr>
        <p:spPr>
          <a:xfrm>
            <a:off x="5791200" y="2922097"/>
            <a:ext cx="1445342" cy="646331"/>
          </a:xfrm>
          <a:prstGeom prst="rect">
            <a:avLst/>
          </a:prstGeom>
          <a:noFill/>
        </p:spPr>
        <p:txBody>
          <a:bodyPr wrap="square" rtlCol="0">
            <a:spAutoFit/>
          </a:bodyPr>
          <a:lstStyle/>
          <a:p>
            <a:r>
              <a:rPr lang="en-US" altLang="ja-JP" b="1" dirty="0" err="1">
                <a:solidFill>
                  <a:srgbClr val="00FF99"/>
                </a:solidFill>
                <a:latin typeface="Arial Rounded MT Bold" panose="020F0704030504030204" pitchFamily="34" charset="0"/>
              </a:rPr>
              <a:t>t</a:t>
            </a:r>
            <a:r>
              <a:rPr kumimoji="1" lang="en-US" altLang="ja-JP" b="1" dirty="0" err="1">
                <a:solidFill>
                  <a:srgbClr val="00FF99"/>
                </a:solidFill>
                <a:latin typeface="Arial Rounded MT Bold" panose="020F0704030504030204" pitchFamily="34" charset="0"/>
              </a:rPr>
              <a:t>o.s</a:t>
            </a:r>
            <a:endParaRPr kumimoji="1" lang="en-US" altLang="ja-JP" b="1" dirty="0">
              <a:solidFill>
                <a:srgbClr val="00FF99"/>
              </a:solidFill>
              <a:latin typeface="Arial Rounded MT Bold" panose="020F0704030504030204" pitchFamily="34" charset="0"/>
            </a:endParaRPr>
          </a:p>
          <a:p>
            <a:r>
              <a:rPr lang="en-US" altLang="ja-JP" b="1" dirty="0">
                <a:solidFill>
                  <a:srgbClr val="00FF99"/>
                </a:solidFill>
                <a:latin typeface="Arial Rounded MT Bold" panose="020F0704030504030204" pitchFamily="34" charset="0"/>
              </a:rPr>
              <a:t>to.t</a:t>
            </a:r>
            <a:endParaRPr kumimoji="1" lang="ja-JP" altLang="en-US" b="1" dirty="0">
              <a:solidFill>
                <a:srgbClr val="00FF99"/>
              </a:solidFill>
              <a:latin typeface="Arial Rounded MT Bold" panose="020F0704030504030204" pitchFamily="34" charset="0"/>
            </a:endParaRPr>
          </a:p>
        </p:txBody>
      </p:sp>
      <p:sp>
        <p:nvSpPr>
          <p:cNvPr id="18" name="テキスト ボックス 17">
            <a:extLst>
              <a:ext uri="{FF2B5EF4-FFF2-40B4-BE49-F238E27FC236}">
                <a16:creationId xmlns:a16="http://schemas.microsoft.com/office/drawing/2014/main" id="{5D0AA657-F58F-8EFE-252C-A028BC426FFE}"/>
              </a:ext>
            </a:extLst>
          </p:cNvPr>
          <p:cNvSpPr txBox="1"/>
          <p:nvPr/>
        </p:nvSpPr>
        <p:spPr>
          <a:xfrm>
            <a:off x="7624914" y="2922096"/>
            <a:ext cx="1445342" cy="646331"/>
          </a:xfrm>
          <a:prstGeom prst="rect">
            <a:avLst/>
          </a:prstGeom>
          <a:noFill/>
        </p:spPr>
        <p:txBody>
          <a:bodyPr wrap="square" rtlCol="0">
            <a:spAutoFit/>
          </a:bodyPr>
          <a:lstStyle/>
          <a:p>
            <a:r>
              <a:rPr lang="en-US" altLang="ja-JP" b="1" dirty="0" err="1">
                <a:solidFill>
                  <a:srgbClr val="00FF99"/>
                </a:solidFill>
                <a:latin typeface="Arial Rounded MT Bold" panose="020F0704030504030204" pitchFamily="34" charset="0"/>
              </a:rPr>
              <a:t>k</a:t>
            </a:r>
            <a:r>
              <a:rPr kumimoji="1" lang="en-US" altLang="ja-JP" b="1" dirty="0" err="1">
                <a:solidFill>
                  <a:srgbClr val="00FF99"/>
                </a:solidFill>
                <a:latin typeface="Arial Rounded MT Bold" panose="020F0704030504030204" pitchFamily="34" charset="0"/>
              </a:rPr>
              <a:t>iyama</a:t>
            </a:r>
            <a:endParaRPr kumimoji="1" lang="en-US" altLang="ja-JP" b="1" dirty="0">
              <a:solidFill>
                <a:srgbClr val="00FF99"/>
              </a:solidFill>
              <a:latin typeface="Arial Rounded MT Bold" panose="020F0704030504030204" pitchFamily="34" charset="0"/>
            </a:endParaRPr>
          </a:p>
          <a:p>
            <a:r>
              <a:rPr kumimoji="1" lang="en-US" altLang="ja-JP" b="1" dirty="0" err="1">
                <a:solidFill>
                  <a:srgbClr val="00FF99"/>
                </a:solidFill>
                <a:latin typeface="Arial Rounded MT Bold" panose="020F0704030504030204" pitchFamily="34" charset="0"/>
              </a:rPr>
              <a:t>sano</a:t>
            </a:r>
            <a:endParaRPr kumimoji="1" lang="ja-JP" altLang="en-US" b="1" dirty="0">
              <a:solidFill>
                <a:srgbClr val="00FF99"/>
              </a:solidFill>
              <a:latin typeface="Arial Rounded MT Bold" panose="020F0704030504030204" pitchFamily="34" charset="0"/>
            </a:endParaRPr>
          </a:p>
        </p:txBody>
      </p:sp>
      <p:sp>
        <p:nvSpPr>
          <p:cNvPr id="19" name="テキスト ボックス 18">
            <a:extLst>
              <a:ext uri="{FF2B5EF4-FFF2-40B4-BE49-F238E27FC236}">
                <a16:creationId xmlns:a16="http://schemas.microsoft.com/office/drawing/2014/main" id="{842B62B6-2A9A-C3E8-1D40-F5E4DBE7FE7D}"/>
              </a:ext>
            </a:extLst>
          </p:cNvPr>
          <p:cNvSpPr txBox="1"/>
          <p:nvPr/>
        </p:nvSpPr>
        <p:spPr>
          <a:xfrm>
            <a:off x="707922" y="1502685"/>
            <a:ext cx="4522839" cy="646331"/>
          </a:xfrm>
          <a:prstGeom prst="rect">
            <a:avLst/>
          </a:prstGeom>
          <a:noFill/>
        </p:spPr>
        <p:txBody>
          <a:bodyPr wrap="square" rtlCol="0">
            <a:spAutoFit/>
          </a:bodyPr>
          <a:lstStyle/>
          <a:p>
            <a:r>
              <a:rPr kumimoji="1" lang="ja-JP" altLang="en-US" sz="3600" b="1" dirty="0">
                <a:solidFill>
                  <a:schemeClr val="accent6">
                    <a:lumMod val="75000"/>
                  </a:schemeClr>
                </a:solidFill>
              </a:rPr>
              <a:t>チーム名の由来</a:t>
            </a:r>
            <a:endParaRPr kumimoji="1" lang="en-US" altLang="ja-JP" sz="3600" b="1" dirty="0">
              <a:solidFill>
                <a:schemeClr val="accent6">
                  <a:lumMod val="75000"/>
                </a:schemeClr>
              </a:solidFill>
            </a:endParaRPr>
          </a:p>
        </p:txBody>
      </p:sp>
      <p:sp>
        <p:nvSpPr>
          <p:cNvPr id="20" name="テキスト ボックス 19">
            <a:extLst>
              <a:ext uri="{FF2B5EF4-FFF2-40B4-BE49-F238E27FC236}">
                <a16:creationId xmlns:a16="http://schemas.microsoft.com/office/drawing/2014/main" id="{6F1A7140-E374-5776-62B8-1CC2DB43E41F}"/>
              </a:ext>
            </a:extLst>
          </p:cNvPr>
          <p:cNvSpPr txBox="1"/>
          <p:nvPr/>
        </p:nvSpPr>
        <p:spPr>
          <a:xfrm>
            <a:off x="2394153" y="4245535"/>
            <a:ext cx="6676103" cy="369332"/>
          </a:xfrm>
          <a:prstGeom prst="rect">
            <a:avLst/>
          </a:prstGeom>
          <a:noFill/>
        </p:spPr>
        <p:txBody>
          <a:bodyPr wrap="square" rtlCol="0">
            <a:spAutoFit/>
          </a:bodyPr>
          <a:lstStyle/>
          <a:p>
            <a:endParaRPr kumimoji="1" lang="ja-JP" altLang="en-US" dirty="0"/>
          </a:p>
        </p:txBody>
      </p:sp>
      <p:sp>
        <p:nvSpPr>
          <p:cNvPr id="21" name="テキスト ボックス 20">
            <a:extLst>
              <a:ext uri="{FF2B5EF4-FFF2-40B4-BE49-F238E27FC236}">
                <a16:creationId xmlns:a16="http://schemas.microsoft.com/office/drawing/2014/main" id="{083D01F1-6E5B-DBCC-C342-1E975AACD317}"/>
              </a:ext>
            </a:extLst>
          </p:cNvPr>
          <p:cNvSpPr txBox="1"/>
          <p:nvPr/>
        </p:nvSpPr>
        <p:spPr>
          <a:xfrm>
            <a:off x="6860464" y="4045480"/>
            <a:ext cx="5545393" cy="400110"/>
          </a:xfrm>
          <a:prstGeom prst="rect">
            <a:avLst/>
          </a:prstGeom>
          <a:noFill/>
        </p:spPr>
        <p:txBody>
          <a:bodyPr wrap="square" rtlCol="0">
            <a:spAutoFit/>
          </a:bodyPr>
          <a:lstStyle/>
          <a:p>
            <a:r>
              <a:rPr kumimoji="1" lang="ja-JP" altLang="en-US" sz="2000" b="1" dirty="0">
                <a:solidFill>
                  <a:schemeClr val="accent6">
                    <a:lumMod val="75000"/>
                  </a:schemeClr>
                </a:solidFill>
              </a:rPr>
              <a:t>メンバーの頭文字からとりました！！！</a:t>
            </a:r>
          </a:p>
        </p:txBody>
      </p:sp>
    </p:spTree>
    <p:extLst>
      <p:ext uri="{BB962C8B-B14F-4D97-AF65-F5344CB8AC3E}">
        <p14:creationId xmlns:p14="http://schemas.microsoft.com/office/powerpoint/2010/main" val="363078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2F418-CEBF-BEA1-F329-E0534EBFA607}"/>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785F26E0-7803-B585-4A5C-48F7429D58F0}"/>
              </a:ext>
            </a:extLst>
          </p:cNvPr>
          <p:cNvSpPr>
            <a:spLocks noGrp="1"/>
          </p:cNvSpPr>
          <p:nvPr>
            <p:ph type="subTitle" idx="1"/>
          </p:nvPr>
        </p:nvSpPr>
        <p:spPr/>
        <p:txBody>
          <a:bodyPr/>
          <a:lstStyle/>
          <a:p>
            <a:endParaRPr kumimoji="1" lang="ja-JP" altLang="en-US"/>
          </a:p>
        </p:txBody>
      </p:sp>
      <p:pic>
        <p:nvPicPr>
          <p:cNvPr id="5" name="図 4">
            <a:extLst>
              <a:ext uri="{FF2B5EF4-FFF2-40B4-BE49-F238E27FC236}">
                <a16:creationId xmlns:a16="http://schemas.microsoft.com/office/drawing/2014/main" id="{163AFFED-B1EA-8F63-AB91-1B9F5FB90CE0}"/>
              </a:ext>
            </a:extLst>
          </p:cNvPr>
          <p:cNvPicPr>
            <a:picLocks noChangeAspect="1"/>
          </p:cNvPicPr>
          <p:nvPr/>
        </p:nvPicPr>
        <p:blipFill>
          <a:blip r:embed="rId3"/>
          <a:stretch>
            <a:fillRect/>
          </a:stretch>
        </p:blipFill>
        <p:spPr>
          <a:xfrm>
            <a:off x="0" y="80963"/>
            <a:ext cx="12192000" cy="6858000"/>
          </a:xfrm>
          <a:prstGeom prst="rect">
            <a:avLst/>
          </a:prstGeom>
        </p:spPr>
      </p:pic>
      <p:sp>
        <p:nvSpPr>
          <p:cNvPr id="4" name="テキスト ボックス 3">
            <a:extLst>
              <a:ext uri="{FF2B5EF4-FFF2-40B4-BE49-F238E27FC236}">
                <a16:creationId xmlns:a16="http://schemas.microsoft.com/office/drawing/2014/main" id="{8ECB74BB-4346-5E08-64E3-72B7ABCA47AB}"/>
              </a:ext>
            </a:extLst>
          </p:cNvPr>
          <p:cNvSpPr txBox="1"/>
          <p:nvPr/>
        </p:nvSpPr>
        <p:spPr>
          <a:xfrm>
            <a:off x="3966568" y="2158480"/>
            <a:ext cx="7978666" cy="3323987"/>
          </a:xfrm>
          <a:prstGeom prst="rect">
            <a:avLst/>
          </a:prstGeom>
          <a:noFill/>
        </p:spPr>
        <p:txBody>
          <a:bodyPr wrap="square" rtlCol="0">
            <a:spAutoFit/>
          </a:bodyPr>
          <a:lstStyle/>
          <a:p>
            <a:r>
              <a:rPr lang="ja-JP" altLang="en-US" b="1" dirty="0"/>
              <a:t>・</a:t>
            </a:r>
            <a:r>
              <a:rPr lang="ja-JP" altLang="en-US" sz="2400" b="1" dirty="0"/>
              <a:t>同世代の悩み事</a:t>
            </a:r>
            <a:r>
              <a:rPr lang="ja-JP" altLang="en-US" sz="2000" b="1" dirty="0"/>
              <a:t>を解決したい</a:t>
            </a:r>
            <a:endParaRPr lang="en-US" altLang="ja-JP" sz="2000" b="1" dirty="0"/>
          </a:p>
          <a:p>
            <a:endParaRPr lang="en-US" altLang="ja-JP" sz="2000" b="1" dirty="0"/>
          </a:p>
          <a:p>
            <a:r>
              <a:rPr kumimoji="1" lang="ja-JP" altLang="en-US" sz="2000" b="1" dirty="0"/>
              <a:t>→</a:t>
            </a:r>
            <a:r>
              <a:rPr kumimoji="1" lang="ja-JP" altLang="en-US" sz="2400" b="1" dirty="0"/>
              <a:t>同棲、共同生活がうまくいかない友人</a:t>
            </a:r>
            <a:r>
              <a:rPr kumimoji="1" lang="ja-JP" altLang="en-US" sz="2000" b="1" dirty="0"/>
              <a:t>がいた</a:t>
            </a:r>
            <a:r>
              <a:rPr kumimoji="1" lang="en-US" altLang="ja-JP" sz="2000" b="1" dirty="0"/>
              <a:t>※</a:t>
            </a:r>
          </a:p>
          <a:p>
            <a:r>
              <a:rPr lang="ja-JP" altLang="en-US" sz="2000" b="1" dirty="0"/>
              <a:t>　</a:t>
            </a:r>
            <a:endParaRPr kumimoji="1" lang="en-US" altLang="ja-JP" sz="2000" b="1" dirty="0"/>
          </a:p>
          <a:p>
            <a:r>
              <a:rPr lang="ja-JP" altLang="en-US" sz="2000" b="1" dirty="0"/>
              <a:t>→</a:t>
            </a:r>
            <a:r>
              <a:rPr lang="ja-JP" altLang="en-US" sz="2400" b="1" dirty="0"/>
              <a:t>同棲、共同生活をサポートするアプリ</a:t>
            </a:r>
            <a:r>
              <a:rPr lang="ja-JP" altLang="en-US" sz="2000" b="1" dirty="0"/>
              <a:t>開発に決定</a:t>
            </a:r>
            <a:endParaRPr lang="en-US" altLang="ja-JP" sz="2000" b="1" dirty="0"/>
          </a:p>
          <a:p>
            <a:r>
              <a:rPr kumimoji="1" lang="ja-JP" altLang="en-US" sz="2000" b="1" dirty="0"/>
              <a:t>　</a:t>
            </a:r>
            <a:endParaRPr kumimoji="1" lang="en-US" altLang="ja-JP" sz="2000" b="1" dirty="0"/>
          </a:p>
          <a:p>
            <a:endParaRPr lang="en-US" altLang="ja-JP" sz="2000" b="1" dirty="0"/>
          </a:p>
          <a:p>
            <a:r>
              <a:rPr kumimoji="1" lang="en-US" altLang="ja-JP" sz="2000" b="1" dirty="0"/>
              <a:t>※</a:t>
            </a:r>
            <a:r>
              <a:rPr lang="ja-JP" altLang="en-US" sz="2000" b="1" i="0" dirty="0">
                <a:solidFill>
                  <a:srgbClr val="1D1C1D"/>
                </a:solidFill>
                <a:effectLst/>
                <a:highlight>
                  <a:srgbClr val="F8F8F8"/>
                </a:highlight>
                <a:latin typeface="NotoSansJP"/>
              </a:rPr>
              <a:t>全国のシェアハウス物件数は</a:t>
            </a:r>
            <a:r>
              <a:rPr lang="en-US" altLang="ja-JP" sz="2000" b="1" i="0" dirty="0">
                <a:solidFill>
                  <a:srgbClr val="1D1C1D"/>
                </a:solidFill>
                <a:effectLst/>
                <a:highlight>
                  <a:srgbClr val="F8F8F8"/>
                </a:highlight>
                <a:latin typeface="NotoSansJP"/>
              </a:rPr>
              <a:t>5808</a:t>
            </a:r>
            <a:r>
              <a:rPr lang="ja-JP" altLang="en-US" sz="2000" b="1" i="0" dirty="0">
                <a:solidFill>
                  <a:srgbClr val="1D1C1D"/>
                </a:solidFill>
                <a:effectLst/>
                <a:highlight>
                  <a:srgbClr val="F8F8F8"/>
                </a:highlight>
                <a:latin typeface="NotoSansJP"/>
              </a:rPr>
              <a:t>棟で</a:t>
            </a:r>
            <a:r>
              <a:rPr lang="en-US" altLang="ja-JP" sz="2000" b="1" i="0" dirty="0">
                <a:solidFill>
                  <a:srgbClr val="1D1C1D"/>
                </a:solidFill>
                <a:effectLst/>
                <a:highlight>
                  <a:srgbClr val="F8F8F8"/>
                </a:highlight>
                <a:latin typeface="NotoSansJP"/>
              </a:rPr>
              <a:t>22</a:t>
            </a:r>
            <a:r>
              <a:rPr lang="ja-JP" altLang="en-US" sz="2000" b="1" i="0" dirty="0">
                <a:solidFill>
                  <a:srgbClr val="1D1C1D"/>
                </a:solidFill>
                <a:effectLst/>
                <a:highlight>
                  <a:srgbClr val="F8F8F8"/>
                </a:highlight>
                <a:latin typeface="NotoSansJP"/>
              </a:rPr>
              <a:t>年度比</a:t>
            </a:r>
            <a:r>
              <a:rPr lang="en-US" altLang="ja-JP" sz="2000" b="1" i="0" dirty="0">
                <a:solidFill>
                  <a:srgbClr val="1D1C1D"/>
                </a:solidFill>
                <a:effectLst/>
                <a:highlight>
                  <a:srgbClr val="F8F8F8"/>
                </a:highlight>
                <a:latin typeface="NotoSansJP"/>
              </a:rPr>
              <a:t>201</a:t>
            </a:r>
            <a:r>
              <a:rPr lang="ja-JP" altLang="en-US" sz="2000" b="1" i="0" dirty="0">
                <a:solidFill>
                  <a:srgbClr val="1D1C1D"/>
                </a:solidFill>
                <a:effectLst/>
                <a:highlight>
                  <a:srgbClr val="F8F8F8"/>
                </a:highlight>
                <a:latin typeface="NotoSansJP"/>
              </a:rPr>
              <a:t>棟の増加。</a:t>
            </a:r>
            <a:endParaRPr kumimoji="1" lang="en-US" altLang="ja-JP" sz="2000" b="1" dirty="0"/>
          </a:p>
          <a:p>
            <a:r>
              <a:rPr lang="ja-JP" altLang="en-US" sz="2000" b="1" dirty="0"/>
              <a:t>引用：</a:t>
            </a:r>
            <a:r>
              <a:rPr kumimoji="1" lang="en-US" altLang="ja-JP" sz="2000" b="1" dirty="0"/>
              <a:t>https://japansharehouseorganization.com/news/859</a:t>
            </a:r>
          </a:p>
          <a:p>
            <a:endParaRPr kumimoji="1" lang="ja-JP" altLang="en-US" dirty="0"/>
          </a:p>
        </p:txBody>
      </p:sp>
      <p:sp>
        <p:nvSpPr>
          <p:cNvPr id="6" name="テキスト ボックス 5">
            <a:extLst>
              <a:ext uri="{FF2B5EF4-FFF2-40B4-BE49-F238E27FC236}">
                <a16:creationId xmlns:a16="http://schemas.microsoft.com/office/drawing/2014/main" id="{583C90BB-8054-DA35-9E01-7EA46C2DCC57}"/>
              </a:ext>
            </a:extLst>
          </p:cNvPr>
          <p:cNvSpPr txBox="1"/>
          <p:nvPr/>
        </p:nvSpPr>
        <p:spPr>
          <a:xfrm>
            <a:off x="1198576" y="1661023"/>
            <a:ext cx="7978666" cy="707886"/>
          </a:xfrm>
          <a:prstGeom prst="rect">
            <a:avLst/>
          </a:prstGeom>
          <a:noFill/>
        </p:spPr>
        <p:txBody>
          <a:bodyPr wrap="square" rtlCol="0">
            <a:spAutoFit/>
          </a:bodyPr>
          <a:lstStyle/>
          <a:p>
            <a:r>
              <a:rPr kumimoji="1" lang="ja-JP" altLang="en-US" sz="4000" b="1" dirty="0">
                <a:solidFill>
                  <a:schemeClr val="accent6">
                    <a:lumMod val="75000"/>
                  </a:schemeClr>
                </a:solidFill>
              </a:rPr>
              <a:t>作成動機</a:t>
            </a:r>
          </a:p>
        </p:txBody>
      </p:sp>
    </p:spTree>
    <p:extLst>
      <p:ext uri="{BB962C8B-B14F-4D97-AF65-F5344CB8AC3E}">
        <p14:creationId xmlns:p14="http://schemas.microsoft.com/office/powerpoint/2010/main" val="114729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calcmode="lin" valueType="num">
                                      <p:cBhvr additive="base">
                                        <p:cTn id="1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 calcmode="lin" valueType="num">
                                      <p:cBhvr additive="base">
                                        <p:cTn id="16"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7" end="7"/>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8" end="8"/>
                                            </p:txEl>
                                          </p:spTgt>
                                        </p:tgtEl>
                                        <p:attrNameLst>
                                          <p:attrName>style.visibility</p:attrName>
                                        </p:attrNameLst>
                                      </p:cBhvr>
                                      <p:to>
                                        <p:strVal val="visible"/>
                                      </p:to>
                                    </p:set>
                                    <p:anim calcmode="lin" valueType="num">
                                      <p:cBhvr additive="base">
                                        <p:cTn id="20"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 calcmode="lin" valueType="num">
                                      <p:cBhvr additive="base">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2F418-CEBF-BEA1-F329-E0534EBFA607}"/>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785F26E0-7803-B585-4A5C-48F7429D58F0}"/>
              </a:ext>
            </a:extLst>
          </p:cNvPr>
          <p:cNvSpPr>
            <a:spLocks noGrp="1"/>
          </p:cNvSpPr>
          <p:nvPr>
            <p:ph type="subTitle" idx="1"/>
          </p:nvPr>
        </p:nvSpPr>
        <p:spPr/>
        <p:txBody>
          <a:bodyPr/>
          <a:lstStyle/>
          <a:p>
            <a:endParaRPr kumimoji="1" lang="ja-JP" altLang="en-US"/>
          </a:p>
        </p:txBody>
      </p:sp>
      <p:pic>
        <p:nvPicPr>
          <p:cNvPr id="5" name="図 4">
            <a:extLst>
              <a:ext uri="{FF2B5EF4-FFF2-40B4-BE49-F238E27FC236}">
                <a16:creationId xmlns:a16="http://schemas.microsoft.com/office/drawing/2014/main" id="{163AFFED-B1EA-8F63-AB91-1B9F5FB90CE0}"/>
              </a:ext>
            </a:extLst>
          </p:cNvPr>
          <p:cNvPicPr>
            <a:picLocks noChangeAspect="1"/>
          </p:cNvPicPr>
          <p:nvPr/>
        </p:nvPicPr>
        <p:blipFill>
          <a:blip r:embed="rId2"/>
          <a:stretch>
            <a:fillRect/>
          </a:stretch>
        </p:blipFill>
        <p:spPr>
          <a:xfrm>
            <a:off x="0" y="1"/>
            <a:ext cx="12192000" cy="6858000"/>
          </a:xfrm>
          <a:prstGeom prst="rect">
            <a:avLst/>
          </a:prstGeom>
        </p:spPr>
      </p:pic>
      <p:sp>
        <p:nvSpPr>
          <p:cNvPr id="4" name="テキスト ボックス 3">
            <a:extLst>
              <a:ext uri="{FF2B5EF4-FFF2-40B4-BE49-F238E27FC236}">
                <a16:creationId xmlns:a16="http://schemas.microsoft.com/office/drawing/2014/main" id="{0C642510-2516-A8BE-388E-D2B650B201CC}"/>
              </a:ext>
            </a:extLst>
          </p:cNvPr>
          <p:cNvSpPr txBox="1"/>
          <p:nvPr/>
        </p:nvSpPr>
        <p:spPr>
          <a:xfrm>
            <a:off x="5279918" y="1823679"/>
            <a:ext cx="6676103" cy="369332"/>
          </a:xfrm>
          <a:prstGeom prst="rect">
            <a:avLst/>
          </a:prstGeom>
          <a:noFill/>
        </p:spPr>
        <p:txBody>
          <a:bodyPr wrap="square" rtlCol="0">
            <a:spAutoFit/>
          </a:bodyPr>
          <a:lstStyle/>
          <a:p>
            <a:r>
              <a:rPr kumimoji="1" lang="ja-JP" altLang="en-US" b="1" dirty="0"/>
              <a:t>共同生活におけるトラブル</a:t>
            </a:r>
            <a:endParaRPr kumimoji="1" lang="en-US" altLang="ja-JP" b="1" dirty="0"/>
          </a:p>
        </p:txBody>
      </p:sp>
      <p:pic>
        <p:nvPicPr>
          <p:cNvPr id="7" name="図 6" descr="タイムライン, 棒グラフ&#10;&#10;中程度の精度で自動的に生成された説明">
            <a:extLst>
              <a:ext uri="{FF2B5EF4-FFF2-40B4-BE49-F238E27FC236}">
                <a16:creationId xmlns:a16="http://schemas.microsoft.com/office/drawing/2014/main" id="{AB08E21D-9B24-0C76-087C-D14E1F349A36}"/>
              </a:ext>
            </a:extLst>
          </p:cNvPr>
          <p:cNvPicPr>
            <a:picLocks noChangeAspect="1"/>
          </p:cNvPicPr>
          <p:nvPr/>
        </p:nvPicPr>
        <p:blipFill rotWithShape="1">
          <a:blip r:embed="rId3">
            <a:extLst>
              <a:ext uri="{28A0092B-C50C-407E-A947-70E740481C1C}">
                <a14:useLocalDpi xmlns:a14="http://schemas.microsoft.com/office/drawing/2010/main" val="0"/>
              </a:ext>
            </a:extLst>
          </a:blip>
          <a:srcRect l="5145" t="22177" r="3748" b="16366"/>
          <a:stretch/>
        </p:blipFill>
        <p:spPr>
          <a:xfrm>
            <a:off x="521112" y="1664216"/>
            <a:ext cx="4630994" cy="3802975"/>
          </a:xfrm>
          <a:prstGeom prst="rect">
            <a:avLst/>
          </a:prstGeom>
        </p:spPr>
      </p:pic>
      <p:sp>
        <p:nvSpPr>
          <p:cNvPr id="8" name="正方形/長方形 7">
            <a:extLst>
              <a:ext uri="{FF2B5EF4-FFF2-40B4-BE49-F238E27FC236}">
                <a16:creationId xmlns:a16="http://schemas.microsoft.com/office/drawing/2014/main" id="{817410C5-3D7C-A648-3315-FE45B97BAF9B}"/>
              </a:ext>
            </a:extLst>
          </p:cNvPr>
          <p:cNvSpPr/>
          <p:nvPr/>
        </p:nvSpPr>
        <p:spPr>
          <a:xfrm>
            <a:off x="688258" y="3509963"/>
            <a:ext cx="1425678" cy="36394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0026CC5-734A-FF1F-4E7F-941C03A7755A}"/>
              </a:ext>
            </a:extLst>
          </p:cNvPr>
          <p:cNvSpPr txBox="1"/>
          <p:nvPr/>
        </p:nvSpPr>
        <p:spPr>
          <a:xfrm>
            <a:off x="5250423" y="2955707"/>
            <a:ext cx="6676103" cy="646331"/>
          </a:xfrm>
          <a:prstGeom prst="rect">
            <a:avLst/>
          </a:prstGeom>
          <a:noFill/>
        </p:spPr>
        <p:txBody>
          <a:bodyPr wrap="square" rtlCol="0">
            <a:spAutoFit/>
          </a:bodyPr>
          <a:lstStyle/>
          <a:p>
            <a:r>
              <a:rPr kumimoji="1" lang="ja-JP" altLang="en-US" b="1" dirty="0"/>
              <a:t>既存の共同生活者向けアプリケーションでは、</a:t>
            </a:r>
            <a:endParaRPr kumimoji="1" lang="en-US" altLang="ja-JP" b="1" dirty="0"/>
          </a:p>
          <a:p>
            <a:r>
              <a:rPr kumimoji="1" lang="ja-JP" altLang="en-US" b="1" dirty="0"/>
              <a:t>お金の管理をするものがほとんど</a:t>
            </a:r>
          </a:p>
        </p:txBody>
      </p:sp>
      <p:sp>
        <p:nvSpPr>
          <p:cNvPr id="10" name="テキスト ボックス 9">
            <a:extLst>
              <a:ext uri="{FF2B5EF4-FFF2-40B4-BE49-F238E27FC236}">
                <a16:creationId xmlns:a16="http://schemas.microsoft.com/office/drawing/2014/main" id="{2695231E-7180-2F94-72FE-E9DA3E6C0747}"/>
              </a:ext>
            </a:extLst>
          </p:cNvPr>
          <p:cNvSpPr txBox="1"/>
          <p:nvPr/>
        </p:nvSpPr>
        <p:spPr>
          <a:xfrm>
            <a:off x="5245508" y="3881099"/>
            <a:ext cx="7118555" cy="1508105"/>
          </a:xfrm>
          <a:prstGeom prst="rect">
            <a:avLst/>
          </a:prstGeom>
          <a:noFill/>
        </p:spPr>
        <p:txBody>
          <a:bodyPr wrap="square" rtlCol="0">
            <a:spAutoFit/>
          </a:bodyPr>
          <a:lstStyle/>
          <a:p>
            <a:r>
              <a:rPr kumimoji="1" lang="ja-JP" altLang="en-US" b="1" dirty="0"/>
              <a:t>そこで、</a:t>
            </a:r>
            <a:endParaRPr kumimoji="1" lang="en-US" altLang="ja-JP" b="1" dirty="0"/>
          </a:p>
          <a:p>
            <a:r>
              <a:rPr lang="ja-JP" altLang="en-US" b="1" dirty="0"/>
              <a:t>　　</a:t>
            </a:r>
            <a:r>
              <a:rPr kumimoji="1" lang="ja-JP" altLang="en-US" b="1" dirty="0"/>
              <a:t>ルール・当番の順守を含めた、</a:t>
            </a:r>
            <a:endParaRPr kumimoji="1" lang="en-US" altLang="ja-JP" b="1" dirty="0"/>
          </a:p>
          <a:p>
            <a:r>
              <a:rPr lang="ja-JP" altLang="en-US" b="1" dirty="0"/>
              <a:t>　　</a:t>
            </a:r>
            <a:r>
              <a:rPr lang="ja-JP" altLang="en-US" sz="2000" b="1" dirty="0"/>
              <a:t>共同生活におけるトラブルやストレスを軽減すること</a:t>
            </a:r>
            <a:r>
              <a:rPr lang="ja-JP" altLang="en-US" b="1" dirty="0"/>
              <a:t>を</a:t>
            </a:r>
            <a:endParaRPr lang="en-US" altLang="ja-JP" b="1" dirty="0"/>
          </a:p>
          <a:p>
            <a:r>
              <a:rPr lang="ja-JP" altLang="en-US" b="1" dirty="0"/>
              <a:t>　　目的としたアプリを開発することに！</a:t>
            </a:r>
            <a:endParaRPr lang="en-US" altLang="ja-JP" b="1" dirty="0"/>
          </a:p>
          <a:p>
            <a:endParaRPr kumimoji="1" lang="ja-JP" altLang="en-US" b="1" dirty="0"/>
          </a:p>
        </p:txBody>
      </p:sp>
      <p:sp>
        <p:nvSpPr>
          <p:cNvPr id="11" name="テキスト ボックス 10">
            <a:extLst>
              <a:ext uri="{FF2B5EF4-FFF2-40B4-BE49-F238E27FC236}">
                <a16:creationId xmlns:a16="http://schemas.microsoft.com/office/drawing/2014/main" id="{3A14260C-5C90-DA8D-3D1C-E6728D341937}"/>
              </a:ext>
            </a:extLst>
          </p:cNvPr>
          <p:cNvSpPr txBox="1"/>
          <p:nvPr/>
        </p:nvSpPr>
        <p:spPr>
          <a:xfrm>
            <a:off x="5250423" y="2197899"/>
            <a:ext cx="6676103" cy="400110"/>
          </a:xfrm>
          <a:prstGeom prst="rect">
            <a:avLst/>
          </a:prstGeom>
          <a:noFill/>
        </p:spPr>
        <p:txBody>
          <a:bodyPr wrap="square" rtlCol="0">
            <a:spAutoFit/>
          </a:bodyPr>
          <a:lstStyle/>
          <a:p>
            <a:r>
              <a:rPr lang="ja-JP" altLang="en-US" b="1" dirty="0"/>
              <a:t>→　最も多く挙げられるのが</a:t>
            </a:r>
            <a:r>
              <a:rPr lang="ja-JP" altLang="en-US" sz="2000" b="1" u="sng" dirty="0"/>
              <a:t>ルール・当番</a:t>
            </a:r>
            <a:endParaRPr kumimoji="1" lang="ja-JP" altLang="en-US" b="1" u="sng" dirty="0"/>
          </a:p>
        </p:txBody>
      </p:sp>
    </p:spTree>
    <p:extLst>
      <p:ext uri="{BB962C8B-B14F-4D97-AF65-F5344CB8AC3E}">
        <p14:creationId xmlns:p14="http://schemas.microsoft.com/office/powerpoint/2010/main" val="4188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2F418-CEBF-BEA1-F329-E0534EBFA607}"/>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785F26E0-7803-B585-4A5C-48F7429D58F0}"/>
              </a:ext>
            </a:extLst>
          </p:cNvPr>
          <p:cNvSpPr>
            <a:spLocks noGrp="1"/>
          </p:cNvSpPr>
          <p:nvPr>
            <p:ph type="subTitle" idx="1"/>
          </p:nvPr>
        </p:nvSpPr>
        <p:spPr/>
        <p:txBody>
          <a:bodyPr/>
          <a:lstStyle/>
          <a:p>
            <a:endParaRPr kumimoji="1" lang="ja-JP" altLang="en-US"/>
          </a:p>
        </p:txBody>
      </p:sp>
      <p:pic>
        <p:nvPicPr>
          <p:cNvPr id="5" name="図 4">
            <a:extLst>
              <a:ext uri="{FF2B5EF4-FFF2-40B4-BE49-F238E27FC236}">
                <a16:creationId xmlns:a16="http://schemas.microsoft.com/office/drawing/2014/main" id="{163AFFED-B1EA-8F63-AB91-1B9F5FB90CE0}"/>
              </a:ext>
            </a:extLst>
          </p:cNvPr>
          <p:cNvPicPr>
            <a:picLocks noChangeAspect="1"/>
          </p:cNvPicPr>
          <p:nvPr/>
        </p:nvPicPr>
        <p:blipFill>
          <a:blip r:embed="rId2"/>
          <a:stretch>
            <a:fillRect/>
          </a:stretch>
        </p:blipFill>
        <p:spPr>
          <a:xfrm>
            <a:off x="0" y="0"/>
            <a:ext cx="12192000" cy="6858000"/>
          </a:xfrm>
          <a:prstGeom prst="rect">
            <a:avLst/>
          </a:prstGeom>
        </p:spPr>
      </p:pic>
      <p:sp>
        <p:nvSpPr>
          <p:cNvPr id="6" name="テキスト ボックス 5">
            <a:extLst>
              <a:ext uri="{FF2B5EF4-FFF2-40B4-BE49-F238E27FC236}">
                <a16:creationId xmlns:a16="http://schemas.microsoft.com/office/drawing/2014/main" id="{938C79A2-6DB9-19E2-D761-65F7926D2FC8}"/>
              </a:ext>
            </a:extLst>
          </p:cNvPr>
          <p:cNvSpPr txBox="1"/>
          <p:nvPr/>
        </p:nvSpPr>
        <p:spPr>
          <a:xfrm>
            <a:off x="3097161" y="1633993"/>
            <a:ext cx="5997678" cy="1200329"/>
          </a:xfrm>
          <a:prstGeom prst="rect">
            <a:avLst/>
          </a:prstGeom>
          <a:noFill/>
        </p:spPr>
        <p:txBody>
          <a:bodyPr wrap="square" rtlCol="0">
            <a:spAutoFit/>
          </a:bodyPr>
          <a:lstStyle/>
          <a:p>
            <a:r>
              <a:rPr kumimoji="1" lang="ja-JP" altLang="en-US" sz="7200" b="1" dirty="0">
                <a:latin typeface="Arial Rounded MT Bold" panose="020F0704030504030204" pitchFamily="34" charset="0"/>
              </a:rPr>
              <a:t>　</a:t>
            </a:r>
            <a:r>
              <a:rPr kumimoji="1" lang="en-US" altLang="ja-JP" sz="7200" b="1" dirty="0">
                <a:solidFill>
                  <a:schemeClr val="accent6">
                    <a:lumMod val="75000"/>
                  </a:schemeClr>
                </a:solidFill>
                <a:latin typeface="Arial Rounded MT Bold" panose="020F0704030504030204" pitchFamily="34" charset="0"/>
              </a:rPr>
              <a:t>FORESE</a:t>
            </a:r>
            <a:r>
              <a:rPr kumimoji="1" lang="ja-JP" altLang="en-US" sz="7200" b="1" dirty="0">
                <a:solidFill>
                  <a:schemeClr val="accent6">
                    <a:lumMod val="75000"/>
                  </a:schemeClr>
                </a:solidFill>
                <a:latin typeface="Arial Rounded MT Bold" panose="020F0704030504030204" pitchFamily="34" charset="0"/>
              </a:rPr>
              <a:t>　</a:t>
            </a:r>
          </a:p>
        </p:txBody>
      </p:sp>
      <p:sp>
        <p:nvSpPr>
          <p:cNvPr id="7" name="テキスト ボックス 6">
            <a:extLst>
              <a:ext uri="{FF2B5EF4-FFF2-40B4-BE49-F238E27FC236}">
                <a16:creationId xmlns:a16="http://schemas.microsoft.com/office/drawing/2014/main" id="{806C25B6-C41A-0D76-0BF5-C25B4FCF74AA}"/>
              </a:ext>
            </a:extLst>
          </p:cNvPr>
          <p:cNvSpPr txBox="1"/>
          <p:nvPr/>
        </p:nvSpPr>
        <p:spPr>
          <a:xfrm>
            <a:off x="5560140" y="2649656"/>
            <a:ext cx="1347020" cy="369332"/>
          </a:xfrm>
          <a:prstGeom prst="rect">
            <a:avLst/>
          </a:prstGeom>
          <a:noFill/>
        </p:spPr>
        <p:txBody>
          <a:bodyPr wrap="square" rtlCol="0">
            <a:spAutoFit/>
          </a:bodyPr>
          <a:lstStyle/>
          <a:p>
            <a:r>
              <a:rPr kumimoji="1" lang="ja-JP" altLang="en-US" b="1" dirty="0">
                <a:solidFill>
                  <a:schemeClr val="accent6">
                    <a:lumMod val="75000"/>
                  </a:schemeClr>
                </a:solidFill>
                <a:latin typeface="Arial Rounded MT Bold" panose="020F0704030504030204" pitchFamily="34" charset="0"/>
              </a:rPr>
              <a:t>フォレス</a:t>
            </a:r>
          </a:p>
        </p:txBody>
      </p:sp>
      <p:sp>
        <p:nvSpPr>
          <p:cNvPr id="8" name="テキスト ボックス 7">
            <a:extLst>
              <a:ext uri="{FF2B5EF4-FFF2-40B4-BE49-F238E27FC236}">
                <a16:creationId xmlns:a16="http://schemas.microsoft.com/office/drawing/2014/main" id="{28E84908-56A1-B961-BDD7-5BDB8ECBB68D}"/>
              </a:ext>
            </a:extLst>
          </p:cNvPr>
          <p:cNvSpPr txBox="1"/>
          <p:nvPr/>
        </p:nvSpPr>
        <p:spPr>
          <a:xfrm>
            <a:off x="1769806" y="3345952"/>
            <a:ext cx="8898194" cy="1754326"/>
          </a:xfrm>
          <a:prstGeom prst="rect">
            <a:avLst/>
          </a:prstGeom>
          <a:noFill/>
        </p:spPr>
        <p:txBody>
          <a:bodyPr wrap="square" rtlCol="0">
            <a:spAutoFit/>
          </a:bodyPr>
          <a:lstStyle/>
          <a:p>
            <a:r>
              <a:rPr kumimoji="1" lang="ja-JP" altLang="en-US" b="1" dirty="0">
                <a:latin typeface="Arial Rounded MT Bold" panose="020F0704030504030204" pitchFamily="34" charset="0"/>
              </a:rPr>
              <a:t>アプリ名の由来</a:t>
            </a:r>
            <a:endParaRPr kumimoji="1" lang="en-US" altLang="ja-JP" b="1" dirty="0">
              <a:latin typeface="Arial Rounded MT Bold" panose="020F0704030504030204" pitchFamily="34" charset="0"/>
            </a:endParaRPr>
          </a:p>
          <a:p>
            <a:r>
              <a:rPr lang="ja-JP" altLang="en-US" b="1" dirty="0">
                <a:latin typeface="Arial Rounded MT Bold" panose="020F0704030504030204" pitchFamily="34" charset="0"/>
              </a:rPr>
              <a:t>　シェアハウスの</a:t>
            </a:r>
            <a:r>
              <a:rPr lang="en-US" altLang="ja-JP" b="1" dirty="0">
                <a:solidFill>
                  <a:srgbClr val="D3DE00"/>
                </a:solidFill>
                <a:latin typeface="Arial Rounded MT Bold" panose="020F0704030504030204" pitchFamily="34" charset="0"/>
              </a:rPr>
              <a:t>HOUSE</a:t>
            </a:r>
            <a:r>
              <a:rPr lang="ja-JP" altLang="en-US" b="1" dirty="0">
                <a:latin typeface="Arial Rounded MT Bold" panose="020F0704030504030204" pitchFamily="34" charset="0"/>
              </a:rPr>
              <a:t>と共生・共同のイメージの</a:t>
            </a:r>
            <a:r>
              <a:rPr lang="en-US" altLang="ja-JP" b="1" dirty="0">
                <a:solidFill>
                  <a:srgbClr val="50B0A9"/>
                </a:solidFill>
                <a:latin typeface="Arial Rounded MT Bold" panose="020F0704030504030204" pitchFamily="34" charset="0"/>
              </a:rPr>
              <a:t>FOREST</a:t>
            </a:r>
            <a:r>
              <a:rPr lang="ja-JP" altLang="en-US" b="1" dirty="0">
                <a:latin typeface="Arial Rounded MT Bold" panose="020F0704030504030204" pitchFamily="34" charset="0"/>
              </a:rPr>
              <a:t>を組み合わせた造語</a:t>
            </a:r>
            <a:endParaRPr lang="en-US" altLang="ja-JP" b="1" dirty="0">
              <a:latin typeface="Arial Rounded MT Bold" panose="020F0704030504030204" pitchFamily="34" charset="0"/>
            </a:endParaRPr>
          </a:p>
          <a:p>
            <a:endParaRPr lang="en-US" altLang="ja-JP" b="1" dirty="0">
              <a:latin typeface="Arial Rounded MT Bold" panose="020F0704030504030204" pitchFamily="34" charset="0"/>
            </a:endParaRPr>
          </a:p>
          <a:p>
            <a:r>
              <a:rPr kumimoji="1" lang="ja-JP" altLang="en-US" b="1" dirty="0">
                <a:latin typeface="Arial Rounded MT Bold" panose="020F0704030504030204" pitchFamily="34" charset="0"/>
              </a:rPr>
              <a:t>　　　　　　　　　　　　　　</a:t>
            </a:r>
            <a:r>
              <a:rPr kumimoji="1" lang="en-US" altLang="ja-JP" b="1" dirty="0">
                <a:solidFill>
                  <a:srgbClr val="D3DE00"/>
                </a:solidFill>
                <a:latin typeface="Arial Rounded MT Bold" panose="020F0704030504030204" pitchFamily="34" charset="0"/>
              </a:rPr>
              <a:t>HOUSE</a:t>
            </a:r>
            <a:r>
              <a:rPr kumimoji="1" lang="en-US" altLang="ja-JP" b="1" dirty="0">
                <a:latin typeface="Arial Rounded MT Bold" panose="020F0704030504030204" pitchFamily="34" charset="0"/>
              </a:rPr>
              <a:t>×</a:t>
            </a:r>
            <a:r>
              <a:rPr kumimoji="1" lang="en-US" altLang="ja-JP" b="1" dirty="0">
                <a:solidFill>
                  <a:srgbClr val="50B0A9"/>
                </a:solidFill>
                <a:latin typeface="Arial Rounded MT Bold" panose="020F0704030504030204" pitchFamily="34" charset="0"/>
              </a:rPr>
              <a:t>FOREST</a:t>
            </a:r>
          </a:p>
          <a:p>
            <a:r>
              <a:rPr lang="ja-JP" altLang="en-US" b="1" dirty="0">
                <a:latin typeface="Arial Rounded MT Bold" panose="020F0704030504030204" pitchFamily="34" charset="0"/>
              </a:rPr>
              <a:t>　　　　　　　　　　　　　　　　　　↓</a:t>
            </a:r>
            <a:endParaRPr lang="en-US" altLang="ja-JP" b="1" dirty="0">
              <a:latin typeface="Arial Rounded MT Bold" panose="020F0704030504030204" pitchFamily="34" charset="0"/>
            </a:endParaRPr>
          </a:p>
          <a:p>
            <a:r>
              <a:rPr kumimoji="1" lang="ja-JP" altLang="en-US" b="1" dirty="0">
                <a:latin typeface="Arial Rounded MT Bold" panose="020F0704030504030204" pitchFamily="34" charset="0"/>
              </a:rPr>
              <a:t>　　　　　　　　　　　　　　　　</a:t>
            </a:r>
            <a:r>
              <a:rPr kumimoji="1" lang="en-US" altLang="ja-JP" b="1" dirty="0">
                <a:solidFill>
                  <a:schemeClr val="accent6">
                    <a:lumMod val="75000"/>
                  </a:schemeClr>
                </a:solidFill>
                <a:latin typeface="Arial Rounded MT Bold" panose="020F0704030504030204" pitchFamily="34" charset="0"/>
              </a:rPr>
              <a:t>FORESE</a:t>
            </a:r>
          </a:p>
        </p:txBody>
      </p:sp>
      <p:pic>
        <p:nvPicPr>
          <p:cNvPr id="10" name="グラフィックス 9" descr="家 枠線">
            <a:extLst>
              <a:ext uri="{FF2B5EF4-FFF2-40B4-BE49-F238E27FC236}">
                <a16:creationId xmlns:a16="http://schemas.microsoft.com/office/drawing/2014/main" id="{C7EA7A93-F558-4A4C-A4F7-E53BA15D7A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42617" y="3929319"/>
            <a:ext cx="703007" cy="703007"/>
          </a:xfrm>
          <a:prstGeom prst="rect">
            <a:avLst/>
          </a:prstGeom>
        </p:spPr>
      </p:pic>
      <p:pic>
        <p:nvPicPr>
          <p:cNvPr id="14" name="グラフィックス 13" descr="ユーザー 枠線">
            <a:extLst>
              <a:ext uri="{FF2B5EF4-FFF2-40B4-BE49-F238E27FC236}">
                <a16:creationId xmlns:a16="http://schemas.microsoft.com/office/drawing/2014/main" id="{5EBEE525-D880-B573-6138-A0FEFEF554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6378" y="3929318"/>
            <a:ext cx="703008" cy="703008"/>
          </a:xfrm>
          <a:prstGeom prst="rect">
            <a:avLst/>
          </a:prstGeom>
        </p:spPr>
      </p:pic>
    </p:spTree>
    <p:extLst>
      <p:ext uri="{BB962C8B-B14F-4D97-AF65-F5344CB8AC3E}">
        <p14:creationId xmlns:p14="http://schemas.microsoft.com/office/powerpoint/2010/main" val="292517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77587ED-E16B-4426-FC0F-E8ACBB35545E}"/>
              </a:ext>
            </a:extLst>
          </p:cNvPr>
          <p:cNvSpPr txBox="1"/>
          <p:nvPr/>
        </p:nvSpPr>
        <p:spPr>
          <a:xfrm>
            <a:off x="4315247" y="345954"/>
            <a:ext cx="3917131" cy="954107"/>
          </a:xfrm>
          <a:prstGeom prst="rect">
            <a:avLst/>
          </a:prstGeom>
          <a:noFill/>
        </p:spPr>
        <p:txBody>
          <a:bodyPr wrap="square" rtlCol="0">
            <a:spAutoFit/>
          </a:bodyPr>
          <a:lstStyle/>
          <a:p>
            <a:r>
              <a:rPr kumimoji="1" lang="ja-JP" altLang="en-US" sz="3600" b="1" dirty="0">
                <a:solidFill>
                  <a:schemeClr val="accent6">
                    <a:lumMod val="75000"/>
                  </a:schemeClr>
                </a:solidFill>
              </a:rPr>
              <a:t>ウェルカムページ</a:t>
            </a:r>
            <a:br>
              <a:rPr kumimoji="1" lang="ja-JP" altLang="en-US" sz="2000" b="1" dirty="0">
                <a:solidFill>
                  <a:schemeClr val="accent6">
                    <a:lumMod val="75000"/>
                  </a:schemeClr>
                </a:solidFill>
              </a:rPr>
            </a:br>
            <a:endParaRPr kumimoji="1" lang="ja-JP" altLang="en-US" sz="2000" b="1" dirty="0">
              <a:solidFill>
                <a:schemeClr val="accent6">
                  <a:lumMod val="75000"/>
                </a:schemeClr>
              </a:solidFill>
            </a:endParaRPr>
          </a:p>
        </p:txBody>
      </p:sp>
      <p:sp>
        <p:nvSpPr>
          <p:cNvPr id="14" name="吹き出し: 角を丸めた四角形 13">
            <a:extLst>
              <a:ext uri="{FF2B5EF4-FFF2-40B4-BE49-F238E27FC236}">
                <a16:creationId xmlns:a16="http://schemas.microsoft.com/office/drawing/2014/main" id="{1B9F1E36-37EB-50CC-62B6-A0284D2265F3}"/>
              </a:ext>
            </a:extLst>
          </p:cNvPr>
          <p:cNvSpPr/>
          <p:nvPr/>
        </p:nvSpPr>
        <p:spPr>
          <a:xfrm>
            <a:off x="8604890" y="-52909"/>
            <a:ext cx="3559277" cy="1984796"/>
          </a:xfrm>
          <a:prstGeom prst="wedgeRoundRectCallout">
            <a:avLst>
              <a:gd name="adj1" fmla="val -59038"/>
              <a:gd name="adj2" fmla="val 42899"/>
              <a:gd name="adj3" fmla="val 16667"/>
            </a:avLst>
          </a:prstGeom>
          <a:solidFill>
            <a:srgbClr val="F1F8E8"/>
          </a:solidFill>
          <a:ln>
            <a:solidFill>
              <a:srgbClr val="0080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C234507-CEEC-E979-4AE6-618C52A57713}"/>
              </a:ext>
            </a:extLst>
          </p:cNvPr>
          <p:cNvSpPr txBox="1"/>
          <p:nvPr/>
        </p:nvSpPr>
        <p:spPr>
          <a:xfrm>
            <a:off x="8746626" y="345954"/>
            <a:ext cx="3559277" cy="1292662"/>
          </a:xfrm>
          <a:prstGeom prst="rect">
            <a:avLst/>
          </a:prstGeom>
          <a:noFill/>
        </p:spPr>
        <p:txBody>
          <a:bodyPr wrap="square" rtlCol="0">
            <a:spAutoFit/>
          </a:bodyPr>
          <a:lstStyle/>
          <a:p>
            <a:r>
              <a:rPr kumimoji="1" lang="ja-JP" altLang="en-US" b="1" dirty="0">
                <a:solidFill>
                  <a:srgbClr val="3B7D23"/>
                </a:solidFill>
              </a:rPr>
              <a:t>右上の</a:t>
            </a:r>
            <a:endParaRPr kumimoji="1" lang="en-US" altLang="ja-JP" b="1" dirty="0">
              <a:solidFill>
                <a:srgbClr val="3B7D23"/>
              </a:solidFill>
            </a:endParaRPr>
          </a:p>
          <a:p>
            <a:r>
              <a:rPr kumimoji="1" lang="ja-JP" altLang="en-US" sz="2400" b="1" dirty="0">
                <a:solidFill>
                  <a:schemeClr val="accent2"/>
                </a:solidFill>
              </a:rPr>
              <a:t>（ログイン</a:t>
            </a:r>
            <a:r>
              <a:rPr kumimoji="1" lang="en-US" altLang="ja-JP" sz="2400" b="1" dirty="0">
                <a:solidFill>
                  <a:schemeClr val="accent2"/>
                </a:solidFill>
              </a:rPr>
              <a:t>/</a:t>
            </a:r>
            <a:r>
              <a:rPr kumimoji="1" lang="ja-JP" altLang="en-US" sz="2400" b="1" dirty="0">
                <a:solidFill>
                  <a:schemeClr val="accent2"/>
                </a:solidFill>
              </a:rPr>
              <a:t>新規登録）</a:t>
            </a:r>
            <a:r>
              <a:rPr kumimoji="1" lang="ja-JP" altLang="en-US" b="1" dirty="0">
                <a:solidFill>
                  <a:srgbClr val="3B7D23"/>
                </a:solidFill>
              </a:rPr>
              <a:t>から、ログイン・新規登録ができる！</a:t>
            </a:r>
          </a:p>
        </p:txBody>
      </p:sp>
    </p:spTree>
    <p:extLst>
      <p:ext uri="{BB962C8B-B14F-4D97-AF65-F5344CB8AC3E}">
        <p14:creationId xmlns:p14="http://schemas.microsoft.com/office/powerpoint/2010/main" val="3529553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77587ED-E16B-4426-FC0F-E8ACBB35545E}"/>
              </a:ext>
            </a:extLst>
          </p:cNvPr>
          <p:cNvSpPr txBox="1"/>
          <p:nvPr/>
        </p:nvSpPr>
        <p:spPr>
          <a:xfrm>
            <a:off x="3433060" y="422700"/>
            <a:ext cx="6303092" cy="954107"/>
          </a:xfrm>
          <a:prstGeom prst="rect">
            <a:avLst/>
          </a:prstGeom>
          <a:noFill/>
        </p:spPr>
        <p:txBody>
          <a:bodyPr wrap="square" rtlCol="0">
            <a:spAutoFit/>
          </a:bodyPr>
          <a:lstStyle/>
          <a:p>
            <a:r>
              <a:rPr kumimoji="1" lang="ja-JP" altLang="en-US" sz="3600" b="1" dirty="0">
                <a:solidFill>
                  <a:schemeClr val="accent6">
                    <a:lumMod val="75000"/>
                  </a:schemeClr>
                </a:solidFill>
              </a:rPr>
              <a:t>ユーザー登録、ログイン</a:t>
            </a:r>
            <a:br>
              <a:rPr kumimoji="1" lang="ja-JP" altLang="en-US" sz="2000" b="1" dirty="0">
                <a:solidFill>
                  <a:schemeClr val="accent6">
                    <a:lumMod val="75000"/>
                  </a:schemeClr>
                </a:solidFill>
              </a:rPr>
            </a:br>
            <a:endParaRPr kumimoji="1" lang="ja-JP" altLang="en-US" sz="2000" b="1" dirty="0">
              <a:solidFill>
                <a:schemeClr val="accent6">
                  <a:lumMod val="75000"/>
                </a:schemeClr>
              </a:solidFill>
            </a:endParaRPr>
          </a:p>
        </p:txBody>
      </p:sp>
      <p:sp>
        <p:nvSpPr>
          <p:cNvPr id="8" name="吹き出し: 円形 7">
            <a:extLst>
              <a:ext uri="{FF2B5EF4-FFF2-40B4-BE49-F238E27FC236}">
                <a16:creationId xmlns:a16="http://schemas.microsoft.com/office/drawing/2014/main" id="{AC4D4113-E7E4-989C-025C-9E8C80CBD71A}"/>
              </a:ext>
            </a:extLst>
          </p:cNvPr>
          <p:cNvSpPr/>
          <p:nvPr/>
        </p:nvSpPr>
        <p:spPr>
          <a:xfrm>
            <a:off x="611236" y="117363"/>
            <a:ext cx="2546554" cy="1202516"/>
          </a:xfrm>
          <a:prstGeom prst="wedgeEllipseCallout">
            <a:avLst>
              <a:gd name="adj1" fmla="val 61645"/>
              <a:gd name="adj2" fmla="val 18883"/>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rgbClr val="FFFF00"/>
                </a:solidFill>
              </a:rPr>
              <a:t>氏名</a:t>
            </a:r>
            <a:endParaRPr lang="en-US" altLang="ja-JP" b="1" dirty="0">
              <a:solidFill>
                <a:srgbClr val="FFFF00"/>
              </a:solidFill>
            </a:endParaRPr>
          </a:p>
          <a:p>
            <a:pPr algn="ctr"/>
            <a:r>
              <a:rPr lang="ja-JP" altLang="en-US" b="1" dirty="0">
                <a:solidFill>
                  <a:srgbClr val="FFFF00"/>
                </a:solidFill>
              </a:rPr>
              <a:t>メールアドレス</a:t>
            </a:r>
            <a:endParaRPr lang="en-US" altLang="ja-JP" b="1" dirty="0">
              <a:solidFill>
                <a:srgbClr val="FFFF00"/>
              </a:solidFill>
            </a:endParaRPr>
          </a:p>
          <a:p>
            <a:pPr algn="ctr"/>
            <a:r>
              <a:rPr kumimoji="1" lang="ja-JP" altLang="en-US" b="1" dirty="0">
                <a:solidFill>
                  <a:srgbClr val="FFFF00"/>
                </a:solidFill>
              </a:rPr>
              <a:t>パスワード</a:t>
            </a:r>
          </a:p>
        </p:txBody>
      </p:sp>
      <p:sp>
        <p:nvSpPr>
          <p:cNvPr id="10" name="吹き出し: 円形 9">
            <a:extLst>
              <a:ext uri="{FF2B5EF4-FFF2-40B4-BE49-F238E27FC236}">
                <a16:creationId xmlns:a16="http://schemas.microsoft.com/office/drawing/2014/main" id="{603DBDE4-3271-4570-4EAE-480BA81FD46F}"/>
              </a:ext>
            </a:extLst>
          </p:cNvPr>
          <p:cNvSpPr/>
          <p:nvPr/>
        </p:nvSpPr>
        <p:spPr>
          <a:xfrm>
            <a:off x="9273001" y="115698"/>
            <a:ext cx="2546554" cy="1202516"/>
          </a:xfrm>
          <a:prstGeom prst="wedgeEllipseCallout">
            <a:avLst>
              <a:gd name="adj1" fmla="val -64790"/>
              <a:gd name="adj2" fmla="val 34908"/>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rgbClr val="FFFF00"/>
                </a:solidFill>
              </a:rPr>
              <a:t>メールアドレス</a:t>
            </a:r>
            <a:endParaRPr lang="en-US" altLang="ja-JP" b="1" dirty="0">
              <a:solidFill>
                <a:srgbClr val="FFFF00"/>
              </a:solidFill>
            </a:endParaRPr>
          </a:p>
          <a:p>
            <a:pPr algn="ctr"/>
            <a:r>
              <a:rPr kumimoji="1" lang="ja-JP" altLang="en-US" b="1" dirty="0">
                <a:solidFill>
                  <a:srgbClr val="FFFF00"/>
                </a:solidFill>
              </a:rPr>
              <a:t>パスワード</a:t>
            </a:r>
          </a:p>
        </p:txBody>
      </p:sp>
    </p:spTree>
    <p:extLst>
      <p:ext uri="{BB962C8B-B14F-4D97-AF65-F5344CB8AC3E}">
        <p14:creationId xmlns:p14="http://schemas.microsoft.com/office/powerpoint/2010/main" val="4145411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77587ED-E16B-4426-FC0F-E8ACBB35545E}"/>
              </a:ext>
            </a:extLst>
          </p:cNvPr>
          <p:cNvSpPr txBox="1"/>
          <p:nvPr/>
        </p:nvSpPr>
        <p:spPr>
          <a:xfrm>
            <a:off x="4995010" y="458418"/>
            <a:ext cx="6280764" cy="923330"/>
          </a:xfrm>
          <a:prstGeom prst="rect">
            <a:avLst/>
          </a:prstGeom>
          <a:noFill/>
        </p:spPr>
        <p:txBody>
          <a:bodyPr wrap="square" rtlCol="0">
            <a:spAutoFit/>
          </a:bodyPr>
          <a:lstStyle/>
          <a:p>
            <a:r>
              <a:rPr kumimoji="1" lang="ja-JP" altLang="en-US" sz="3600" b="1" dirty="0">
                <a:solidFill>
                  <a:schemeClr val="accent6">
                    <a:lumMod val="75000"/>
                  </a:schemeClr>
                </a:solidFill>
              </a:rPr>
              <a:t>家の作成</a:t>
            </a:r>
            <a:br>
              <a:rPr kumimoji="1" lang="ja-JP" altLang="en-US" b="1" dirty="0">
                <a:solidFill>
                  <a:schemeClr val="accent6">
                    <a:lumMod val="75000"/>
                  </a:schemeClr>
                </a:solidFill>
              </a:rPr>
            </a:br>
            <a:endParaRPr kumimoji="1" lang="ja-JP" altLang="en-US" b="1" dirty="0">
              <a:solidFill>
                <a:schemeClr val="accent6">
                  <a:lumMod val="75000"/>
                </a:schemeClr>
              </a:solidFill>
            </a:endParaRPr>
          </a:p>
        </p:txBody>
      </p:sp>
      <p:sp>
        <p:nvSpPr>
          <p:cNvPr id="8" name="テキスト ボックス 7">
            <a:extLst>
              <a:ext uri="{FF2B5EF4-FFF2-40B4-BE49-F238E27FC236}">
                <a16:creationId xmlns:a16="http://schemas.microsoft.com/office/drawing/2014/main" id="{C39C81AE-F471-ED24-51C5-6AE96699A2DA}"/>
              </a:ext>
            </a:extLst>
          </p:cNvPr>
          <p:cNvSpPr txBox="1"/>
          <p:nvPr/>
        </p:nvSpPr>
        <p:spPr>
          <a:xfrm>
            <a:off x="5860026" y="2438399"/>
            <a:ext cx="5840642" cy="646331"/>
          </a:xfrm>
          <a:prstGeom prst="rect">
            <a:avLst/>
          </a:prstGeom>
          <a:noFill/>
        </p:spPr>
        <p:txBody>
          <a:bodyPr wrap="square" rtlCol="0">
            <a:spAutoFit/>
          </a:bodyPr>
          <a:lstStyle/>
          <a:p>
            <a:endParaRPr lang="en-US" altLang="ja-JP" dirty="0"/>
          </a:p>
          <a:p>
            <a:endParaRPr lang="en-US" altLang="ja-JP" dirty="0"/>
          </a:p>
        </p:txBody>
      </p:sp>
      <p:sp>
        <p:nvSpPr>
          <p:cNvPr id="6" name="吹き出し: 円形 5">
            <a:extLst>
              <a:ext uri="{FF2B5EF4-FFF2-40B4-BE49-F238E27FC236}">
                <a16:creationId xmlns:a16="http://schemas.microsoft.com/office/drawing/2014/main" id="{E8440F33-B1F2-0E0B-A9D8-A548FF52971C}"/>
              </a:ext>
            </a:extLst>
          </p:cNvPr>
          <p:cNvSpPr/>
          <p:nvPr/>
        </p:nvSpPr>
        <p:spPr>
          <a:xfrm>
            <a:off x="7978671" y="86982"/>
            <a:ext cx="2546554" cy="1202516"/>
          </a:xfrm>
          <a:prstGeom prst="wedgeEllipseCallout">
            <a:avLst>
              <a:gd name="adj1" fmla="val -65408"/>
              <a:gd name="adj2" fmla="val 23897"/>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rgbClr val="FFFF00"/>
                </a:solidFill>
              </a:rPr>
              <a:t>家の名前</a:t>
            </a:r>
            <a:endParaRPr lang="en-US" altLang="ja-JP" b="1" dirty="0">
              <a:solidFill>
                <a:srgbClr val="FFFF00"/>
              </a:solidFill>
            </a:endParaRPr>
          </a:p>
          <a:p>
            <a:pPr algn="ctr"/>
            <a:r>
              <a:rPr kumimoji="1" lang="ja-JP" altLang="en-US" b="1" dirty="0">
                <a:solidFill>
                  <a:srgbClr val="FFFF00"/>
                </a:solidFill>
              </a:rPr>
              <a:t>パスワード</a:t>
            </a:r>
          </a:p>
        </p:txBody>
      </p:sp>
      <p:sp>
        <p:nvSpPr>
          <p:cNvPr id="13" name="正方形/長方形 12">
            <a:extLst>
              <a:ext uri="{FF2B5EF4-FFF2-40B4-BE49-F238E27FC236}">
                <a16:creationId xmlns:a16="http://schemas.microsoft.com/office/drawing/2014/main" id="{9B029B08-5086-4C68-5A2B-4D4220CB2AA1}"/>
              </a:ext>
            </a:extLst>
          </p:cNvPr>
          <p:cNvSpPr/>
          <p:nvPr/>
        </p:nvSpPr>
        <p:spPr>
          <a:xfrm>
            <a:off x="7824631" y="5361380"/>
            <a:ext cx="4140197" cy="1262524"/>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セキュリティ面を考慮し、</a:t>
            </a:r>
            <a:endParaRPr kumimoji="1" lang="en-US" altLang="ja-JP" b="1" dirty="0">
              <a:solidFill>
                <a:schemeClr val="tx1"/>
              </a:solidFill>
            </a:endParaRPr>
          </a:p>
          <a:p>
            <a:pPr algn="ctr"/>
            <a:r>
              <a:rPr kumimoji="1" lang="ja-JP" altLang="en-US" b="1" dirty="0">
                <a:solidFill>
                  <a:schemeClr val="tx1"/>
                </a:solidFill>
              </a:rPr>
              <a:t>家の</a:t>
            </a:r>
            <a:r>
              <a:rPr kumimoji="1" lang="en-US" altLang="ja-JP" b="1" dirty="0">
                <a:solidFill>
                  <a:schemeClr val="tx1"/>
                </a:solidFill>
              </a:rPr>
              <a:t>ID</a:t>
            </a:r>
            <a:r>
              <a:rPr kumimoji="1" lang="ja-JP" altLang="en-US" b="1" dirty="0">
                <a:solidFill>
                  <a:schemeClr val="tx1"/>
                </a:solidFill>
              </a:rPr>
              <a:t>を</a:t>
            </a:r>
            <a:r>
              <a:rPr kumimoji="1" lang="ja-JP" altLang="en-US" sz="2000" b="1" u="sng" dirty="0">
                <a:solidFill>
                  <a:schemeClr val="tx1"/>
                </a:solidFill>
              </a:rPr>
              <a:t>ハッシュ値</a:t>
            </a:r>
            <a:r>
              <a:rPr kumimoji="1" lang="ja-JP" altLang="en-US" b="1" dirty="0">
                <a:solidFill>
                  <a:schemeClr val="tx1"/>
                </a:solidFill>
              </a:rPr>
              <a:t>で自動生成</a:t>
            </a:r>
          </a:p>
        </p:txBody>
      </p:sp>
    </p:spTree>
    <p:extLst>
      <p:ext uri="{BB962C8B-B14F-4D97-AF65-F5344CB8AC3E}">
        <p14:creationId xmlns:p14="http://schemas.microsoft.com/office/powerpoint/2010/main" val="37151919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783</TotalTime>
  <Words>1908</Words>
  <Application>Microsoft Office PowerPoint</Application>
  <PresentationFormat>ワイド画面</PresentationFormat>
  <Paragraphs>264</Paragraphs>
  <Slides>26</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ＭＳ Ｐゴシック</vt:lpstr>
      <vt:lpstr>NotoSansJP</vt:lpstr>
      <vt:lpstr>游ゴシック</vt:lpstr>
      <vt:lpstr>游ゴシック Light</vt:lpstr>
      <vt:lpstr>Arial</vt:lpstr>
      <vt:lpstr>Arial Rounded MT Bold</vt:lpstr>
      <vt:lpstr>Wingdings</vt:lpstr>
      <vt:lpstr>Office テーマ</vt:lpstr>
      <vt:lpstr>PowerPoint プレゼンテーション</vt:lpstr>
      <vt:lpstr>もくじ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伊藤そら</dc:creator>
  <cp:lastModifiedBy>伊東智輝</cp:lastModifiedBy>
  <cp:revision>58</cp:revision>
  <dcterms:created xsi:type="dcterms:W3CDTF">2024-06-25T01:41:06Z</dcterms:created>
  <dcterms:modified xsi:type="dcterms:W3CDTF">2024-06-27T07:37:07Z</dcterms:modified>
</cp:coreProperties>
</file>