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73" r:id="rId4"/>
    <p:sldId id="258" r:id="rId5"/>
    <p:sldId id="274" r:id="rId6"/>
    <p:sldId id="272" r:id="rId7"/>
    <p:sldId id="277" r:id="rId8"/>
    <p:sldId id="280" r:id="rId9"/>
    <p:sldId id="261" r:id="rId10"/>
    <p:sldId id="259" r:id="rId11"/>
    <p:sldId id="263" r:id="rId12"/>
    <p:sldId id="262" r:id="rId13"/>
    <p:sldId id="260" r:id="rId14"/>
    <p:sldId id="285" r:id="rId15"/>
    <p:sldId id="281" r:id="rId16"/>
    <p:sldId id="268" r:id="rId17"/>
    <p:sldId id="275" r:id="rId18"/>
    <p:sldId id="283" r:id="rId19"/>
    <p:sldId id="264" r:id="rId20"/>
    <p:sldId id="267" r:id="rId21"/>
    <p:sldId id="270" r:id="rId22"/>
    <p:sldId id="28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A"/>
    <a:srgbClr val="FCFDFE"/>
    <a:srgbClr val="F2F7FC"/>
    <a:srgbClr val="FBEDAF"/>
    <a:srgbClr val="FADEDA"/>
    <a:srgbClr val="F8D5D0"/>
    <a:srgbClr val="001746"/>
    <a:srgbClr val="EA7B6B"/>
    <a:srgbClr val="B0EEC6"/>
    <a:srgbClr val="7D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1A83-8CA7-4862-ABC2-9A65AD0B699A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5880-913A-49FA-AD00-24C149589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1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5880-913A-49FA-AD00-24C1495898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2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④理想像：家事の分担で軋轢を生まない、良好な家庭環境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5880-913A-49FA-AD00-24C14958983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2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0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0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2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76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2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7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9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3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48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40DF-6DC4-43F5-9042-2BD21D1F6A34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74B7-53CF-475C-87CE-B2FEE0F65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FC64A0-4024-C251-247C-4CAA48A8190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6D7E4"/>
          </a:solidFill>
          <a:ln>
            <a:solidFill>
              <a:srgbClr val="C6D7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AAF4DA6-A6AB-F449-5144-3B56A85DF971}"/>
              </a:ext>
            </a:extLst>
          </p:cNvPr>
          <p:cNvSpPr/>
          <p:nvPr/>
        </p:nvSpPr>
        <p:spPr>
          <a:xfrm>
            <a:off x="226702" y="228600"/>
            <a:ext cx="11726934" cy="6400800"/>
          </a:xfrm>
          <a:prstGeom prst="roundRect">
            <a:avLst>
              <a:gd name="adj" fmla="val 8576"/>
            </a:avLst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603951F-5781-BC8E-F6EF-2BD69A2B3638}"/>
              </a:ext>
            </a:extLst>
          </p:cNvPr>
          <p:cNvSpPr/>
          <p:nvPr/>
        </p:nvSpPr>
        <p:spPr>
          <a:xfrm>
            <a:off x="590263" y="585070"/>
            <a:ext cx="1563329" cy="766916"/>
          </a:xfrm>
          <a:prstGeom prst="roundRect">
            <a:avLst>
              <a:gd name="adj" fmla="val 35898"/>
            </a:avLst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2DCCDC-0E67-1C08-FB1F-43EB60DA5974}"/>
              </a:ext>
            </a:extLst>
          </p:cNvPr>
          <p:cNvSpPr txBox="1"/>
          <p:nvPr/>
        </p:nvSpPr>
        <p:spPr>
          <a:xfrm>
            <a:off x="633893" y="645362"/>
            <a:ext cx="1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C2 </a:t>
            </a:r>
            <a:r>
              <a:rPr kumimoji="1" lang="en-US" altLang="ja-JP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GROUP</a:t>
            </a:r>
            <a:endParaRPr kumimoji="1" lang="ja-JP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DDA5C1D-6C9A-12BC-CE7A-8F44E6EB3CE8}"/>
              </a:ext>
            </a:extLst>
          </p:cNvPr>
          <p:cNvSpPr/>
          <p:nvPr/>
        </p:nvSpPr>
        <p:spPr>
          <a:xfrm>
            <a:off x="4419600" y="1898303"/>
            <a:ext cx="3352800" cy="30613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ロゴ&#10;&#10;中程度の精度で自動的に生成された説明">
            <a:extLst>
              <a:ext uri="{FF2B5EF4-FFF2-40B4-BE49-F238E27FC236}">
                <a16:creationId xmlns:a16="http://schemas.microsoft.com/office/drawing/2014/main" id="{13B31656-02C7-8FA6-D267-30B6B7A1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659363" y="2881530"/>
            <a:ext cx="2883106" cy="1150374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6CBF6F8B-91D8-1800-0A63-97683E2D2D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3" t="67093" r="74404" b="18084"/>
          <a:stretch/>
        </p:blipFill>
        <p:spPr>
          <a:xfrm>
            <a:off x="1467062" y="3382841"/>
            <a:ext cx="1671789" cy="162423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5F9B6E88-4D97-2F1A-0A12-C43A8D5B13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8" t="56335" r="75246" b="30818"/>
          <a:stretch/>
        </p:blipFill>
        <p:spPr>
          <a:xfrm>
            <a:off x="2423893" y="1843600"/>
            <a:ext cx="1539359" cy="153924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2095CC07-1788-5F2F-C08E-EB46EB8119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43243" r="65031" b="43168"/>
          <a:stretch/>
        </p:blipFill>
        <p:spPr>
          <a:xfrm>
            <a:off x="8237292" y="1874072"/>
            <a:ext cx="1588159" cy="153069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1FEDEB6A-134C-E6F7-7B90-C45CFC47EB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9" t="55908" r="54657" b="30448"/>
          <a:stretch/>
        </p:blipFill>
        <p:spPr>
          <a:xfrm>
            <a:off x="9084746" y="3393804"/>
            <a:ext cx="1649446" cy="160230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221322D-3011-81CB-A314-60F568E71BA6}"/>
              </a:ext>
            </a:extLst>
          </p:cNvPr>
          <p:cNvSpPr/>
          <p:nvPr/>
        </p:nvSpPr>
        <p:spPr>
          <a:xfrm>
            <a:off x="2309665" y="5386849"/>
            <a:ext cx="7561007" cy="784957"/>
          </a:xfrm>
          <a:prstGeom prst="roundRect">
            <a:avLst>
              <a:gd name="adj" fmla="val 30905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CB4A56-592F-F528-61F6-6ED1DB97B670}"/>
              </a:ext>
            </a:extLst>
          </p:cNvPr>
          <p:cNvSpPr txBox="1"/>
          <p:nvPr/>
        </p:nvSpPr>
        <p:spPr>
          <a:xfrm>
            <a:off x="2668038" y="5577945"/>
            <a:ext cx="6865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大戸咲月</a:t>
            </a:r>
            <a:r>
              <a:rPr kumimoji="1" lang="en-US" altLang="ja-JP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, </a:t>
            </a:r>
            <a:r>
              <a:rPr kumimoji="1" lang="ja-JP" altLang="en-US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勝間帆波</a:t>
            </a:r>
            <a:r>
              <a:rPr kumimoji="1" lang="en-US" altLang="ja-JP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,  </a:t>
            </a:r>
            <a:r>
              <a:rPr kumimoji="1" lang="ja-JP" altLang="en-US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座間陽嵩</a:t>
            </a:r>
            <a:r>
              <a:rPr kumimoji="1" lang="en-US" altLang="ja-JP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,  </a:t>
            </a:r>
            <a:r>
              <a:rPr kumimoji="1" lang="ja-JP" altLang="en-US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増田亮介</a:t>
            </a:r>
            <a:r>
              <a:rPr kumimoji="1" lang="en-US" altLang="ja-JP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,  </a:t>
            </a:r>
            <a:r>
              <a:rPr kumimoji="1" lang="ja-JP" altLang="en-US" sz="2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松岡拓海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2ACFB3B-ACD6-D62B-8A9D-F6AF4339DF26}"/>
              </a:ext>
            </a:extLst>
          </p:cNvPr>
          <p:cNvSpPr/>
          <p:nvPr/>
        </p:nvSpPr>
        <p:spPr>
          <a:xfrm>
            <a:off x="373626" y="375920"/>
            <a:ext cx="11411974" cy="6106160"/>
          </a:xfrm>
          <a:prstGeom prst="roundRect">
            <a:avLst>
              <a:gd name="adj" fmla="val 7792"/>
            </a:avLst>
          </a:prstGeom>
          <a:noFill/>
          <a:ln w="19050">
            <a:solidFill>
              <a:srgbClr val="8AAEC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D6C826-A215-760E-1608-922355719CEA}"/>
              </a:ext>
            </a:extLst>
          </p:cNvPr>
          <p:cNvSpPr txBox="1"/>
          <p:nvPr/>
        </p:nvSpPr>
        <p:spPr>
          <a:xfrm>
            <a:off x="3487152" y="767211"/>
            <a:ext cx="522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チーム開発演習　成果発表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6348E5-9F8E-DD4B-DD32-BCE1D97DB007}"/>
              </a:ext>
            </a:extLst>
          </p:cNvPr>
          <p:cNvCxnSpPr>
            <a:cxnSpLocks/>
          </p:cNvCxnSpPr>
          <p:nvPr/>
        </p:nvCxnSpPr>
        <p:spPr>
          <a:xfrm>
            <a:off x="3132000" y="1351986"/>
            <a:ext cx="5928000" cy="0"/>
          </a:xfrm>
          <a:prstGeom prst="line">
            <a:avLst/>
          </a:prstGeom>
          <a:ln w="76200" cmpd="dbl">
            <a:solidFill>
              <a:srgbClr val="E2D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7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pic>
        <p:nvPicPr>
          <p:cNvPr id="11" name="図 10" descr="図形&#10;&#10;低い精度で自動的に生成された説明">
            <a:extLst>
              <a:ext uri="{FF2B5EF4-FFF2-40B4-BE49-F238E27FC236}">
                <a16:creationId xmlns:a16="http://schemas.microsoft.com/office/drawing/2014/main" id="{5E7BCB28-098F-669D-EB12-872094907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60" y="3215144"/>
            <a:ext cx="3398101" cy="3398101"/>
          </a:xfrm>
          <a:prstGeom prst="rect">
            <a:avLst/>
          </a:prstGeom>
        </p:spPr>
      </p:pic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A6D20477-1BF0-F0EB-8575-72EBF18FB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85" y="986328"/>
            <a:ext cx="3398102" cy="339810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29F0CB-48A2-E533-5F53-7C954F42D37A}"/>
              </a:ext>
            </a:extLst>
          </p:cNvPr>
          <p:cNvSpPr txBox="1"/>
          <p:nvPr/>
        </p:nvSpPr>
        <p:spPr>
          <a:xfrm>
            <a:off x="98321" y="986328"/>
            <a:ext cx="366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アプリユーザーの声</a:t>
            </a:r>
            <a:r>
              <a:rPr kumimoji="1" lang="en-US" altLang="ja-JP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endParaRPr kumimoji="1" lang="ja-JP" altLang="en-US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77E876-6D15-94AC-EE99-59859A5C57B1}"/>
              </a:ext>
            </a:extLst>
          </p:cNvPr>
          <p:cNvSpPr txBox="1"/>
          <p:nvPr/>
        </p:nvSpPr>
        <p:spPr>
          <a:xfrm>
            <a:off x="4388446" y="986328"/>
            <a:ext cx="3669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どこからでも使える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相手の予定を見て頼める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40081C-4AEC-8690-D306-2972947452C0}"/>
              </a:ext>
            </a:extLst>
          </p:cNvPr>
          <p:cNvSpPr/>
          <p:nvPr/>
        </p:nvSpPr>
        <p:spPr>
          <a:xfrm>
            <a:off x="719168" y="4799697"/>
            <a:ext cx="3669278" cy="1713071"/>
          </a:xfrm>
          <a:prstGeom prst="roundRect">
            <a:avLst>
              <a:gd name="adj" fmla="val 83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DA6DD5-BB21-BD22-1B00-F5AD2086874C}"/>
              </a:ext>
            </a:extLst>
          </p:cNvPr>
          <p:cNvSpPr/>
          <p:nvPr/>
        </p:nvSpPr>
        <p:spPr>
          <a:xfrm>
            <a:off x="1447756" y="3261797"/>
            <a:ext cx="3669278" cy="1295421"/>
          </a:xfrm>
          <a:prstGeom prst="roundRect">
            <a:avLst>
              <a:gd name="adj" fmla="val 104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6E052F0-322D-5FDC-0CDA-EB1D91308CC5}"/>
              </a:ext>
            </a:extLst>
          </p:cNvPr>
          <p:cNvSpPr/>
          <p:nvPr/>
        </p:nvSpPr>
        <p:spPr>
          <a:xfrm>
            <a:off x="408745" y="1723898"/>
            <a:ext cx="3669278" cy="1295421"/>
          </a:xfrm>
          <a:prstGeom prst="roundRect">
            <a:avLst>
              <a:gd name="adj" fmla="val 104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1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77D49E64-8DCA-F74F-18BC-32312385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09" y="2860431"/>
            <a:ext cx="3810000" cy="381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0F496C-4FDE-B364-D2F5-BBD397A5556D}"/>
              </a:ext>
            </a:extLst>
          </p:cNvPr>
          <p:cNvSpPr txBox="1"/>
          <p:nvPr/>
        </p:nvSpPr>
        <p:spPr>
          <a:xfrm>
            <a:off x="7801287" y="2052880"/>
            <a:ext cx="366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やるべきことがわかる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未完了と済がわかる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頼まれたことを忘れない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B910123D-1776-CF3B-FD1C-5C928B66A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0" y="1064567"/>
            <a:ext cx="3176954" cy="31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7E61DA09-9B7D-F416-4DB8-6255CE88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8" y="791875"/>
            <a:ext cx="3053858" cy="3053858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9EEFCD9E-1AFC-F8A3-575A-F7AA1D267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66" y="3165229"/>
            <a:ext cx="3505201" cy="350520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55599B-9A49-F79C-498D-1245B154683C}"/>
              </a:ext>
            </a:extLst>
          </p:cNvPr>
          <p:cNvSpPr txBox="1"/>
          <p:nvPr/>
        </p:nvSpPr>
        <p:spPr>
          <a:xfrm>
            <a:off x="1000955" y="4086832"/>
            <a:ext cx="397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常に同じクオリティの家事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タスクとの連携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56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pic>
        <p:nvPicPr>
          <p:cNvPr id="16" name="図 15" descr="図形&#10;&#10;低い精度で自動的に生成された説明">
            <a:extLst>
              <a:ext uri="{FF2B5EF4-FFF2-40B4-BE49-F238E27FC236}">
                <a16:creationId xmlns:a16="http://schemas.microsoft.com/office/drawing/2014/main" id="{12B46EF0-CAF4-85CC-162C-53FF22A51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2" y="698090"/>
            <a:ext cx="3810000" cy="3810000"/>
          </a:xfrm>
          <a:prstGeom prst="rect">
            <a:avLst/>
          </a:prstGeom>
        </p:spPr>
      </p:pic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89CB5733-971D-E234-7F71-D5B44AC7D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68" y="3429000"/>
            <a:ext cx="3153508" cy="315350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AF4E30-7517-A38F-D31B-895F2ABE1078}"/>
              </a:ext>
            </a:extLst>
          </p:cNvPr>
          <p:cNvSpPr txBox="1"/>
          <p:nvPr/>
        </p:nvSpPr>
        <p:spPr>
          <a:xfrm>
            <a:off x="7331416" y="3254494"/>
            <a:ext cx="397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コミュニティを分けて管理できる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21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99E36B-FAC4-DB49-0036-5900B9BDAD5D}"/>
              </a:ext>
            </a:extLst>
          </p:cNvPr>
          <p:cNvSpPr txBox="1"/>
          <p:nvPr/>
        </p:nvSpPr>
        <p:spPr>
          <a:xfrm>
            <a:off x="4261645" y="3429000"/>
            <a:ext cx="397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デザインの良さは動画のときに口頭で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20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FC10C4-1002-830A-10D6-954AD45E36DD}"/>
              </a:ext>
            </a:extLst>
          </p:cNvPr>
          <p:cNvSpPr/>
          <p:nvPr/>
        </p:nvSpPr>
        <p:spPr>
          <a:xfrm>
            <a:off x="483476" y="483476"/>
            <a:ext cx="11246069" cy="5927834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9F2A5-2935-0D0E-EE29-CCC83E3A03D7}"/>
              </a:ext>
            </a:extLst>
          </p:cNvPr>
          <p:cNvSpPr txBox="1"/>
          <p:nvPr/>
        </p:nvSpPr>
        <p:spPr>
          <a:xfrm>
            <a:off x="3549445" y="2430233"/>
            <a:ext cx="119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a typeface="UD デジタル 教科書体 NP-R" panose="02020400000000000000" pitchFamily="18" charset="-128"/>
              </a:rPr>
              <a:t>03</a:t>
            </a:r>
            <a:endParaRPr kumimoji="1" lang="ja-JP" altLang="en-US" sz="7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ea typeface="UD デジタル 教科書体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92C8C4-F057-97D3-C7E6-EB93DB760FF8}"/>
              </a:ext>
            </a:extLst>
          </p:cNvPr>
          <p:cNvSpPr txBox="1"/>
          <p:nvPr/>
        </p:nvSpPr>
        <p:spPr>
          <a:xfrm>
            <a:off x="5229816" y="2568732"/>
            <a:ext cx="2962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07766E-F661-1380-95A0-434C2FF1C7C5}"/>
              </a:ext>
            </a:extLst>
          </p:cNvPr>
          <p:cNvCxnSpPr>
            <a:cxnSpLocks/>
          </p:cNvCxnSpPr>
          <p:nvPr/>
        </p:nvCxnSpPr>
        <p:spPr>
          <a:xfrm flipV="1">
            <a:off x="3264383" y="3492062"/>
            <a:ext cx="5454868" cy="1"/>
          </a:xfrm>
          <a:prstGeom prst="line">
            <a:avLst/>
          </a:prstGeom>
          <a:ln w="28575">
            <a:solidFill>
              <a:srgbClr val="001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6C06BD-A4D0-971D-080C-0976B7CB1448}"/>
              </a:ext>
            </a:extLst>
          </p:cNvPr>
          <p:cNvSpPr txBox="1"/>
          <p:nvPr/>
        </p:nvSpPr>
        <p:spPr>
          <a:xfrm>
            <a:off x="3549445" y="3830617"/>
            <a:ext cx="5093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・チーム力　　・技術力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61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2F7BF79-AFC0-CE83-C229-A90EEA59C5DA}"/>
              </a:ext>
            </a:extLst>
          </p:cNvPr>
          <p:cNvSpPr/>
          <p:nvPr/>
        </p:nvSpPr>
        <p:spPr>
          <a:xfrm>
            <a:off x="373626" y="1056742"/>
            <a:ext cx="11454580" cy="5471877"/>
          </a:xfrm>
          <a:prstGeom prst="roundRect">
            <a:avLst>
              <a:gd name="adj" fmla="val 6622"/>
            </a:avLst>
          </a:prstGeom>
          <a:noFill/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05ECD9-1BBC-F69E-5305-DEE2A6C0603D}"/>
              </a:ext>
            </a:extLst>
          </p:cNvPr>
          <p:cNvSpPr/>
          <p:nvPr/>
        </p:nvSpPr>
        <p:spPr>
          <a:xfrm>
            <a:off x="373626" y="1056742"/>
            <a:ext cx="983226" cy="5471877"/>
          </a:xfrm>
          <a:prstGeom prst="roundRect">
            <a:avLst>
              <a:gd name="adj" fmla="val 38622"/>
            </a:avLst>
          </a:prstGeom>
          <a:solidFill>
            <a:srgbClr val="7DE3A1"/>
          </a:solidFill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30DCC0-DAD6-9D70-E868-B465F01888AD}"/>
              </a:ext>
            </a:extLst>
          </p:cNvPr>
          <p:cNvSpPr/>
          <p:nvPr/>
        </p:nvSpPr>
        <p:spPr>
          <a:xfrm>
            <a:off x="983225" y="1056742"/>
            <a:ext cx="491613" cy="5471877"/>
          </a:xfrm>
          <a:prstGeom prst="rect">
            <a:avLst/>
          </a:prstGeom>
          <a:solidFill>
            <a:srgbClr val="7DE3A1"/>
          </a:solidFill>
          <a:ln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82BB63-7B58-BD69-1787-1868A35C1198}"/>
              </a:ext>
            </a:extLst>
          </p:cNvPr>
          <p:cNvSpPr txBox="1"/>
          <p:nvPr/>
        </p:nvSpPr>
        <p:spPr>
          <a:xfrm>
            <a:off x="560437" y="2392296"/>
            <a:ext cx="845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チ｜ム力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B080B1E0-CB02-BED2-8324-B29D81B10FF4}"/>
              </a:ext>
            </a:extLst>
          </p:cNvPr>
          <p:cNvSpPr/>
          <p:nvPr/>
        </p:nvSpPr>
        <p:spPr>
          <a:xfrm>
            <a:off x="1773676" y="1477331"/>
            <a:ext cx="1274324" cy="1249360"/>
          </a:xfrm>
          <a:prstGeom prst="flowChartConnector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5A13BB-CB61-29C9-EB01-A7D2DF7D00F0}"/>
              </a:ext>
            </a:extLst>
          </p:cNvPr>
          <p:cNvSpPr txBox="1"/>
          <p:nvPr/>
        </p:nvSpPr>
        <p:spPr>
          <a:xfrm>
            <a:off x="1889076" y="1594179"/>
            <a:ext cx="13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2060"/>
                </a:solidFill>
              </a:rPr>
              <a:t>01.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3E3BE26C-40F5-41D7-2161-1B567D318907}"/>
              </a:ext>
            </a:extLst>
          </p:cNvPr>
          <p:cNvSpPr/>
          <p:nvPr/>
        </p:nvSpPr>
        <p:spPr>
          <a:xfrm>
            <a:off x="1857435" y="1501572"/>
            <a:ext cx="1274324" cy="1249360"/>
          </a:xfrm>
          <a:prstGeom prst="flowChartConnector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634EA1-30BF-1C82-3383-0C2401C79CB9}"/>
              </a:ext>
            </a:extLst>
          </p:cNvPr>
          <p:cNvSpPr txBox="1"/>
          <p:nvPr/>
        </p:nvSpPr>
        <p:spPr>
          <a:xfrm>
            <a:off x="3346838" y="1615198"/>
            <a:ext cx="78619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一人ひとりが与えられた役割を意識して、責任をもって行動できた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C51763A-3D73-C03B-90F0-F23BD9A73178}"/>
              </a:ext>
            </a:extLst>
          </p:cNvPr>
          <p:cNvSpPr/>
          <p:nvPr/>
        </p:nvSpPr>
        <p:spPr>
          <a:xfrm>
            <a:off x="2273962" y="3147279"/>
            <a:ext cx="1502980" cy="1451205"/>
          </a:xfrm>
          <a:prstGeom prst="roundRect">
            <a:avLst>
              <a:gd name="adj" fmla="val 14218"/>
            </a:avLst>
          </a:prstGeom>
          <a:solidFill>
            <a:srgbClr val="F8D5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n>
                  <a:solidFill>
                    <a:srgbClr val="EA7B6B"/>
                  </a:solidFill>
                </a:ln>
                <a:solidFill>
                  <a:srgbClr val="EA7B6B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リーダー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D5F08A4-1BE2-4CA4-46AD-AF38D0EA99F7}"/>
              </a:ext>
            </a:extLst>
          </p:cNvPr>
          <p:cNvSpPr/>
          <p:nvPr/>
        </p:nvSpPr>
        <p:spPr>
          <a:xfrm>
            <a:off x="4086997" y="3147279"/>
            <a:ext cx="1502980" cy="1451205"/>
          </a:xfrm>
          <a:prstGeom prst="roundRect">
            <a:avLst>
              <a:gd name="adj" fmla="val 142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DB</a:t>
            </a:r>
            <a:r>
              <a:rPr kumimoji="1" lang="ja-JP" altLang="en-U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E1A6FE-E2A4-2BEF-9995-B7A8F1E52194}"/>
              </a:ext>
            </a:extLst>
          </p:cNvPr>
          <p:cNvSpPr/>
          <p:nvPr/>
        </p:nvSpPr>
        <p:spPr>
          <a:xfrm>
            <a:off x="5900032" y="3171788"/>
            <a:ext cx="1502980" cy="1451205"/>
          </a:xfrm>
          <a:prstGeom prst="roundRect">
            <a:avLst>
              <a:gd name="adj" fmla="val 1421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品質担当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50C08A-A1F0-1414-D9E0-A797DD8699B0}"/>
              </a:ext>
            </a:extLst>
          </p:cNvPr>
          <p:cNvSpPr/>
          <p:nvPr/>
        </p:nvSpPr>
        <p:spPr>
          <a:xfrm>
            <a:off x="7713067" y="3171788"/>
            <a:ext cx="1502980" cy="1451205"/>
          </a:xfrm>
          <a:prstGeom prst="roundRect">
            <a:avLst>
              <a:gd name="adj" fmla="val 1421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機能担当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20D3E5-62FB-522C-43BA-DBEC945B06BC}"/>
              </a:ext>
            </a:extLst>
          </p:cNvPr>
          <p:cNvSpPr/>
          <p:nvPr/>
        </p:nvSpPr>
        <p:spPr>
          <a:xfrm>
            <a:off x="9526102" y="3171788"/>
            <a:ext cx="1502980" cy="1451205"/>
          </a:xfrm>
          <a:prstGeom prst="roundRect">
            <a:avLst>
              <a:gd name="adj" fmla="val 1421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機能担当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47F672-1552-3832-558E-2601FB63C90B}"/>
              </a:ext>
            </a:extLst>
          </p:cNvPr>
          <p:cNvSpPr txBox="1"/>
          <p:nvPr/>
        </p:nvSpPr>
        <p:spPr>
          <a:xfrm>
            <a:off x="2611743" y="4731398"/>
            <a:ext cx="82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勝間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42901C-C660-42D6-30DD-3359D2F16473}"/>
              </a:ext>
            </a:extLst>
          </p:cNvPr>
          <p:cNvSpPr txBox="1"/>
          <p:nvPr/>
        </p:nvSpPr>
        <p:spPr>
          <a:xfrm>
            <a:off x="4438987" y="4722823"/>
            <a:ext cx="82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松岡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3A5F55-D1F6-68AA-5D65-93743F968028}"/>
              </a:ext>
            </a:extLst>
          </p:cNvPr>
          <p:cNvSpPr txBox="1"/>
          <p:nvPr/>
        </p:nvSpPr>
        <p:spPr>
          <a:xfrm>
            <a:off x="6266231" y="4731398"/>
            <a:ext cx="82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増田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F5791B-5FF0-E625-9A7B-DF38963B025F}"/>
              </a:ext>
            </a:extLst>
          </p:cNvPr>
          <p:cNvSpPr txBox="1"/>
          <p:nvPr/>
        </p:nvSpPr>
        <p:spPr>
          <a:xfrm>
            <a:off x="8053536" y="4731397"/>
            <a:ext cx="82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大戸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63C19BA-60D3-6939-24A5-AA454181608C}"/>
              </a:ext>
            </a:extLst>
          </p:cNvPr>
          <p:cNvSpPr txBox="1"/>
          <p:nvPr/>
        </p:nvSpPr>
        <p:spPr>
          <a:xfrm>
            <a:off x="9880780" y="4731397"/>
            <a:ext cx="82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座間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FCE491-7387-FA1E-C34A-9457F011DD6D}"/>
              </a:ext>
            </a:extLst>
          </p:cNvPr>
          <p:cNvSpPr txBox="1"/>
          <p:nvPr/>
        </p:nvSpPr>
        <p:spPr>
          <a:xfrm>
            <a:off x="2875935" y="5537674"/>
            <a:ext cx="755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それぞれがチームを軸にできることを考えて行動。</a:t>
            </a:r>
            <a:b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しかし役割にとらわれすぎず、メンバー同士で助け合うこともできた。</a:t>
            </a:r>
          </a:p>
        </p:txBody>
      </p:sp>
    </p:spTree>
    <p:extLst>
      <p:ext uri="{BB962C8B-B14F-4D97-AF65-F5344CB8AC3E}">
        <p14:creationId xmlns:p14="http://schemas.microsoft.com/office/powerpoint/2010/main" val="368767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2F7BF79-AFC0-CE83-C229-A90EEA59C5DA}"/>
              </a:ext>
            </a:extLst>
          </p:cNvPr>
          <p:cNvSpPr/>
          <p:nvPr/>
        </p:nvSpPr>
        <p:spPr>
          <a:xfrm>
            <a:off x="373626" y="1056742"/>
            <a:ext cx="11454580" cy="5471877"/>
          </a:xfrm>
          <a:prstGeom prst="roundRect">
            <a:avLst>
              <a:gd name="adj" fmla="val 6622"/>
            </a:avLst>
          </a:prstGeom>
          <a:noFill/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05ECD9-1BBC-F69E-5305-DEE2A6C0603D}"/>
              </a:ext>
            </a:extLst>
          </p:cNvPr>
          <p:cNvSpPr/>
          <p:nvPr/>
        </p:nvSpPr>
        <p:spPr>
          <a:xfrm>
            <a:off x="373626" y="1056742"/>
            <a:ext cx="983226" cy="5471877"/>
          </a:xfrm>
          <a:prstGeom prst="roundRect">
            <a:avLst>
              <a:gd name="adj" fmla="val 38622"/>
            </a:avLst>
          </a:prstGeom>
          <a:solidFill>
            <a:srgbClr val="7DE3A1"/>
          </a:solidFill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30DCC0-DAD6-9D70-E868-B465F01888AD}"/>
              </a:ext>
            </a:extLst>
          </p:cNvPr>
          <p:cNvSpPr/>
          <p:nvPr/>
        </p:nvSpPr>
        <p:spPr>
          <a:xfrm>
            <a:off x="983225" y="1056742"/>
            <a:ext cx="491613" cy="5471877"/>
          </a:xfrm>
          <a:prstGeom prst="rect">
            <a:avLst/>
          </a:prstGeom>
          <a:solidFill>
            <a:srgbClr val="7DE3A1"/>
          </a:solidFill>
          <a:ln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37790F-0489-B7AB-9660-F04C026BC047}"/>
              </a:ext>
            </a:extLst>
          </p:cNvPr>
          <p:cNvSpPr txBox="1"/>
          <p:nvPr/>
        </p:nvSpPr>
        <p:spPr>
          <a:xfrm>
            <a:off x="560437" y="2392296"/>
            <a:ext cx="845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チ｜ム力</a:t>
            </a: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8CCC8AAE-5517-6CF1-AB31-27BF7CB7E670}"/>
              </a:ext>
            </a:extLst>
          </p:cNvPr>
          <p:cNvSpPr/>
          <p:nvPr/>
        </p:nvSpPr>
        <p:spPr>
          <a:xfrm>
            <a:off x="1745041" y="1445028"/>
            <a:ext cx="1274324" cy="1249360"/>
          </a:xfrm>
          <a:prstGeom prst="flowChartConnector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3986CB-FDF2-840F-3D01-EB702A00B1A6}"/>
              </a:ext>
            </a:extLst>
          </p:cNvPr>
          <p:cNvSpPr txBox="1"/>
          <p:nvPr/>
        </p:nvSpPr>
        <p:spPr>
          <a:xfrm>
            <a:off x="1860441" y="1561876"/>
            <a:ext cx="13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2060"/>
                </a:solidFill>
              </a:rPr>
              <a:t>02.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7A20FED4-372A-D078-2145-11FD27F5CC68}"/>
              </a:ext>
            </a:extLst>
          </p:cNvPr>
          <p:cNvSpPr/>
          <p:nvPr/>
        </p:nvSpPr>
        <p:spPr>
          <a:xfrm>
            <a:off x="1828800" y="1469269"/>
            <a:ext cx="1274324" cy="1249360"/>
          </a:xfrm>
          <a:prstGeom prst="flowChartConnector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73DC8A-D2A3-4AEE-DDC4-C7DD43C2F7DE}"/>
              </a:ext>
            </a:extLst>
          </p:cNvPr>
          <p:cNvSpPr txBox="1"/>
          <p:nvPr/>
        </p:nvSpPr>
        <p:spPr>
          <a:xfrm>
            <a:off x="3346839" y="1615198"/>
            <a:ext cx="7720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情報共有方法の改善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（</a:t>
            </a:r>
            <a:r>
              <a:rPr lang="en-US" altLang="ja-JP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Google </a:t>
            </a: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ドキュメントとスプレッドシートの活用）</a:t>
            </a:r>
            <a:endParaRPr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65BB9-1B7C-B9A3-C047-CF5F755958DE}"/>
              </a:ext>
            </a:extLst>
          </p:cNvPr>
          <p:cNvSpPr txBox="1"/>
          <p:nvPr/>
        </p:nvSpPr>
        <p:spPr>
          <a:xfrm>
            <a:off x="3621407" y="5577117"/>
            <a:ext cx="60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リアルタイムでの進捗を知ることで、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効率的に正しい情報の共有や確認ができるようになった。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300CD2D-4DEA-53AC-CE0B-CC6DAA7C2AC0}"/>
              </a:ext>
            </a:extLst>
          </p:cNvPr>
          <p:cNvSpPr/>
          <p:nvPr/>
        </p:nvSpPr>
        <p:spPr>
          <a:xfrm>
            <a:off x="3340706" y="3027008"/>
            <a:ext cx="2396793" cy="2253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CDD5EFE0-E19B-DB9A-2CC2-F0DAE6C0B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4" t="10732" r="31250" b="11631"/>
          <a:stretch/>
        </p:blipFill>
        <p:spPr>
          <a:xfrm>
            <a:off x="3669026" y="3055382"/>
            <a:ext cx="1740151" cy="2147844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0E1209B-2209-BD60-4551-00AAA906FBF7}"/>
              </a:ext>
            </a:extLst>
          </p:cNvPr>
          <p:cNvSpPr/>
          <p:nvPr/>
        </p:nvSpPr>
        <p:spPr>
          <a:xfrm>
            <a:off x="7254922" y="3055382"/>
            <a:ext cx="2396793" cy="2253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0892E30B-1765-64D2-4AD7-13E188741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1" t="4980" r="27158" b="6208"/>
          <a:stretch/>
        </p:blipFill>
        <p:spPr>
          <a:xfrm>
            <a:off x="7632119" y="3130496"/>
            <a:ext cx="1754876" cy="20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2F7BF79-AFC0-CE83-C229-A90EEA59C5DA}"/>
              </a:ext>
            </a:extLst>
          </p:cNvPr>
          <p:cNvSpPr/>
          <p:nvPr/>
        </p:nvSpPr>
        <p:spPr>
          <a:xfrm>
            <a:off x="373626" y="1056742"/>
            <a:ext cx="11454580" cy="5471877"/>
          </a:xfrm>
          <a:prstGeom prst="roundRect">
            <a:avLst>
              <a:gd name="adj" fmla="val 6622"/>
            </a:avLst>
          </a:prstGeom>
          <a:noFill/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05ECD9-1BBC-F69E-5305-DEE2A6C0603D}"/>
              </a:ext>
            </a:extLst>
          </p:cNvPr>
          <p:cNvSpPr/>
          <p:nvPr/>
        </p:nvSpPr>
        <p:spPr>
          <a:xfrm>
            <a:off x="373626" y="1056742"/>
            <a:ext cx="983226" cy="5471877"/>
          </a:xfrm>
          <a:prstGeom prst="roundRect">
            <a:avLst>
              <a:gd name="adj" fmla="val 38622"/>
            </a:avLst>
          </a:prstGeom>
          <a:solidFill>
            <a:srgbClr val="7DE3A1"/>
          </a:solidFill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30DCC0-DAD6-9D70-E868-B465F01888AD}"/>
              </a:ext>
            </a:extLst>
          </p:cNvPr>
          <p:cNvSpPr/>
          <p:nvPr/>
        </p:nvSpPr>
        <p:spPr>
          <a:xfrm>
            <a:off x="983225" y="1056742"/>
            <a:ext cx="491613" cy="5471877"/>
          </a:xfrm>
          <a:prstGeom prst="rect">
            <a:avLst/>
          </a:prstGeom>
          <a:solidFill>
            <a:srgbClr val="7DE3A1"/>
          </a:solidFill>
          <a:ln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37790F-0489-B7AB-9660-F04C026BC047}"/>
              </a:ext>
            </a:extLst>
          </p:cNvPr>
          <p:cNvSpPr txBox="1"/>
          <p:nvPr/>
        </p:nvSpPr>
        <p:spPr>
          <a:xfrm>
            <a:off x="560437" y="2392296"/>
            <a:ext cx="845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チ｜ム力</a:t>
            </a: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8CCC8AAE-5517-6CF1-AB31-27BF7CB7E670}"/>
              </a:ext>
            </a:extLst>
          </p:cNvPr>
          <p:cNvSpPr/>
          <p:nvPr/>
        </p:nvSpPr>
        <p:spPr>
          <a:xfrm>
            <a:off x="1745041" y="1445028"/>
            <a:ext cx="1274324" cy="1249360"/>
          </a:xfrm>
          <a:prstGeom prst="flowChartConnector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3986CB-FDF2-840F-3D01-EB702A00B1A6}"/>
              </a:ext>
            </a:extLst>
          </p:cNvPr>
          <p:cNvSpPr txBox="1"/>
          <p:nvPr/>
        </p:nvSpPr>
        <p:spPr>
          <a:xfrm>
            <a:off x="1860441" y="1561876"/>
            <a:ext cx="13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2060"/>
                </a:solidFill>
              </a:rPr>
              <a:t>03.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7A20FED4-372A-D078-2145-11FD27F5CC68}"/>
              </a:ext>
            </a:extLst>
          </p:cNvPr>
          <p:cNvSpPr/>
          <p:nvPr/>
        </p:nvSpPr>
        <p:spPr>
          <a:xfrm>
            <a:off x="1828800" y="1469269"/>
            <a:ext cx="1274324" cy="1249360"/>
          </a:xfrm>
          <a:prstGeom prst="flowChartConnector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73DC8A-D2A3-4AEE-DDC4-C7DD43C2F7DE}"/>
              </a:ext>
            </a:extLst>
          </p:cNvPr>
          <p:cNvSpPr txBox="1"/>
          <p:nvPr/>
        </p:nvSpPr>
        <p:spPr>
          <a:xfrm>
            <a:off x="3346839" y="1615198"/>
            <a:ext cx="7962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相手に伝わりやすい質問方法が身についた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665BB9-1B7C-B9A3-C047-CF5F755958DE}"/>
              </a:ext>
            </a:extLst>
          </p:cNvPr>
          <p:cNvSpPr txBox="1"/>
          <p:nvPr/>
        </p:nvSpPr>
        <p:spPr>
          <a:xfrm>
            <a:off x="3694330" y="5908483"/>
            <a:ext cx="633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自分と相手にとって一番よい方法を考え、全員で実践した。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4" name="図 13" descr="図形&#10;&#10;低い精度で自動的に生成された説明">
            <a:extLst>
              <a:ext uri="{FF2B5EF4-FFF2-40B4-BE49-F238E27FC236}">
                <a16:creationId xmlns:a16="http://schemas.microsoft.com/office/drawing/2014/main" id="{C47B03D3-F93C-4342-9268-B1BC70979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2"/>
          <a:stretch/>
        </p:blipFill>
        <p:spPr>
          <a:xfrm>
            <a:off x="3484123" y="3238629"/>
            <a:ext cx="2611877" cy="2495868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C0129C9-E27B-8E4C-1D3C-27CADAB082BE}"/>
              </a:ext>
            </a:extLst>
          </p:cNvPr>
          <p:cNvSpPr/>
          <p:nvPr/>
        </p:nvSpPr>
        <p:spPr>
          <a:xfrm>
            <a:off x="3134765" y="2488787"/>
            <a:ext cx="3201057" cy="777766"/>
          </a:xfrm>
          <a:prstGeom prst="round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Zoom</a:t>
            </a:r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上でも口頭だけの質問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何を聞きたいのかが不明瞭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AB10204-BC33-A39C-973F-D2E272F24E03}"/>
              </a:ext>
            </a:extLst>
          </p:cNvPr>
          <p:cNvSpPr/>
          <p:nvPr/>
        </p:nvSpPr>
        <p:spPr>
          <a:xfrm>
            <a:off x="7680489" y="2529477"/>
            <a:ext cx="3201057" cy="777766"/>
          </a:xfrm>
          <a:prstGeom prst="round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画面共有の活用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考えをまとめてから話す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D0A0CB6-2A30-E17B-08A7-2200C96BE5D9}"/>
              </a:ext>
            </a:extLst>
          </p:cNvPr>
          <p:cNvSpPr/>
          <p:nvPr/>
        </p:nvSpPr>
        <p:spPr>
          <a:xfrm>
            <a:off x="6738050" y="4002803"/>
            <a:ext cx="589935" cy="967519"/>
          </a:xfrm>
          <a:prstGeom prst="rightArrow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B93B1C31-D5FB-2907-A418-42E6C241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18" y="3307243"/>
            <a:ext cx="2378997" cy="23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3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FF03679-F296-9850-831B-9132B114074F}"/>
              </a:ext>
            </a:extLst>
          </p:cNvPr>
          <p:cNvSpPr/>
          <p:nvPr/>
        </p:nvSpPr>
        <p:spPr>
          <a:xfrm>
            <a:off x="373626" y="1056742"/>
            <a:ext cx="11454580" cy="5471877"/>
          </a:xfrm>
          <a:prstGeom prst="roundRect">
            <a:avLst>
              <a:gd name="adj" fmla="val 6622"/>
            </a:avLst>
          </a:prstGeom>
          <a:noFill/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694928-E991-328A-4A87-21782781071E}"/>
              </a:ext>
            </a:extLst>
          </p:cNvPr>
          <p:cNvSpPr txBox="1"/>
          <p:nvPr/>
        </p:nvSpPr>
        <p:spPr>
          <a:xfrm>
            <a:off x="3346838" y="1615198"/>
            <a:ext cx="5093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まずはお手本を全員で見る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D155667-9735-2DCE-FAE7-D80081024DB0}"/>
              </a:ext>
            </a:extLst>
          </p:cNvPr>
          <p:cNvSpPr/>
          <p:nvPr/>
        </p:nvSpPr>
        <p:spPr>
          <a:xfrm>
            <a:off x="373626" y="1056742"/>
            <a:ext cx="983226" cy="5471877"/>
          </a:xfrm>
          <a:prstGeom prst="roundRect">
            <a:avLst>
              <a:gd name="adj" fmla="val 38622"/>
            </a:avLst>
          </a:prstGeom>
          <a:solidFill>
            <a:srgbClr val="7DE3A1"/>
          </a:solidFill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A1023B-D65C-3F7F-0BB1-6F7C9B04B959}"/>
              </a:ext>
            </a:extLst>
          </p:cNvPr>
          <p:cNvSpPr/>
          <p:nvPr/>
        </p:nvSpPr>
        <p:spPr>
          <a:xfrm>
            <a:off x="983225" y="1056742"/>
            <a:ext cx="491613" cy="5471877"/>
          </a:xfrm>
          <a:prstGeom prst="rect">
            <a:avLst/>
          </a:prstGeom>
          <a:solidFill>
            <a:srgbClr val="7DE3A1"/>
          </a:solidFill>
          <a:ln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E2011E0-1CD6-6F50-1868-64F0A6A4A51C}"/>
              </a:ext>
            </a:extLst>
          </p:cNvPr>
          <p:cNvSpPr/>
          <p:nvPr/>
        </p:nvSpPr>
        <p:spPr>
          <a:xfrm>
            <a:off x="1836329" y="1603814"/>
            <a:ext cx="1295430" cy="1249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EAEFE1-7994-F55E-364D-E3EB2172356B}"/>
              </a:ext>
            </a:extLst>
          </p:cNvPr>
          <p:cNvSpPr txBox="1"/>
          <p:nvPr/>
        </p:nvSpPr>
        <p:spPr>
          <a:xfrm>
            <a:off x="511277" y="2570585"/>
            <a:ext cx="845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技術力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6A963A-B2D3-A3D5-E9A0-82533902EC86}"/>
              </a:ext>
            </a:extLst>
          </p:cNvPr>
          <p:cNvSpPr txBox="1"/>
          <p:nvPr/>
        </p:nvSpPr>
        <p:spPr>
          <a:xfrm>
            <a:off x="1966451" y="1861752"/>
            <a:ext cx="13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2060"/>
                </a:solidFill>
              </a:rPr>
              <a:t>01.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03454-B5DD-8293-1BAF-0C8308AD7A88}"/>
              </a:ext>
            </a:extLst>
          </p:cNvPr>
          <p:cNvSpPr txBox="1"/>
          <p:nvPr/>
        </p:nvSpPr>
        <p:spPr>
          <a:xfrm>
            <a:off x="3346838" y="2296764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すぐに個人作業に入るのではなく、まずは理解をしている人に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デモンストレーションをしてもらい、その都度質問しながら具体的なコード作成のイメージを持つ。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A3824F2-5920-38BD-7569-C85E3D77AABD}"/>
              </a:ext>
            </a:extLst>
          </p:cNvPr>
          <p:cNvSpPr txBox="1"/>
          <p:nvPr/>
        </p:nvSpPr>
        <p:spPr>
          <a:xfrm>
            <a:off x="3303640" y="3632414"/>
            <a:ext cx="7960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すべての種類のファイルに全員が取り組む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D280107-1A4A-C847-8BCA-692D1C0D2645}"/>
              </a:ext>
            </a:extLst>
          </p:cNvPr>
          <p:cNvSpPr txBox="1"/>
          <p:nvPr/>
        </p:nvSpPr>
        <p:spPr>
          <a:xfrm>
            <a:off x="3303640" y="4324911"/>
            <a:ext cx="755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「できないからやらない」状況を作らず、苦手でもとにかく触ることで「できないなら経験を積む」方針を実行。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1AEEC046-8D46-F682-0135-5992CFDD061D}"/>
              </a:ext>
            </a:extLst>
          </p:cNvPr>
          <p:cNvSpPr/>
          <p:nvPr/>
        </p:nvSpPr>
        <p:spPr>
          <a:xfrm>
            <a:off x="2458065" y="5205587"/>
            <a:ext cx="589935" cy="967519"/>
          </a:xfrm>
          <a:prstGeom prst="rightArrow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25AB884-0290-A2C4-B2B5-5E76DE2CDFAF}"/>
              </a:ext>
            </a:extLst>
          </p:cNvPr>
          <p:cNvSpPr txBox="1"/>
          <p:nvPr/>
        </p:nvSpPr>
        <p:spPr>
          <a:xfrm>
            <a:off x="3641102" y="5273847"/>
            <a:ext cx="599730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“</a:t>
            </a:r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全員で作ったアプリ</a:t>
            </a:r>
            <a:r>
              <a:rPr kumimoji="1" lang="en-US" altLang="ja-JP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”</a:t>
            </a:r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の完成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個々の能力の向上にもチームとして貢献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427F8-E58D-F5AC-BB4E-D92C5840ACCA}"/>
              </a:ext>
            </a:extLst>
          </p:cNvPr>
          <p:cNvSpPr txBox="1"/>
          <p:nvPr/>
        </p:nvSpPr>
        <p:spPr>
          <a:xfrm>
            <a:off x="2130950" y="1659265"/>
            <a:ext cx="72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手順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D091E55-6F12-B21C-A46F-6D9018F48D32}"/>
              </a:ext>
            </a:extLst>
          </p:cNvPr>
          <p:cNvSpPr/>
          <p:nvPr/>
        </p:nvSpPr>
        <p:spPr>
          <a:xfrm>
            <a:off x="1838191" y="3590999"/>
            <a:ext cx="1295430" cy="1249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CC8F50-41D2-8BF7-141A-CF4F91C1D46B}"/>
              </a:ext>
            </a:extLst>
          </p:cNvPr>
          <p:cNvSpPr txBox="1"/>
          <p:nvPr/>
        </p:nvSpPr>
        <p:spPr>
          <a:xfrm>
            <a:off x="1968313" y="3848937"/>
            <a:ext cx="13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2060"/>
                </a:solidFill>
              </a:rPr>
              <a:t>02.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E5A5962-DE81-6A33-6659-CD8DC23421ED}"/>
              </a:ext>
            </a:extLst>
          </p:cNvPr>
          <p:cNvSpPr txBox="1"/>
          <p:nvPr/>
        </p:nvSpPr>
        <p:spPr>
          <a:xfrm>
            <a:off x="2132812" y="3646450"/>
            <a:ext cx="72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手順</a:t>
            </a:r>
          </a:p>
        </p:txBody>
      </p:sp>
    </p:spTree>
    <p:extLst>
      <p:ext uri="{BB962C8B-B14F-4D97-AF65-F5344CB8AC3E}">
        <p14:creationId xmlns:p14="http://schemas.microsoft.com/office/powerpoint/2010/main" val="1661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本発表の流れ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C4611EE-F68B-49B9-06FA-69444F450522}"/>
              </a:ext>
            </a:extLst>
          </p:cNvPr>
          <p:cNvSpPr/>
          <p:nvPr/>
        </p:nvSpPr>
        <p:spPr>
          <a:xfrm>
            <a:off x="1392970" y="4820284"/>
            <a:ext cx="3057828" cy="1465008"/>
          </a:xfrm>
          <a:prstGeom prst="roundRect">
            <a:avLst>
              <a:gd name="adj" fmla="val 12754"/>
            </a:avLst>
          </a:prstGeom>
          <a:solidFill>
            <a:srgbClr val="FDF7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673EFD3-EC99-6605-3902-F5CBC82E8446}"/>
              </a:ext>
            </a:extLst>
          </p:cNvPr>
          <p:cNvSpPr/>
          <p:nvPr/>
        </p:nvSpPr>
        <p:spPr>
          <a:xfrm>
            <a:off x="4681860" y="4082864"/>
            <a:ext cx="3057827" cy="2214603"/>
          </a:xfrm>
          <a:prstGeom prst="roundRect">
            <a:avLst>
              <a:gd name="adj" fmla="val 12754"/>
            </a:avLst>
          </a:prstGeom>
          <a:solidFill>
            <a:srgbClr val="FCF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33F2752-640A-DB7C-C021-E1AAFC778A46}"/>
              </a:ext>
            </a:extLst>
          </p:cNvPr>
          <p:cNvSpPr/>
          <p:nvPr/>
        </p:nvSpPr>
        <p:spPr>
          <a:xfrm>
            <a:off x="7970745" y="3335614"/>
            <a:ext cx="3057827" cy="2949678"/>
          </a:xfrm>
          <a:prstGeom prst="roundRect">
            <a:avLst>
              <a:gd name="adj" fmla="val 12754"/>
            </a:avLst>
          </a:prstGeom>
          <a:solidFill>
            <a:srgbClr val="FBE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図形, 矢印&#10;&#10;自動的に生成された説明">
            <a:extLst>
              <a:ext uri="{FF2B5EF4-FFF2-40B4-BE49-F238E27FC236}">
                <a16:creationId xmlns:a16="http://schemas.microsoft.com/office/drawing/2014/main" id="{8B9C1180-B80A-6BCB-F0F2-DE4F63FC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039" r="90000">
                        <a14:foregroundMark x1="10000" y1="87941" x2="10000" y2="87941"/>
                        <a14:foregroundMark x1="8039" y1="88824" x2="8039" y2="88824"/>
                        <a14:foregroundMark x1="90000" y1="23529" x2="90000" y2="23529"/>
                        <a14:foregroundMark x1="88627" y1="21471" x2="88627" y2="21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891">
            <a:off x="3446090" y="1252118"/>
            <a:ext cx="5575120" cy="3322850"/>
          </a:xfrm>
          <a:prstGeom prst="rect">
            <a:avLst/>
          </a:prstGeom>
        </p:spPr>
      </p:pic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40452491-83B3-8A85-DD58-5DEB5CBB7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30" y="2796238"/>
            <a:ext cx="2242144" cy="2242144"/>
          </a:xfrm>
          <a:prstGeom prst="rect">
            <a:avLst/>
          </a:prstGeom>
        </p:spPr>
      </p:pic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72D571C0-1DD3-32E2-53A6-54201EC3D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79" y="1129415"/>
            <a:ext cx="2198142" cy="21981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AA819B-1C94-91B5-94D4-A0CD2661445B}"/>
              </a:ext>
            </a:extLst>
          </p:cNvPr>
          <p:cNvSpPr txBox="1"/>
          <p:nvPr/>
        </p:nvSpPr>
        <p:spPr>
          <a:xfrm>
            <a:off x="2403701" y="5307882"/>
            <a:ext cx="17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開発背景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B28382-662A-4017-0E68-92D377ADDB0B}"/>
              </a:ext>
            </a:extLst>
          </p:cNvPr>
          <p:cNvSpPr txBox="1"/>
          <p:nvPr/>
        </p:nvSpPr>
        <p:spPr>
          <a:xfrm>
            <a:off x="1644629" y="5178428"/>
            <a:ext cx="75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a typeface="UD デジタル 教科書体 NP-R" panose="02020400000000000000" pitchFamily="18" charset="-128"/>
              </a:rPr>
              <a:t>01</a:t>
            </a:r>
            <a:endParaRPr kumimoji="1" lang="ja-JP" altLang="en-US" sz="4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ea typeface="UD デジタル 教科書体 NP-R" panose="020204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B08589-1632-899B-8E35-CE794E3E2ABE}"/>
              </a:ext>
            </a:extLst>
          </p:cNvPr>
          <p:cNvSpPr txBox="1"/>
          <p:nvPr/>
        </p:nvSpPr>
        <p:spPr>
          <a:xfrm>
            <a:off x="4877399" y="4861606"/>
            <a:ext cx="75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a typeface="UD デジタル 教科書体 NP-R" panose="02020400000000000000" pitchFamily="18" charset="-128"/>
              </a:rPr>
              <a:t>02</a:t>
            </a:r>
            <a:endParaRPr kumimoji="1" lang="ja-JP" altLang="en-US" sz="4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B3983ED-250E-1B09-318C-A9E8B3A89A3F}"/>
              </a:ext>
            </a:extLst>
          </p:cNvPr>
          <p:cNvSpPr txBox="1"/>
          <p:nvPr/>
        </p:nvSpPr>
        <p:spPr>
          <a:xfrm>
            <a:off x="5533949" y="4977600"/>
            <a:ext cx="2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58D62A-485F-C2BD-E676-F748FF14923D}"/>
              </a:ext>
            </a:extLst>
          </p:cNvPr>
          <p:cNvSpPr txBox="1"/>
          <p:nvPr/>
        </p:nvSpPr>
        <p:spPr>
          <a:xfrm>
            <a:off x="8319781" y="3656306"/>
            <a:ext cx="75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a typeface="UD デジタル 教科書体 NP-R" panose="02020400000000000000" pitchFamily="18" charset="-128"/>
              </a:rPr>
              <a:t>03</a:t>
            </a:r>
            <a:endParaRPr kumimoji="1" lang="ja-JP" altLang="en-US" sz="4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ea typeface="UD デジタル 教科書体 NP-R" panose="020204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1A3606-5BF0-D8C6-9700-22D9B82312DA}"/>
              </a:ext>
            </a:extLst>
          </p:cNvPr>
          <p:cNvSpPr txBox="1"/>
          <p:nvPr/>
        </p:nvSpPr>
        <p:spPr>
          <a:xfrm>
            <a:off x="9008232" y="3784294"/>
            <a:ext cx="162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254179-8EAE-0561-F2B1-2C8010B239A3}"/>
              </a:ext>
            </a:extLst>
          </p:cNvPr>
          <p:cNvSpPr txBox="1"/>
          <p:nvPr/>
        </p:nvSpPr>
        <p:spPr>
          <a:xfrm>
            <a:off x="8455098" y="4652406"/>
            <a:ext cx="214762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・チーム力</a:t>
            </a:r>
            <a:endParaRPr kumimoji="1" lang="en-US" altLang="ja-JP" sz="28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endParaRPr kumimoji="1" lang="en-US" altLang="ja-JP" sz="9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・技術力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C8F6DE6-B549-AA02-8720-642662CE4B42}"/>
              </a:ext>
            </a:extLst>
          </p:cNvPr>
          <p:cNvSpPr/>
          <p:nvPr/>
        </p:nvSpPr>
        <p:spPr>
          <a:xfrm>
            <a:off x="98321" y="560534"/>
            <a:ext cx="6135330" cy="2722927"/>
          </a:xfrm>
          <a:prstGeom prst="ellipse">
            <a:avLst/>
          </a:prstGeom>
          <a:solidFill>
            <a:srgbClr val="EAF2FA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0B47B8-5B8E-A079-87B4-9188A4F49B49}"/>
              </a:ext>
            </a:extLst>
          </p:cNvPr>
          <p:cNvSpPr txBox="1"/>
          <p:nvPr/>
        </p:nvSpPr>
        <p:spPr>
          <a:xfrm>
            <a:off x="649567" y="1152555"/>
            <a:ext cx="572664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こんにちは！</a:t>
            </a:r>
            <a:r>
              <a:rPr kumimoji="1" lang="en-US" altLang="ja-JP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“</a:t>
            </a:r>
            <a:r>
              <a:rPr kumimoji="1"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パラパラチャーハン🥄</a:t>
            </a:r>
            <a:r>
              <a:rPr kumimoji="1" lang="en-US" altLang="ja-JP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”</a:t>
            </a:r>
            <a:r>
              <a:rPr kumimoji="1"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です。</a:t>
            </a:r>
            <a:endParaRPr kumimoji="1" lang="en-US" altLang="ja-JP" sz="2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endParaRPr kumimoji="1" lang="en-US" altLang="ja-JP" sz="2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私たちは、全員が</a:t>
            </a:r>
            <a:r>
              <a:rPr kumimoji="1" lang="en-US" altLang="ja-JP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IT</a:t>
            </a:r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未経験者で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構成されたチームです。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個性は様々ですが、チームワークは抜群です！</a:t>
            </a:r>
          </a:p>
        </p:txBody>
      </p:sp>
    </p:spTree>
    <p:extLst>
      <p:ext uri="{BB962C8B-B14F-4D97-AF65-F5344CB8AC3E}">
        <p14:creationId xmlns:p14="http://schemas.microsoft.com/office/powerpoint/2010/main" val="25120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5126C11-F22F-037F-2863-C391A437A907}"/>
              </a:ext>
            </a:extLst>
          </p:cNvPr>
          <p:cNvSpPr/>
          <p:nvPr/>
        </p:nvSpPr>
        <p:spPr>
          <a:xfrm>
            <a:off x="373626" y="1056742"/>
            <a:ext cx="11454580" cy="5471877"/>
          </a:xfrm>
          <a:prstGeom prst="roundRect">
            <a:avLst>
              <a:gd name="adj" fmla="val 6622"/>
            </a:avLst>
          </a:prstGeom>
          <a:noFill/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0898A64-E76F-33C2-975D-7713E1374CC2}"/>
              </a:ext>
            </a:extLst>
          </p:cNvPr>
          <p:cNvSpPr/>
          <p:nvPr/>
        </p:nvSpPr>
        <p:spPr>
          <a:xfrm>
            <a:off x="373626" y="1056742"/>
            <a:ext cx="983226" cy="5471877"/>
          </a:xfrm>
          <a:prstGeom prst="roundRect">
            <a:avLst>
              <a:gd name="adj" fmla="val 38622"/>
            </a:avLst>
          </a:prstGeom>
          <a:solidFill>
            <a:srgbClr val="7DE3A1"/>
          </a:solidFill>
          <a:ln w="38100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4ED0BF-03AA-6E49-DACE-91B9C6BDFD53}"/>
              </a:ext>
            </a:extLst>
          </p:cNvPr>
          <p:cNvSpPr/>
          <p:nvPr/>
        </p:nvSpPr>
        <p:spPr>
          <a:xfrm>
            <a:off x="983225" y="1056742"/>
            <a:ext cx="491613" cy="5471877"/>
          </a:xfrm>
          <a:prstGeom prst="rect">
            <a:avLst/>
          </a:prstGeom>
          <a:solidFill>
            <a:srgbClr val="7DE3A1"/>
          </a:solidFill>
          <a:ln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86B8D4-F624-AD06-89E3-7C4C692BCA51}"/>
              </a:ext>
            </a:extLst>
          </p:cNvPr>
          <p:cNvSpPr txBox="1"/>
          <p:nvPr/>
        </p:nvSpPr>
        <p:spPr>
          <a:xfrm>
            <a:off x="526306" y="2650028"/>
            <a:ext cx="845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技術力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C2EBAC-B218-3A62-0CAD-9E21E33CE8E9}"/>
              </a:ext>
            </a:extLst>
          </p:cNvPr>
          <p:cNvSpPr txBox="1"/>
          <p:nvPr/>
        </p:nvSpPr>
        <p:spPr>
          <a:xfrm>
            <a:off x="3313040" y="1597335"/>
            <a:ext cx="83338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ある程度形になってきたら各々得意な分野で作業を進める</a:t>
            </a:r>
            <a:endParaRPr lang="en-US" altLang="ja-JP" sz="3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B0FC01-37D1-0C3B-DEE4-398977498748}"/>
              </a:ext>
            </a:extLst>
          </p:cNvPr>
          <p:cNvSpPr txBox="1"/>
          <p:nvPr/>
        </p:nvSpPr>
        <p:spPr>
          <a:xfrm>
            <a:off x="3215517" y="2788527"/>
            <a:ext cx="7560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仕事をする上で、自分の得意分野を伸ばすことは重要である。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本研修では、全員がひととおりすべてのプログラミングを担当したのち、強みを生かした分担作業を行った。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A03280-90DB-C1E7-3756-1F140F365F1A}"/>
              </a:ext>
            </a:extLst>
          </p:cNvPr>
          <p:cNvSpPr txBox="1"/>
          <p:nvPr/>
        </p:nvSpPr>
        <p:spPr>
          <a:xfrm>
            <a:off x="3048000" y="3887419"/>
            <a:ext cx="756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例）プログラミングが得意　→　バグの修正や問題点の解決を担当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　デザインが得意　→　画面デザインを担当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713EDF5D-31A1-2D93-8CA9-22631A8E7A28}"/>
              </a:ext>
            </a:extLst>
          </p:cNvPr>
          <p:cNvSpPr/>
          <p:nvPr/>
        </p:nvSpPr>
        <p:spPr>
          <a:xfrm>
            <a:off x="2192592" y="4853682"/>
            <a:ext cx="589935" cy="967519"/>
          </a:xfrm>
          <a:prstGeom prst="rightArrow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B6DCB2-7D78-7A5F-1C15-40E8D3D44FBE}"/>
              </a:ext>
            </a:extLst>
          </p:cNvPr>
          <p:cNvSpPr txBox="1"/>
          <p:nvPr/>
        </p:nvSpPr>
        <p:spPr>
          <a:xfrm>
            <a:off x="3131759" y="4990204"/>
            <a:ext cx="368199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自分の強みを伸ばしつつ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仕事の効率化を意識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6D0C697D-7226-DC4F-6F0F-014752E05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4" b="8727"/>
          <a:stretch/>
        </p:blipFill>
        <p:spPr>
          <a:xfrm>
            <a:off x="9022433" y="4297591"/>
            <a:ext cx="2394903" cy="207970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7E0B5F6-5949-92C1-5A78-114A1354356A}"/>
              </a:ext>
            </a:extLst>
          </p:cNvPr>
          <p:cNvSpPr/>
          <p:nvPr/>
        </p:nvSpPr>
        <p:spPr>
          <a:xfrm>
            <a:off x="1836329" y="1603814"/>
            <a:ext cx="1295430" cy="12493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CEE74C4-BA79-5C80-8E65-29EEBBB6A317}"/>
              </a:ext>
            </a:extLst>
          </p:cNvPr>
          <p:cNvSpPr txBox="1"/>
          <p:nvPr/>
        </p:nvSpPr>
        <p:spPr>
          <a:xfrm>
            <a:off x="1966451" y="1861752"/>
            <a:ext cx="13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2060"/>
                </a:solidFill>
              </a:rPr>
              <a:t>03.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E7307B-CB1F-CB75-07A8-6A18889E0DBE}"/>
              </a:ext>
            </a:extLst>
          </p:cNvPr>
          <p:cNvSpPr txBox="1"/>
          <p:nvPr/>
        </p:nvSpPr>
        <p:spPr>
          <a:xfrm>
            <a:off x="2130950" y="1659265"/>
            <a:ext cx="72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手順</a:t>
            </a:r>
          </a:p>
        </p:txBody>
      </p:sp>
    </p:spTree>
    <p:extLst>
      <p:ext uri="{BB962C8B-B14F-4D97-AF65-F5344CB8AC3E}">
        <p14:creationId xmlns:p14="http://schemas.microsoft.com/office/powerpoint/2010/main" val="34091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</a:t>
            </a:r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E753C0A4-F294-7EF6-1930-2A95A85D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119" y="3779409"/>
            <a:ext cx="1413838" cy="1413838"/>
          </a:xfrm>
          <a:prstGeom prst="rect">
            <a:avLst/>
          </a:prstGeom>
        </p:spPr>
      </p:pic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59AC7FCF-9B5E-2B35-63BE-1197F04C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84" y="862780"/>
            <a:ext cx="1622135" cy="1622135"/>
          </a:xfrm>
          <a:prstGeom prst="rect">
            <a:avLst/>
          </a:prstGeom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B1FB0F76-CA30-961D-2BA4-D3461EA9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1" y="2280861"/>
            <a:ext cx="1374962" cy="1374962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6150C305-7721-CAB5-0ABA-F8FEFA6C7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8" y="5110865"/>
            <a:ext cx="1408566" cy="1408566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96258D4-EC17-6E21-65A3-8C4D914377A2}"/>
              </a:ext>
            </a:extLst>
          </p:cNvPr>
          <p:cNvSpPr/>
          <p:nvPr/>
        </p:nvSpPr>
        <p:spPr>
          <a:xfrm>
            <a:off x="9762758" y="912650"/>
            <a:ext cx="1664561" cy="1522396"/>
          </a:xfrm>
          <a:prstGeom prst="roundRect">
            <a:avLst>
              <a:gd name="adj" fmla="val 1237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E9B11E7-0C1E-D846-6AB5-B0F6FFF8A279}"/>
              </a:ext>
            </a:extLst>
          </p:cNvPr>
          <p:cNvSpPr/>
          <p:nvPr/>
        </p:nvSpPr>
        <p:spPr>
          <a:xfrm>
            <a:off x="604682" y="2207144"/>
            <a:ext cx="1664561" cy="1522396"/>
          </a:xfrm>
          <a:prstGeom prst="roundRect">
            <a:avLst>
              <a:gd name="adj" fmla="val 1237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2807E3B-7354-4726-8F63-CCC420C36382}"/>
              </a:ext>
            </a:extLst>
          </p:cNvPr>
          <p:cNvSpPr/>
          <p:nvPr/>
        </p:nvSpPr>
        <p:spPr>
          <a:xfrm>
            <a:off x="9762758" y="3729540"/>
            <a:ext cx="1664561" cy="1522396"/>
          </a:xfrm>
          <a:prstGeom prst="roundRect">
            <a:avLst>
              <a:gd name="adj" fmla="val 1237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B8F7655-0350-75BC-EF41-21F416D7F207}"/>
              </a:ext>
            </a:extLst>
          </p:cNvPr>
          <p:cNvSpPr/>
          <p:nvPr/>
        </p:nvSpPr>
        <p:spPr>
          <a:xfrm>
            <a:off x="604681" y="5053950"/>
            <a:ext cx="1664561" cy="1522396"/>
          </a:xfrm>
          <a:prstGeom prst="roundRect">
            <a:avLst>
              <a:gd name="adj" fmla="val 12377"/>
            </a:avLst>
          </a:prstGeom>
          <a:noFill/>
          <a:ln w="28575">
            <a:solidFill>
              <a:srgbClr val="7DE3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41E53A2-4280-3F27-27A8-641F56904AFE}"/>
              </a:ext>
            </a:extLst>
          </p:cNvPr>
          <p:cNvSpPr/>
          <p:nvPr/>
        </p:nvSpPr>
        <p:spPr>
          <a:xfrm>
            <a:off x="2802400" y="2435046"/>
            <a:ext cx="6135329" cy="1170039"/>
          </a:xfrm>
          <a:prstGeom prst="roundRect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2FDCE3D-02DD-7A50-D40F-389CB633A930}"/>
              </a:ext>
            </a:extLst>
          </p:cNvPr>
          <p:cNvSpPr/>
          <p:nvPr/>
        </p:nvSpPr>
        <p:spPr>
          <a:xfrm>
            <a:off x="3141613" y="993906"/>
            <a:ext cx="6135329" cy="1170039"/>
          </a:xfrm>
          <a:prstGeom prst="roundRect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C9766FB-E1D0-5C95-A8F9-EEB64FC4EBAF}"/>
              </a:ext>
            </a:extLst>
          </p:cNvPr>
          <p:cNvSpPr/>
          <p:nvPr/>
        </p:nvSpPr>
        <p:spPr>
          <a:xfrm>
            <a:off x="3141613" y="3890957"/>
            <a:ext cx="6135329" cy="1170039"/>
          </a:xfrm>
          <a:prstGeom prst="roundRect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BF797C7-A0AF-D124-168E-B47938F2FFD9}"/>
              </a:ext>
            </a:extLst>
          </p:cNvPr>
          <p:cNvSpPr/>
          <p:nvPr/>
        </p:nvSpPr>
        <p:spPr>
          <a:xfrm>
            <a:off x="2797483" y="5346868"/>
            <a:ext cx="6135329" cy="1170039"/>
          </a:xfrm>
          <a:prstGeom prst="roundRect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EDE570E6-9BE7-F840-170D-DB6C07E83787}"/>
              </a:ext>
            </a:extLst>
          </p:cNvPr>
          <p:cNvSpPr/>
          <p:nvPr/>
        </p:nvSpPr>
        <p:spPr>
          <a:xfrm>
            <a:off x="8769700" y="1144578"/>
            <a:ext cx="993058" cy="616078"/>
          </a:xfrm>
          <a:prstGeom prst="rtTriangle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A3505E3A-930B-946A-B3E8-FB2E75351C46}"/>
              </a:ext>
            </a:extLst>
          </p:cNvPr>
          <p:cNvSpPr/>
          <p:nvPr/>
        </p:nvSpPr>
        <p:spPr>
          <a:xfrm>
            <a:off x="8769700" y="4114916"/>
            <a:ext cx="993058" cy="616078"/>
          </a:xfrm>
          <a:prstGeom prst="rtTriangle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9F0628D4-E3C2-C861-F534-F2457930D469}"/>
              </a:ext>
            </a:extLst>
          </p:cNvPr>
          <p:cNvSpPr/>
          <p:nvPr/>
        </p:nvSpPr>
        <p:spPr>
          <a:xfrm flipH="1">
            <a:off x="2269242" y="2567981"/>
            <a:ext cx="1095623" cy="616078"/>
          </a:xfrm>
          <a:prstGeom prst="rtTriangle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AADCB3BB-D89A-72C5-F453-2A59CEFB7A08}"/>
              </a:ext>
            </a:extLst>
          </p:cNvPr>
          <p:cNvSpPr/>
          <p:nvPr/>
        </p:nvSpPr>
        <p:spPr>
          <a:xfrm flipH="1">
            <a:off x="2269242" y="5507109"/>
            <a:ext cx="1095623" cy="616078"/>
          </a:xfrm>
          <a:prstGeom prst="rtTriangle">
            <a:avLst/>
          </a:prstGeom>
          <a:solidFill>
            <a:srgbClr val="B0EE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C08E0E-7610-B5FC-894D-8228747359D3}"/>
              </a:ext>
            </a:extLst>
          </p:cNvPr>
          <p:cNvSpPr txBox="1"/>
          <p:nvPr/>
        </p:nvSpPr>
        <p:spPr>
          <a:xfrm>
            <a:off x="3210436" y="2573907"/>
            <a:ext cx="530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チーム開発前はプログラミングの知識が“点”として存在していたが、開発を通して“線”として理解できるようになった。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DC694E4-8888-B740-1C88-D4B30F612E42}"/>
              </a:ext>
            </a:extLst>
          </p:cNvPr>
          <p:cNvSpPr txBox="1"/>
          <p:nvPr/>
        </p:nvSpPr>
        <p:spPr>
          <a:xfrm>
            <a:off x="3063056" y="5637097"/>
            <a:ext cx="56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最初はサンプルをコピペするだけだったが、徐々にコードの意味を理解して使いこなせるようになった。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05BE47-39C1-8185-8422-383CCD389702}"/>
              </a:ext>
            </a:extLst>
          </p:cNvPr>
          <p:cNvSpPr txBox="1"/>
          <p:nvPr/>
        </p:nvSpPr>
        <p:spPr>
          <a:xfrm>
            <a:off x="3473011" y="1119482"/>
            <a:ext cx="547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Servlet</a:t>
            </a:r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や</a:t>
            </a:r>
            <a:r>
              <a:rPr kumimoji="1" lang="en-US" altLang="ja-JP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DAO,</a:t>
            </a:r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en-US" altLang="ja-JP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model</a:t>
            </a:r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などの存在意義が分からなかったが、少しづつファイル同士のつながりを考えられるようになった。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8CFA5E-FC8F-27E2-5941-CC903E0A1D14}"/>
              </a:ext>
            </a:extLst>
          </p:cNvPr>
          <p:cNvSpPr txBox="1"/>
          <p:nvPr/>
        </p:nvSpPr>
        <p:spPr>
          <a:xfrm>
            <a:off x="3264717" y="4171620"/>
            <a:ext cx="598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エラーが発生した時にどこを直すべきか、どのファイルを直すべきかを自分で判断できるようになった。</a:t>
            </a:r>
          </a:p>
        </p:txBody>
      </p:sp>
    </p:spTree>
    <p:extLst>
      <p:ext uri="{BB962C8B-B14F-4D97-AF65-F5344CB8AC3E}">
        <p14:creationId xmlns:p14="http://schemas.microsoft.com/office/powerpoint/2010/main" val="38321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63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研修成果　まとめ</a:t>
            </a:r>
          </a:p>
        </p:txBody>
      </p:sp>
      <p:pic>
        <p:nvPicPr>
          <p:cNvPr id="14" name="図 13" descr="図形&#10;&#10;低い精度で自動的に生成された説明">
            <a:extLst>
              <a:ext uri="{FF2B5EF4-FFF2-40B4-BE49-F238E27FC236}">
                <a16:creationId xmlns:a16="http://schemas.microsoft.com/office/drawing/2014/main" id="{4C5D8E9B-1BE0-BA63-E003-070DD2ED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8" y="1140035"/>
            <a:ext cx="5368496" cy="536849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6788CD-FB0F-C229-87A0-EBAAF335CAE0}"/>
              </a:ext>
            </a:extLst>
          </p:cNvPr>
          <p:cNvSpPr txBox="1"/>
          <p:nvPr/>
        </p:nvSpPr>
        <p:spPr>
          <a:xfrm>
            <a:off x="539077" y="1084856"/>
            <a:ext cx="5093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チーム開発演習を通して</a:t>
            </a:r>
            <a:r>
              <a:rPr lang="en-US" altLang="ja-JP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DD5C45D-7DBE-C037-03D4-8EFDCE9EAC8C}"/>
              </a:ext>
            </a:extLst>
          </p:cNvPr>
          <p:cNvSpPr/>
          <p:nvPr/>
        </p:nvSpPr>
        <p:spPr>
          <a:xfrm>
            <a:off x="539078" y="2005473"/>
            <a:ext cx="5093109" cy="2133599"/>
          </a:xfrm>
          <a:prstGeom prst="roundRect">
            <a:avLst>
              <a:gd name="adj" fmla="val 9670"/>
            </a:avLst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5C19FC-1BD8-E487-A666-BB2194DB8AC4}"/>
              </a:ext>
            </a:extLst>
          </p:cNvPr>
          <p:cNvSpPr txBox="1"/>
          <p:nvPr/>
        </p:nvSpPr>
        <p:spPr>
          <a:xfrm>
            <a:off x="574501" y="2214230"/>
            <a:ext cx="533231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</a:t>
            </a:r>
            <a:r>
              <a:rPr lang="en-US" altLang="ja-JP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4, 5</a:t>
            </a: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月の座学研修で学んだ</a:t>
            </a:r>
            <a:endParaRPr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基礎知識とその応用知識</a:t>
            </a:r>
            <a:endParaRPr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0" indent="0">
              <a:buNone/>
            </a:pPr>
            <a:endParaRPr lang="en-US" altLang="ja-JP" sz="1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・チーム内コミュニケーション</a:t>
            </a:r>
            <a:endParaRPr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の難しさと重要さ</a:t>
            </a:r>
            <a:endParaRPr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788E51-C580-776F-D193-70ABD9248E5D}"/>
              </a:ext>
            </a:extLst>
          </p:cNvPr>
          <p:cNvSpPr txBox="1"/>
          <p:nvPr/>
        </p:nvSpPr>
        <p:spPr>
          <a:xfrm>
            <a:off x="4473338" y="4266880"/>
            <a:ext cx="1158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を学び、</a:t>
            </a:r>
            <a:endParaRPr lang="en-US" altLang="ja-JP" sz="2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33D7E5E-2DC0-B8F8-7DA6-9C2A2AD881DF}"/>
              </a:ext>
            </a:extLst>
          </p:cNvPr>
          <p:cNvSpPr/>
          <p:nvPr/>
        </p:nvSpPr>
        <p:spPr>
          <a:xfrm>
            <a:off x="539077" y="4794798"/>
            <a:ext cx="5093109" cy="893926"/>
          </a:xfrm>
          <a:prstGeom prst="roundRect">
            <a:avLst>
              <a:gd name="adj" fmla="val 9670"/>
            </a:avLst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C543E1-E80C-D006-D8E3-57932045C671}"/>
              </a:ext>
            </a:extLst>
          </p:cNvPr>
          <p:cNvSpPr txBox="1"/>
          <p:nvPr/>
        </p:nvSpPr>
        <p:spPr>
          <a:xfrm>
            <a:off x="539077" y="5050098"/>
            <a:ext cx="3934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・個人技術と責任感の向上</a:t>
            </a:r>
            <a:endParaRPr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D1A114-07B4-85E4-58D9-F1E6EC8B4523}"/>
              </a:ext>
            </a:extLst>
          </p:cNvPr>
          <p:cNvSpPr txBox="1"/>
          <p:nvPr/>
        </p:nvSpPr>
        <p:spPr>
          <a:xfrm>
            <a:off x="3857124" y="5856779"/>
            <a:ext cx="177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に繋げました。</a:t>
            </a:r>
            <a:endParaRPr lang="en-US" altLang="ja-JP" sz="2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7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FC10C4-1002-830A-10D6-954AD45E36DD}"/>
              </a:ext>
            </a:extLst>
          </p:cNvPr>
          <p:cNvSpPr/>
          <p:nvPr/>
        </p:nvSpPr>
        <p:spPr>
          <a:xfrm>
            <a:off x="483476" y="483476"/>
            <a:ext cx="11246069" cy="5969876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ブローチ 16">
            <a:extLst>
              <a:ext uri="{FF2B5EF4-FFF2-40B4-BE49-F238E27FC236}">
                <a16:creationId xmlns:a16="http://schemas.microsoft.com/office/drawing/2014/main" id="{3347F83A-3A21-5F29-C55B-55E15ECDD13D}"/>
              </a:ext>
            </a:extLst>
          </p:cNvPr>
          <p:cNvSpPr/>
          <p:nvPr/>
        </p:nvSpPr>
        <p:spPr>
          <a:xfrm>
            <a:off x="1569880" y="870625"/>
            <a:ext cx="9052239" cy="5116749"/>
          </a:xfrm>
          <a:prstGeom prst="plaque">
            <a:avLst>
              <a:gd name="adj" fmla="val 13017"/>
            </a:avLst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79B2C3E-3E40-2F9A-FFC2-2800041EC66D}"/>
              </a:ext>
            </a:extLst>
          </p:cNvPr>
          <p:cNvSpPr/>
          <p:nvPr/>
        </p:nvSpPr>
        <p:spPr>
          <a:xfrm>
            <a:off x="1773086" y="1096515"/>
            <a:ext cx="8642555" cy="4676850"/>
          </a:xfrm>
          <a:prstGeom prst="roundRect">
            <a:avLst>
              <a:gd name="adj" fmla="val 2321"/>
            </a:avLst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D62EBC-1146-1B33-C698-2276FAF26FC9}"/>
              </a:ext>
            </a:extLst>
          </p:cNvPr>
          <p:cNvSpPr txBox="1"/>
          <p:nvPr/>
        </p:nvSpPr>
        <p:spPr>
          <a:xfrm>
            <a:off x="2270868" y="2530139"/>
            <a:ext cx="76469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200" b="1" dirty="0">
                <a:solidFill>
                  <a:srgbClr val="00206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研修講師の皆様、ならびに研修事務局の皆様、</a:t>
            </a:r>
            <a:r>
              <a:rPr kumimoji="1" lang="ja-JP" altLang="en-US" sz="2200" b="1" dirty="0">
                <a:solidFill>
                  <a:srgbClr val="00206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共に本研修を受講してくださったクラスのみなさまに、深く御礼申し上げます。</a:t>
            </a:r>
            <a:endParaRPr kumimoji="1" lang="en-US" altLang="ja-JP" sz="2200" b="1" dirty="0">
              <a:solidFill>
                <a:srgbClr val="002060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200" b="1" dirty="0">
                <a:solidFill>
                  <a:srgbClr val="00206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また、本研修を受講させてくださった企業様各位に、厚く御礼申し上げます。</a:t>
            </a:r>
            <a:endParaRPr kumimoji="1" lang="en-US" altLang="ja-JP" sz="2200" b="1" dirty="0">
              <a:solidFill>
                <a:srgbClr val="002060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06EEC7-BA2D-A4FB-3063-CCF3F00CA0B5}"/>
              </a:ext>
            </a:extLst>
          </p:cNvPr>
          <p:cNvSpPr txBox="1"/>
          <p:nvPr/>
        </p:nvSpPr>
        <p:spPr>
          <a:xfrm>
            <a:off x="5542088" y="1394330"/>
            <a:ext cx="110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206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謝辞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48BC03-25CC-44CA-A070-ECD5111EEBC3}"/>
              </a:ext>
            </a:extLst>
          </p:cNvPr>
          <p:cNvSpPr txBox="1"/>
          <p:nvPr/>
        </p:nvSpPr>
        <p:spPr>
          <a:xfrm>
            <a:off x="3266594" y="4834657"/>
            <a:ext cx="592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solidFill>
                  <a:srgbClr val="00206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ご清聴ありがとうございました</a:t>
            </a:r>
            <a:r>
              <a:rPr kumimoji="1" lang="en-US" altLang="ja-JP" sz="3000" b="1" dirty="0">
                <a:solidFill>
                  <a:srgbClr val="00206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!!</a:t>
            </a:r>
            <a:endParaRPr kumimoji="1" lang="ja-JP" altLang="en-US" sz="3000" b="1" dirty="0">
              <a:solidFill>
                <a:srgbClr val="002060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067781C-5D19-A202-5CF2-50C2B2C404F4}"/>
              </a:ext>
            </a:extLst>
          </p:cNvPr>
          <p:cNvCxnSpPr>
            <a:cxnSpLocks/>
          </p:cNvCxnSpPr>
          <p:nvPr/>
        </p:nvCxnSpPr>
        <p:spPr>
          <a:xfrm>
            <a:off x="5214007" y="2011957"/>
            <a:ext cx="1760706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0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FC10C4-1002-830A-10D6-954AD45E36DD}"/>
              </a:ext>
            </a:extLst>
          </p:cNvPr>
          <p:cNvSpPr/>
          <p:nvPr/>
        </p:nvSpPr>
        <p:spPr>
          <a:xfrm>
            <a:off x="483476" y="483476"/>
            <a:ext cx="11246069" cy="5927834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9F2A5-2935-0D0E-EE29-CCC83E3A03D7}"/>
              </a:ext>
            </a:extLst>
          </p:cNvPr>
          <p:cNvSpPr txBox="1"/>
          <p:nvPr/>
        </p:nvSpPr>
        <p:spPr>
          <a:xfrm>
            <a:off x="3556154" y="2828833"/>
            <a:ext cx="119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a typeface="UD デジタル 教科書体 NP-R" panose="02020400000000000000" pitchFamily="18" charset="-128"/>
              </a:rPr>
              <a:t>01</a:t>
            </a:r>
            <a:endParaRPr kumimoji="1" lang="ja-JP" altLang="en-US" sz="7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ea typeface="UD デジタル 教科書体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92C8C4-F057-97D3-C7E6-EB93DB760FF8}"/>
              </a:ext>
            </a:extLst>
          </p:cNvPr>
          <p:cNvSpPr txBox="1"/>
          <p:nvPr/>
        </p:nvSpPr>
        <p:spPr>
          <a:xfrm>
            <a:off x="5097517" y="2967333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開発背景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07766E-F661-1380-95A0-434C2FF1C7C5}"/>
              </a:ext>
            </a:extLst>
          </p:cNvPr>
          <p:cNvCxnSpPr>
            <a:cxnSpLocks/>
          </p:cNvCxnSpPr>
          <p:nvPr/>
        </p:nvCxnSpPr>
        <p:spPr>
          <a:xfrm>
            <a:off x="3153104" y="3890663"/>
            <a:ext cx="5612524" cy="0"/>
          </a:xfrm>
          <a:prstGeom prst="line">
            <a:avLst/>
          </a:prstGeom>
          <a:ln w="28575">
            <a:solidFill>
              <a:srgbClr val="001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5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開発の背景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9075F8-7415-C5C1-E458-354C5E4B8FCA}"/>
              </a:ext>
            </a:extLst>
          </p:cNvPr>
          <p:cNvSpPr txBox="1"/>
          <p:nvPr/>
        </p:nvSpPr>
        <p:spPr>
          <a:xfrm>
            <a:off x="3305480" y="1031687"/>
            <a:ext cx="5309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こんな話、よく聞きませんか？</a:t>
            </a:r>
          </a:p>
        </p:txBody>
      </p:sp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EB751A00-F781-FA43-A3DF-F25A76B9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44" y="1570654"/>
            <a:ext cx="4973892" cy="4973892"/>
          </a:xfrm>
          <a:prstGeom prst="rect">
            <a:avLst/>
          </a:prstGeom>
        </p:spPr>
      </p:pic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F049CDF5-3F04-EDF9-E209-ED9974D94866}"/>
              </a:ext>
            </a:extLst>
          </p:cNvPr>
          <p:cNvSpPr/>
          <p:nvPr/>
        </p:nvSpPr>
        <p:spPr>
          <a:xfrm>
            <a:off x="540774" y="4765821"/>
            <a:ext cx="2733369" cy="1678349"/>
          </a:xfrm>
          <a:prstGeom prst="cloudCallout">
            <a:avLst>
              <a:gd name="adj1" fmla="val 73168"/>
              <a:gd name="adj2" fmla="val -35879"/>
            </a:avLst>
          </a:prstGeom>
          <a:noFill/>
          <a:ln w="38100">
            <a:solidFill>
              <a:srgbClr val="B5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BF00-E347-E7D3-CB47-F86782EDC1F1}"/>
              </a:ext>
            </a:extLst>
          </p:cNvPr>
          <p:cNvSpPr txBox="1"/>
          <p:nvPr/>
        </p:nvSpPr>
        <p:spPr>
          <a:xfrm>
            <a:off x="860936" y="5097293"/>
            <a:ext cx="209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あれ？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何をすれば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いいんだっけ？</a:t>
            </a:r>
            <a:endParaRPr kumimoji="1"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C56C605-D1C4-B4D5-B24F-937AEA43BF40}"/>
              </a:ext>
            </a:extLst>
          </p:cNvPr>
          <p:cNvSpPr/>
          <p:nvPr/>
        </p:nvSpPr>
        <p:spPr>
          <a:xfrm>
            <a:off x="7875639" y="1782463"/>
            <a:ext cx="3903405" cy="1646538"/>
          </a:xfrm>
          <a:prstGeom prst="ellipse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7B883749-DF70-97A6-6D0C-A81A7135741A}"/>
              </a:ext>
            </a:extLst>
          </p:cNvPr>
          <p:cNvSpPr/>
          <p:nvPr/>
        </p:nvSpPr>
        <p:spPr>
          <a:xfrm rot="15411408">
            <a:off x="8001842" y="2545073"/>
            <a:ext cx="687068" cy="1070867"/>
          </a:xfrm>
          <a:prstGeom prst="rtTriangle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9CD078-95E2-7CC5-14CB-B58295A09611}"/>
              </a:ext>
            </a:extLst>
          </p:cNvPr>
          <p:cNvSpPr txBox="1"/>
          <p:nvPr/>
        </p:nvSpPr>
        <p:spPr>
          <a:xfrm>
            <a:off x="7988398" y="2098083"/>
            <a:ext cx="375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もしもし？</a:t>
            </a:r>
            <a:endParaRPr kumimoji="1" lang="en-US" altLang="ja-JP" sz="18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1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洗面所回りを掃除しておいて</a:t>
            </a:r>
            <a:endParaRPr lang="en-US" altLang="ja-JP" sz="18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1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ほしいんだけど、</a:t>
            </a:r>
            <a:r>
              <a:rPr kumimoji="1" lang="ja-JP" altLang="en-US" sz="1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お願いできる？</a:t>
            </a:r>
            <a:endParaRPr kumimoji="1" lang="en-US" altLang="ja-JP" sz="18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B0CE8D2-ED8F-2870-578F-98872C24964E}"/>
              </a:ext>
            </a:extLst>
          </p:cNvPr>
          <p:cNvSpPr/>
          <p:nvPr/>
        </p:nvSpPr>
        <p:spPr>
          <a:xfrm>
            <a:off x="860936" y="2295529"/>
            <a:ext cx="2855658" cy="1332573"/>
          </a:xfrm>
          <a:prstGeom prst="ellipse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DAC7BE1E-546C-B3CD-2095-52947E8C348F}"/>
              </a:ext>
            </a:extLst>
          </p:cNvPr>
          <p:cNvSpPr/>
          <p:nvPr/>
        </p:nvSpPr>
        <p:spPr>
          <a:xfrm rot="8199992">
            <a:off x="2882338" y="3001358"/>
            <a:ext cx="687068" cy="1070867"/>
          </a:xfrm>
          <a:prstGeom prst="rtTriangle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44BAC54-1F63-D6FB-880F-A4616C97BC13}"/>
              </a:ext>
            </a:extLst>
          </p:cNvPr>
          <p:cNvSpPr txBox="1"/>
          <p:nvPr/>
        </p:nvSpPr>
        <p:spPr>
          <a:xfrm>
            <a:off x="1019295" y="2777149"/>
            <a:ext cx="25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分かった！まかせて！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7" name="思考の吹き出し: 雲形 26">
            <a:extLst>
              <a:ext uri="{FF2B5EF4-FFF2-40B4-BE49-F238E27FC236}">
                <a16:creationId xmlns:a16="http://schemas.microsoft.com/office/drawing/2014/main" id="{EB2A5D6C-2CCE-A72A-AD21-1215250A1980}"/>
              </a:ext>
            </a:extLst>
          </p:cNvPr>
          <p:cNvSpPr/>
          <p:nvPr/>
        </p:nvSpPr>
        <p:spPr>
          <a:xfrm>
            <a:off x="8998240" y="4780048"/>
            <a:ext cx="2741779" cy="1664122"/>
          </a:xfrm>
          <a:prstGeom prst="cloudCallout">
            <a:avLst>
              <a:gd name="adj1" fmla="val -68918"/>
              <a:gd name="adj2" fmla="val -42909"/>
            </a:avLst>
          </a:prstGeom>
          <a:noFill/>
          <a:ln w="38100">
            <a:solidFill>
              <a:srgbClr val="B5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254A59-BDC2-8377-A79B-84C91CBA27EE}"/>
              </a:ext>
            </a:extLst>
          </p:cNvPr>
          <p:cNvSpPr txBox="1"/>
          <p:nvPr/>
        </p:nvSpPr>
        <p:spPr>
          <a:xfrm>
            <a:off x="9238020" y="5134538"/>
            <a:ext cx="209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まずゴミを集めて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洗剤で掃除、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最後に拭き上げね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32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開発の背景</a:t>
            </a:r>
          </a:p>
        </p:txBody>
      </p:sp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09875EEA-3110-9099-D3E7-031DEBE85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99"/>
          <a:stretch/>
        </p:blipFill>
        <p:spPr>
          <a:xfrm>
            <a:off x="4542504" y="1083321"/>
            <a:ext cx="2821858" cy="5215853"/>
          </a:xfrm>
          <a:prstGeom prst="rect">
            <a:avLst/>
          </a:prstGeom>
        </p:spPr>
      </p:pic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90572B58-C1B2-84A5-B27B-07365C6631AA}"/>
              </a:ext>
            </a:extLst>
          </p:cNvPr>
          <p:cNvSpPr/>
          <p:nvPr/>
        </p:nvSpPr>
        <p:spPr>
          <a:xfrm>
            <a:off x="624345" y="4338514"/>
            <a:ext cx="3426548" cy="2042622"/>
          </a:xfrm>
          <a:prstGeom prst="cloudCallout">
            <a:avLst>
              <a:gd name="adj1" fmla="val 80362"/>
              <a:gd name="adj2" fmla="val -44666"/>
            </a:avLst>
          </a:prstGeom>
          <a:noFill/>
          <a:ln w="38100">
            <a:solidFill>
              <a:srgbClr val="B5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3E025D2E-E80E-C98D-7CAC-4D9C17C936BE}"/>
              </a:ext>
            </a:extLst>
          </p:cNvPr>
          <p:cNvSpPr/>
          <p:nvPr/>
        </p:nvSpPr>
        <p:spPr>
          <a:xfrm>
            <a:off x="481782" y="1083321"/>
            <a:ext cx="3279056" cy="1960661"/>
          </a:xfrm>
          <a:prstGeom prst="cloudCallout">
            <a:avLst>
              <a:gd name="adj1" fmla="val 86318"/>
              <a:gd name="adj2" fmla="val 28048"/>
            </a:avLst>
          </a:prstGeom>
          <a:noFill/>
          <a:ln w="38100">
            <a:solidFill>
              <a:srgbClr val="B5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5993F6CD-8AB7-94F4-D93D-595E1CF1D35A}"/>
              </a:ext>
            </a:extLst>
          </p:cNvPr>
          <p:cNvSpPr/>
          <p:nvPr/>
        </p:nvSpPr>
        <p:spPr>
          <a:xfrm>
            <a:off x="1777181" y="3205316"/>
            <a:ext cx="2273711" cy="966385"/>
          </a:xfrm>
          <a:prstGeom prst="cloudCallout">
            <a:avLst>
              <a:gd name="adj1" fmla="val 73006"/>
              <a:gd name="adj2" fmla="val -21689"/>
            </a:avLst>
          </a:prstGeom>
          <a:solidFill>
            <a:srgbClr val="B5CCDD"/>
          </a:solidFill>
          <a:ln w="38100">
            <a:solidFill>
              <a:srgbClr val="B5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B37198-7965-BA3A-A5F3-DB29F2CA18BD}"/>
              </a:ext>
            </a:extLst>
          </p:cNvPr>
          <p:cNvSpPr/>
          <p:nvPr/>
        </p:nvSpPr>
        <p:spPr>
          <a:xfrm>
            <a:off x="7551175" y="1160206"/>
            <a:ext cx="4016480" cy="1720646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3D88CEF-4B85-0120-5CDA-C665193BDE1A}"/>
              </a:ext>
            </a:extLst>
          </p:cNvPr>
          <p:cNvSpPr/>
          <p:nvPr/>
        </p:nvSpPr>
        <p:spPr>
          <a:xfrm rot="9062332">
            <a:off x="10538564" y="2518253"/>
            <a:ext cx="687068" cy="1070867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71289-1FDD-20D7-00B9-5FB41A3FDC93}"/>
              </a:ext>
            </a:extLst>
          </p:cNvPr>
          <p:cNvSpPr txBox="1"/>
          <p:nvPr/>
        </p:nvSpPr>
        <p:spPr>
          <a:xfrm>
            <a:off x="647576" y="1697363"/>
            <a:ext cx="296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協力したいけど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やり方が分からないんだよ</a:t>
            </a:r>
            <a:endParaRPr lang="en-US" altLang="ja-JP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18C718-2AE2-4CAA-1EFB-F9AC1298268A}"/>
              </a:ext>
            </a:extLst>
          </p:cNvPr>
          <p:cNvSpPr txBox="1"/>
          <p:nvPr/>
        </p:nvSpPr>
        <p:spPr>
          <a:xfrm>
            <a:off x="1842199" y="3521970"/>
            <a:ext cx="2271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覚えてないよ</a:t>
            </a:r>
            <a:r>
              <a:rPr lang="en-US" altLang="ja-JP" sz="16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BFB915-C3EF-4FBE-DE69-F4D9F4DCF249}"/>
              </a:ext>
            </a:extLst>
          </p:cNvPr>
          <p:cNvSpPr txBox="1"/>
          <p:nvPr/>
        </p:nvSpPr>
        <p:spPr>
          <a:xfrm>
            <a:off x="909482" y="5066793"/>
            <a:ext cx="305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文句言われるくらいなら、やらない方がましだ</a:t>
            </a:r>
            <a:endParaRPr lang="en-US" altLang="ja-JP" sz="20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E6E94A-77F9-402C-7F8D-B1D0052BF8A0}"/>
              </a:ext>
            </a:extLst>
          </p:cNvPr>
          <p:cNvSpPr txBox="1"/>
          <p:nvPr/>
        </p:nvSpPr>
        <p:spPr>
          <a:xfrm>
            <a:off x="7855973" y="1403202"/>
            <a:ext cx="3304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前にも教えたし</a:t>
            </a:r>
            <a:r>
              <a:rPr lang="en-US" altLang="ja-JP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LINE</a:t>
            </a:r>
            <a:r>
              <a:rPr lang="ja-JP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でも伝えたよね</a:t>
            </a:r>
            <a:endParaRPr lang="en-US" altLang="ja-JP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どうしてその通りにやってくれないの？</a:t>
            </a:r>
            <a:endParaRPr lang="en-US" altLang="ja-JP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FAA10BB-238B-4CE5-BE7D-8946220CC897}"/>
              </a:ext>
            </a:extLst>
          </p:cNvPr>
          <p:cNvSpPr/>
          <p:nvPr/>
        </p:nvSpPr>
        <p:spPr>
          <a:xfrm>
            <a:off x="7364362" y="3544796"/>
            <a:ext cx="4374300" cy="1720646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11056B92-D3E2-6092-C05C-D0F26E26DC70}"/>
              </a:ext>
            </a:extLst>
          </p:cNvPr>
          <p:cNvSpPr/>
          <p:nvPr/>
        </p:nvSpPr>
        <p:spPr>
          <a:xfrm rot="9062332">
            <a:off x="10656378" y="4902545"/>
            <a:ext cx="687068" cy="1070867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4E50FC-EB8F-9BCF-5890-F71A24B06EC7}"/>
              </a:ext>
            </a:extLst>
          </p:cNvPr>
          <p:cNvSpPr txBox="1"/>
          <p:nvPr/>
        </p:nvSpPr>
        <p:spPr>
          <a:xfrm>
            <a:off x="7452325" y="3872649"/>
            <a:ext cx="4192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共働きなのに</a:t>
            </a:r>
            <a:endParaRPr lang="en-US" altLang="ja-JP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何もやってくれないじゃない</a:t>
            </a:r>
            <a:endParaRPr lang="en-US" altLang="ja-JP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もっと協力してよ</a:t>
            </a:r>
            <a:endParaRPr lang="en-US" altLang="ja-JP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BC72A-7491-3B91-6B58-D176C6650217}"/>
              </a:ext>
            </a:extLst>
          </p:cNvPr>
          <p:cNvSpPr txBox="1"/>
          <p:nvPr/>
        </p:nvSpPr>
        <p:spPr>
          <a:xfrm>
            <a:off x="7085022" y="5960095"/>
            <a:ext cx="4474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こんな話、よく聞きませんか？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2362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開発の背景</a:t>
            </a:r>
          </a:p>
        </p:txBody>
      </p:sp>
      <p:pic>
        <p:nvPicPr>
          <p:cNvPr id="16" name="図 15" descr="テキスト, 本 が含まれている画像&#10;&#10;自動的に生成された説明">
            <a:extLst>
              <a:ext uri="{FF2B5EF4-FFF2-40B4-BE49-F238E27FC236}">
                <a16:creationId xmlns:a16="http://schemas.microsoft.com/office/drawing/2014/main" id="{B758383E-1675-87CB-2F91-2D018162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7" y="929372"/>
            <a:ext cx="6182929" cy="3465647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6F9990-1BBB-FA45-E4FF-72872F4A13E9}"/>
              </a:ext>
            </a:extLst>
          </p:cNvPr>
          <p:cNvSpPr/>
          <p:nvPr/>
        </p:nvSpPr>
        <p:spPr>
          <a:xfrm>
            <a:off x="2271251" y="929372"/>
            <a:ext cx="599768" cy="143037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EA53F18-03DA-D1B0-F288-6BD5BB2D9F38}"/>
              </a:ext>
            </a:extLst>
          </p:cNvPr>
          <p:cNvSpPr/>
          <p:nvPr/>
        </p:nvSpPr>
        <p:spPr>
          <a:xfrm>
            <a:off x="845572" y="929372"/>
            <a:ext cx="816080" cy="143037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ダイアグラム&#10;&#10;自動的に生成された説明">
            <a:extLst>
              <a:ext uri="{FF2B5EF4-FFF2-40B4-BE49-F238E27FC236}">
                <a16:creationId xmlns:a16="http://schemas.microsoft.com/office/drawing/2014/main" id="{51DDA2B1-2406-A20B-D7F7-5838C7632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01" y="2849345"/>
            <a:ext cx="4750337" cy="3424226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98AC4E9-2F2A-D5DA-953E-E56E46429528}"/>
              </a:ext>
            </a:extLst>
          </p:cNvPr>
          <p:cNvSpPr/>
          <p:nvPr/>
        </p:nvSpPr>
        <p:spPr>
          <a:xfrm>
            <a:off x="11084308" y="2969566"/>
            <a:ext cx="565354" cy="2212034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AE85B6-62C3-AD30-8B8B-E8357BD8D01C}"/>
              </a:ext>
            </a:extLst>
          </p:cNvPr>
          <p:cNvSpPr/>
          <p:nvPr/>
        </p:nvSpPr>
        <p:spPr>
          <a:xfrm>
            <a:off x="7166153" y="3301181"/>
            <a:ext cx="565354" cy="2212034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93FF1E-FFA0-C809-281E-C9AF0E0413AF}"/>
              </a:ext>
            </a:extLst>
          </p:cNvPr>
          <p:cNvSpPr txBox="1"/>
          <p:nvPr/>
        </p:nvSpPr>
        <p:spPr>
          <a:xfrm>
            <a:off x="6569946" y="6372327"/>
            <a:ext cx="555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rgbClr val="001746"/>
                </a:solidFill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</a:t>
            </a:r>
            <a:r>
              <a:rPr lang="en-US" altLang="ja-JP" sz="1400" b="1" i="0" dirty="0" err="1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apimama</a:t>
            </a:r>
            <a:r>
              <a:rPr lang="en-US" altLang="ja-JP" sz="1400" b="1" i="0" dirty="0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『</a:t>
            </a:r>
            <a:r>
              <a:rPr lang="ja-JP" altLang="en-US" sz="1400" b="1" i="0" dirty="0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令和のゆるっと育児！</a:t>
            </a:r>
            <a:r>
              <a:rPr lang="en-US" altLang="ja-JP" sz="1400" b="1" i="0" dirty="0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-</a:t>
            </a:r>
            <a:r>
              <a:rPr lang="ja-JP" altLang="en-US" sz="1400" b="1" i="0" dirty="0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共働き夫婦の日常</a:t>
            </a:r>
            <a:r>
              <a:rPr lang="en-US" altLang="ja-JP" sz="1400" b="1" i="0" dirty="0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-』</a:t>
            </a:r>
            <a:r>
              <a:rPr lang="ja-JP" altLang="en-US" sz="1400" b="1" i="0" dirty="0">
                <a:solidFill>
                  <a:srgbClr val="001746"/>
                </a:solidFill>
                <a:effectLst/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より引用</a:t>
            </a:r>
            <a:endParaRPr kumimoji="1" lang="ja-JP" altLang="en-US" sz="1400" dirty="0"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EEC24F-884E-9558-2E5E-DC1E5CA80832}"/>
              </a:ext>
            </a:extLst>
          </p:cNvPr>
          <p:cNvSpPr txBox="1"/>
          <p:nvPr/>
        </p:nvSpPr>
        <p:spPr>
          <a:xfrm>
            <a:off x="387017" y="4395019"/>
            <a:ext cx="62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https://www.walkerplus.com/article/1124547/image11515593.html#mainimage</a:t>
            </a:r>
            <a:r>
              <a:rPr kumimoji="1" lang="en-US" altLang="ja-JP" sz="1400" b="1" dirty="0">
                <a:solidFill>
                  <a:srgbClr val="001746"/>
                </a:solidFill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@fuki </a:t>
            </a:r>
            <a:r>
              <a:rPr kumimoji="1" lang="ja-JP" altLang="en-US" sz="1400" b="1" dirty="0">
                <a:solidFill>
                  <a:srgbClr val="001746"/>
                </a:solidFill>
                <a:highlight>
                  <a:srgbClr val="FFFFFF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より引用</a:t>
            </a:r>
            <a:endParaRPr kumimoji="1" lang="ja-JP" altLang="en-US" sz="1400" dirty="0"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94F3C21-5D1A-D887-4F0F-340D54B00B6C}"/>
              </a:ext>
            </a:extLst>
          </p:cNvPr>
          <p:cNvSpPr/>
          <p:nvPr/>
        </p:nvSpPr>
        <p:spPr>
          <a:xfrm>
            <a:off x="7044303" y="1060400"/>
            <a:ext cx="4734535" cy="1634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EC8627-046A-4F9C-9001-90BA8BC80250}"/>
              </a:ext>
            </a:extLst>
          </p:cNvPr>
          <p:cNvSpPr txBox="1"/>
          <p:nvPr/>
        </p:nvSpPr>
        <p:spPr>
          <a:xfrm>
            <a:off x="7028501" y="1146625"/>
            <a:ext cx="4474731" cy="14619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・家事をしたいと思っているけど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やり方がわからない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endParaRPr lang="en-US" altLang="ja-JP" sz="9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・家事の仕上がりに対して求める質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に差があり、</a:t>
            </a:r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不満を持ってしまう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39D3245-75DD-8BA8-CF1D-3167082EA7E7}"/>
              </a:ext>
            </a:extLst>
          </p:cNvPr>
          <p:cNvSpPr/>
          <p:nvPr/>
        </p:nvSpPr>
        <p:spPr>
          <a:xfrm>
            <a:off x="354284" y="5048025"/>
            <a:ext cx="6103137" cy="1478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F5E0A4-DE95-796C-D134-5A129E0209BB}"/>
              </a:ext>
            </a:extLst>
          </p:cNvPr>
          <p:cNvSpPr txBox="1"/>
          <p:nvPr/>
        </p:nvSpPr>
        <p:spPr>
          <a:xfrm>
            <a:off x="396513" y="5200209"/>
            <a:ext cx="6025026" cy="11541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・家事のやり方を教えたいけど</a:t>
            </a:r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忙しくて時間がない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endParaRPr lang="en-US" altLang="ja-JP" sz="9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・口頭や</a:t>
            </a:r>
            <a:r>
              <a:rPr lang="en-US" altLang="ja-JP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LINE</a:t>
            </a:r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での約束事は流れたり、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lang="ja-JP" altLang="en-US" sz="2000" b="0" i="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ffectLst/>
                <a:highlight>
                  <a:srgbClr val="F8F8F8"/>
                </a:highligh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忘れたりしてしまう</a:t>
            </a:r>
            <a:endParaRPr lang="en-US" altLang="ja-JP" sz="2000" b="0" i="0" dirty="0">
              <a:ln>
                <a:solidFill>
                  <a:srgbClr val="001746"/>
                </a:solidFill>
              </a:ln>
              <a:solidFill>
                <a:srgbClr val="001746"/>
              </a:solidFill>
              <a:effectLst/>
              <a:highlight>
                <a:srgbClr val="F8F8F8"/>
              </a:highligh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2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開発背景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5F0F105-2307-7927-AFF0-E0DDCAE1AC6D}"/>
              </a:ext>
            </a:extLst>
          </p:cNvPr>
          <p:cNvSpPr/>
          <p:nvPr/>
        </p:nvSpPr>
        <p:spPr>
          <a:xfrm>
            <a:off x="347706" y="1111045"/>
            <a:ext cx="5580589" cy="5368413"/>
          </a:xfrm>
          <a:prstGeom prst="roundRect">
            <a:avLst>
              <a:gd name="adj" fmla="val 10009"/>
            </a:avLst>
          </a:prstGeom>
          <a:noFill/>
          <a:ln w="3810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FC3979-6556-1CE0-CF83-FEE4DABDE8C4}"/>
              </a:ext>
            </a:extLst>
          </p:cNvPr>
          <p:cNvSpPr txBox="1"/>
          <p:nvPr/>
        </p:nvSpPr>
        <p:spPr>
          <a:xfrm>
            <a:off x="671282" y="2418736"/>
            <a:ext cx="493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・共働きの家庭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・共同生活をしていて家事を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分担している人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F440C9B-5BF2-5A6D-06EF-5B7B24DD34BD}"/>
              </a:ext>
            </a:extLst>
          </p:cNvPr>
          <p:cNvSpPr/>
          <p:nvPr/>
        </p:nvSpPr>
        <p:spPr>
          <a:xfrm>
            <a:off x="6258232" y="1111045"/>
            <a:ext cx="5580589" cy="5368413"/>
          </a:xfrm>
          <a:prstGeom prst="roundRect">
            <a:avLst>
              <a:gd name="adj" fmla="val 10009"/>
            </a:avLst>
          </a:prstGeom>
          <a:noFill/>
          <a:ln w="3810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354F5C6-6618-AB10-8CA2-9DAD431D9CFF}"/>
              </a:ext>
            </a:extLst>
          </p:cNvPr>
          <p:cNvSpPr/>
          <p:nvPr/>
        </p:nvSpPr>
        <p:spPr>
          <a:xfrm>
            <a:off x="347706" y="1111045"/>
            <a:ext cx="5580589" cy="894736"/>
          </a:xfrm>
          <a:prstGeom prst="roundRect">
            <a:avLst>
              <a:gd name="adj" fmla="val 50000"/>
            </a:avLst>
          </a:prstGeom>
          <a:solidFill>
            <a:srgbClr val="001746"/>
          </a:solidFill>
          <a:ln w="3810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4953EE4-1E3B-E507-36E3-F94298489237}"/>
              </a:ext>
            </a:extLst>
          </p:cNvPr>
          <p:cNvSpPr/>
          <p:nvPr/>
        </p:nvSpPr>
        <p:spPr>
          <a:xfrm>
            <a:off x="347706" y="1737418"/>
            <a:ext cx="5580589" cy="369332"/>
          </a:xfrm>
          <a:prstGeom prst="rect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BDCAAB5-2924-FC6C-0971-A2F00D89060D}"/>
              </a:ext>
            </a:extLst>
          </p:cNvPr>
          <p:cNvSpPr/>
          <p:nvPr/>
        </p:nvSpPr>
        <p:spPr>
          <a:xfrm>
            <a:off x="6258232" y="1111045"/>
            <a:ext cx="5580589" cy="894736"/>
          </a:xfrm>
          <a:prstGeom prst="roundRect">
            <a:avLst>
              <a:gd name="adj" fmla="val 50000"/>
            </a:avLst>
          </a:prstGeom>
          <a:solidFill>
            <a:srgbClr val="001746"/>
          </a:solidFill>
          <a:ln w="38100"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15DC37-97AF-FC8F-E6BD-8C59774E1BF6}"/>
              </a:ext>
            </a:extLst>
          </p:cNvPr>
          <p:cNvSpPr/>
          <p:nvPr/>
        </p:nvSpPr>
        <p:spPr>
          <a:xfrm>
            <a:off x="6258232" y="1737418"/>
            <a:ext cx="5580589" cy="369332"/>
          </a:xfrm>
          <a:prstGeom prst="rect">
            <a:avLst/>
          </a:prstGeom>
          <a:solidFill>
            <a:srgbClr val="001746"/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A39BA2-91F5-5358-F6C8-EB7B1CFE66C1}"/>
              </a:ext>
            </a:extLst>
          </p:cNvPr>
          <p:cNvSpPr txBox="1"/>
          <p:nvPr/>
        </p:nvSpPr>
        <p:spPr>
          <a:xfrm>
            <a:off x="2024412" y="1337309"/>
            <a:ext cx="222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ターゲット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DBE20B-82D0-0DE4-9CD2-F09C3D19B907}"/>
              </a:ext>
            </a:extLst>
          </p:cNvPr>
          <p:cNvSpPr txBox="1"/>
          <p:nvPr/>
        </p:nvSpPr>
        <p:spPr>
          <a:xfrm>
            <a:off x="8114460" y="1356974"/>
            <a:ext cx="186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開発目的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4E0DF4-0B7E-CD57-46D0-D85704C2D177}"/>
              </a:ext>
            </a:extLst>
          </p:cNvPr>
          <p:cNvSpPr txBox="1"/>
          <p:nvPr/>
        </p:nvSpPr>
        <p:spPr>
          <a:xfrm>
            <a:off x="7026882" y="2386225"/>
            <a:ext cx="404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共同生活をする人々の中で</a:t>
            </a:r>
            <a:endParaRPr kumimoji="1" lang="en-US" altLang="ja-JP" sz="24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共通認識を図る</a:t>
            </a:r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A7FA1D1A-B06A-C5ED-3EC9-3F61E92F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37" y="4208205"/>
            <a:ext cx="1809563" cy="1809563"/>
          </a:xfrm>
          <a:prstGeom prst="rect">
            <a:avLst/>
          </a:prstGeom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E74DDB08-7D85-0C87-FB5B-F0806162D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07" y="3073423"/>
            <a:ext cx="3549835" cy="3549835"/>
          </a:xfrm>
          <a:prstGeom prst="rect">
            <a:avLst/>
          </a:prstGeom>
        </p:spPr>
      </p:pic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652CB608-565F-EBA7-DD88-0AB267330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0" y="4091904"/>
            <a:ext cx="1925864" cy="19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FC10C4-1002-830A-10D6-954AD45E36DD}"/>
              </a:ext>
            </a:extLst>
          </p:cNvPr>
          <p:cNvSpPr/>
          <p:nvPr/>
        </p:nvSpPr>
        <p:spPr>
          <a:xfrm>
            <a:off x="483476" y="483476"/>
            <a:ext cx="11246069" cy="5927834"/>
          </a:xfrm>
          <a:prstGeom prst="roundRect">
            <a:avLst>
              <a:gd name="adj" fmla="val 8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9F2A5-2935-0D0E-EE29-CCC83E3A03D7}"/>
              </a:ext>
            </a:extLst>
          </p:cNvPr>
          <p:cNvSpPr txBox="1"/>
          <p:nvPr/>
        </p:nvSpPr>
        <p:spPr>
          <a:xfrm>
            <a:off x="3438166" y="2828833"/>
            <a:ext cx="119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ea typeface="UD デジタル 教科書体 NP-R" panose="02020400000000000000" pitchFamily="18" charset="-128"/>
              </a:rPr>
              <a:t>02</a:t>
            </a:r>
            <a:endParaRPr kumimoji="1" lang="ja-JP" altLang="en-US" sz="7200" dirty="0">
              <a:ln>
                <a:solidFill>
                  <a:srgbClr val="001746"/>
                </a:solidFill>
              </a:ln>
              <a:solidFill>
                <a:srgbClr val="001746"/>
              </a:solidFill>
              <a:ea typeface="UD デジタル 教科書体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92C8C4-F057-97D3-C7E6-EB93DB760FF8}"/>
              </a:ext>
            </a:extLst>
          </p:cNvPr>
          <p:cNvSpPr txBox="1"/>
          <p:nvPr/>
        </p:nvSpPr>
        <p:spPr>
          <a:xfrm>
            <a:off x="4920123" y="2967332"/>
            <a:ext cx="3668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07766E-F661-1380-95A0-434C2FF1C7C5}"/>
              </a:ext>
            </a:extLst>
          </p:cNvPr>
          <p:cNvCxnSpPr>
            <a:cxnSpLocks/>
          </p:cNvCxnSpPr>
          <p:nvPr/>
        </p:nvCxnSpPr>
        <p:spPr>
          <a:xfrm>
            <a:off x="3153104" y="3890663"/>
            <a:ext cx="5812220" cy="0"/>
          </a:xfrm>
          <a:prstGeom prst="line">
            <a:avLst/>
          </a:prstGeom>
          <a:ln w="28575">
            <a:solidFill>
              <a:srgbClr val="001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0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5B89C-BE04-2EBA-E3F1-A8FE724DDF53}"/>
              </a:ext>
            </a:extLst>
          </p:cNvPr>
          <p:cNvSpPr/>
          <p:nvPr/>
        </p:nvSpPr>
        <p:spPr>
          <a:xfrm>
            <a:off x="0" y="1"/>
            <a:ext cx="12192000" cy="698089"/>
          </a:xfrm>
          <a:prstGeom prst="rect">
            <a:avLst/>
          </a:prstGeom>
          <a:solidFill>
            <a:srgbClr val="E9E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EA6FC0-CDAE-299B-3A48-024710F1D6ED}"/>
              </a:ext>
            </a:extLst>
          </p:cNvPr>
          <p:cNvSpPr txBox="1"/>
          <p:nvPr/>
        </p:nvSpPr>
        <p:spPr>
          <a:xfrm>
            <a:off x="98321" y="142793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アプリ紹介</a:t>
            </a:r>
          </a:p>
        </p:txBody>
      </p:sp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A333EF1C-E2B7-2864-FA0E-94AAA069B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04" y="2472590"/>
            <a:ext cx="5268788" cy="526878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A9A5393-6294-184E-8C7B-A189E9A81CFC}"/>
              </a:ext>
            </a:extLst>
          </p:cNvPr>
          <p:cNvSpPr/>
          <p:nvPr/>
        </p:nvSpPr>
        <p:spPr>
          <a:xfrm>
            <a:off x="4267200" y="3094893"/>
            <a:ext cx="3505200" cy="2297722"/>
          </a:xfrm>
          <a:prstGeom prst="roundRect">
            <a:avLst>
              <a:gd name="adj" fmla="val 11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C9E0ABC-7BD4-5BAC-96DF-BD243E4D2E36}"/>
              </a:ext>
            </a:extLst>
          </p:cNvPr>
          <p:cNvSpPr/>
          <p:nvPr/>
        </p:nvSpPr>
        <p:spPr>
          <a:xfrm>
            <a:off x="2634395" y="849464"/>
            <a:ext cx="6505163" cy="941857"/>
          </a:xfrm>
          <a:prstGeom prst="roundRect">
            <a:avLst/>
          </a:prstGeom>
          <a:solidFill>
            <a:srgbClr val="FBEDA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BE984E-1FC0-1598-B482-76FCDDC5BA0E}"/>
              </a:ext>
            </a:extLst>
          </p:cNvPr>
          <p:cNvSpPr txBox="1"/>
          <p:nvPr/>
        </p:nvSpPr>
        <p:spPr>
          <a:xfrm>
            <a:off x="3025696" y="1095043"/>
            <a:ext cx="5988204" cy="523220"/>
          </a:xfrm>
          <a:prstGeom prst="rect">
            <a:avLst/>
          </a:prstGeom>
          <a:solidFill>
            <a:srgbClr val="FBEDAF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“</a:t>
            </a:r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いつでも、どこでも、誰とでも</a:t>
            </a:r>
            <a:r>
              <a:rPr kumimoji="1" lang="en-US" altLang="ja-JP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”</a:t>
            </a:r>
            <a:endParaRPr kumimoji="1" lang="ja-JP" altLang="en-US" sz="2800" dirty="0">
              <a:ln>
                <a:solidFill>
                  <a:srgbClr val="001746"/>
                </a:solidFill>
              </a:ln>
              <a:solidFill>
                <a:srgbClr val="001746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2D8EF0-2861-2FE8-D18F-924700E2255E}"/>
              </a:ext>
            </a:extLst>
          </p:cNvPr>
          <p:cNvSpPr txBox="1"/>
          <p:nvPr/>
        </p:nvSpPr>
        <p:spPr>
          <a:xfrm>
            <a:off x="2367988" y="2105301"/>
            <a:ext cx="412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家庭内マニュアルアプリ　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A0F59F-79FE-EDDE-68A8-5467DD244675}"/>
              </a:ext>
            </a:extLst>
          </p:cNvPr>
          <p:cNvSpPr txBox="1"/>
          <p:nvPr/>
        </p:nvSpPr>
        <p:spPr>
          <a:xfrm>
            <a:off x="6876616" y="1896510"/>
            <a:ext cx="284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famiLink</a:t>
            </a:r>
            <a:r>
              <a:rPr kumimoji="1" lang="ja-JP" altLang="en-US" sz="4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BD8FE0C-79E7-9B83-2E45-94FB0521F105}"/>
              </a:ext>
            </a:extLst>
          </p:cNvPr>
          <p:cNvSpPr txBox="1"/>
          <p:nvPr/>
        </p:nvSpPr>
        <p:spPr>
          <a:xfrm>
            <a:off x="7489508" y="1628697"/>
            <a:ext cx="158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ファミリンク</a:t>
            </a:r>
            <a:r>
              <a:rPr kumimoji="1" lang="ja-JP" altLang="en-US" sz="28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</a:p>
        </p:txBody>
      </p:sp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F54FB0BC-8EF8-B6F8-186B-3E67E9537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088" y1="26518" x2="35088" y2="26518"/>
                        <a14:foregroundMark x1="20760" y1="36422" x2="20760" y2="36422"/>
                        <a14:foregroundMark x1="17251" y1="39297" x2="17251" y2="39297"/>
                        <a14:foregroundMark x1="48538" y1="65815" x2="48538" y2="65815"/>
                        <a14:foregroundMark x1="52339" y1="60064" x2="52339" y2="60064"/>
                        <a14:foregroundMark x1="85088" y1="39936" x2="85088" y2="39936"/>
                        <a14:foregroundMark x1="66082" y1="23642" x2="66082" y2="23642"/>
                        <a14:foregroundMark x1="17544" y1="38978" x2="17544" y2="38978"/>
                        <a14:foregroundMark x1="15789" y1="41534" x2="15789" y2="41534"/>
                        <a14:foregroundMark x1="14327" y1="42492" x2="14327" y2="42492"/>
                        <a14:foregroundMark x1="14035" y1="42492" x2="14035" y2="42492"/>
                        <a14:foregroundMark x1="12573" y1="40895" x2="12573" y2="40895"/>
                        <a14:foregroundMark x1="12573" y1="44409" x2="12573" y2="44409"/>
                        <a14:foregroundMark x1="24269" y1="88179" x2="24269" y2="88179"/>
                        <a14:foregroundMark x1="25731" y1="87220" x2="25731" y2="87220"/>
                        <a14:foregroundMark x1="30117" y1="86262" x2="31871" y2="86581"/>
                        <a14:foregroundMark x1="33333" y1="87220" x2="35088" y2="87540"/>
                        <a14:foregroundMark x1="40936" y1="88179" x2="40936" y2="88179"/>
                        <a14:foregroundMark x1="86842" y1="42492" x2="86842" y2="42492"/>
                        <a14:foregroundMark x1="84211" y1="40575" x2="84211" y2="40575"/>
                        <a14:foregroundMark x1="87719" y1="43450" x2="87719" y2="43450"/>
                        <a14:foregroundMark x1="84211" y1="44409" x2="84211" y2="44409"/>
                        <a14:foregroundMark x1="86842" y1="46965" x2="86842" y2="46965"/>
                        <a14:foregroundMark x1="85965" y1="45367" x2="85965" y2="45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35" y="3204601"/>
            <a:ext cx="2386925" cy="2184525"/>
          </a:xfrm>
          <a:prstGeom prst="rect">
            <a:avLst/>
          </a:prstGeom>
        </p:spPr>
      </p:pic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322C2715-DCE1-6040-F312-E689381BB262}"/>
              </a:ext>
            </a:extLst>
          </p:cNvPr>
          <p:cNvSpPr/>
          <p:nvPr/>
        </p:nvSpPr>
        <p:spPr>
          <a:xfrm>
            <a:off x="60538" y="2105301"/>
            <a:ext cx="2890348" cy="2865284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結合子 56">
            <a:extLst>
              <a:ext uri="{FF2B5EF4-FFF2-40B4-BE49-F238E27FC236}">
                <a16:creationId xmlns:a16="http://schemas.microsoft.com/office/drawing/2014/main" id="{3128E438-6278-4459-2108-15AE85D65857}"/>
              </a:ext>
            </a:extLst>
          </p:cNvPr>
          <p:cNvSpPr/>
          <p:nvPr/>
        </p:nvSpPr>
        <p:spPr>
          <a:xfrm>
            <a:off x="248086" y="2295256"/>
            <a:ext cx="2474187" cy="2485372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図形&#10;&#10;低い精度で自動的に生成された説明">
            <a:extLst>
              <a:ext uri="{FF2B5EF4-FFF2-40B4-BE49-F238E27FC236}">
                <a16:creationId xmlns:a16="http://schemas.microsoft.com/office/drawing/2014/main" id="{F377670C-5B65-E99A-7D0E-E9F3B9F33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4" y="2711465"/>
            <a:ext cx="1652955" cy="1652955"/>
          </a:xfrm>
          <a:prstGeom prst="rect">
            <a:avLst/>
          </a:prstGeom>
        </p:spPr>
      </p:pic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02B663E9-FAD3-6508-B16B-BF0B81E7CF89}"/>
              </a:ext>
            </a:extLst>
          </p:cNvPr>
          <p:cNvSpPr/>
          <p:nvPr/>
        </p:nvSpPr>
        <p:spPr>
          <a:xfrm>
            <a:off x="1691797" y="4330316"/>
            <a:ext cx="2395556" cy="2453652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77DB44E6-DFFC-24E9-B3F7-6ACFFE4A1935}"/>
              </a:ext>
            </a:extLst>
          </p:cNvPr>
          <p:cNvSpPr/>
          <p:nvPr/>
        </p:nvSpPr>
        <p:spPr>
          <a:xfrm>
            <a:off x="1918751" y="4536526"/>
            <a:ext cx="1941648" cy="202027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 descr="図形&#10;&#10;低い精度で自動的に生成された説明">
            <a:extLst>
              <a:ext uri="{FF2B5EF4-FFF2-40B4-BE49-F238E27FC236}">
                <a16:creationId xmlns:a16="http://schemas.microsoft.com/office/drawing/2014/main" id="{9C08189B-1EEC-7F8D-02FA-3725EB5F0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02" y="4885256"/>
            <a:ext cx="1371733" cy="1371733"/>
          </a:xfrm>
          <a:prstGeom prst="rect">
            <a:avLst/>
          </a:prstGeom>
        </p:spPr>
      </p:pic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F7931747-A398-06D8-29B4-7C0345C5DDA0}"/>
              </a:ext>
            </a:extLst>
          </p:cNvPr>
          <p:cNvSpPr/>
          <p:nvPr/>
        </p:nvSpPr>
        <p:spPr>
          <a:xfrm>
            <a:off x="9289396" y="2138801"/>
            <a:ext cx="2890348" cy="2865284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A26D3B7E-294A-5B23-074F-0C4E02EDE552}"/>
              </a:ext>
            </a:extLst>
          </p:cNvPr>
          <p:cNvSpPr/>
          <p:nvPr/>
        </p:nvSpPr>
        <p:spPr>
          <a:xfrm>
            <a:off x="9476641" y="2333984"/>
            <a:ext cx="2505168" cy="2497995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 descr="図形&#10;&#10;低い精度で自動的に生成された説明">
            <a:extLst>
              <a:ext uri="{FF2B5EF4-FFF2-40B4-BE49-F238E27FC236}">
                <a16:creationId xmlns:a16="http://schemas.microsoft.com/office/drawing/2014/main" id="{0D66AB15-F506-4041-DE4D-53A06161F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7" y="2756994"/>
            <a:ext cx="1640926" cy="1640926"/>
          </a:xfrm>
          <a:prstGeom prst="rect">
            <a:avLst/>
          </a:prstGeom>
        </p:spPr>
      </p:pic>
      <p:sp>
        <p:nvSpPr>
          <p:cNvPr id="70" name="フローチャート: 結合子 69">
            <a:extLst>
              <a:ext uri="{FF2B5EF4-FFF2-40B4-BE49-F238E27FC236}">
                <a16:creationId xmlns:a16="http://schemas.microsoft.com/office/drawing/2014/main" id="{5A598179-FBBB-2EDB-5EB3-3CE14C312BA9}"/>
              </a:ext>
            </a:extLst>
          </p:cNvPr>
          <p:cNvSpPr/>
          <p:nvPr/>
        </p:nvSpPr>
        <p:spPr>
          <a:xfrm>
            <a:off x="8011610" y="4286422"/>
            <a:ext cx="2395556" cy="2453652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ローチャート: 結合子 70">
            <a:extLst>
              <a:ext uri="{FF2B5EF4-FFF2-40B4-BE49-F238E27FC236}">
                <a16:creationId xmlns:a16="http://schemas.microsoft.com/office/drawing/2014/main" id="{53D24181-5FBC-6F65-9AA2-C84F6E19715B}"/>
              </a:ext>
            </a:extLst>
          </p:cNvPr>
          <p:cNvSpPr/>
          <p:nvPr/>
        </p:nvSpPr>
        <p:spPr>
          <a:xfrm>
            <a:off x="8238564" y="4492632"/>
            <a:ext cx="1941648" cy="202027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 descr="図形&#10;&#10;低い精度で自動的に生成された説明">
            <a:extLst>
              <a:ext uri="{FF2B5EF4-FFF2-40B4-BE49-F238E27FC236}">
                <a16:creationId xmlns:a16="http://schemas.microsoft.com/office/drawing/2014/main" id="{D493BE07-E921-12EE-C28C-48A629519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56" y="4835468"/>
            <a:ext cx="1355560" cy="1355560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E262A84-55B6-2DFB-585B-5AAA67BB5F24}"/>
              </a:ext>
            </a:extLst>
          </p:cNvPr>
          <p:cNvSpPr/>
          <p:nvPr/>
        </p:nvSpPr>
        <p:spPr>
          <a:xfrm>
            <a:off x="6763587" y="2480974"/>
            <a:ext cx="2890348" cy="14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1036</TotalTime>
  <Words>992</Words>
  <Application>Microsoft Office PowerPoint</Application>
  <PresentationFormat>ワイド画面</PresentationFormat>
  <Paragraphs>165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NotoSansJP</vt:lpstr>
      <vt:lpstr>UD デジタル 教科書体 NK-R</vt:lpstr>
      <vt:lpstr>UD デジタル 教科書体 NP-R</vt:lpstr>
      <vt:lpstr>游ゴシック</vt:lpstr>
      <vt:lpstr>Arial</vt:lpstr>
      <vt:lpstr>Calibri</vt:lpstr>
      <vt:lpstr>Calibri Light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勝間帆波</cp:lastModifiedBy>
  <cp:revision>49</cp:revision>
  <dcterms:created xsi:type="dcterms:W3CDTF">2024-06-22T05:56:21Z</dcterms:created>
  <dcterms:modified xsi:type="dcterms:W3CDTF">2024-06-25T00:55:12Z</dcterms:modified>
</cp:coreProperties>
</file>