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9" r:id="rId7"/>
    <p:sldId id="258" r:id="rId8"/>
    <p:sldId id="260"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B11C59-58EB-49B5-9C53-53AA2A2B09F2}" v="487" dt="2024-06-05T05:39:03.066"/>
    <p1510:client id="{CAF806DB-229E-AD47-FFEA-BB9B99590495}" v="62" dt="2024-06-05T05:22:20.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89" d="100"/>
          <a:sy n="89" d="100"/>
        </p:scale>
        <p:origin x="3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2024/6/5</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2024/6/5</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2024/6/5</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2024/6/5</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2024/6/5</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2024/6/5</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2024/6/5</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2024/6/5</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2024/6/5</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2024/6/5</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2024/6/5</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2024/6/5</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2024/6/5</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2024/6/5</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2024/6/5</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dirty="0"/>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 </a:t>
            </a:r>
            <a:r>
              <a:rPr lang="en-US" altLang="ja-JP" dirty="0"/>
              <a:t>(</a:t>
            </a:r>
            <a:r>
              <a:rPr lang="ja-JP" altLang="en-US" dirty="0"/>
              <a:t>教師</a:t>
            </a:r>
            <a:r>
              <a:rPr lang="en-US" altLang="ja-JP" dirty="0"/>
              <a:t>)</a:t>
            </a:r>
            <a:endParaRPr lang="ja-JP" altLang="en-US" dirty="0"/>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英語に苦手意識があったが、高校時代にある英語教師のわかりやすい指導により英語が得意になった。大学入学後は塾講師としてアルバイトを行い、自身が教えることが好き・得意であると理解する。在学中に教職を取り、大学卒業とともに地元の私立高校に常勤の副担任・英語科教師として着任。高校は生徒の人数が約</a:t>
            </a:r>
            <a:r>
              <a:rPr lang="en-US" altLang="ja-JP" dirty="0"/>
              <a:t>1500</a:t>
            </a:r>
            <a:r>
              <a:rPr lang="ja-JP" altLang="en-US" dirty="0"/>
              <a:t>人と規模が大きく、</a:t>
            </a:r>
            <a:r>
              <a:rPr lang="en-US" altLang="ja-JP" dirty="0"/>
              <a:t>1</a:t>
            </a:r>
            <a:r>
              <a:rPr lang="ja-JP" altLang="en-US" dirty="0"/>
              <a:t>学年</a:t>
            </a:r>
            <a:r>
              <a:rPr lang="en-US" altLang="ja-JP" dirty="0"/>
              <a:t>12</a:t>
            </a:r>
            <a:r>
              <a:rPr lang="ja-JP" altLang="en-US" dirty="0"/>
              <a:t>クラスもあるため、学校の設備や生徒の名前を覚えることに苦戦している。生徒と年が近いこともあり、人気者となる。バレー部の副顧問も担当しており、休日に大会などで出勤することも多く、ワークライフバランスの面で不満がある。</a:t>
            </a:r>
            <a:endParaRPr lang="en-US" altLang="ja-JP" dirty="0"/>
          </a:p>
          <a:p>
            <a:r>
              <a:rPr lang="ja-JP" altLang="en-US" dirty="0"/>
              <a:t>生活：通勤は車で</a:t>
            </a:r>
            <a:r>
              <a:rPr lang="en-US" altLang="ja-JP" dirty="0"/>
              <a:t>20</a:t>
            </a:r>
            <a:r>
              <a:rPr lang="ja-JP" altLang="en-US" dirty="0"/>
              <a:t>分の見込みだが、朝は道が混雑してより時間がかかることがしばしばある。勤務時間は</a:t>
            </a:r>
            <a:r>
              <a:rPr lang="en-US" altLang="ja-JP" dirty="0"/>
              <a:t>8</a:t>
            </a:r>
            <a:r>
              <a:rPr lang="ja-JP" altLang="en-US" dirty="0"/>
              <a:t>：</a:t>
            </a:r>
            <a:r>
              <a:rPr lang="en-US" altLang="ja-JP" dirty="0"/>
              <a:t>00</a:t>
            </a:r>
            <a:r>
              <a:rPr lang="ja-JP" altLang="en-US" dirty="0"/>
              <a:t>～</a:t>
            </a:r>
            <a:r>
              <a:rPr lang="en-US" altLang="ja-JP" dirty="0"/>
              <a:t>17</a:t>
            </a:r>
            <a:r>
              <a:rPr lang="ja-JP" altLang="en-US" dirty="0"/>
              <a:t>：</a:t>
            </a:r>
            <a:r>
              <a:rPr lang="en-US" altLang="ja-JP" dirty="0"/>
              <a:t>00</a:t>
            </a:r>
            <a:r>
              <a:rPr lang="ja-JP" altLang="en-US" dirty="0"/>
              <a:t>だが、実際には</a:t>
            </a:r>
            <a:r>
              <a:rPr lang="en-US" altLang="ja-JP" dirty="0"/>
              <a:t>7</a:t>
            </a:r>
            <a:r>
              <a:rPr lang="ja-JP" altLang="en-US" dirty="0"/>
              <a:t>：</a:t>
            </a:r>
            <a:r>
              <a:rPr lang="en-US" altLang="ja-JP" dirty="0"/>
              <a:t>00</a:t>
            </a:r>
            <a:r>
              <a:rPr lang="ja-JP" altLang="en-US" dirty="0"/>
              <a:t>過ぎには出勤し、帰りは</a:t>
            </a:r>
            <a:r>
              <a:rPr lang="en-US" altLang="ja-JP" dirty="0"/>
              <a:t>19</a:t>
            </a:r>
            <a:r>
              <a:rPr lang="ja-JP" altLang="en-US" dirty="0"/>
              <a:t>：</a:t>
            </a:r>
            <a:r>
              <a:rPr lang="en-US" altLang="ja-JP" dirty="0"/>
              <a:t>00</a:t>
            </a:r>
            <a:r>
              <a:rPr lang="ja-JP" altLang="en-US" dirty="0"/>
              <a:t>ごろになることが殆どである。土曜も授業や部活があるため、休みは日曜と不定で平日があるのみ。休みの日はストレス発散のためブレイクダンスをしている。しかし、趣味でより体力を使ってしまうため、新しいインドアな趣味を模索中。</a:t>
            </a:r>
            <a:endParaRPr lang="en-US" altLang="ja-JP" dirty="0"/>
          </a:p>
        </p:txBody>
      </p:sp>
      <p:pic>
        <p:nvPicPr>
          <p:cNvPr id="3" name="図プレースホルダー 2" descr="白いシャツを着ている女性&#10;&#10;自動的に生成された説明">
            <a:extLst>
              <a:ext uri="{FF2B5EF4-FFF2-40B4-BE49-F238E27FC236}">
                <a16:creationId xmlns:a16="http://schemas.microsoft.com/office/drawing/2014/main" id="{44D90EFE-3806-ED1F-E860-F437E78BCE8B}"/>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l="5275" r="527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氏名：神田　綾香（かんだ　あやか）</a:t>
            </a:r>
            <a:endParaRPr lang="en-US" altLang="ja-JP" dirty="0"/>
          </a:p>
          <a:p>
            <a:r>
              <a:rPr lang="ja-JP" altLang="en-US" dirty="0"/>
              <a:t>年齢：</a:t>
            </a:r>
            <a:r>
              <a:rPr lang="en-US" altLang="ja-JP" dirty="0"/>
              <a:t>23</a:t>
            </a:r>
            <a:r>
              <a:rPr lang="ja-JP" altLang="en-US" dirty="0"/>
              <a:t>歳</a:t>
            </a:r>
            <a:endParaRPr lang="en-US" altLang="ja-JP" dirty="0"/>
          </a:p>
          <a:p>
            <a:r>
              <a:rPr lang="ja-JP" altLang="en-US" dirty="0"/>
              <a:t>職業：私立高校教員</a:t>
            </a:r>
            <a:endParaRPr lang="en-US" altLang="ja-JP" dirty="0"/>
          </a:p>
          <a:p>
            <a:r>
              <a:rPr lang="ja-JP" altLang="en-US" dirty="0"/>
              <a:t>収入：</a:t>
            </a:r>
            <a:r>
              <a:rPr lang="en-US" altLang="ja-JP" dirty="0"/>
              <a:t>300</a:t>
            </a:r>
            <a:r>
              <a:rPr lang="ja-JP" altLang="en-US" dirty="0"/>
              <a:t>万</a:t>
            </a:r>
            <a:endParaRPr lang="en-US" altLang="ja-JP" dirty="0"/>
          </a:p>
          <a:p>
            <a:r>
              <a:rPr lang="ja-JP" altLang="en-US" dirty="0"/>
              <a:t>学歴：大卒</a:t>
            </a:r>
            <a:endParaRPr lang="en-US" altLang="ja-JP" dirty="0"/>
          </a:p>
          <a:p>
            <a:r>
              <a:rPr lang="ja-JP" altLang="en-US" dirty="0"/>
              <a:t>出生：茨城県</a:t>
            </a:r>
            <a:endParaRPr lang="en-US" altLang="ja-JP" dirty="0"/>
          </a:p>
          <a:p>
            <a:r>
              <a:rPr lang="ja-JP" altLang="en-US" dirty="0"/>
              <a:t>家族：両親と弟。実家暮らし</a:t>
            </a:r>
            <a:endParaRPr lang="en-US" altLang="ja-JP" dirty="0"/>
          </a:p>
          <a:p>
            <a:r>
              <a:rPr lang="ja-JP" altLang="en-US" dirty="0"/>
              <a:t>特徴：面倒見がよい。新卒で同じ学校に配属された仲間がおらず、少し孤独を感じている。残業が多く、勤務時間に不満を感じている。生徒とのコミュニケーションが楽しく、それを励みに仕事に取り組んでいる。</a:t>
            </a:r>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：毎日。余裕のない日は返信できないこともある。</a:t>
            </a:r>
            <a:endParaRPr lang="en-US" altLang="ja-JP" dirty="0"/>
          </a:p>
          <a:p>
            <a:r>
              <a:rPr lang="en-US" altLang="ja-JP" dirty="0"/>
              <a:t>X</a:t>
            </a:r>
            <a:r>
              <a:rPr lang="ja-JP" altLang="en-US" dirty="0"/>
              <a:t>：情報収集用。見るのみ。</a:t>
            </a:r>
            <a:endParaRPr lang="en-US" altLang="ja-JP" dirty="0"/>
          </a:p>
          <a:p>
            <a:r>
              <a:rPr lang="en-US" altLang="ja-JP" dirty="0"/>
              <a:t>Instagram</a:t>
            </a:r>
            <a:r>
              <a:rPr lang="ja-JP" altLang="en-US" dirty="0"/>
              <a:t>：スイーツ・カフェの情報収集メイン。たまに投稿もする。</a:t>
            </a:r>
            <a:endParaRPr lang="en-US" altLang="ja-JP" dirty="0"/>
          </a:p>
          <a:p>
            <a:r>
              <a:rPr lang="en-US" altLang="ja-JP" dirty="0"/>
              <a:t>Facebook</a:t>
            </a:r>
            <a:r>
              <a:rPr lang="ja-JP" altLang="en-US" dirty="0"/>
              <a:t>：登録のみ。</a:t>
            </a:r>
            <a:endParaRPr lang="en-US" altLang="ja-JP" dirty="0"/>
          </a:p>
          <a:p>
            <a:r>
              <a:rPr lang="en-US" altLang="ja-JP" dirty="0"/>
              <a:t>YouTube</a:t>
            </a:r>
            <a:r>
              <a:rPr lang="ja-JP" altLang="en-US" dirty="0"/>
              <a:t>：余暇時間にダンス動画を見ることが多い。</a:t>
            </a:r>
            <a:endParaRPr lang="en-US" altLang="ja-JP" dirty="0"/>
          </a:p>
          <a:p>
            <a:r>
              <a:rPr lang="en-US" altLang="ja-JP" dirty="0"/>
              <a:t>TikTok</a:t>
            </a:r>
            <a:r>
              <a:rPr lang="ja-JP" altLang="en-US" dirty="0"/>
              <a:t>：在学時代はたまに友達と投稿していた。今は見るのみ。</a:t>
            </a:r>
            <a:endParaRPr lang="en-US" altLang="ja-JP" dirty="0"/>
          </a:p>
          <a:p>
            <a:r>
              <a:rPr lang="en-US" altLang="ja-JP" dirty="0" err="1"/>
              <a:t>BeReal</a:t>
            </a:r>
            <a:r>
              <a:rPr lang="ja-JP" altLang="en-US" dirty="0"/>
              <a:t>：怖くて利用していない。</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休む時間がない。授業以外の仕事が想像していたよりも多く、日々残業しなければならないことがストレスとなっている。家に帰ってからも授業準備をしなければいけないことも多く、自分の時間がなかなか取れない。昔の友人と遊びたい気持ちはあるが、忙しさや疲れのため自分からはなかなか声をかけられない。</a:t>
            </a:r>
            <a:endParaRPr lang="en-US" altLang="ja-JP" dirty="0"/>
          </a:p>
          <a:p>
            <a:r>
              <a:rPr lang="ja-JP" altLang="en-US" dirty="0"/>
              <a:t>満足：教え子の成績が上がることが喜びに繋がっている。仕事帰りにコンビニスイーツを買って、デザートにするのが日々の楽しみ。音楽を聴くのが好きなので、通勤時に車内で聞くことも楽しみの一つ。</a:t>
            </a:r>
            <a:endParaRPr lang="en-US" altLang="ja-JP" dirty="0"/>
          </a:p>
          <a:p>
            <a:r>
              <a:rPr lang="ja-JP" altLang="en-US" dirty="0"/>
              <a:t>欲求：授業時間外の準備や小テスト作成などの負担を軽くしたい。生徒の成績や学習のモチベーションを高めて、英語学習を楽しいと感じてもらいたい。数年のうちには担任となって、より自分の受け持つ生徒と深くかかわり、進路指導なども行ってみたい。</a:t>
            </a:r>
          </a:p>
        </p:txBody>
      </p:sp>
    </p:spTree>
    <p:extLst>
      <p:ext uri="{BB962C8B-B14F-4D97-AF65-F5344CB8AC3E}">
        <p14:creationId xmlns:p14="http://schemas.microsoft.com/office/powerpoint/2010/main" val="7005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ペルソナ（苦手な子）</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a:xfrm>
            <a:off x="3882041" y="1130532"/>
            <a:ext cx="7922029" cy="1820426"/>
          </a:xfrm>
        </p:spPr>
        <p:txBody>
          <a:bodyPr>
            <a:normAutofit/>
          </a:bodyPr>
          <a:lstStyle/>
          <a:p>
            <a:r>
              <a:rPr lang="ja-JP" altLang="en-US" dirty="0"/>
              <a:t>親に言われ中学受験をし、私立中学校に入学する。受験成功後は自信もついて学校も楽しんでいたが、入学後に周りとの学力差に悩み趣味に没頭した結果落ちこぼれてしまう。その過程で自信を無くし学校もつまらなく思うようになった。両親には厳しく学業のことを言われるわけではないので、とりあえず学校に行っているだけの状態。受験が簡単なのと家から近いという理由で、私立高校に進学。興味のある生物の授業のテストは平均点以上は取れているなど、好きなことには力が入るタイプ。</a:t>
            </a:r>
            <a:endParaRPr lang="en-US" altLang="ja-JP" dirty="0"/>
          </a:p>
          <a:p>
            <a:r>
              <a:rPr lang="ja-JP" altLang="en-US" dirty="0"/>
              <a:t>生活：学校まで自転車で</a:t>
            </a:r>
            <a:r>
              <a:rPr lang="en-US" altLang="ja-JP" dirty="0"/>
              <a:t>20</a:t>
            </a:r>
            <a:r>
              <a:rPr lang="ja-JP" altLang="en-US" dirty="0"/>
              <a:t>分ほどの私立高校に通っている。</a:t>
            </a:r>
            <a:r>
              <a:rPr lang="en-US" altLang="ja-JP" dirty="0"/>
              <a:t>e</a:t>
            </a:r>
            <a:r>
              <a:rPr lang="ja-JP" altLang="en-US" dirty="0"/>
              <a:t>スポーツ部に入っていて週</a:t>
            </a:r>
            <a:r>
              <a:rPr lang="en-US" altLang="ja-JP" dirty="0"/>
              <a:t>2</a:t>
            </a:r>
            <a:r>
              <a:rPr lang="ja-JP" altLang="en-US" dirty="0"/>
              <a:t>回放課後に活動がある。部活が無い日は、帰ってゲームや</a:t>
            </a:r>
            <a:r>
              <a:rPr lang="en-US" altLang="ja-JP" dirty="0"/>
              <a:t>youtube</a:t>
            </a:r>
            <a:r>
              <a:rPr lang="ja-JP" altLang="en-US" dirty="0"/>
              <a:t>をしていることが多い。土日は家族と出かけることもあるが、基本インドアなので自分の部屋で遊んでいる。時々友達と出かけることもあるが稀。</a:t>
            </a:r>
            <a:endParaRPr lang="en-US" altLang="ja-JP" dirty="0"/>
          </a:p>
        </p:txBody>
      </p:sp>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a:xfrm>
            <a:off x="515185" y="3454647"/>
            <a:ext cx="3125788" cy="2767219"/>
          </a:xfrm>
        </p:spPr>
        <p:txBody>
          <a:bodyPr/>
          <a:lstStyle/>
          <a:p>
            <a:r>
              <a:rPr lang="ja-JP" altLang="en-US" dirty="0"/>
              <a:t>氏名：唐沢優斗 からさわゆうと</a:t>
            </a:r>
            <a:endParaRPr lang="en-US" altLang="ja-JP" dirty="0"/>
          </a:p>
          <a:p>
            <a:r>
              <a:rPr lang="ja-JP" altLang="en-US" dirty="0"/>
              <a:t>年齢：</a:t>
            </a:r>
            <a:r>
              <a:rPr lang="en-US" altLang="ja-JP" dirty="0"/>
              <a:t>16</a:t>
            </a:r>
            <a:r>
              <a:rPr lang="ja-JP" altLang="en-US" dirty="0"/>
              <a:t>歳</a:t>
            </a:r>
            <a:endParaRPr lang="en-US" altLang="ja-JP" dirty="0"/>
          </a:p>
          <a:p>
            <a:r>
              <a:rPr lang="ja-JP" altLang="en-US" dirty="0"/>
              <a:t>職業：高校１年生</a:t>
            </a:r>
            <a:endParaRPr lang="en-US" altLang="ja-JP" dirty="0"/>
          </a:p>
          <a:p>
            <a:r>
              <a:rPr lang="ja-JP" altLang="en-US" dirty="0"/>
              <a:t>収入：なし</a:t>
            </a:r>
            <a:endParaRPr lang="en-US" altLang="ja-JP" dirty="0"/>
          </a:p>
          <a:p>
            <a:r>
              <a:rPr lang="ja-JP" altLang="en-US" dirty="0"/>
              <a:t>学歴：私立中学校卒</a:t>
            </a:r>
            <a:endParaRPr lang="en-US" altLang="ja-JP" dirty="0"/>
          </a:p>
          <a:p>
            <a:r>
              <a:rPr lang="ja-JP" altLang="en-US" dirty="0"/>
              <a:t>出生：東京都</a:t>
            </a:r>
            <a:endParaRPr lang="en-US" altLang="ja-JP" dirty="0"/>
          </a:p>
          <a:p>
            <a:r>
              <a:rPr lang="ja-JP" altLang="en-US" dirty="0"/>
              <a:t>家族：両親２人との３人暮らし</a:t>
            </a:r>
            <a:endParaRPr lang="en-US" altLang="ja-JP" dirty="0"/>
          </a:p>
          <a:p>
            <a:r>
              <a:rPr lang="ja-JP" altLang="en-US" dirty="0"/>
              <a:t>特徴：シャイな性格で、高校１年生になりたてでなじめずに緊張している。趣味の合う仲のいい友達が一人いて、いつもその人とゲームをしている。勉強は好きではない。</a:t>
            </a:r>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：毎日、メインの連絡手段。</a:t>
            </a:r>
          </a:p>
          <a:p>
            <a:r>
              <a:rPr lang="en-US" altLang="ja-JP" dirty="0"/>
              <a:t>X(</a:t>
            </a:r>
            <a:r>
              <a:rPr lang="ja-JP" altLang="en-US" dirty="0"/>
              <a:t>旧</a:t>
            </a:r>
            <a:r>
              <a:rPr lang="en-US" altLang="ja-JP" dirty="0"/>
              <a:t>Twitter)</a:t>
            </a:r>
            <a:r>
              <a:rPr lang="ja-JP" altLang="en-US" dirty="0"/>
              <a:t>：閲覧のみ。</a:t>
            </a:r>
          </a:p>
          <a:p>
            <a:r>
              <a:rPr lang="en-US" altLang="ja-JP" dirty="0"/>
              <a:t>Instagram</a:t>
            </a:r>
            <a:r>
              <a:rPr lang="ja-JP" altLang="en-US" dirty="0"/>
              <a:t>：知り合いと繋がるのみの非公開垢。</a:t>
            </a:r>
          </a:p>
          <a:p>
            <a:r>
              <a:rPr lang="en-US" altLang="ja-JP" dirty="0"/>
              <a:t>Facebook:</a:t>
            </a:r>
            <a:r>
              <a:rPr lang="ja-JP" altLang="en-US" dirty="0"/>
              <a:t>一切触れていない。</a:t>
            </a:r>
          </a:p>
          <a:p>
            <a:r>
              <a:rPr lang="en-US" altLang="ja-JP" dirty="0"/>
              <a:t>YouTube</a:t>
            </a:r>
            <a:r>
              <a:rPr lang="ja-JP" altLang="en-US" dirty="0"/>
              <a:t>：暇さえあればゲーム実況動画を見てしまう。</a:t>
            </a:r>
          </a:p>
          <a:p>
            <a:r>
              <a:rPr lang="en-US" altLang="ja-JP" dirty="0"/>
              <a:t>TikTok</a:t>
            </a:r>
            <a:r>
              <a:rPr lang="ja-JP" altLang="en-US" dirty="0"/>
              <a:t>：一度開くと長時間見てしまう。</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vert="horz" lIns="91440" tIns="45720" rIns="91440" bIns="45720" rtlCol="0" anchor="t">
            <a:normAutofit/>
          </a:bodyPr>
          <a:lstStyle/>
          <a:p>
            <a:r>
              <a:rPr lang="ja-JP" altLang="en-US" dirty="0"/>
              <a:t>不満：勉強に自信が無いので日々の課題、中間・期末考査がストレスになってしまっている。テスト期間に勉強しようとしても、何から手を付けたらいいかわからなくなってしまい、良い結果には繋げられていない。学校側やクラスの雰囲気が勉強ムードなのにしんどくなっている。その都度勉強への意欲が低下していってしまっている。</a:t>
            </a:r>
          </a:p>
          <a:p>
            <a:endParaRPr lang="ja-JP" altLang="en-US" dirty="0">
              <a:ea typeface="游ゴシック"/>
            </a:endParaRPr>
          </a:p>
          <a:p>
            <a:r>
              <a:rPr lang="ja-JP" altLang="en-US" dirty="0">
                <a:ea typeface="游ゴシック"/>
              </a:rPr>
              <a:t>満足：ゲームで良い結果が出せると、達成感や小さな喜びを感じられる。心休まる唯一の時間。</a:t>
            </a:r>
          </a:p>
          <a:p>
            <a:endParaRPr lang="ja-JP" altLang="en-US" dirty="0">
              <a:ea typeface="游ゴシック"/>
            </a:endParaRPr>
          </a:p>
          <a:p>
            <a:r>
              <a:rPr lang="ja-JP" altLang="en-US" dirty="0">
                <a:ea typeface="游ゴシック"/>
              </a:rPr>
              <a:t>欲求：</a:t>
            </a:r>
            <a:r>
              <a:rPr lang="ja-JP" altLang="en-US" b="0" i="0" dirty="0">
                <a:solidFill>
                  <a:srgbClr val="1D1C1D"/>
                </a:solidFill>
                <a:effectLst/>
                <a:highlight>
                  <a:srgbClr val="FFFFFF"/>
                </a:highlight>
                <a:latin typeface="NotoSansJP"/>
                <a:ea typeface="游ゴシック"/>
              </a:rPr>
              <a:t>周囲を気にすることなく、自分のペースで取り組んでいきたい。時々学業に対して危機感を感じ、勉強出来たらな考えている。</a:t>
            </a:r>
            <a:endParaRPr lang="ja-JP" altLang="en-US" dirty="0">
              <a:ea typeface="游ゴシック"/>
            </a:endParaRPr>
          </a:p>
        </p:txBody>
      </p:sp>
      <p:pic>
        <p:nvPicPr>
          <p:cNvPr id="1026" name="Picture 2" descr="｢親の期待｣を言い訳にする人の残念な共通点 実の親を説得できなくて面接ではできるのか | 非学歴エリートの熱血キャリア相談 | 東洋経済オンライン">
            <a:extLst>
              <a:ext uri="{FF2B5EF4-FFF2-40B4-BE49-F238E27FC236}">
                <a16:creationId xmlns:a16="http://schemas.microsoft.com/office/drawing/2014/main" id="{83927B58-5FB2-C258-37A2-49393525C1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185" y="789073"/>
            <a:ext cx="3121281" cy="1755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957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ペルソナ（優秀な子）</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教師の両親のもとに生まれる。幼いころから少しずつ受験を意識した教育をほどこされ、小学校</a:t>
            </a:r>
            <a:r>
              <a:rPr lang="en-US" altLang="ja-JP" dirty="0"/>
              <a:t>3</a:t>
            </a:r>
            <a:r>
              <a:rPr lang="ja-JP" altLang="en-US" dirty="0"/>
              <a:t>年生から家庭教師をつけ始める。嫌々勉強していたが成績が思いのほか伸び、県内屈指の私立中高一貫校に進学。中学ではテニス部に所属し精力的に活動するが、成績が少し落ちてしまい高校では部活には所属させてもらえなかった。数学に苦手意識がある。</a:t>
            </a:r>
            <a:endParaRPr lang="en-US" altLang="ja-JP" dirty="0"/>
          </a:p>
          <a:p>
            <a:r>
              <a:rPr lang="ja-JP" altLang="en-US" dirty="0"/>
              <a:t>生活：通学は電車込み片道</a:t>
            </a:r>
            <a:r>
              <a:rPr lang="en-US" altLang="ja-JP" dirty="0"/>
              <a:t>40</a:t>
            </a:r>
            <a:r>
              <a:rPr lang="ja-JP" altLang="en-US" dirty="0"/>
              <a:t>分。親に朝学習を促され朝は</a:t>
            </a:r>
            <a:r>
              <a:rPr lang="en-US" altLang="ja-JP" dirty="0"/>
              <a:t>8</a:t>
            </a:r>
            <a:r>
              <a:rPr lang="ja-JP" altLang="en-US" dirty="0"/>
              <a:t>時には登校しているが、サボり気味。学校自体の拘束時間は</a:t>
            </a:r>
            <a:r>
              <a:rPr lang="en-US" altLang="ja-JP" dirty="0"/>
              <a:t>8</a:t>
            </a:r>
            <a:r>
              <a:rPr lang="ja-JP" altLang="en-US" dirty="0"/>
              <a:t>：</a:t>
            </a:r>
            <a:r>
              <a:rPr lang="en-US" altLang="ja-JP" dirty="0"/>
              <a:t>30</a:t>
            </a:r>
            <a:r>
              <a:rPr lang="ja-JP" altLang="en-US" dirty="0"/>
              <a:t>～</a:t>
            </a:r>
            <a:r>
              <a:rPr lang="en-US" altLang="ja-JP" dirty="0"/>
              <a:t>16</a:t>
            </a:r>
            <a:r>
              <a:rPr lang="ja-JP" altLang="en-US" dirty="0"/>
              <a:t>：</a:t>
            </a:r>
            <a:r>
              <a:rPr lang="en-US" altLang="ja-JP" dirty="0"/>
              <a:t>00</a:t>
            </a:r>
            <a:r>
              <a:rPr lang="ja-JP" altLang="en-US" dirty="0"/>
              <a:t>。放課後は塾に通うか、図書館での自習を装って少し寄り道する。家では</a:t>
            </a:r>
            <a:r>
              <a:rPr lang="en-US" altLang="ja-JP" dirty="0"/>
              <a:t>YouTuber</a:t>
            </a:r>
            <a:r>
              <a:rPr lang="ja-JP" altLang="en-US" dirty="0"/>
              <a:t>の動画を見たり、</a:t>
            </a:r>
            <a:r>
              <a:rPr lang="en-US" altLang="ja-JP" dirty="0"/>
              <a:t>PC</a:t>
            </a:r>
            <a:r>
              <a:rPr lang="ja-JP" altLang="en-US" dirty="0"/>
              <a:t>でネットサーフィンや時々ゲームをしている。友達ともっとコミュニケーションを取りたいが、趣味などについてあまり話しておらず、自分から連絡を取るきっかけも掴めずにいる。</a:t>
            </a:r>
            <a:endParaRPr lang="en-US" altLang="ja-JP" dirty="0"/>
          </a:p>
        </p:txBody>
      </p:sp>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normAutofit/>
          </a:bodyPr>
          <a:lstStyle/>
          <a:p>
            <a:r>
              <a:rPr lang="ja-JP" altLang="en-US" dirty="0"/>
              <a:t>氏名：風祭　麗華（かざまつり　れいか）</a:t>
            </a:r>
            <a:endParaRPr lang="en-US" altLang="ja-JP" dirty="0"/>
          </a:p>
          <a:p>
            <a:r>
              <a:rPr lang="ja-JP" altLang="en-US" dirty="0"/>
              <a:t>年齢：</a:t>
            </a:r>
            <a:r>
              <a:rPr lang="en-US" altLang="ja-JP" dirty="0"/>
              <a:t>16</a:t>
            </a:r>
            <a:r>
              <a:rPr lang="ja-JP" altLang="en-US"/>
              <a:t>歳　高校</a:t>
            </a:r>
            <a:r>
              <a:rPr lang="en-US" altLang="ja-JP" dirty="0"/>
              <a:t>2</a:t>
            </a:r>
            <a:r>
              <a:rPr lang="ja-JP" altLang="en-US" dirty="0"/>
              <a:t>年生</a:t>
            </a:r>
            <a:endParaRPr lang="en-US" altLang="ja-JP" dirty="0"/>
          </a:p>
          <a:p>
            <a:r>
              <a:rPr lang="ja-JP" altLang="en-US" dirty="0"/>
              <a:t>職業：高校生</a:t>
            </a:r>
            <a:endParaRPr lang="en-US" altLang="ja-JP" dirty="0"/>
          </a:p>
          <a:p>
            <a:r>
              <a:rPr lang="ja-JP" altLang="en-US" dirty="0"/>
              <a:t>収入：なし（アルバイトはしていない）</a:t>
            </a:r>
            <a:endParaRPr lang="en-US" altLang="ja-JP" dirty="0"/>
          </a:p>
          <a:p>
            <a:r>
              <a:rPr lang="ja-JP" altLang="en-US" dirty="0"/>
              <a:t>学歴：</a:t>
            </a:r>
            <a:endParaRPr lang="en-US" altLang="ja-JP" dirty="0"/>
          </a:p>
          <a:p>
            <a:r>
              <a:rPr lang="ja-JP" altLang="en-US" dirty="0"/>
              <a:t>出生：茨城県</a:t>
            </a:r>
            <a:endParaRPr lang="en-US" altLang="ja-JP" dirty="0"/>
          </a:p>
          <a:p>
            <a:r>
              <a:rPr lang="ja-JP" altLang="en-US" dirty="0"/>
              <a:t>家族：両親と</a:t>
            </a:r>
            <a:r>
              <a:rPr lang="en-US" altLang="ja-JP" dirty="0"/>
              <a:t>3</a:t>
            </a:r>
            <a:r>
              <a:rPr lang="ja-JP" altLang="en-US" dirty="0"/>
              <a:t>人暮らし　一人っ子</a:t>
            </a:r>
            <a:endParaRPr lang="en-US" altLang="ja-JP" dirty="0"/>
          </a:p>
          <a:p>
            <a:r>
              <a:rPr lang="ja-JP" altLang="en-US" dirty="0"/>
              <a:t>特徴：勉強は嫌いだが得意。両親にも期待されており、自身のように優秀な教員になるよう期待されているが、本当は教員にだけはなりたくない。友達は多いが、一目置かれる雰囲気があり、近寄りがたいと思われているのではないかと不安に感じている。</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a:t>
            </a:r>
            <a:r>
              <a:rPr lang="en-US" altLang="ja-JP" dirty="0"/>
              <a:t>1</a:t>
            </a:r>
            <a:r>
              <a:rPr lang="ja-JP" altLang="en-US" dirty="0"/>
              <a:t>日</a:t>
            </a:r>
            <a:r>
              <a:rPr lang="en-US" altLang="ja-JP" dirty="0"/>
              <a:t>2</a:t>
            </a:r>
            <a:r>
              <a:rPr lang="ja-JP" altLang="en-US" dirty="0"/>
              <a:t>回程度。あまり連絡は多くない。</a:t>
            </a:r>
            <a:endParaRPr lang="en-US" altLang="ja-JP" dirty="0"/>
          </a:p>
          <a:p>
            <a:r>
              <a:rPr lang="en-US" altLang="ja-JP" dirty="0"/>
              <a:t>X(</a:t>
            </a:r>
            <a:r>
              <a:rPr lang="ja-JP" altLang="en-US" dirty="0"/>
              <a:t>旧</a:t>
            </a:r>
            <a:r>
              <a:rPr lang="en-US" altLang="ja-JP" dirty="0"/>
              <a:t>Twitter)</a:t>
            </a:r>
            <a:r>
              <a:rPr lang="ja-JP" altLang="en-US" dirty="0"/>
              <a:t>：頻繁に見ている。</a:t>
            </a:r>
          </a:p>
          <a:p>
            <a:r>
              <a:rPr lang="en-US" altLang="ja-JP" dirty="0"/>
              <a:t>Instagram</a:t>
            </a:r>
            <a:r>
              <a:rPr lang="ja-JP" altLang="en-US" dirty="0"/>
              <a:t>：知り合いの投稿を見るのみ。</a:t>
            </a:r>
          </a:p>
          <a:p>
            <a:r>
              <a:rPr lang="en-US" altLang="ja-JP" dirty="0"/>
              <a:t>Facebook</a:t>
            </a:r>
            <a:r>
              <a:rPr lang="ja-JP" altLang="en-US" dirty="0"/>
              <a:t>：利用していない。</a:t>
            </a:r>
            <a:endParaRPr lang="en-US" altLang="ja-JP" dirty="0"/>
          </a:p>
          <a:p>
            <a:r>
              <a:rPr lang="en-US" altLang="ja-JP" dirty="0"/>
              <a:t>YouTube</a:t>
            </a:r>
            <a:r>
              <a:rPr lang="ja-JP" altLang="en-US" dirty="0"/>
              <a:t>：毎日見ている。</a:t>
            </a:r>
            <a:endParaRPr lang="en-US" altLang="ja-JP" dirty="0"/>
          </a:p>
          <a:p>
            <a:r>
              <a:rPr lang="en-US" altLang="ja-JP" dirty="0"/>
              <a:t>TikTok</a:t>
            </a:r>
            <a:r>
              <a:rPr lang="ja-JP" altLang="en-US" dirty="0"/>
              <a:t>：利用していない。少し嫌い。</a:t>
            </a:r>
            <a:endParaRPr lang="en-US" altLang="ja-JP" dirty="0"/>
          </a:p>
          <a:p>
            <a:r>
              <a:rPr lang="en-US" altLang="ja-JP" dirty="0" err="1"/>
              <a:t>BeReal</a:t>
            </a:r>
            <a:r>
              <a:rPr lang="ja-JP" altLang="en-US" dirty="0"/>
              <a:t>：利用していない。少し嫌い。</a:t>
            </a:r>
            <a:endParaRPr lang="en-US" altLang="ja-JP" dirty="0"/>
          </a:p>
          <a:p>
            <a:endParaRPr lang="ja-JP" altLang="en-US" dirty="0"/>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勉強が得意だが、それを活かす場所が学校のテストしかなく、面白みや充実感に欠ける。やらされている感があり、受け身の勉強しかしてこなかったため、自主的に勉強したり目標を立てたりする気にはなれない。</a:t>
            </a:r>
            <a:endParaRPr lang="en-US" altLang="ja-JP" dirty="0"/>
          </a:p>
          <a:p>
            <a:r>
              <a:rPr lang="ja-JP" altLang="en-US" dirty="0"/>
              <a:t>満足：</a:t>
            </a:r>
            <a:r>
              <a:rPr lang="en-US" altLang="ja-JP" dirty="0"/>
              <a:t>YouTube</a:t>
            </a:r>
            <a:r>
              <a:rPr lang="ja-JP" altLang="en-US" dirty="0"/>
              <a:t> </a:t>
            </a:r>
            <a:r>
              <a:rPr lang="en-US" altLang="ja-JP" dirty="0"/>
              <a:t>Live</a:t>
            </a:r>
            <a:r>
              <a:rPr lang="ja-JP" altLang="en-US" dirty="0"/>
              <a:t>で推しに自分のコメントが読んでもらえると少し嬉しくなる。クラスメイトに勉強に関する質問をしてもらえ、わかりやすく答えられると役に立てたと感じる。勉強自体は好きではないものの、テストで高得点を取れると達成感が得られる。</a:t>
            </a:r>
            <a:endParaRPr lang="en-US" altLang="ja-JP" dirty="0"/>
          </a:p>
          <a:p>
            <a:r>
              <a:rPr lang="ja-JP" altLang="en-US" dirty="0"/>
              <a:t>欲求：自分の勉強が活かせる場所が欲しいと考えている。せっかく得意ならば勉強を好きになりたい。気軽に質問をしてもらえる機会が欲しい。自分の将来の職業や大学について、親の言いなりにならずに自分で考えて目標を立てたい。</a:t>
            </a:r>
          </a:p>
        </p:txBody>
      </p:sp>
      <p:pic>
        <p:nvPicPr>
          <p:cNvPr id="11" name="図プレースホルダー 10">
            <a:extLst>
              <a:ext uri="{FF2B5EF4-FFF2-40B4-BE49-F238E27FC236}">
                <a16:creationId xmlns:a16="http://schemas.microsoft.com/office/drawing/2014/main" id="{9EC31860-A218-5048-87EA-56B301C3BFA7}"/>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l="1773" r="1773"/>
          <a:stretch>
            <a:fillRect/>
          </a:stretch>
        </p:blipFill>
        <p:spPr/>
      </p:pic>
    </p:spTree>
    <p:extLst>
      <p:ext uri="{BB962C8B-B14F-4D97-AF65-F5344CB8AC3E}">
        <p14:creationId xmlns:p14="http://schemas.microsoft.com/office/powerpoint/2010/main" val="527882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ペルソナ（普通な子）</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vert="horz" lIns="91440" tIns="45720" rIns="91440" bIns="45720" rtlCol="0" anchor="t">
            <a:normAutofit fontScale="92500" lnSpcReduction="10000"/>
          </a:bodyPr>
          <a:lstStyle/>
          <a:p>
            <a:r>
              <a:rPr lang="ja-JP" altLang="en-US" dirty="0"/>
              <a:t>・サッカーが好きで、よく父親や兄と試合観戦しに行っている。</a:t>
            </a:r>
            <a:endParaRPr lang="en-US" altLang="ja-JP" dirty="0"/>
          </a:p>
          <a:p>
            <a:r>
              <a:rPr lang="ja-JP" altLang="en-US" dirty="0"/>
              <a:t>・お小遣いの大半は、漫画に費やしている。</a:t>
            </a:r>
            <a:endParaRPr lang="en-US" altLang="ja-JP" dirty="0"/>
          </a:p>
          <a:p>
            <a:r>
              <a:rPr lang="ja-JP" altLang="en-US" dirty="0"/>
              <a:t>・勉強は、あまり得意ではなく、母親から塾に通うよう言われており、そのおかげで、平均点をキープしている。</a:t>
            </a:r>
            <a:endParaRPr lang="en-US" altLang="ja-JP" dirty="0"/>
          </a:p>
          <a:p>
            <a:r>
              <a:rPr lang="ja-JP" altLang="en-US" dirty="0"/>
              <a:t>・休日は、仲良しグループで、遊びに出かけている。</a:t>
            </a:r>
            <a:endParaRPr lang="en-US" altLang="ja-JP" dirty="0"/>
          </a:p>
          <a:p>
            <a:r>
              <a:rPr lang="ja-JP" altLang="en-US" dirty="0">
                <a:ea typeface="游ゴシック"/>
              </a:rPr>
              <a:t>・通学手段は、電車で、ドアトゥドアで</a:t>
            </a:r>
            <a:r>
              <a:rPr lang="en-US" altLang="ja-JP" dirty="0">
                <a:ea typeface="游ゴシック"/>
              </a:rPr>
              <a:t>30</a:t>
            </a:r>
            <a:r>
              <a:rPr lang="ja-JP" altLang="en-US" dirty="0">
                <a:ea typeface="游ゴシック"/>
              </a:rPr>
              <a:t>分かかる。</a:t>
            </a:r>
            <a:endParaRPr lang="en-US" altLang="ja-JP" dirty="0">
              <a:ea typeface="游ゴシック"/>
            </a:endParaRPr>
          </a:p>
          <a:p>
            <a:r>
              <a:rPr lang="ja-JP" altLang="en-US" dirty="0">
                <a:ea typeface="游ゴシック"/>
              </a:rPr>
              <a:t>・平日の放課後は、週</a:t>
            </a:r>
            <a:r>
              <a:rPr lang="en-US" altLang="ja-JP" dirty="0">
                <a:ea typeface="游ゴシック"/>
              </a:rPr>
              <a:t>3</a:t>
            </a:r>
            <a:r>
              <a:rPr lang="ja-JP" altLang="en-US" dirty="0">
                <a:ea typeface="游ゴシック"/>
              </a:rPr>
              <a:t>で部活。</a:t>
            </a:r>
            <a:endParaRPr lang="en-US" altLang="ja-JP" dirty="0">
              <a:ea typeface="游ゴシック"/>
            </a:endParaRPr>
          </a:p>
          <a:p>
            <a:r>
              <a:rPr lang="ja-JP" altLang="en-US" dirty="0">
                <a:ea typeface="游ゴシック"/>
              </a:rPr>
              <a:t>　残りは、塾。</a:t>
            </a:r>
            <a:endParaRPr lang="en-US" altLang="ja-JP" dirty="0">
              <a:ea typeface="游ゴシック"/>
            </a:endParaRPr>
          </a:p>
          <a:p>
            <a:r>
              <a:rPr lang="ja-JP" altLang="en-US" dirty="0"/>
              <a:t>・帰宅時間は、</a:t>
            </a:r>
            <a:r>
              <a:rPr lang="en-US" altLang="ja-JP" dirty="0"/>
              <a:t>19</a:t>
            </a:r>
            <a:r>
              <a:rPr lang="ja-JP" altLang="en-US" dirty="0"/>
              <a:t>時頃。</a:t>
            </a:r>
            <a:endParaRPr lang="en-US" altLang="ja-JP" dirty="0"/>
          </a:p>
          <a:p>
            <a:endParaRPr lang="ja-JP" altLang="en-US" dirty="0"/>
          </a:p>
        </p:txBody>
      </p:sp>
      <p:pic>
        <p:nvPicPr>
          <p:cNvPr id="2" name="図プレースホルダー 1" descr="√ダウンロード ブレザー 男子 イラスト 横 120537">
            <a:extLst>
              <a:ext uri="{FF2B5EF4-FFF2-40B4-BE49-F238E27FC236}">
                <a16:creationId xmlns:a16="http://schemas.microsoft.com/office/drawing/2014/main" id="{5010523F-2949-9A1B-BEE2-882D566C8E91}"/>
              </a:ext>
            </a:extLst>
          </p:cNvPr>
          <p:cNvPicPr>
            <a:picLocks noGrp="1" noChangeAspect="1"/>
          </p:cNvPicPr>
          <p:nvPr>
            <p:ph type="pic" idx="13"/>
          </p:nvPr>
        </p:nvPicPr>
        <p:blipFill>
          <a:blip r:embed="rId2"/>
          <a:srcRect t="2398" b="2398"/>
          <a:stretch/>
        </p:blipFill>
        <p:spPr>
          <a:xfrm>
            <a:off x="590329" y="789072"/>
            <a:ext cx="2975499" cy="2161886"/>
          </a:xfrm>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a:xfrm>
            <a:off x="515186" y="3423852"/>
            <a:ext cx="3125788" cy="2795973"/>
          </a:xfrm>
        </p:spPr>
        <p:txBody>
          <a:bodyPr vert="horz" lIns="91440" tIns="45720" rIns="91440" bIns="45720" rtlCol="0" anchor="t">
            <a:normAutofit fontScale="92500" lnSpcReduction="20000"/>
          </a:bodyPr>
          <a:lstStyle/>
          <a:p>
            <a:r>
              <a:rPr lang="ja-JP" altLang="en-US" dirty="0">
                <a:ea typeface="游ゴシック"/>
              </a:rPr>
              <a:t>・氏名：前田 大輔</a:t>
            </a:r>
            <a:endParaRPr lang="en-US" altLang="ja-JP" dirty="0">
              <a:ea typeface="游ゴシック"/>
            </a:endParaRPr>
          </a:p>
          <a:p>
            <a:r>
              <a:rPr lang="ja-JP" altLang="en-US" dirty="0">
                <a:ea typeface="游ゴシック"/>
              </a:rPr>
              <a:t>・性別：男性</a:t>
            </a:r>
            <a:endParaRPr lang="en-US" altLang="ja-JP" dirty="0">
              <a:ea typeface="游ゴシック"/>
            </a:endParaRPr>
          </a:p>
          <a:p>
            <a:r>
              <a:rPr lang="ja-JP" altLang="en-US" dirty="0">
                <a:ea typeface="游ゴシック"/>
              </a:rPr>
              <a:t>・職業：高校生（２年生）</a:t>
            </a:r>
            <a:endParaRPr lang="en-US" altLang="ja-JP" dirty="0">
              <a:ea typeface="游ゴシック"/>
            </a:endParaRPr>
          </a:p>
          <a:p>
            <a:r>
              <a:rPr lang="ja-JP" altLang="en-US" dirty="0">
                <a:ea typeface="游ゴシック"/>
              </a:rPr>
              <a:t>・収入：月</a:t>
            </a:r>
            <a:r>
              <a:rPr lang="en-US" altLang="ja-JP" dirty="0">
                <a:ea typeface="游ゴシック"/>
              </a:rPr>
              <a:t>5</a:t>
            </a:r>
            <a:r>
              <a:rPr lang="ja-JP" altLang="en-US" dirty="0">
                <a:ea typeface="游ゴシック"/>
              </a:rPr>
              <a:t>千円のお小遣い有</a:t>
            </a:r>
            <a:endParaRPr lang="en-US" altLang="ja-JP" dirty="0">
              <a:ea typeface="游ゴシック"/>
            </a:endParaRPr>
          </a:p>
          <a:p>
            <a:r>
              <a:rPr lang="ja-JP" altLang="en-US" dirty="0">
                <a:ea typeface="游ゴシック"/>
              </a:rPr>
              <a:t>・部活：テニス部に所属</a:t>
            </a:r>
            <a:endParaRPr lang="en-US" altLang="ja-JP" dirty="0">
              <a:ea typeface="游ゴシック"/>
            </a:endParaRPr>
          </a:p>
          <a:p>
            <a:r>
              <a:rPr lang="ja-JP" altLang="en-US" dirty="0">
                <a:ea typeface="游ゴシック"/>
              </a:rPr>
              <a:t>・学歴：</a:t>
            </a:r>
            <a:endParaRPr lang="en-US" altLang="ja-JP" dirty="0">
              <a:ea typeface="游ゴシック"/>
            </a:endParaRPr>
          </a:p>
          <a:p>
            <a:r>
              <a:rPr lang="ja-JP" altLang="en-US" dirty="0">
                <a:ea typeface="游ゴシック"/>
              </a:rPr>
              <a:t>・出生：埼玉県</a:t>
            </a:r>
            <a:endParaRPr lang="en-US" altLang="ja-JP" dirty="0">
              <a:ea typeface="游ゴシック"/>
            </a:endParaRPr>
          </a:p>
          <a:p>
            <a:r>
              <a:rPr lang="ja-JP" altLang="en-US" dirty="0">
                <a:ea typeface="游ゴシック"/>
              </a:rPr>
              <a:t>・家族構成：父、母、兄、妹</a:t>
            </a:r>
            <a:endParaRPr lang="en-US" altLang="ja-JP" dirty="0">
              <a:ea typeface="游ゴシック"/>
            </a:endParaRPr>
          </a:p>
          <a:p>
            <a:r>
              <a:rPr lang="ja-JP" altLang="en-US" dirty="0">
                <a:ea typeface="游ゴシック"/>
              </a:rPr>
              <a:t>・特徴：特に秀でた能力はないが、特段悪いというわけでもない。任された仕事は責任をもってこなす。</a:t>
            </a:r>
            <a:endParaRPr lang="en-US" altLang="ja-JP" dirty="0">
              <a:ea typeface="游ゴシック"/>
            </a:endParaRPr>
          </a:p>
          <a:p>
            <a:r>
              <a:rPr lang="ja-JP" altLang="en-US" dirty="0">
                <a:ea typeface="游ゴシック"/>
              </a:rPr>
              <a:t>　人間関係は、部活に所属していることもあり、各学年に知り合いがいる。親友も何人かいて、たまに遊びに行っている。</a:t>
            </a:r>
          </a:p>
          <a:p>
            <a:r>
              <a:rPr lang="ja-JP" altLang="en-US" dirty="0">
                <a:ea typeface="游ゴシック"/>
              </a:rPr>
              <a:t>　塾に通っている。</a:t>
            </a:r>
          </a:p>
          <a:p>
            <a:endParaRPr lang="ja-JP" altLang="en-US" dirty="0">
              <a:ea typeface="游ゴシック"/>
            </a:endParaRPr>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vert="horz" lIns="91440" tIns="45720" rIns="91440" bIns="45720" rtlCol="0" anchor="t">
            <a:normAutofit/>
          </a:bodyPr>
          <a:lstStyle/>
          <a:p>
            <a:r>
              <a:rPr lang="ja-JP" altLang="en-US">
                <a:ea typeface="游ゴシック"/>
              </a:rPr>
              <a:t>・</a:t>
            </a:r>
            <a:r>
              <a:rPr lang="en-US" altLang="ja-JP">
                <a:ea typeface="游ゴシック"/>
              </a:rPr>
              <a:t>X</a:t>
            </a:r>
            <a:r>
              <a:rPr lang="ja-JP" altLang="en-US">
                <a:ea typeface="游ゴシック"/>
              </a:rPr>
              <a:t>を利用。</a:t>
            </a:r>
            <a:endParaRPr lang="en-US" altLang="ja-JP">
              <a:ea typeface="游ゴシック"/>
            </a:endParaRPr>
          </a:p>
          <a:p>
            <a:r>
              <a:rPr lang="ja-JP" altLang="en-US" dirty="0">
                <a:ea typeface="游ゴシック"/>
              </a:rPr>
              <a:t>　フォロワー</a:t>
            </a:r>
            <a:r>
              <a:rPr lang="en-US" altLang="ja-JP" dirty="0">
                <a:ea typeface="游ゴシック"/>
              </a:rPr>
              <a:t>50</a:t>
            </a:r>
            <a:r>
              <a:rPr lang="ja-JP" altLang="en-US" dirty="0">
                <a:ea typeface="游ゴシック"/>
              </a:rPr>
              <a:t>人</a:t>
            </a:r>
          </a:p>
          <a:p>
            <a:r>
              <a:rPr lang="ja-JP" altLang="en-US" dirty="0">
                <a:ea typeface="游ゴシック"/>
              </a:rPr>
              <a:t>・LINE</a:t>
            </a:r>
          </a:p>
          <a:p>
            <a:r>
              <a:rPr lang="ja-JP" altLang="en-US" dirty="0">
                <a:ea typeface="游ゴシック"/>
              </a:rPr>
              <a:t>　毎日使用している</a:t>
            </a:r>
          </a:p>
          <a:p>
            <a:r>
              <a:rPr lang="ja-JP" altLang="en-US" dirty="0">
                <a:ea typeface="游ゴシック"/>
              </a:rPr>
              <a:t>・Instagram</a:t>
            </a:r>
          </a:p>
          <a:p>
            <a:r>
              <a:rPr lang="ja-JP" altLang="en-US" dirty="0">
                <a:ea typeface="游ゴシック"/>
              </a:rPr>
              <a:t>　たまに投稿。普段はみるだけ</a:t>
            </a:r>
          </a:p>
          <a:p>
            <a:r>
              <a:rPr lang="ja-JP" altLang="en-US" dirty="0">
                <a:ea typeface="游ゴシック"/>
              </a:rPr>
              <a:t>・YouTube</a:t>
            </a:r>
          </a:p>
          <a:p>
            <a:r>
              <a:rPr lang="ja-JP" altLang="en-US" dirty="0">
                <a:ea typeface="游ゴシック"/>
              </a:rPr>
              <a:t>　毎日見ている。サッカー系YouTubeｒをみている</a:t>
            </a:r>
          </a:p>
          <a:p>
            <a:r>
              <a:rPr lang="ja-JP" altLang="en-US" dirty="0">
                <a:ea typeface="游ゴシック"/>
              </a:rPr>
              <a:t>・TikTok</a:t>
            </a:r>
          </a:p>
          <a:p>
            <a:r>
              <a:rPr lang="ja-JP" altLang="en-US" dirty="0">
                <a:ea typeface="游ゴシック"/>
              </a:rPr>
              <a:t>　週３で見るだけ。</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vert="horz" lIns="91440" tIns="45720" rIns="91440" bIns="45720" rtlCol="0" anchor="t">
            <a:normAutofit/>
          </a:bodyPr>
          <a:lstStyle/>
          <a:p>
            <a:r>
              <a:rPr lang="ja-JP" altLang="en-US" dirty="0">
                <a:ea typeface="游ゴシック"/>
              </a:rPr>
              <a:t>不満</a:t>
            </a:r>
          </a:p>
          <a:p>
            <a:r>
              <a:rPr lang="ja-JP" altLang="en-US" dirty="0">
                <a:ea typeface="游ゴシック"/>
              </a:rPr>
              <a:t>・塾での宿題が多く、ストレス気味。</a:t>
            </a:r>
            <a:endParaRPr lang="en-US" altLang="ja-JP" dirty="0">
              <a:ea typeface="游ゴシック"/>
            </a:endParaRPr>
          </a:p>
          <a:p>
            <a:r>
              <a:rPr lang="ja-JP" altLang="en-US" dirty="0">
                <a:ea typeface="游ゴシック"/>
              </a:rPr>
              <a:t>・小学生の妹が、最近少し生意気。</a:t>
            </a:r>
            <a:endParaRPr lang="en-US" altLang="ja-JP" dirty="0">
              <a:ea typeface="游ゴシック"/>
            </a:endParaRPr>
          </a:p>
          <a:p>
            <a:r>
              <a:rPr lang="ja-JP" altLang="en-US" dirty="0">
                <a:ea typeface="游ゴシック"/>
              </a:rPr>
              <a:t>・教科書などの荷物が多くてつらい。</a:t>
            </a:r>
            <a:endParaRPr lang="en-US" altLang="ja-JP" dirty="0">
              <a:ea typeface="游ゴシック"/>
            </a:endParaRPr>
          </a:p>
          <a:p>
            <a:r>
              <a:rPr lang="ja-JP" altLang="en-US" dirty="0">
                <a:ea typeface="游ゴシック"/>
              </a:rPr>
              <a:t>・勉強しているのに成績が上がらない。</a:t>
            </a:r>
          </a:p>
          <a:p>
            <a:r>
              <a:rPr lang="ja-JP" altLang="en-US" dirty="0">
                <a:ea typeface="游ゴシック"/>
              </a:rPr>
              <a:t>満足</a:t>
            </a:r>
            <a:endParaRPr lang="en-US" altLang="ja-JP" dirty="0">
              <a:ea typeface="游ゴシック"/>
            </a:endParaRPr>
          </a:p>
          <a:p>
            <a:r>
              <a:rPr lang="ja-JP" altLang="en-US" dirty="0">
                <a:ea typeface="游ゴシック"/>
              </a:rPr>
              <a:t>・好きなサッカーチームが優勝した。</a:t>
            </a:r>
            <a:endParaRPr lang="en-US" altLang="ja-JP" dirty="0">
              <a:ea typeface="游ゴシック"/>
            </a:endParaRPr>
          </a:p>
          <a:p>
            <a:r>
              <a:rPr lang="ja-JP" altLang="en-US" dirty="0">
                <a:ea typeface="游ゴシック"/>
              </a:rPr>
              <a:t>・先月お小遣い、少し多めにもらえた。</a:t>
            </a:r>
            <a:endParaRPr lang="en-US" altLang="ja-JP" dirty="0">
              <a:ea typeface="游ゴシック"/>
            </a:endParaRPr>
          </a:p>
          <a:p>
            <a:r>
              <a:rPr lang="ja-JP" altLang="en-US" dirty="0">
                <a:ea typeface="游ゴシック"/>
              </a:rPr>
              <a:t>欲求</a:t>
            </a:r>
            <a:endParaRPr lang="en-US" altLang="ja-JP" dirty="0">
              <a:ea typeface="游ゴシック"/>
            </a:endParaRPr>
          </a:p>
          <a:p>
            <a:r>
              <a:rPr lang="ja-JP" altLang="en-US" dirty="0">
                <a:ea typeface="游ゴシック"/>
              </a:rPr>
              <a:t>・成績アップしてお小遣いアップ</a:t>
            </a:r>
            <a:endParaRPr lang="en-US" altLang="ja-JP" dirty="0">
              <a:ea typeface="游ゴシック"/>
            </a:endParaRPr>
          </a:p>
        </p:txBody>
      </p:sp>
    </p:spTree>
    <p:extLst>
      <p:ext uri="{BB962C8B-B14F-4D97-AF65-F5344CB8AC3E}">
        <p14:creationId xmlns:p14="http://schemas.microsoft.com/office/powerpoint/2010/main" val="3389215416"/>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D3AB27C864B3094F9396A6D72E012482" ma:contentTypeVersion="6" ma:contentTypeDescription="新しいドキュメントを作成します。" ma:contentTypeScope="" ma:versionID="7b393e88cf63627b0382e5a71922de20">
  <xsd:schema xmlns:xsd="http://www.w3.org/2001/XMLSchema" xmlns:xs="http://www.w3.org/2001/XMLSchema" xmlns:p="http://schemas.microsoft.com/office/2006/metadata/properties" xmlns:ns3="87cf0ee8-fe20-4b5a-8adf-0a4439756175" targetNamespace="http://schemas.microsoft.com/office/2006/metadata/properties" ma:root="true" ma:fieldsID="8fafd4630de689beece76143cad9abe7" ns3:_="">
    <xsd:import namespace="87cf0ee8-fe20-4b5a-8adf-0a4439756175"/>
    <xsd:element name="properties">
      <xsd:complexType>
        <xsd:sequence>
          <xsd:element name="documentManagement">
            <xsd:complexType>
              <xsd:all>
                <xsd:element ref="ns3:_activity" minOccurs="0"/>
                <xsd:element ref="ns3:MediaServiceMetadata" minOccurs="0"/>
                <xsd:element ref="ns3:MediaServiceFastMetadata" minOccurs="0"/>
                <xsd:element ref="ns3:MediaServiceSearchProperties" minOccurs="0"/>
                <xsd:element ref="ns3:MediaServiceObjectDetectorVersion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cf0ee8-fe20-4b5a-8adf-0a4439756175"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87cf0ee8-fe20-4b5a-8adf-0a4439756175" xsi:nil="true"/>
  </documentManagement>
</p:properties>
</file>

<file path=customXml/itemProps1.xml><?xml version="1.0" encoding="utf-8"?>
<ds:datastoreItem xmlns:ds="http://schemas.openxmlformats.org/officeDocument/2006/customXml" ds:itemID="{1A5A1749-A7C0-4379-B65A-9F035C6D2F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cf0ee8-fe20-4b5a-8adf-0a44397561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337A050-8CC9-41C9-9A48-F597779A8E04}">
  <ds:schemaRefs>
    <ds:schemaRef ds:uri="http://schemas.microsoft.com/sharepoint/v3/contenttype/forms"/>
  </ds:schemaRefs>
</ds:datastoreItem>
</file>

<file path=customXml/itemProps3.xml><?xml version="1.0" encoding="utf-8"?>
<ds:datastoreItem xmlns:ds="http://schemas.openxmlformats.org/officeDocument/2006/customXml" ds:itemID="{20324032-DC11-4E26-89F5-83C31D29BF78}">
  <ds:schemaRefs>
    <ds:schemaRef ds:uri="http://schemas.microsoft.com/office/infopath/2007/PartnerControls"/>
    <ds:schemaRef ds:uri="87cf0ee8-fe20-4b5a-8adf-0a4439756175"/>
    <ds:schemaRef ds:uri="http://schemas.openxmlformats.org/package/2006/metadata/core-properties"/>
    <ds:schemaRef ds:uri="http://schemas.microsoft.com/office/2006/documentManagement/types"/>
    <ds:schemaRef ds:uri="http://purl.org/dc/elements/1.1/"/>
    <ds:schemaRef ds:uri="http://purl.org/dc/term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371</TotalTime>
  <Words>1970</Words>
  <Application>Microsoft Office PowerPoint</Application>
  <PresentationFormat>ワイド画面</PresentationFormat>
  <Paragraphs>105</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NotoSansJP</vt:lpstr>
      <vt:lpstr>游ゴシック</vt:lpstr>
      <vt:lpstr>Arial</vt:lpstr>
      <vt:lpstr>Office テーマ</vt:lpstr>
      <vt:lpstr>ペルソナ設定</vt:lpstr>
      <vt:lpstr>ペルソナ (教師)</vt:lpstr>
      <vt:lpstr>ペルソナ（苦手な子）</vt:lpstr>
      <vt:lpstr>ペルソナ（優秀な子）</vt:lpstr>
      <vt:lpstr>ペルソナ（普通な子）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風間一昂</cp:lastModifiedBy>
  <cp:revision>21</cp:revision>
  <dcterms:created xsi:type="dcterms:W3CDTF">2022-05-26T01:13:26Z</dcterms:created>
  <dcterms:modified xsi:type="dcterms:W3CDTF">2024-06-05T05:39:03Z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0x010100D3AB27C864B3094F9396A6D72E012482</vt:lpwstr>
  </property>
</Properties>
</file>