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xml" ContentType="application/inkml+xml"/>
  <Override PartName="/ppt/notesSlides/notesSlide17.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32"/>
  </p:notesMasterIdLst>
  <p:sldIdLst>
    <p:sldId id="256" r:id="rId2"/>
    <p:sldId id="258" r:id="rId3"/>
    <p:sldId id="269" r:id="rId4"/>
    <p:sldId id="260" r:id="rId5"/>
    <p:sldId id="263" r:id="rId6"/>
    <p:sldId id="261" r:id="rId7"/>
    <p:sldId id="262" r:id="rId8"/>
    <p:sldId id="259" r:id="rId9"/>
    <p:sldId id="265" r:id="rId10"/>
    <p:sldId id="268" r:id="rId11"/>
    <p:sldId id="283" r:id="rId12"/>
    <p:sldId id="284" r:id="rId13"/>
    <p:sldId id="280" r:id="rId14"/>
    <p:sldId id="281" r:id="rId15"/>
    <p:sldId id="277" r:id="rId16"/>
    <p:sldId id="278" r:id="rId17"/>
    <p:sldId id="279" r:id="rId18"/>
    <p:sldId id="290" r:id="rId19"/>
    <p:sldId id="270" r:id="rId20"/>
    <p:sldId id="285" r:id="rId21"/>
    <p:sldId id="271" r:id="rId22"/>
    <p:sldId id="257" r:id="rId23"/>
    <p:sldId id="272" r:id="rId24"/>
    <p:sldId id="273" r:id="rId25"/>
    <p:sldId id="274" r:id="rId26"/>
    <p:sldId id="286" r:id="rId27"/>
    <p:sldId id="289" r:id="rId28"/>
    <p:sldId id="288" r:id="rId29"/>
    <p:sldId id="275" r:id="rId30"/>
    <p:sldId id="276" r:id="rId3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7880" autoAdjust="0"/>
  </p:normalViewPr>
  <p:slideViewPr>
    <p:cSldViewPr snapToGrid="0">
      <p:cViewPr varScale="1">
        <p:scale>
          <a:sx n="64" d="100"/>
          <a:sy n="64" d="100"/>
        </p:scale>
        <p:origin x="1426" y="62"/>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6:13:12.951"/>
    </inkml:context>
    <inkml:brush xml:id="br0">
      <inkml:brushProperty name="width" value="0.4" units="cm"/>
      <inkml:brushProperty name="height" value="0.8" units="cm"/>
      <inkml:brushProperty name="color" value="#FFACD5"/>
      <inkml:brushProperty name="tip" value="rectangle"/>
      <inkml:brushProperty name="rasterOp" value="maskPen"/>
      <inkml:brushProperty name="ignorePressure" value="1"/>
    </inkml:brush>
  </inkml:definitions>
  <inkml:trace contextRef="#ctx0" brushRef="#br0">1 1,'5480'0,"-5421"0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6:12:01.345"/>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215 0,'3471'0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6:12:01.345"/>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64 1,'3561'0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6:12:01.344"/>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75 1,'730'0,"-1471"0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6:12:28.162"/>
    </inkml:context>
    <inkml:brush xml:id="br0">
      <inkml:brushProperty name="width" value="0.4" units="cm"/>
      <inkml:brushProperty name="height" value="0.8" units="cm"/>
      <inkml:brushProperty name="color" value="#FFACD5"/>
      <inkml:brushProperty name="tip" value="rectangle"/>
      <inkml:brushProperty name="rasterOp" value="maskPen"/>
      <inkml:brushProperty name="ignorePressure" value="1"/>
    </inkml:brush>
  </inkml:definitions>
  <inkml:trace contextRef="#ctx0" brushRef="#br0">0 0,'3500'0,"-3464"0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6:12:41.303"/>
    </inkml:context>
    <inkml:brush xml:id="br0">
      <inkml:brushProperty name="width" value="0.4" units="cm"/>
      <inkml:brushProperty name="height" value="0.8" units="cm"/>
      <inkml:brushProperty name="color" value="#FFACD5"/>
      <inkml:brushProperty name="tip" value="rectangle"/>
      <inkml:brushProperty name="rasterOp" value="maskPen"/>
      <inkml:brushProperty name="ignorePressure" value="1"/>
    </inkml:brush>
  </inkml:definitions>
  <inkml:trace contextRef="#ctx0" brushRef="#br0">0 1,'3478'0,"-3428"0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6:12:49.449"/>
    </inkml:context>
    <inkml:brush xml:id="br0">
      <inkml:brushProperty name="width" value="0.4" units="cm"/>
      <inkml:brushProperty name="height" value="0.8" units="cm"/>
      <inkml:brushProperty name="color" value="#FFACD5"/>
      <inkml:brushProperty name="tip" value="rectangle"/>
      <inkml:brushProperty name="rasterOp" value="maskPen"/>
      <inkml:brushProperty name="ignorePressure" value="1"/>
    </inkml:brush>
  </inkml:definitions>
  <inkml:trace contextRef="#ctx0" brushRef="#br0">0 1,'3413'0,"-3356"0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6:12:55.243"/>
    </inkml:context>
    <inkml:brush xml:id="br0">
      <inkml:brushProperty name="width" value="0.4" units="cm"/>
      <inkml:brushProperty name="height" value="0.8" units="cm"/>
      <inkml:brushProperty name="color" value="#FFACD5"/>
      <inkml:brushProperty name="tip" value="rectangle"/>
      <inkml:brushProperty name="rasterOp" value="maskPen"/>
      <inkml:brushProperty name="ignorePressure" value="1"/>
    </inkml:brush>
  </inkml:definitions>
  <inkml:trace contextRef="#ctx0" brushRef="#br0">0 0,'1801'0,"-188"0,-1550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6:13:00.424"/>
    </inkml:context>
    <inkml:brush xml:id="br0">
      <inkml:brushProperty name="width" value="0.4" units="cm"/>
      <inkml:brushProperty name="height" value="0.8" units="cm"/>
      <inkml:brushProperty name="color" value="#FFACD5"/>
      <inkml:brushProperty name="tip" value="rectangle"/>
      <inkml:brushProperty name="rasterOp" value="maskPen"/>
      <inkml:brushProperty name="ignorePressure" value="1"/>
    </inkml:brush>
  </inkml:definitions>
  <inkml:trace contextRef="#ctx0" brushRef="#br0">0 0,'3372'0,"-3320"0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F11861-CCBE-4D23-AE6E-BEEAE787ABA7}" type="datetimeFigureOut">
              <a:rPr kumimoji="1" lang="ja-JP" altLang="en-US" smtClean="0"/>
              <a:t>2024/6/27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7CA706-57AD-4AC0-8AB9-1D71A74B63AC}" type="slidenum">
              <a:rPr kumimoji="1" lang="ja-JP" altLang="en-US" smtClean="0"/>
              <a:t>‹#›</a:t>
            </a:fld>
            <a:endParaRPr kumimoji="1" lang="ja-JP" altLang="en-US"/>
          </a:p>
        </p:txBody>
      </p:sp>
    </p:spTree>
    <p:extLst>
      <p:ext uri="{BB962C8B-B14F-4D97-AF65-F5344CB8AC3E}">
        <p14:creationId xmlns:p14="http://schemas.microsoft.com/office/powerpoint/2010/main" val="144206623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97CA706-57AD-4AC0-8AB9-1D71A74B63AC}" type="slidenum">
              <a:rPr kumimoji="1" lang="ja-JP" altLang="en-US" smtClean="0"/>
              <a:t>1</a:t>
            </a:fld>
            <a:endParaRPr kumimoji="1" lang="ja-JP" altLang="en-US"/>
          </a:p>
        </p:txBody>
      </p:sp>
    </p:spTree>
    <p:extLst>
      <p:ext uri="{BB962C8B-B14F-4D97-AF65-F5344CB8AC3E}">
        <p14:creationId xmlns:p14="http://schemas.microsoft.com/office/powerpoint/2010/main" val="2705094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ja-JP" sz="1800" kern="0" dirty="0">
                <a:effectLst/>
                <a:latin typeface="游明朝" panose="02020400000000000000" pitchFamily="18" charset="-128"/>
                <a:ea typeface="游明朝" panose="02020400000000000000" pitchFamily="18" charset="-128"/>
                <a:cs typeface="ＭＳ Ｐゴシック" panose="020B0600070205080204" pitchFamily="50" charset="-128"/>
              </a:rPr>
              <a:t>次は間取り設定ページの説明に入ります</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0" dirty="0">
                <a:effectLst/>
                <a:latin typeface="游明朝" panose="02020400000000000000" pitchFamily="18" charset="-128"/>
                <a:ea typeface="游明朝" panose="02020400000000000000" pitchFamily="18" charset="-128"/>
                <a:cs typeface="ＭＳ Ｐゴシック" panose="020B0600070205080204" pitchFamily="50" charset="-128"/>
              </a:rPr>
              <a:t>この画面では、先ほど親の設定画面で設定した家事項目を子供にわかりやすいように</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0" dirty="0">
                <a:effectLst/>
                <a:latin typeface="游明朝" panose="02020400000000000000" pitchFamily="18" charset="-128"/>
                <a:ea typeface="游明朝" panose="02020400000000000000" pitchFamily="18" charset="-128"/>
                <a:cs typeface="ＭＳ Ｐゴシック" panose="020B0600070205080204" pitchFamily="50" charset="-128"/>
              </a:rPr>
              <a:t>家に見立てた間取りにアイコンを配置することができます。</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0" dirty="0">
                <a:effectLst/>
                <a:latin typeface="游明朝" panose="02020400000000000000" pitchFamily="18" charset="-128"/>
                <a:ea typeface="游明朝" panose="02020400000000000000" pitchFamily="18" charset="-128"/>
                <a:cs typeface="ＭＳ Ｐゴシック" panose="020B0600070205080204" pitchFamily="50" charset="-128"/>
              </a:rPr>
              <a:t>アイコンデザインは子供がお手伝い内容を一目でわかるように、イラストでわかりやすく、ついつい押したくなるように心がけました。</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0" dirty="0">
                <a:effectLst/>
                <a:latin typeface="游明朝" panose="02020400000000000000" pitchFamily="18" charset="-128"/>
                <a:ea typeface="游明朝" panose="02020400000000000000" pitchFamily="18" charset="-128"/>
                <a:cs typeface="ＭＳ Ｐゴシック" panose="020B0600070205080204" pitchFamily="50" charset="-128"/>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0" dirty="0">
                <a:effectLst/>
                <a:latin typeface="游明朝" panose="02020400000000000000" pitchFamily="18" charset="-128"/>
                <a:ea typeface="游明朝" panose="02020400000000000000" pitchFamily="18" charset="-128"/>
                <a:cs typeface="ＭＳ Ｐゴシック" panose="020B0600070205080204" pitchFamily="50" charset="-128"/>
              </a:rPr>
              <a:t>使用例として、玄関の掃除をしてほしい場合はほうきのアイコンを玄関に、部屋の掃除はそれぞれの部屋に、ドラックアンドドロップすることで、子供にお手伝い内容と場所を伝えることができます。</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0" dirty="0">
                <a:effectLst/>
                <a:latin typeface="游明朝" panose="02020400000000000000" pitchFamily="18" charset="-128"/>
                <a:ea typeface="游明朝" panose="02020400000000000000" pitchFamily="18" charset="-128"/>
                <a:cs typeface="ＭＳ Ｐゴシック" panose="020B0600070205080204" pitchFamily="50" charset="-128"/>
              </a:rPr>
              <a:t>ここでの動作はユーザーが保存ボタンを押すことで移動したアイコンの</a:t>
            </a:r>
            <a:r>
              <a:rPr lang="en-US" altLang="ja-JP" sz="1800" kern="0" dirty="0">
                <a:effectLst/>
                <a:latin typeface="游明朝" panose="02020400000000000000" pitchFamily="18" charset="-128"/>
                <a:ea typeface="游明朝" panose="02020400000000000000" pitchFamily="18" charset="-128"/>
                <a:cs typeface="ＭＳ Ｐゴシック" panose="020B0600070205080204" pitchFamily="50" charset="-128"/>
              </a:rPr>
              <a:t>XY</a:t>
            </a:r>
            <a:r>
              <a:rPr lang="ja-JP" altLang="ja-JP" sz="1800" kern="0" dirty="0">
                <a:effectLst/>
                <a:latin typeface="游明朝" panose="02020400000000000000" pitchFamily="18" charset="-128"/>
                <a:ea typeface="游明朝" panose="02020400000000000000" pitchFamily="18" charset="-128"/>
                <a:cs typeface="ＭＳ Ｐゴシック" panose="020B0600070205080204" pitchFamily="50" charset="-128"/>
              </a:rPr>
              <a:t>座標をデータベースに更新し、次に説明するお手伝いチェック画面と同じ座標に配置にすることが可能になっています。</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en-US" altLang="ja-JP" dirty="0"/>
          </a:p>
          <a:p>
            <a:r>
              <a:rPr kumimoji="1" lang="ja-JP" altLang="en-US" dirty="0"/>
              <a:t>次にこのアプリのメイン機能になります。</a:t>
            </a:r>
            <a:endParaRPr kumimoji="1" lang="en-US" altLang="ja-JP" dirty="0"/>
          </a:p>
          <a:p>
            <a:r>
              <a:rPr kumimoji="1" lang="ja-JP" altLang="en-US" dirty="0"/>
              <a:t>ホーム画面から入るおてつだいチェック画面では４つの機能があります。</a:t>
            </a:r>
          </a:p>
          <a:p>
            <a:r>
              <a:rPr kumimoji="1" lang="ja-JP" altLang="en-US" dirty="0"/>
              <a:t>一つ目は終わった家事かどうかを区別できる機能です。終わっている家事を暗くして、終わっていない家事はそのままの明るさになっています。</a:t>
            </a:r>
          </a:p>
          <a:p>
            <a:r>
              <a:rPr kumimoji="1" lang="ja-JP" altLang="en-US" dirty="0"/>
              <a:t>二つ目は終わってない家事をクリックするとダイアログボックスが出て、誤操作を防ぐ機能です。ターゲットである子供が間違えて、押してしまっても大丈夫なように設定しました。</a:t>
            </a:r>
          </a:p>
          <a:p>
            <a:r>
              <a:rPr kumimoji="1" lang="ja-JP" altLang="en-US" dirty="0"/>
              <a:t>三つ目は終わってない家事をクリックして下の「かくていする」ボタンを押すとホーム画面の「おてつだいいちらん」にチェックマークがつく機能です。そして後で紹介するカレンダーにも反映されます。</a:t>
            </a:r>
          </a:p>
          <a:p>
            <a:r>
              <a:rPr kumimoji="1" lang="ja-JP" altLang="en-US" dirty="0"/>
              <a:t>四つ目は設定画面で登録した終わった家事ポイントと報酬条件のポイントを比較して、報酬条件の数字を上回ると右下のおしてみてねボタンがでるようになり、設定画面で登録した報酬文章が出るようになっ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6A235D99-8C7E-4FFF-9867-EF867E55F91D}" type="slidenum">
              <a:rPr kumimoji="1" lang="ja-JP" altLang="en-US" smtClean="0"/>
              <a:t>10</a:t>
            </a:fld>
            <a:endParaRPr kumimoji="1" lang="ja-JP" altLang="en-US"/>
          </a:p>
        </p:txBody>
      </p:sp>
    </p:spTree>
    <p:extLst>
      <p:ext uri="{BB962C8B-B14F-4D97-AF65-F5344CB8AC3E}">
        <p14:creationId xmlns:p14="http://schemas.microsoft.com/office/powerpoint/2010/main" val="3949141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1D1C1D"/>
                </a:solidFill>
                <a:effectLst/>
                <a:highlight>
                  <a:srgbClr val="F8F8F8"/>
                </a:highlight>
                <a:latin typeface="NotoSansJP"/>
              </a:rPr>
              <a:t>続いては、各画面でこだわった点についてです。</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235D99-8C7E-4FFF-9867-EF867E55F91D}" type="slidenum">
              <a:rPr kumimoji="1" lang="ja-JP" altLang="en-US" sz="1200" b="0" i="0" u="none" strike="noStrike" kern="1200" cap="none" spc="0" normalizeH="0" baseline="0" noProof="0" smtClean="0">
                <a:ln>
                  <a:noFill/>
                </a:ln>
                <a:solidFill>
                  <a:prstClr val="black"/>
                </a:solidFill>
                <a:effectLst/>
                <a:uLnTx/>
                <a:uFillTx/>
                <a:latin typeface="游ゴシック" panose="0211000402020202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ja-JP" altLang="en-US" sz="1200" b="0" i="0" u="none" strike="noStrike" kern="1200" cap="none" spc="0" normalizeH="0" baseline="0" noProof="0">
              <a:ln>
                <a:noFill/>
              </a:ln>
              <a:solidFill>
                <a:prstClr val="black"/>
              </a:solidFill>
              <a:effectLst/>
              <a:uLnTx/>
              <a:uFillTx/>
              <a:latin typeface="游ゴシック" panose="02110004020202020204"/>
              <a:ea typeface="游ゴシック" panose="020B0400000000000000" pitchFamily="50" charset="-128"/>
              <a:cs typeface="+mn-cs"/>
            </a:endParaRPr>
          </a:p>
        </p:txBody>
      </p:sp>
    </p:spTree>
    <p:extLst>
      <p:ext uri="{BB962C8B-B14F-4D97-AF65-F5344CB8AC3E}">
        <p14:creationId xmlns:p14="http://schemas.microsoft.com/office/powerpoint/2010/main" val="222040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1D1C1D"/>
                </a:solidFill>
                <a:effectLst/>
                <a:highlight>
                  <a:srgbClr val="F8F8F8"/>
                </a:highlight>
                <a:latin typeface="NotoSansJP"/>
              </a:rPr>
              <a:t>まず、ログイン画面と親のログイン画面での処理についてです。御覧の通り、ログイン画面での処理の際に格納したセッションスコープを親のログイン画面での処理で取得することで、データベースに接続しなくてもログイン処理ができるようなコードを書きました。</a:t>
            </a:r>
            <a:endParaRPr kumimoji="1" lang="ja-JP" altLang="en-US" dirty="0"/>
          </a:p>
        </p:txBody>
      </p:sp>
      <p:sp>
        <p:nvSpPr>
          <p:cNvPr id="4" name="スライド番号プレースホルダー 3"/>
          <p:cNvSpPr>
            <a:spLocks noGrp="1"/>
          </p:cNvSpPr>
          <p:nvPr>
            <p:ph type="sldNum" sz="quarter" idx="5"/>
          </p:nvPr>
        </p:nvSpPr>
        <p:spPr/>
        <p:txBody>
          <a:bodyPr/>
          <a:lstStyle/>
          <a:p>
            <a:fld id="{D97CA706-57AD-4AC0-8AB9-1D71A74B63AC}" type="slidenum">
              <a:rPr kumimoji="1" lang="ja-JP" altLang="en-US" smtClean="0"/>
              <a:t>12</a:t>
            </a:fld>
            <a:endParaRPr kumimoji="1" lang="ja-JP" altLang="en-US"/>
          </a:p>
        </p:txBody>
      </p:sp>
    </p:spTree>
    <p:extLst>
      <p:ext uri="{BB962C8B-B14F-4D97-AF65-F5344CB8AC3E}">
        <p14:creationId xmlns:p14="http://schemas.microsoft.com/office/powerpoint/2010/main" val="2323759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1D1C1D"/>
                </a:solidFill>
                <a:effectLst/>
                <a:highlight>
                  <a:srgbClr val="F8F8F8"/>
                </a:highlight>
                <a:latin typeface="NotoSansJP"/>
              </a:rPr>
              <a:t>ホーム画面のこだわった点は、一つ目はホーム画面上部に表示されている子どものアカウントの色を変更できる点です。ラジオボタンで色を好きな色を選択できる上、その情報はローカルストレージに保存されます。その為、次回以降のログインでも選択した情報が保持されています。使う子供は好きな色を毎回設定する必要がなくなります。</a:t>
            </a:r>
            <a:br>
              <a:rPr lang="ja-JP" altLang="en-US" dirty="0"/>
            </a:br>
            <a:endParaRPr kumimoji="1" lang="ja-JP" altLang="en-US" dirty="0"/>
          </a:p>
        </p:txBody>
      </p:sp>
      <p:sp>
        <p:nvSpPr>
          <p:cNvPr id="4" name="スライド番号プレースホルダー 3"/>
          <p:cNvSpPr>
            <a:spLocks noGrp="1"/>
          </p:cNvSpPr>
          <p:nvPr>
            <p:ph type="sldNum" sz="quarter" idx="5"/>
          </p:nvPr>
        </p:nvSpPr>
        <p:spPr/>
        <p:txBody>
          <a:bodyPr/>
          <a:lstStyle/>
          <a:p>
            <a:fld id="{D97CA706-57AD-4AC0-8AB9-1D71A74B63AC}" type="slidenum">
              <a:rPr kumimoji="1" lang="ja-JP" altLang="en-US" smtClean="0"/>
              <a:t>13</a:t>
            </a:fld>
            <a:endParaRPr kumimoji="1" lang="ja-JP" altLang="en-US"/>
          </a:p>
        </p:txBody>
      </p:sp>
    </p:spTree>
    <p:extLst>
      <p:ext uri="{BB962C8B-B14F-4D97-AF65-F5344CB8AC3E}">
        <p14:creationId xmlns:p14="http://schemas.microsoft.com/office/powerpoint/2010/main" val="4201483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1D1C1D"/>
                </a:solidFill>
                <a:effectLst/>
                <a:highlight>
                  <a:srgbClr val="F8F8F8"/>
                </a:highlight>
                <a:latin typeface="NotoSansJP"/>
              </a:rPr>
              <a:t>二つ目のこだわった点は、これから何の家事をやればいいかがログインしてすぐに一目でわかる点です。既に終わっている家事にはマークがつくため、子供でも簡単に視覚的になんの家事をすればいいかが分かります。</a:t>
            </a:r>
            <a:r>
              <a:rPr lang="ja-JP" altLang="en-US" b="0" i="0" dirty="0">
                <a:effectLst/>
                <a:highlight>
                  <a:srgbClr val="F8F8F8"/>
                </a:highlight>
                <a:latin typeface="NotoSansJP"/>
              </a:rPr>
              <a:t> </a:t>
            </a:r>
            <a:endParaRPr kumimoji="1" lang="ja-JP" altLang="en-US" dirty="0"/>
          </a:p>
        </p:txBody>
      </p:sp>
      <p:sp>
        <p:nvSpPr>
          <p:cNvPr id="4" name="スライド番号プレースホルダー 3"/>
          <p:cNvSpPr>
            <a:spLocks noGrp="1"/>
          </p:cNvSpPr>
          <p:nvPr>
            <p:ph type="sldNum" sz="quarter" idx="5"/>
          </p:nvPr>
        </p:nvSpPr>
        <p:spPr/>
        <p:txBody>
          <a:bodyPr/>
          <a:lstStyle/>
          <a:p>
            <a:fld id="{D97CA706-57AD-4AC0-8AB9-1D71A74B63AC}" type="slidenum">
              <a:rPr kumimoji="1" lang="ja-JP" altLang="en-US" smtClean="0"/>
              <a:t>14</a:t>
            </a:fld>
            <a:endParaRPr kumimoji="1" lang="ja-JP" altLang="en-US"/>
          </a:p>
        </p:txBody>
      </p:sp>
    </p:spTree>
    <p:extLst>
      <p:ext uri="{BB962C8B-B14F-4D97-AF65-F5344CB8AC3E}">
        <p14:creationId xmlns:p14="http://schemas.microsoft.com/office/powerpoint/2010/main" val="1761387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設定画面でこだわった部分は、おてつだいの難しさを☆で表示する機能です。</a:t>
            </a:r>
            <a:endParaRPr kumimoji="1" lang="en-US" altLang="ja-JP" dirty="0"/>
          </a:p>
          <a:p>
            <a:r>
              <a:rPr kumimoji="1" lang="ja-JP" altLang="en-US" dirty="0"/>
              <a:t>こちらはフォームのラジオボタンを使用して作成しました。</a:t>
            </a:r>
            <a:r>
              <a:rPr kumimoji="1" lang="en-US" altLang="ja-JP" dirty="0"/>
              <a:t>CSS</a:t>
            </a:r>
            <a:r>
              <a:rPr kumimoji="1" lang="ja-JP" altLang="en-US" dirty="0"/>
              <a:t>で元の丸いラジオボタンを見えないように設定し、ラベルとして記述した☆の色を変化させる設定を行うことでこの機能を実現しました。</a:t>
            </a:r>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DA5386-2484-46D6-A3E6-BA8E82DE9A68}" type="slidenum">
              <a:rPr kumimoji="1" lang="ja-JP" altLang="en-US" sz="1200" b="0" i="0" u="none" strike="noStrike" kern="1200" cap="none" spc="0" normalizeH="0" baseline="0" noProof="0" smtClean="0">
                <a:ln>
                  <a:noFill/>
                </a:ln>
                <a:solidFill>
                  <a:prstClr val="black"/>
                </a:solidFill>
                <a:effectLst/>
                <a:uLnTx/>
                <a:uFillTx/>
                <a:latin typeface="游ゴシック" panose="0211000402020202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1" lang="ja-JP" altLang="en-US" sz="1200" b="0" i="0" u="none" strike="noStrike" kern="1200" cap="none" spc="0" normalizeH="0" baseline="0" noProof="0">
              <a:ln>
                <a:noFill/>
              </a:ln>
              <a:solidFill>
                <a:prstClr val="black"/>
              </a:solidFill>
              <a:effectLst/>
              <a:uLnTx/>
              <a:uFillTx/>
              <a:latin typeface="游ゴシック" panose="02110004020202020204"/>
              <a:ea typeface="游ゴシック" panose="020B0400000000000000" pitchFamily="50" charset="-128"/>
              <a:cs typeface="+mn-cs"/>
            </a:endParaRPr>
          </a:p>
        </p:txBody>
      </p:sp>
    </p:spTree>
    <p:extLst>
      <p:ext uri="{BB962C8B-B14F-4D97-AF65-F5344CB8AC3E}">
        <p14:creationId xmlns:p14="http://schemas.microsoft.com/office/powerpoint/2010/main" val="660250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この機能を実現するにあたり、特に苦戦した部分についてです。</a:t>
            </a:r>
            <a:r>
              <a:rPr kumimoji="1" lang="en-US" altLang="ja-JP" dirty="0"/>
              <a:t>&lt;</a:t>
            </a:r>
            <a:r>
              <a:rPr kumimoji="1" lang="en-US" altLang="ja-JP" dirty="0" err="1"/>
              <a:t>c:forEach</a:t>
            </a:r>
            <a:r>
              <a:rPr kumimoji="1" lang="en-US" altLang="ja-JP" dirty="0"/>
              <a:t>&gt;</a:t>
            </a:r>
            <a:r>
              <a:rPr kumimoji="1" lang="ja-JP" altLang="en-US" dirty="0"/>
              <a:t>でおてつだいのデータを１つずつ表示させる際、ラジオボタンをおてつだいごとに区別出来ておらず、すべてのラジオボタンが連動してしまうという問題がありました。</a:t>
            </a:r>
            <a:endParaRPr kumimoji="1" lang="en-US" altLang="ja-JP" dirty="0"/>
          </a:p>
          <a:p>
            <a:r>
              <a:rPr kumimoji="1" lang="ja-JP" altLang="en-US" dirty="0"/>
              <a:t>これを解決するために、</a:t>
            </a:r>
            <a:r>
              <a:rPr kumimoji="1" lang="en-US" altLang="ja-JP" dirty="0" err="1"/>
              <a:t>varStatus</a:t>
            </a:r>
            <a:r>
              <a:rPr kumimoji="1" lang="ja-JP" altLang="en-US" dirty="0"/>
              <a:t>属性を使用しました。</a:t>
            </a:r>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DA5386-2484-46D6-A3E6-BA8E82DE9A68}" type="slidenum">
              <a:rPr kumimoji="1" lang="ja-JP" altLang="en-US" sz="1200" b="0" i="0" u="none" strike="noStrike" kern="1200" cap="none" spc="0" normalizeH="0" baseline="0" noProof="0" smtClean="0">
                <a:ln>
                  <a:noFill/>
                </a:ln>
                <a:solidFill>
                  <a:prstClr val="black"/>
                </a:solidFill>
                <a:effectLst/>
                <a:uLnTx/>
                <a:uFillTx/>
                <a:latin typeface="游ゴシック" panose="0211000402020202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1" lang="ja-JP" altLang="en-US" sz="1200" b="0" i="0" u="none" strike="noStrike" kern="1200" cap="none" spc="0" normalizeH="0" baseline="0" noProof="0">
              <a:ln>
                <a:noFill/>
              </a:ln>
              <a:solidFill>
                <a:prstClr val="black"/>
              </a:solidFill>
              <a:effectLst/>
              <a:uLnTx/>
              <a:uFillTx/>
              <a:latin typeface="游ゴシック" panose="02110004020202020204"/>
              <a:ea typeface="游ゴシック" panose="020B0400000000000000" pitchFamily="50" charset="-128"/>
              <a:cs typeface="+mn-cs"/>
            </a:endParaRPr>
          </a:p>
        </p:txBody>
      </p:sp>
    </p:spTree>
    <p:extLst>
      <p:ext uri="{BB962C8B-B14F-4D97-AF65-F5344CB8AC3E}">
        <p14:creationId xmlns:p14="http://schemas.microsoft.com/office/powerpoint/2010/main" val="42325311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これを使用することで、それぞれのラジオボタンの</a:t>
            </a:r>
            <a:r>
              <a:rPr kumimoji="1" lang="en-US" altLang="ja-JP" dirty="0"/>
              <a:t>ID</a:t>
            </a:r>
            <a:r>
              <a:rPr kumimoji="1" lang="ja-JP" altLang="en-US" dirty="0"/>
              <a:t>に識別番号を付与することができ、同じ名前のラジオボタンをおてつだいごとに区別することが可能になりました。</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DA5386-2484-46D6-A3E6-BA8E82DE9A68}" type="slidenum">
              <a:rPr kumimoji="1" lang="ja-JP" altLang="en-US" sz="1200" b="0" i="0" u="none" strike="noStrike" kern="1200" cap="none" spc="0" normalizeH="0" baseline="0" noProof="0" smtClean="0">
                <a:ln>
                  <a:noFill/>
                </a:ln>
                <a:solidFill>
                  <a:prstClr val="black"/>
                </a:solidFill>
                <a:effectLst/>
                <a:uLnTx/>
                <a:uFillTx/>
                <a:latin typeface="游ゴシック" panose="0211000402020202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1" lang="ja-JP" altLang="en-US" sz="1200" b="0" i="0" u="none" strike="noStrike" kern="1200" cap="none" spc="0" normalizeH="0" baseline="0" noProof="0">
              <a:ln>
                <a:noFill/>
              </a:ln>
              <a:solidFill>
                <a:prstClr val="black"/>
              </a:solidFill>
              <a:effectLst/>
              <a:uLnTx/>
              <a:uFillTx/>
              <a:latin typeface="游ゴシック" panose="02110004020202020204"/>
              <a:ea typeface="游ゴシック" panose="020B0400000000000000" pitchFamily="50" charset="-128"/>
              <a:cs typeface="+mn-cs"/>
            </a:endParaRPr>
          </a:p>
        </p:txBody>
      </p:sp>
    </p:spTree>
    <p:extLst>
      <p:ext uri="{BB962C8B-B14F-4D97-AF65-F5344CB8AC3E}">
        <p14:creationId xmlns:p14="http://schemas.microsoft.com/office/powerpoint/2010/main" val="42426329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ja-JP" sz="1200" kern="0" dirty="0">
                <a:effectLst/>
                <a:latin typeface="游明朝" panose="02020400000000000000" pitchFamily="18" charset="-128"/>
                <a:ea typeface="游明朝" panose="02020400000000000000" pitchFamily="18" charset="-128"/>
                <a:cs typeface="ＭＳ Ｐゴシック" panose="020B0600070205080204" pitchFamily="50" charset="-128"/>
              </a:rPr>
              <a:t>間取り設定ページでは苦労したプログラミングについて話します、</a:t>
            </a:r>
            <a:endPar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200" kern="0" dirty="0">
                <a:effectLst/>
                <a:latin typeface="游明朝" panose="02020400000000000000" pitchFamily="18" charset="-128"/>
                <a:ea typeface="游明朝" panose="02020400000000000000" pitchFamily="18" charset="-128"/>
                <a:cs typeface="ＭＳ Ｐゴシック" panose="020B0600070205080204" pitchFamily="50" charset="-128"/>
              </a:rPr>
              <a:t>画像をドラックアンドドロップするということは初めての作業内容だったため、左の画像の講師の方から教えていただいた</a:t>
            </a:r>
            <a:r>
              <a:rPr lang="en-US" altLang="ja-JP" sz="1200" kern="0" dirty="0">
                <a:effectLst/>
                <a:latin typeface="游明朝" panose="02020400000000000000" pitchFamily="18" charset="-128"/>
                <a:ea typeface="游明朝" panose="02020400000000000000" pitchFamily="18" charset="-128"/>
                <a:cs typeface="ＭＳ Ｐゴシック" panose="020B0600070205080204" pitchFamily="50" charset="-128"/>
              </a:rPr>
              <a:t>script</a:t>
            </a:r>
            <a:r>
              <a:rPr lang="ja-JP" altLang="ja-JP" sz="1200" kern="0" dirty="0">
                <a:effectLst/>
                <a:latin typeface="游明朝" panose="02020400000000000000" pitchFamily="18" charset="-128"/>
                <a:ea typeface="游明朝" panose="02020400000000000000" pitchFamily="18" charset="-128"/>
                <a:cs typeface="ＭＳ Ｐゴシック" panose="020B0600070205080204" pitchFamily="50" charset="-128"/>
              </a:rPr>
              <a:t>を用いて、ウェブ上で左上を基準（</a:t>
            </a:r>
            <a:r>
              <a:rPr lang="en-US" altLang="ja-JP" sz="1200" kern="0" dirty="0">
                <a:effectLst/>
                <a:latin typeface="游明朝" panose="02020400000000000000" pitchFamily="18" charset="-128"/>
                <a:ea typeface="游明朝" panose="02020400000000000000" pitchFamily="18" charset="-128"/>
                <a:cs typeface="ＭＳ Ｐゴシック" panose="020B0600070205080204" pitchFamily="50" charset="-128"/>
              </a:rPr>
              <a:t>0.0</a:t>
            </a:r>
            <a:r>
              <a:rPr lang="ja-JP" altLang="ja-JP" sz="1200" kern="0" dirty="0">
                <a:effectLst/>
                <a:latin typeface="游明朝" panose="02020400000000000000" pitchFamily="18" charset="-128"/>
                <a:ea typeface="游明朝" panose="02020400000000000000" pitchFamily="18" charset="-128"/>
                <a:cs typeface="ＭＳ Ｐゴシック" panose="020B0600070205080204" pitchFamily="50" charset="-128"/>
              </a:rPr>
              <a:t>）としたそれぞれのアイコンの座標を取得し、リクエストに保持するという作業を行っています。</a:t>
            </a:r>
            <a:endPar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200" kern="0" dirty="0">
                <a:effectLst/>
                <a:latin typeface="游明朝" panose="02020400000000000000" pitchFamily="18" charset="-128"/>
                <a:ea typeface="游明朝" panose="02020400000000000000" pitchFamily="18" charset="-128"/>
                <a:cs typeface="ＭＳ Ｐゴシック" panose="020B0600070205080204" pitchFamily="50" charset="-128"/>
              </a:rPr>
              <a:t> </a:t>
            </a:r>
            <a:endPar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200" kern="0" dirty="0">
                <a:effectLst/>
                <a:latin typeface="游明朝" panose="02020400000000000000" pitchFamily="18" charset="-128"/>
                <a:ea typeface="游明朝" panose="02020400000000000000" pitchFamily="18" charset="-128"/>
                <a:cs typeface="ＭＳ Ｐゴシック" panose="020B0600070205080204" pitchFamily="50" charset="-128"/>
              </a:rPr>
              <a:t>右の画像の</a:t>
            </a:r>
            <a:r>
              <a:rPr lang="en-US" altLang="ja-JP" sz="1200" kern="0" dirty="0">
                <a:effectLst/>
                <a:latin typeface="游明朝" panose="02020400000000000000" pitchFamily="18" charset="-128"/>
                <a:ea typeface="游明朝" panose="02020400000000000000" pitchFamily="18" charset="-128"/>
                <a:cs typeface="ＭＳ Ｐゴシック" panose="020B0600070205080204" pitchFamily="50" charset="-128"/>
              </a:rPr>
              <a:t>POST</a:t>
            </a:r>
            <a:r>
              <a:rPr lang="ja-JP" altLang="ja-JP" sz="1200" kern="0" dirty="0">
                <a:effectLst/>
                <a:latin typeface="游明朝" panose="02020400000000000000" pitchFamily="18" charset="-128"/>
                <a:ea typeface="游明朝" panose="02020400000000000000" pitchFamily="18" charset="-128"/>
                <a:cs typeface="ＭＳ Ｐゴシック" panose="020B0600070205080204" pitchFamily="50" charset="-128"/>
              </a:rPr>
              <a:t>の部分では先ほどのリクエストパラメータから</a:t>
            </a:r>
            <a:r>
              <a:rPr lang="en-US" altLang="ja-JP" sz="1200" kern="0" dirty="0">
                <a:effectLst/>
                <a:latin typeface="游明朝" panose="02020400000000000000" pitchFamily="18" charset="-128"/>
                <a:ea typeface="游明朝" panose="02020400000000000000" pitchFamily="18" charset="-128"/>
                <a:cs typeface="ＭＳ Ｐゴシック" panose="020B0600070205080204" pitchFamily="50" charset="-128"/>
              </a:rPr>
              <a:t>XY</a:t>
            </a:r>
            <a:r>
              <a:rPr lang="ja-JP" altLang="ja-JP" sz="1200" kern="0" dirty="0">
                <a:effectLst/>
                <a:latin typeface="游明朝" panose="02020400000000000000" pitchFamily="18" charset="-128"/>
                <a:ea typeface="游明朝" panose="02020400000000000000" pitchFamily="18" charset="-128"/>
                <a:cs typeface="ＭＳ Ｐゴシック" panose="020B0600070205080204" pitchFamily="50" charset="-128"/>
              </a:rPr>
              <a:t>座標を取得し、</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６つのそれぞれの家事アイコンの情報を処理するため、</a:t>
            </a:r>
            <a:r>
              <a:rPr lang="en-US" altLang="ja-JP" sz="1200" kern="0" dirty="0">
                <a:effectLst/>
                <a:latin typeface="游明朝" panose="02020400000000000000" pitchFamily="18" charset="-128"/>
                <a:ea typeface="游明朝" panose="02020400000000000000" pitchFamily="18" charset="-128"/>
                <a:cs typeface="ＭＳ Ｐゴシック" panose="020B0600070205080204" pitchFamily="50" charset="-128"/>
              </a:rPr>
              <a:t>for</a:t>
            </a:r>
            <a:r>
              <a:rPr lang="ja-JP" altLang="ja-JP" sz="1200" kern="0" dirty="0">
                <a:effectLst/>
                <a:latin typeface="游明朝" panose="02020400000000000000" pitchFamily="18" charset="-128"/>
                <a:ea typeface="游明朝" panose="02020400000000000000" pitchFamily="18" charset="-128"/>
                <a:cs typeface="ＭＳ Ｐゴシック" panose="020B0600070205080204" pitchFamily="50" charset="-128"/>
              </a:rPr>
              <a:t>構文の中で、</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新しいハウスワークオブジェクトに、</a:t>
            </a:r>
            <a:r>
              <a:rPr lang="ja-JP" altLang="ja-JP" sz="1200" kern="0" dirty="0">
                <a:effectLst/>
                <a:latin typeface="游明朝" panose="02020400000000000000" pitchFamily="18" charset="-128"/>
                <a:ea typeface="游明朝" panose="02020400000000000000" pitchFamily="18" charset="-128"/>
                <a:cs typeface="ＭＳ Ｐゴシック" panose="020B0600070205080204" pitchFamily="50" charset="-128"/>
              </a:rPr>
              <a:t>家事の名前とともに座標を格納しています。その結果、右下の　データベースでも確認ができる通り、座標の更新に成功しました。</a:t>
            </a:r>
            <a:endPar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200" kern="0" dirty="0">
                <a:effectLst/>
                <a:latin typeface="游明朝" panose="02020400000000000000" pitchFamily="18" charset="-128"/>
                <a:ea typeface="游明朝" panose="02020400000000000000" pitchFamily="18" charset="-128"/>
                <a:cs typeface="ＭＳ Ｐゴシック" panose="020B0600070205080204" pitchFamily="50" charset="-128"/>
              </a:rPr>
              <a:t>また、これらのプログラミングの書き方は名刺管理アプリの作成ではなかった、新しい考え方であったため、最終的には様々な方にサポートしてもらい、書き上げることができました。</a:t>
            </a:r>
            <a:endPar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FBC4F2-5165-4EB9-BC9F-5451BC18FAEB}" type="slidenum">
              <a:rPr kumimoji="1" lang="ja-JP" altLang="en-US" sz="1200" b="0" i="0" u="none" strike="noStrike" kern="1200" cap="none" spc="0" normalizeH="0" baseline="0" noProof="0" smtClean="0">
                <a:ln>
                  <a:noFill/>
                </a:ln>
                <a:solidFill>
                  <a:prstClr val="black"/>
                </a:solidFill>
                <a:effectLst/>
                <a:uLnTx/>
                <a:uFillTx/>
                <a:latin typeface="游ゴシック" panose="0211000402020202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1" lang="ja-JP" altLang="en-US" sz="1200" b="0" i="0" u="none" strike="noStrike" kern="1200" cap="none" spc="0" normalizeH="0" baseline="0" noProof="0">
              <a:ln>
                <a:noFill/>
              </a:ln>
              <a:solidFill>
                <a:prstClr val="black"/>
              </a:solidFill>
              <a:effectLst/>
              <a:uLnTx/>
              <a:uFillTx/>
              <a:latin typeface="游ゴシック" panose="02110004020202020204"/>
              <a:ea typeface="游ゴシック" panose="020B0400000000000000" pitchFamily="50" charset="-128"/>
              <a:cs typeface="+mn-cs"/>
            </a:endParaRPr>
          </a:p>
        </p:txBody>
      </p:sp>
    </p:spTree>
    <p:extLst>
      <p:ext uri="{BB962C8B-B14F-4D97-AF65-F5344CB8AC3E}">
        <p14:creationId xmlns:p14="http://schemas.microsoft.com/office/powerpoint/2010/main" val="9899438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おてつだいチェック画面では苦労した点を発表します。特に苦労した部分は、特定の日付と子供の名前に基づいて報酬条件と累計家事ポイントを計算する</a:t>
            </a:r>
            <a:r>
              <a:rPr kumimoji="1" lang="en-US" altLang="ja-JP" dirty="0"/>
              <a:t>SQL</a:t>
            </a:r>
            <a:r>
              <a:rPr kumimoji="1" lang="ja-JP" altLang="en-US" dirty="0"/>
              <a:t>文を作成するところでした。このコードで使用している部分は、先ほど紹介した右下の「おしてみてね」ボタンが表示されるコードを</a:t>
            </a:r>
            <a:r>
              <a:rPr kumimoji="1" lang="en-US" altLang="ja-JP" dirty="0" err="1"/>
              <a:t>jsp</a:t>
            </a:r>
            <a:r>
              <a:rPr kumimoji="1" lang="ja-JP" altLang="en-US" dirty="0"/>
              <a:t>ファイルに書いています。具体的には、複数のテーブル（</a:t>
            </a:r>
            <a:r>
              <a:rPr kumimoji="1" lang="en-US" altLang="ja-JP" dirty="0"/>
              <a:t>CALENDAR</a:t>
            </a:r>
            <a:r>
              <a:rPr kumimoji="1" lang="ja-JP" altLang="en-US" dirty="0"/>
              <a:t>、</a:t>
            </a:r>
            <a:r>
              <a:rPr kumimoji="1" lang="en-US" altLang="ja-JP" dirty="0"/>
              <a:t>HOUSEWORK</a:t>
            </a:r>
            <a:r>
              <a:rPr kumimoji="1" lang="ja-JP" altLang="en-US" dirty="0"/>
              <a:t>、</a:t>
            </a:r>
            <a:r>
              <a:rPr kumimoji="1" lang="en-US" altLang="ja-JP" dirty="0"/>
              <a:t>CHILD</a:t>
            </a:r>
            <a:r>
              <a:rPr kumimoji="1" lang="ja-JP" altLang="en-US" dirty="0"/>
              <a:t>）を正確に結合し、適切な集計関数を用いてデータを抽出することが課題でした。また、各テーブルのカラム間の関連性やデータ型の変換（</a:t>
            </a:r>
            <a:r>
              <a:rPr kumimoji="1" lang="en-US" altLang="ja-JP" dirty="0"/>
              <a:t>DOUBLE</a:t>
            </a:r>
            <a:r>
              <a:rPr kumimoji="1" lang="ja-JP" altLang="en-US" dirty="0"/>
              <a:t>型へのキャストなど）についても注意が必要でした。</a:t>
            </a:r>
          </a:p>
        </p:txBody>
      </p:sp>
      <p:sp>
        <p:nvSpPr>
          <p:cNvPr id="4" name="スライド番号プレースホルダー 3"/>
          <p:cNvSpPr>
            <a:spLocks noGrp="1"/>
          </p:cNvSpPr>
          <p:nvPr>
            <p:ph type="sldNum" sz="quarter" idx="5"/>
          </p:nvPr>
        </p:nvSpPr>
        <p:spPr/>
        <p:txBody>
          <a:bodyPr/>
          <a:lstStyle/>
          <a:p>
            <a:fld id="{D97CA706-57AD-4AC0-8AB9-1D71A74B63AC}" type="slidenum">
              <a:rPr kumimoji="1" lang="ja-JP" altLang="en-US" smtClean="0"/>
              <a:t>19</a:t>
            </a:fld>
            <a:endParaRPr kumimoji="1" lang="ja-JP" altLang="en-US"/>
          </a:p>
        </p:txBody>
      </p:sp>
    </p:spTree>
    <p:extLst>
      <p:ext uri="{BB962C8B-B14F-4D97-AF65-F5344CB8AC3E}">
        <p14:creationId xmlns:p14="http://schemas.microsoft.com/office/powerpoint/2010/main" val="463772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発表内容としては以下の順番で発表します。</a:t>
            </a:r>
          </a:p>
        </p:txBody>
      </p:sp>
      <p:sp>
        <p:nvSpPr>
          <p:cNvPr id="4" name="スライド番号プレースホルダー 3"/>
          <p:cNvSpPr>
            <a:spLocks noGrp="1"/>
          </p:cNvSpPr>
          <p:nvPr>
            <p:ph type="sldNum" sz="quarter" idx="5"/>
          </p:nvPr>
        </p:nvSpPr>
        <p:spPr/>
        <p:txBody>
          <a:bodyPr/>
          <a:lstStyle/>
          <a:p>
            <a:fld id="{6A235D99-8C7E-4FFF-9867-EF867E55F91D}" type="slidenum">
              <a:rPr kumimoji="1" lang="ja-JP" altLang="en-US" smtClean="0"/>
              <a:t>2</a:t>
            </a:fld>
            <a:endParaRPr kumimoji="1" lang="ja-JP" altLang="en-US"/>
          </a:p>
        </p:txBody>
      </p:sp>
    </p:spTree>
    <p:extLst>
      <p:ext uri="{BB962C8B-B14F-4D97-AF65-F5344CB8AC3E}">
        <p14:creationId xmlns:p14="http://schemas.microsoft.com/office/powerpoint/2010/main" val="1329465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97CA706-57AD-4AC0-8AB9-1D71A74B63AC}" type="slidenum">
              <a:rPr kumimoji="1" lang="ja-JP" altLang="en-US" smtClean="0"/>
              <a:t>20</a:t>
            </a:fld>
            <a:endParaRPr kumimoji="1" lang="ja-JP" altLang="en-US"/>
          </a:p>
        </p:txBody>
      </p:sp>
    </p:spTree>
    <p:extLst>
      <p:ext uri="{BB962C8B-B14F-4D97-AF65-F5344CB8AC3E}">
        <p14:creationId xmlns:p14="http://schemas.microsoft.com/office/powerpoint/2010/main" val="18465348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97CA706-57AD-4AC0-8AB9-1D71A74B63AC}" type="slidenum">
              <a:rPr kumimoji="1" lang="ja-JP" altLang="en-US" smtClean="0"/>
              <a:t>21</a:t>
            </a:fld>
            <a:endParaRPr kumimoji="1" lang="ja-JP" altLang="en-US"/>
          </a:p>
        </p:txBody>
      </p:sp>
    </p:spTree>
    <p:extLst>
      <p:ext uri="{BB962C8B-B14F-4D97-AF65-F5344CB8AC3E}">
        <p14:creationId xmlns:p14="http://schemas.microsoft.com/office/powerpoint/2010/main" val="30934354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1D1C1D"/>
                </a:solidFill>
                <a:effectLst/>
                <a:highlight>
                  <a:srgbClr val="F8F8F8"/>
                </a:highlight>
                <a:latin typeface="NotoSansJP"/>
              </a:rPr>
              <a:t>プロジェクトの進行で苦労した点についてです。</a:t>
            </a:r>
            <a:br>
              <a:rPr lang="ja-JP" altLang="en-US" dirty="0"/>
            </a:br>
            <a:r>
              <a:rPr lang="ja-JP" altLang="en-US" b="0" i="0" dirty="0">
                <a:solidFill>
                  <a:srgbClr val="1D1C1D"/>
                </a:solidFill>
                <a:effectLst/>
                <a:highlight>
                  <a:srgbClr val="F8F8F8"/>
                </a:highlight>
                <a:latin typeface="NotoSansJP"/>
              </a:rPr>
              <a:t>今回、プロジェクトを進めるにあたり、次のような問題が発生しました。</a:t>
            </a:r>
            <a:br>
              <a:rPr lang="ja-JP" altLang="en-US" dirty="0"/>
            </a:br>
            <a:r>
              <a:rPr lang="ja-JP" altLang="en-US" b="0" i="0" dirty="0">
                <a:solidFill>
                  <a:srgbClr val="1D1C1D"/>
                </a:solidFill>
                <a:effectLst/>
                <a:highlight>
                  <a:srgbClr val="F8F8F8"/>
                </a:highlight>
                <a:latin typeface="NotoSansJP"/>
              </a:rPr>
              <a:t>特に、動作イメージは自分たちで作成することはできたが、技術での実現が難しいと感じる部分が多々あったこと、チームでの認識のずれがあった際に認識を一致させること、チームワークの部分での苦労が大きかったです。</a:t>
            </a:r>
            <a:endParaRPr kumimoji="1" lang="ja-JP" altLang="en-US" dirty="0"/>
          </a:p>
        </p:txBody>
      </p:sp>
      <p:sp>
        <p:nvSpPr>
          <p:cNvPr id="4" name="スライド番号プレースホルダー 3"/>
          <p:cNvSpPr>
            <a:spLocks noGrp="1"/>
          </p:cNvSpPr>
          <p:nvPr>
            <p:ph type="sldNum" sz="quarter" idx="5"/>
          </p:nvPr>
        </p:nvSpPr>
        <p:spPr/>
        <p:txBody>
          <a:bodyPr/>
          <a:lstStyle/>
          <a:p>
            <a:fld id="{D97CA706-57AD-4AC0-8AB9-1D71A74B63AC}" type="slidenum">
              <a:rPr kumimoji="1" lang="ja-JP" altLang="en-US" smtClean="0"/>
              <a:t>22</a:t>
            </a:fld>
            <a:endParaRPr kumimoji="1" lang="ja-JP" altLang="en-US"/>
          </a:p>
        </p:txBody>
      </p:sp>
    </p:spTree>
    <p:extLst>
      <p:ext uri="{BB962C8B-B14F-4D97-AF65-F5344CB8AC3E}">
        <p14:creationId xmlns:p14="http://schemas.microsoft.com/office/powerpoint/2010/main" val="29690786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1D1C1D"/>
                </a:solidFill>
                <a:effectLst/>
                <a:highlight>
                  <a:srgbClr val="F8F8F8"/>
                </a:highlight>
                <a:latin typeface="NotoSansJP"/>
              </a:rPr>
              <a:t>そこで私たちは解決策として、次のことを実施しました。</a:t>
            </a:r>
            <a:br>
              <a:rPr lang="ja-JP" altLang="en-US" dirty="0"/>
            </a:br>
            <a:r>
              <a:rPr lang="ja-JP" altLang="en-US" b="0" i="0" dirty="0">
                <a:solidFill>
                  <a:srgbClr val="1D1C1D"/>
                </a:solidFill>
                <a:effectLst/>
                <a:highlight>
                  <a:srgbClr val="F8F8F8"/>
                </a:highlight>
                <a:latin typeface="NotoSansJP"/>
              </a:rPr>
              <a:t>特に、分からない部分は一人でかかえこみすぎずに早めに共有し、チームで解決できない部分はためらわずに講師に相談することを全員で共通して意識していました。また、講師に質問した際は教えてもらったことを復習する時間を毎回設けることで、チーム全員で理解することを目指しました。</a:t>
            </a:r>
            <a:endParaRPr kumimoji="1" lang="ja-JP" altLang="en-US" dirty="0"/>
          </a:p>
        </p:txBody>
      </p:sp>
      <p:sp>
        <p:nvSpPr>
          <p:cNvPr id="4" name="スライド番号プレースホルダー 3"/>
          <p:cNvSpPr>
            <a:spLocks noGrp="1"/>
          </p:cNvSpPr>
          <p:nvPr>
            <p:ph type="sldNum" sz="quarter" idx="5"/>
          </p:nvPr>
        </p:nvSpPr>
        <p:spPr/>
        <p:txBody>
          <a:bodyPr/>
          <a:lstStyle/>
          <a:p>
            <a:fld id="{D97CA706-57AD-4AC0-8AB9-1D71A74B63AC}" type="slidenum">
              <a:rPr kumimoji="1" lang="ja-JP" altLang="en-US" smtClean="0"/>
              <a:t>23</a:t>
            </a:fld>
            <a:endParaRPr kumimoji="1" lang="ja-JP" altLang="en-US"/>
          </a:p>
        </p:txBody>
      </p:sp>
    </p:spTree>
    <p:extLst>
      <p:ext uri="{BB962C8B-B14F-4D97-AF65-F5344CB8AC3E}">
        <p14:creationId xmlns:p14="http://schemas.microsoft.com/office/powerpoint/2010/main" val="32330307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1D1C1D"/>
                </a:solidFill>
                <a:effectLst/>
                <a:highlight>
                  <a:srgbClr val="F8F8F8"/>
                </a:highlight>
                <a:latin typeface="NotoSansJP"/>
              </a:rPr>
              <a:t>チームの意見を参考にし、講師の方にも意見を聞くことで理解を深めながら作業を実施した結果、最初は実装できるかわからない状態であったものを問題なく使用できる状態で実装することができました。</a:t>
            </a:r>
            <a:br>
              <a:rPr lang="ja-JP" altLang="en-US" dirty="0"/>
            </a:br>
            <a:r>
              <a:rPr lang="ja-JP" altLang="en-US" b="0" i="0" dirty="0">
                <a:solidFill>
                  <a:srgbClr val="1D1C1D"/>
                </a:solidFill>
                <a:effectLst/>
                <a:highlight>
                  <a:srgbClr val="F8F8F8"/>
                </a:highlight>
                <a:latin typeface="NotoSansJP"/>
              </a:rPr>
              <a:t>新しい機能について講師の方に教えてもらうことがあったのですが、教えてもらった機能についてチームの人たちと話し合いを行うことで理解を深め、アプリに実装することが出来ました。</a:t>
            </a:r>
            <a:endParaRPr kumimoji="1" lang="ja-JP" altLang="en-US" dirty="0"/>
          </a:p>
        </p:txBody>
      </p:sp>
      <p:sp>
        <p:nvSpPr>
          <p:cNvPr id="4" name="スライド番号プレースホルダー 3"/>
          <p:cNvSpPr>
            <a:spLocks noGrp="1"/>
          </p:cNvSpPr>
          <p:nvPr>
            <p:ph type="sldNum" sz="quarter" idx="5"/>
          </p:nvPr>
        </p:nvSpPr>
        <p:spPr/>
        <p:txBody>
          <a:bodyPr/>
          <a:lstStyle/>
          <a:p>
            <a:fld id="{D97CA706-57AD-4AC0-8AB9-1D71A74B63AC}" type="slidenum">
              <a:rPr kumimoji="1" lang="ja-JP" altLang="en-US" smtClean="0"/>
              <a:t>24</a:t>
            </a:fld>
            <a:endParaRPr kumimoji="1" lang="ja-JP" altLang="en-US"/>
          </a:p>
        </p:txBody>
      </p:sp>
    </p:spTree>
    <p:extLst>
      <p:ext uri="{BB962C8B-B14F-4D97-AF65-F5344CB8AC3E}">
        <p14:creationId xmlns:p14="http://schemas.microsoft.com/office/powerpoint/2010/main" val="27025626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1D1C1D"/>
                </a:solidFill>
                <a:effectLst/>
                <a:highlight>
                  <a:srgbClr val="F8F8F8"/>
                </a:highlight>
                <a:latin typeface="NotoSansJP"/>
              </a:rPr>
              <a:t>今回のプロジェクトで学んだ点です。</a:t>
            </a:r>
            <a:br>
              <a:rPr lang="ja-JP" altLang="en-US" dirty="0"/>
            </a:br>
            <a:r>
              <a:rPr lang="ja-JP" altLang="en-US" b="0" i="0" dirty="0">
                <a:solidFill>
                  <a:srgbClr val="1D1C1D"/>
                </a:solidFill>
                <a:effectLst/>
                <a:highlight>
                  <a:srgbClr val="F8F8F8"/>
                </a:highlight>
                <a:latin typeface="NotoSansJP"/>
              </a:rPr>
              <a:t>自分一人で問題を抱え込むのではなく、チームの人に相談することで新たな視点から意見をもらうことができました。チームでコミュニケーションをとることで解決する問題も多く、チーム作業での意見交換は大切であるということを学びました。また、作業していくうえでそれぞれの得意分野を発見することができ、得意分野で積極的に作業することによってあまり時間をかけずに期日までに完成させることが出来ました。</a:t>
            </a:r>
            <a:endParaRPr kumimoji="1" lang="ja-JP" altLang="en-US" dirty="0"/>
          </a:p>
        </p:txBody>
      </p:sp>
      <p:sp>
        <p:nvSpPr>
          <p:cNvPr id="4" name="スライド番号プレースホルダー 3"/>
          <p:cNvSpPr>
            <a:spLocks noGrp="1"/>
          </p:cNvSpPr>
          <p:nvPr>
            <p:ph type="sldNum" sz="quarter" idx="5"/>
          </p:nvPr>
        </p:nvSpPr>
        <p:spPr/>
        <p:txBody>
          <a:bodyPr/>
          <a:lstStyle/>
          <a:p>
            <a:fld id="{D97CA706-57AD-4AC0-8AB9-1D71A74B63AC}" type="slidenum">
              <a:rPr kumimoji="1" lang="ja-JP" altLang="en-US" smtClean="0"/>
              <a:t>25</a:t>
            </a:fld>
            <a:endParaRPr kumimoji="1" lang="ja-JP" altLang="en-US"/>
          </a:p>
        </p:txBody>
      </p:sp>
    </p:spTree>
    <p:extLst>
      <p:ext uri="{BB962C8B-B14F-4D97-AF65-F5344CB8AC3E}">
        <p14:creationId xmlns:p14="http://schemas.microsoft.com/office/powerpoint/2010/main" val="2367946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ja-JP" sz="1200" kern="0" dirty="0">
                <a:effectLst/>
                <a:latin typeface="游明朝" panose="02020400000000000000" pitchFamily="18" charset="-128"/>
                <a:ea typeface="游明朝" panose="02020400000000000000" pitchFamily="18" charset="-128"/>
                <a:cs typeface="ＭＳ Ｐゴシック" panose="020B0600070205080204" pitchFamily="50" charset="-128"/>
              </a:rPr>
              <a:t>最後に、今回のアプリ開発における私たちのチーム成果についてお話しします。</a:t>
            </a:r>
            <a:endPar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200" kern="0" dirty="0">
                <a:effectLst/>
                <a:latin typeface="游明朝" panose="02020400000000000000" pitchFamily="18" charset="-128"/>
                <a:ea typeface="游明朝" panose="02020400000000000000" pitchFamily="18" charset="-128"/>
                <a:cs typeface="ＭＳ Ｐゴシック" panose="020B0600070205080204" pitchFamily="50" charset="-128"/>
              </a:rPr>
              <a:t> </a:t>
            </a:r>
            <a:endPar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200" kern="0" dirty="0">
                <a:effectLst/>
                <a:latin typeface="游明朝" panose="02020400000000000000" pitchFamily="18" charset="-128"/>
                <a:ea typeface="游明朝" panose="02020400000000000000" pitchFamily="18" charset="-128"/>
                <a:cs typeface="ＭＳ Ｐゴシック" panose="020B0600070205080204" pitchFamily="50" charset="-128"/>
              </a:rPr>
              <a:t>まず、先ほどもお話しした通り、私たちのチームには経験者が一人もいないという技術面での大きな課題がありました。そこで、私たちはミーティングや情報の共有を通じて自分たちの技量を把握し、今回の家事お手伝いアプリの制作に取り組みました。</a:t>
            </a:r>
            <a:endPar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200" kern="0" dirty="0">
                <a:effectLst/>
                <a:latin typeface="游明朝" panose="02020400000000000000" pitchFamily="18" charset="-128"/>
                <a:ea typeface="游明朝" panose="02020400000000000000" pitchFamily="18" charset="-128"/>
                <a:cs typeface="ＭＳ Ｐゴシック" panose="020B0600070205080204" pitchFamily="50" charset="-128"/>
              </a:rPr>
              <a:t>名刺管理アプリ制作で得た知識をベースに、新しい技術や概念は講師の方の協力を得て理解し、初めてのことばかりでしたが、お互いの知識を共有することで理解を深めることができました。これにより、私たちはチームとして一体感を持ち、困難を乗り越える力を養うことができました。</a:t>
            </a:r>
            <a:endPar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D97CA706-57AD-4AC0-8AB9-1D71A74B63AC}" type="slidenum">
              <a:rPr kumimoji="1" lang="ja-JP" altLang="en-US" smtClean="0"/>
              <a:t>26</a:t>
            </a:fld>
            <a:endParaRPr kumimoji="1" lang="ja-JP" altLang="en-US"/>
          </a:p>
        </p:txBody>
      </p:sp>
    </p:spTree>
    <p:extLst>
      <p:ext uri="{BB962C8B-B14F-4D97-AF65-F5344CB8AC3E}">
        <p14:creationId xmlns:p14="http://schemas.microsoft.com/office/powerpoint/2010/main" val="14800298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nSpc>
                <a:spcPct val="107000"/>
              </a:lnSpc>
              <a:spcAft>
                <a:spcPts val="800"/>
              </a:spcAft>
            </a:pPr>
            <a:r>
              <a:rPr lang="ja-JP" altLang="ja-JP" sz="1200" kern="100" dirty="0">
                <a:solidFill>
                  <a:srgbClr val="1D1C1D"/>
                </a:solidFill>
                <a:effectLst/>
                <a:highlight>
                  <a:srgbClr val="F8F8F8"/>
                </a:highlight>
                <a:latin typeface="Arial" panose="020B0604020202020204" pitchFamily="34" charset="0"/>
                <a:ea typeface="游明朝" panose="02020400000000000000" pitchFamily="18" charset="-128"/>
                <a:cs typeface="Arial" panose="020B0604020202020204" pitchFamily="34" charset="0"/>
              </a:rPr>
              <a:t>成果について、具体的には、未経験ながらもそれぞれが得意とする分野を生かして、プロジェクトに貢献できたことが挙げられます。例えば、プログラミングに自信のあるメンバーは率先して他の人に情報を共有したり、デザインを学んでいたメンバーは</a:t>
            </a:r>
            <a:r>
              <a:rPr lang="en-US" altLang="ja-JP" sz="1200" kern="100" dirty="0">
                <a:solidFill>
                  <a:srgbClr val="1D1C1D"/>
                </a:solidFill>
                <a:effectLst/>
                <a:highlight>
                  <a:srgbClr val="F8F8F8"/>
                </a:highlight>
                <a:latin typeface="Arial" panose="020B0604020202020204" pitchFamily="34" charset="0"/>
                <a:ea typeface="游明朝" panose="02020400000000000000" pitchFamily="18" charset="-128"/>
                <a:cs typeface="Times New Roman" panose="02020603050405020304" pitchFamily="18" charset="0"/>
              </a:rPr>
              <a:t>UI</a:t>
            </a:r>
            <a:r>
              <a:rPr lang="ja-JP" altLang="ja-JP" sz="1200" kern="100" dirty="0">
                <a:solidFill>
                  <a:srgbClr val="1D1C1D"/>
                </a:solidFill>
                <a:effectLst/>
                <a:highlight>
                  <a:srgbClr val="F8F8F8"/>
                </a:highlight>
                <a:latin typeface="Arial" panose="020B0604020202020204" pitchFamily="34" charset="0"/>
                <a:ea typeface="游明朝" panose="02020400000000000000" pitchFamily="18" charset="-128"/>
                <a:cs typeface="Arial" panose="020B0604020202020204" pitchFamily="34" charset="0"/>
              </a:rPr>
              <a:t>を担当するなど、お互いの強みを最大限生かした役割を担いました。未経験でも裁量が大きい箇所を担当せざる負えない状況にありましたが、各々が追い込まれながらもお互いの得意分野を教え合うことでより理解が深まった他、これによりアプリの各要素がバランスよく整い、作業効率も格段に上がりました。</a:t>
            </a:r>
            <a:endPar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D97CA706-57AD-4AC0-8AB9-1D71A74B63AC}" type="slidenum">
              <a:rPr kumimoji="1" lang="ja-JP" altLang="en-US" smtClean="0"/>
              <a:t>27</a:t>
            </a:fld>
            <a:endParaRPr kumimoji="1" lang="ja-JP" altLang="en-US"/>
          </a:p>
        </p:txBody>
      </p:sp>
    </p:spTree>
    <p:extLst>
      <p:ext uri="{BB962C8B-B14F-4D97-AF65-F5344CB8AC3E}">
        <p14:creationId xmlns:p14="http://schemas.microsoft.com/office/powerpoint/2010/main" val="4848659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nSpc>
                <a:spcPct val="107000"/>
              </a:lnSpc>
              <a:spcAft>
                <a:spcPts val="800"/>
              </a:spcAft>
            </a:pPr>
            <a:r>
              <a:rPr lang="ja-JP" altLang="ja-JP" sz="1200" kern="100" dirty="0">
                <a:solidFill>
                  <a:srgbClr val="1D1C1D"/>
                </a:solidFill>
                <a:effectLst/>
                <a:highlight>
                  <a:srgbClr val="F8F8F8"/>
                </a:highlight>
                <a:latin typeface="Arial" panose="020B0604020202020204" pitchFamily="34" charset="0"/>
                <a:ea typeface="游明朝" panose="02020400000000000000" pitchFamily="18" charset="-128"/>
                <a:cs typeface="Arial" panose="020B0604020202020204" pitchFamily="34" charset="0"/>
              </a:rPr>
              <a:t>こうしてチーム全体で協力することで、最終的には私たちチーム全員が満足できるレベルのアプリを完成させることができました。多くの困難があった中での開発でしたが、今回のこの成果は自分たちのチームワークと知識、スキルによるものだと自信を持っていうことが出来ます。そしてこの自信は、自分たちの今後の成長への大きなモチベーションへと繋がりました。</a:t>
            </a:r>
            <a:endPar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endParaRPr>
          </a:p>
          <a:p>
            <a:r>
              <a:rPr lang="ja-JP" altLang="ja-JP" sz="1200" dirty="0">
                <a:solidFill>
                  <a:srgbClr val="1D1C1D"/>
                </a:solidFill>
                <a:effectLst/>
                <a:highlight>
                  <a:srgbClr val="F8F8F8"/>
                </a:highlight>
                <a:latin typeface="Arial" panose="020B0604020202020204" pitchFamily="34" charset="0"/>
                <a:ea typeface="游明朝" panose="02020400000000000000" pitchFamily="18" charset="-128"/>
                <a:cs typeface="Arial" panose="020B0604020202020204" pitchFamily="34" charset="0"/>
              </a:rPr>
              <a:t>以上が、私たちのチームでの家事お手伝いアプリ開発から得た成果になります。</a:t>
            </a:r>
            <a:endParaRPr lang="en-US" altLang="ja-JP" b="0" i="0" dirty="0">
              <a:solidFill>
                <a:srgbClr val="1D1C1D"/>
              </a:solidFill>
              <a:effectLst/>
              <a:highlight>
                <a:srgbClr val="F8F8F8"/>
              </a:highlight>
              <a:latin typeface="NotoSansJP"/>
            </a:endParaRPr>
          </a:p>
        </p:txBody>
      </p:sp>
      <p:sp>
        <p:nvSpPr>
          <p:cNvPr id="4" name="スライド番号プレースホルダー 3"/>
          <p:cNvSpPr>
            <a:spLocks noGrp="1"/>
          </p:cNvSpPr>
          <p:nvPr>
            <p:ph type="sldNum" sz="quarter" idx="5"/>
          </p:nvPr>
        </p:nvSpPr>
        <p:spPr/>
        <p:txBody>
          <a:bodyPr/>
          <a:lstStyle/>
          <a:p>
            <a:fld id="{D97CA706-57AD-4AC0-8AB9-1D71A74B63AC}" type="slidenum">
              <a:rPr kumimoji="1" lang="ja-JP" altLang="en-US" smtClean="0"/>
              <a:t>28</a:t>
            </a:fld>
            <a:endParaRPr kumimoji="1" lang="ja-JP" altLang="en-US"/>
          </a:p>
        </p:txBody>
      </p:sp>
    </p:spTree>
    <p:extLst>
      <p:ext uri="{BB962C8B-B14F-4D97-AF65-F5344CB8AC3E}">
        <p14:creationId xmlns:p14="http://schemas.microsoft.com/office/powerpoint/2010/main" val="32902999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1D1C1D"/>
                </a:solidFill>
                <a:effectLst/>
                <a:highlight>
                  <a:srgbClr val="F8F8F8"/>
                </a:highlight>
                <a:latin typeface="NotoSansJP"/>
              </a:rPr>
              <a:t>総括になります。</a:t>
            </a:r>
            <a:br>
              <a:rPr lang="ja-JP" altLang="en-US" dirty="0"/>
            </a:br>
            <a:r>
              <a:rPr lang="ja-JP" altLang="en-US" b="0" i="0" dirty="0">
                <a:solidFill>
                  <a:srgbClr val="1D1C1D"/>
                </a:solidFill>
                <a:effectLst/>
                <a:highlight>
                  <a:srgbClr val="F8F8F8"/>
                </a:highlight>
                <a:latin typeface="NotoSansJP"/>
              </a:rPr>
              <a:t>まず私たちは、アプリを制作するにあたって、「こどもが使いやすい、使ってみたい」と思うようなアプリを目指しました。</a:t>
            </a:r>
            <a:br>
              <a:rPr lang="ja-JP" altLang="en-US" dirty="0"/>
            </a:br>
            <a:r>
              <a:rPr lang="ja-JP" altLang="en-US" b="0" i="0" dirty="0">
                <a:solidFill>
                  <a:srgbClr val="1D1C1D"/>
                </a:solidFill>
                <a:effectLst/>
                <a:highlight>
                  <a:srgbClr val="F8F8F8"/>
                </a:highlight>
                <a:latin typeface="NotoSansJP"/>
              </a:rPr>
              <a:t>しかし、初心者ばかりのグループだったこともあり、技術的に苦労しながらの作業の毎日でした。</a:t>
            </a:r>
            <a:br>
              <a:rPr lang="ja-JP" altLang="en-US" dirty="0"/>
            </a:br>
            <a:r>
              <a:rPr lang="ja-JP" altLang="en-US" b="0" i="0" dirty="0">
                <a:solidFill>
                  <a:srgbClr val="1D1C1D"/>
                </a:solidFill>
                <a:effectLst/>
                <a:highlight>
                  <a:srgbClr val="F8F8F8"/>
                </a:highlight>
                <a:latin typeface="NotoSansJP"/>
              </a:rPr>
              <a:t>それでもチームで協力し、講師の力を借りてアプリを無事完成させることができました。</a:t>
            </a:r>
            <a:br>
              <a:rPr lang="ja-JP" altLang="en-US" dirty="0"/>
            </a:br>
            <a:r>
              <a:rPr lang="ja-JP" altLang="en-US" b="0" i="0" dirty="0">
                <a:solidFill>
                  <a:srgbClr val="1D1C1D"/>
                </a:solidFill>
                <a:effectLst/>
                <a:highlight>
                  <a:srgbClr val="F8F8F8"/>
                </a:highlight>
                <a:latin typeface="NotoSansJP"/>
              </a:rPr>
              <a:t>その結果、チーム全員が成長し自信にもつなげることができました。</a:t>
            </a:r>
            <a:endParaRPr kumimoji="1" lang="ja-JP" altLang="en-US" dirty="0"/>
          </a:p>
        </p:txBody>
      </p:sp>
      <p:sp>
        <p:nvSpPr>
          <p:cNvPr id="4" name="スライド番号プレースホルダー 3"/>
          <p:cNvSpPr>
            <a:spLocks noGrp="1"/>
          </p:cNvSpPr>
          <p:nvPr>
            <p:ph type="sldNum" sz="quarter" idx="5"/>
          </p:nvPr>
        </p:nvSpPr>
        <p:spPr/>
        <p:txBody>
          <a:bodyPr/>
          <a:lstStyle/>
          <a:p>
            <a:fld id="{D97CA706-57AD-4AC0-8AB9-1D71A74B63AC}" type="slidenum">
              <a:rPr kumimoji="1" lang="ja-JP" altLang="en-US" smtClean="0"/>
              <a:t>29</a:t>
            </a:fld>
            <a:endParaRPr kumimoji="1" lang="ja-JP" altLang="en-US"/>
          </a:p>
        </p:txBody>
      </p:sp>
    </p:spTree>
    <p:extLst>
      <p:ext uri="{BB962C8B-B14F-4D97-AF65-F5344CB8AC3E}">
        <p14:creationId xmlns:p14="http://schemas.microsoft.com/office/powerpoint/2010/main" val="3291033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a:p>
            <a:r>
              <a:rPr kumimoji="1" lang="ja-JP" altLang="en-US" dirty="0"/>
              <a:t>最初にチーム紹介です。リーダーは私政久、データベース担当が飯田さん、品質管理担当が和気さん、機能担当が大門さん、藤井さん、田中さんになっています。</a:t>
            </a:r>
          </a:p>
        </p:txBody>
      </p:sp>
      <p:sp>
        <p:nvSpPr>
          <p:cNvPr id="4" name="スライド番号プレースホルダー 3"/>
          <p:cNvSpPr>
            <a:spLocks noGrp="1"/>
          </p:cNvSpPr>
          <p:nvPr>
            <p:ph type="sldNum" sz="quarter" idx="5"/>
          </p:nvPr>
        </p:nvSpPr>
        <p:spPr/>
        <p:txBody>
          <a:bodyPr/>
          <a:lstStyle/>
          <a:p>
            <a:fld id="{D97CA706-57AD-4AC0-8AB9-1D71A74B63AC}" type="slidenum">
              <a:rPr kumimoji="1" lang="ja-JP" altLang="en-US" smtClean="0"/>
              <a:t>3</a:t>
            </a:fld>
            <a:endParaRPr kumimoji="1" lang="ja-JP" altLang="en-US"/>
          </a:p>
        </p:txBody>
      </p:sp>
    </p:spTree>
    <p:extLst>
      <p:ext uri="{BB962C8B-B14F-4D97-AF65-F5344CB8AC3E}">
        <p14:creationId xmlns:p14="http://schemas.microsoft.com/office/powerpoint/2010/main" val="16612485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1D1C1D"/>
                </a:solidFill>
                <a:effectLst/>
                <a:highlight>
                  <a:srgbClr val="F8F8F8"/>
                </a:highlight>
                <a:latin typeface="NotoSansJP"/>
              </a:rPr>
              <a:t>最後になりますが、この研修においてお世話になった多くの皆様にお礼申し上げます。</a:t>
            </a:r>
            <a:br>
              <a:rPr lang="ja-JP" altLang="en-US" dirty="0"/>
            </a:br>
            <a:r>
              <a:rPr lang="ja-JP" altLang="en-US" b="0" i="0" dirty="0">
                <a:solidFill>
                  <a:srgbClr val="1D1C1D"/>
                </a:solidFill>
                <a:effectLst/>
                <a:highlight>
                  <a:srgbClr val="F8F8F8"/>
                </a:highlight>
                <a:latin typeface="NotoSansJP"/>
              </a:rPr>
              <a:t>以上で発表を終わります。ご清聴ありがとうございました。</a:t>
            </a:r>
            <a:endParaRPr kumimoji="1" lang="ja-JP" altLang="en-US" dirty="0"/>
          </a:p>
        </p:txBody>
      </p:sp>
      <p:sp>
        <p:nvSpPr>
          <p:cNvPr id="4" name="スライド番号プレースホルダー 3"/>
          <p:cNvSpPr>
            <a:spLocks noGrp="1"/>
          </p:cNvSpPr>
          <p:nvPr>
            <p:ph type="sldNum" sz="quarter" idx="5"/>
          </p:nvPr>
        </p:nvSpPr>
        <p:spPr/>
        <p:txBody>
          <a:bodyPr/>
          <a:lstStyle/>
          <a:p>
            <a:fld id="{D97CA706-57AD-4AC0-8AB9-1D71A74B63AC}" type="slidenum">
              <a:rPr kumimoji="1" lang="ja-JP" altLang="en-US" smtClean="0"/>
              <a:t>30</a:t>
            </a:fld>
            <a:endParaRPr kumimoji="1" lang="ja-JP" altLang="en-US"/>
          </a:p>
        </p:txBody>
      </p:sp>
    </p:spTree>
    <p:extLst>
      <p:ext uri="{BB962C8B-B14F-4D97-AF65-F5344CB8AC3E}">
        <p14:creationId xmlns:p14="http://schemas.microsoft.com/office/powerpoint/2010/main" val="774587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次にチーム名の由来についてです。今回の</a:t>
            </a:r>
            <a:r>
              <a:rPr kumimoji="1" lang="en-US" altLang="ja-JP" dirty="0"/>
              <a:t>D2</a:t>
            </a:r>
            <a:r>
              <a:rPr kumimoji="1" lang="ja-JP" altLang="en-US" dirty="0"/>
              <a:t>メンバーはなんと全員未経験で編成されました。初心者ということをアピールしつつ、英語にしたほうがかっこいいという案があったので英語で「</a:t>
            </a:r>
            <a:r>
              <a:rPr kumimoji="1" lang="en-US" altLang="ja-JP" dirty="0"/>
              <a:t>beginner</a:t>
            </a:r>
            <a:r>
              <a:rPr kumimoji="1" lang="ja-JP" altLang="en-US" dirty="0"/>
              <a:t>」、複数人いるので「ビギナーズ」ということになりました。最初にこのチームでやるとなった時は、どうやって進めたら作り上げられるのか、コードを書く際はどのように書けばいいのかという不安点はありました。</a:t>
            </a:r>
            <a:endParaRPr kumimoji="1" lang="en-US" altLang="ja-JP" dirty="0"/>
          </a:p>
        </p:txBody>
      </p:sp>
      <p:sp>
        <p:nvSpPr>
          <p:cNvPr id="4" name="スライド番号プレースホルダー 3"/>
          <p:cNvSpPr>
            <a:spLocks noGrp="1"/>
          </p:cNvSpPr>
          <p:nvPr>
            <p:ph type="sldNum" sz="quarter" idx="5"/>
          </p:nvPr>
        </p:nvSpPr>
        <p:spPr/>
        <p:txBody>
          <a:bodyPr/>
          <a:lstStyle/>
          <a:p>
            <a:fld id="{D97CA706-57AD-4AC0-8AB9-1D71A74B63AC}" type="slidenum">
              <a:rPr kumimoji="1" lang="ja-JP" altLang="en-US" smtClean="0"/>
              <a:t>4</a:t>
            </a:fld>
            <a:endParaRPr kumimoji="1" lang="ja-JP" altLang="en-US"/>
          </a:p>
        </p:txBody>
      </p:sp>
    </p:spTree>
    <p:extLst>
      <p:ext uri="{BB962C8B-B14F-4D97-AF65-F5344CB8AC3E}">
        <p14:creationId xmlns:p14="http://schemas.microsoft.com/office/powerpoint/2010/main" val="4174352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ペルソナ紹介です。何を作るかを決めるときに今回作ったアプリの案以外で、運動管理アプリやメモアプリがありました。しかし、どこか納得できない部分、物足りなさや「これでいこう！」というものではありませんでした。未経験の強みが発揮されるところは最初の段階の「なにを作るか」というところだったので、特に時間をかけて考えていました。それで、今回はアプリ内容を先に考えてから、ペルソナ設定で絞っていくという流れになりました。次のスライドが私たちが考えたペルソナ像です。</a:t>
            </a:r>
          </a:p>
        </p:txBody>
      </p:sp>
      <p:sp>
        <p:nvSpPr>
          <p:cNvPr id="4" name="スライド番号プレースホルダー 3"/>
          <p:cNvSpPr>
            <a:spLocks noGrp="1"/>
          </p:cNvSpPr>
          <p:nvPr>
            <p:ph type="sldNum" sz="quarter" idx="5"/>
          </p:nvPr>
        </p:nvSpPr>
        <p:spPr/>
        <p:txBody>
          <a:bodyPr/>
          <a:lstStyle/>
          <a:p>
            <a:fld id="{D97CA706-57AD-4AC0-8AB9-1D71A74B63AC}" type="slidenum">
              <a:rPr kumimoji="1" lang="ja-JP" altLang="en-US" smtClean="0"/>
              <a:t>5</a:t>
            </a:fld>
            <a:endParaRPr kumimoji="1" lang="ja-JP" altLang="en-US"/>
          </a:p>
        </p:txBody>
      </p:sp>
    </p:spTree>
    <p:extLst>
      <p:ext uri="{BB962C8B-B14F-4D97-AF65-F5344CB8AC3E}">
        <p14:creationId xmlns:p14="http://schemas.microsoft.com/office/powerpoint/2010/main" val="720280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こちらは佐藤祐基さん</a:t>
            </a:r>
            <a:r>
              <a:rPr kumimoji="1" lang="en-US" altLang="ja-JP" dirty="0"/>
              <a:t>35</a:t>
            </a:r>
            <a:r>
              <a:rPr kumimoji="1" lang="ja-JP" altLang="en-US" dirty="0"/>
              <a:t>歳です。発表時間ですべて読むことは厳しいと思うので、次のスライドで要約しました。</a:t>
            </a:r>
          </a:p>
          <a:p>
            <a:endParaRPr kumimoji="1" lang="ja-JP" altLang="en-US" dirty="0"/>
          </a:p>
        </p:txBody>
      </p:sp>
      <p:sp>
        <p:nvSpPr>
          <p:cNvPr id="4" name="スライド番号プレースホルダー 3"/>
          <p:cNvSpPr>
            <a:spLocks noGrp="1"/>
          </p:cNvSpPr>
          <p:nvPr>
            <p:ph type="sldNum" sz="quarter" idx="5"/>
          </p:nvPr>
        </p:nvSpPr>
        <p:spPr/>
        <p:txBody>
          <a:bodyPr/>
          <a:lstStyle/>
          <a:p>
            <a:fld id="{D97CA706-57AD-4AC0-8AB9-1D71A74B63AC}" type="slidenum">
              <a:rPr kumimoji="1" lang="ja-JP" altLang="en-US" smtClean="0"/>
              <a:t>6</a:t>
            </a:fld>
            <a:endParaRPr kumimoji="1" lang="ja-JP" altLang="en-US"/>
          </a:p>
        </p:txBody>
      </p:sp>
    </p:spTree>
    <p:extLst>
      <p:ext uri="{BB962C8B-B14F-4D97-AF65-F5344CB8AC3E}">
        <p14:creationId xmlns:p14="http://schemas.microsoft.com/office/powerpoint/2010/main" val="2999754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ぺルソナ設定の要約として、まず彼は大学卒業後、結婚して一軒家を建てます。結婚二年目に長男、またその二年後に長女が生まれ、とても理想的な家庭となっています。彼は現在</a:t>
            </a:r>
            <a:r>
              <a:rPr kumimoji="1" lang="en-US" altLang="ja-JP" dirty="0"/>
              <a:t>35</a:t>
            </a:r>
            <a:r>
              <a:rPr kumimoji="1" lang="ja-JP" altLang="en-US" dirty="0"/>
              <a:t>歳で営業職、妻は事務職で共働きをしており、帰宅後は家事に追われて、子供達との時間はあまりありません。そして、欲求部分として子供が家事を手伝って少しでも自己成長してほしい、時間があれば家族での時間も確保したいという風になっています。</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D97CA706-57AD-4AC0-8AB9-1D71A74B63AC}" type="slidenum">
              <a:rPr kumimoji="1" lang="ja-JP" altLang="en-US" smtClean="0"/>
              <a:t>7</a:t>
            </a:fld>
            <a:endParaRPr kumimoji="1" lang="ja-JP" altLang="en-US"/>
          </a:p>
        </p:txBody>
      </p:sp>
    </p:spTree>
    <p:extLst>
      <p:ext uri="{BB962C8B-B14F-4D97-AF65-F5344CB8AC3E}">
        <p14:creationId xmlns:p14="http://schemas.microsoft.com/office/powerpoint/2010/main" val="3658854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彼の欲求部分を解決したい。そこで、我々が考えたのは「家事お手伝いアプリ」です。このアプリでは子供が主に操作し、誰がどの家事を行ったかが分かるアプリとなっています。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D97CA706-57AD-4AC0-8AB9-1D71A74B63AC}" type="slidenum">
              <a:rPr kumimoji="1" lang="ja-JP" altLang="en-US" smtClean="0"/>
              <a:t>8</a:t>
            </a:fld>
            <a:endParaRPr kumimoji="1" lang="ja-JP" altLang="en-US"/>
          </a:p>
        </p:txBody>
      </p:sp>
    </p:spTree>
    <p:extLst>
      <p:ext uri="{BB962C8B-B14F-4D97-AF65-F5344CB8AC3E}">
        <p14:creationId xmlns:p14="http://schemas.microsoft.com/office/powerpoint/2010/main" val="2357356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次にアプリの目的です。以下の三つが目的となります。</a:t>
            </a:r>
          </a:p>
          <a:p>
            <a:r>
              <a:rPr kumimoji="1" lang="ja-JP" altLang="en-US" dirty="0"/>
              <a:t>一つは家事が嫌いな子供が家事をしたくなるようなもの。二つ目は子供の成長につながるもの。三つ目は親の家事が減る分、休憩もできて子供との触れ合う時間が増える。</a:t>
            </a:r>
          </a:p>
          <a:p>
            <a:r>
              <a:rPr kumimoji="1" lang="ja-JP" altLang="en-US" dirty="0"/>
              <a:t>以上の三つがこのアプリの作成目的であり、ペルソナ像の彼の欲求部分解決ができるアプリとなっています。</a:t>
            </a:r>
          </a:p>
          <a:p>
            <a:r>
              <a:rPr kumimoji="1" lang="ja-JP" altLang="en-US" dirty="0"/>
              <a:t>また、今回のアプリを作るうえでの本来のターゲットは会社員の彼でしたが、本当のターゲットは子供なので、子供が操作しやすいよう、分かりやすいデザインや操作性を提供することに注力しました。</a:t>
            </a:r>
          </a:p>
          <a:p>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D97CA706-57AD-4AC0-8AB9-1D71A74B63AC}" type="slidenum">
              <a:rPr kumimoji="1" lang="ja-JP" altLang="en-US" smtClean="0"/>
              <a:t>9</a:t>
            </a:fld>
            <a:endParaRPr kumimoji="1" lang="ja-JP" altLang="en-US"/>
          </a:p>
        </p:txBody>
      </p:sp>
    </p:spTree>
    <p:extLst>
      <p:ext uri="{BB962C8B-B14F-4D97-AF65-F5344CB8AC3E}">
        <p14:creationId xmlns:p14="http://schemas.microsoft.com/office/powerpoint/2010/main" val="1794326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237CE4-3546-79BC-8545-98C66181BB7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A4EEBC8-4C1E-49C0-AF34-7BC1FDA50B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DD31325-1535-F92A-10C9-E0C526F4399F}"/>
              </a:ext>
            </a:extLst>
          </p:cNvPr>
          <p:cNvSpPr>
            <a:spLocks noGrp="1"/>
          </p:cNvSpPr>
          <p:nvPr>
            <p:ph type="dt" sz="half" idx="10"/>
          </p:nvPr>
        </p:nvSpPr>
        <p:spPr/>
        <p:txBody>
          <a:bodyPr/>
          <a:lstStyle/>
          <a:p>
            <a:fld id="{D4B68E41-6539-46E9-91A1-495A208E57D3}" type="datetimeFigureOut">
              <a:rPr kumimoji="1" lang="ja-JP" altLang="en-US" smtClean="0"/>
              <a:t>2024/6/27</a:t>
            </a:fld>
            <a:endParaRPr kumimoji="1" lang="ja-JP" altLang="en-US"/>
          </a:p>
        </p:txBody>
      </p:sp>
      <p:sp>
        <p:nvSpPr>
          <p:cNvPr id="5" name="フッター プレースホルダー 4">
            <a:extLst>
              <a:ext uri="{FF2B5EF4-FFF2-40B4-BE49-F238E27FC236}">
                <a16:creationId xmlns:a16="http://schemas.microsoft.com/office/drawing/2014/main" id="{6BAAA3E9-1818-BA9C-0A11-D510104F3B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E75AB87-D389-2A42-7183-14039CA7077E}"/>
              </a:ext>
            </a:extLst>
          </p:cNvPr>
          <p:cNvSpPr>
            <a:spLocks noGrp="1"/>
          </p:cNvSpPr>
          <p:nvPr>
            <p:ph type="sldNum" sz="quarter" idx="12"/>
          </p:nvPr>
        </p:nvSpPr>
        <p:spPr/>
        <p:txBody>
          <a:bodyPr/>
          <a:lstStyle/>
          <a:p>
            <a:fld id="{F2867EFF-E4CC-4292-A794-682468E53D0B}" type="slidenum">
              <a:rPr kumimoji="1" lang="ja-JP" altLang="en-US" smtClean="0"/>
              <a:t>‹#›</a:t>
            </a:fld>
            <a:endParaRPr kumimoji="1" lang="ja-JP" altLang="en-US"/>
          </a:p>
        </p:txBody>
      </p:sp>
    </p:spTree>
    <p:extLst>
      <p:ext uri="{BB962C8B-B14F-4D97-AF65-F5344CB8AC3E}">
        <p14:creationId xmlns:p14="http://schemas.microsoft.com/office/powerpoint/2010/main" val="622556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4BB816-ADFF-1648-314B-2F5F5DD0111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F143A3A-1FA4-D535-DA7E-06777E5F8DF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769D8FC-2822-73CC-B9D7-3D8DF14FDA35}"/>
              </a:ext>
            </a:extLst>
          </p:cNvPr>
          <p:cNvSpPr>
            <a:spLocks noGrp="1"/>
          </p:cNvSpPr>
          <p:nvPr>
            <p:ph type="dt" sz="half" idx="10"/>
          </p:nvPr>
        </p:nvSpPr>
        <p:spPr/>
        <p:txBody>
          <a:bodyPr/>
          <a:lstStyle/>
          <a:p>
            <a:fld id="{D4B68E41-6539-46E9-91A1-495A208E57D3}" type="datetimeFigureOut">
              <a:rPr kumimoji="1" lang="ja-JP" altLang="en-US" smtClean="0"/>
              <a:t>2024/6/27</a:t>
            </a:fld>
            <a:endParaRPr kumimoji="1" lang="ja-JP" altLang="en-US"/>
          </a:p>
        </p:txBody>
      </p:sp>
      <p:sp>
        <p:nvSpPr>
          <p:cNvPr id="5" name="フッター プレースホルダー 4">
            <a:extLst>
              <a:ext uri="{FF2B5EF4-FFF2-40B4-BE49-F238E27FC236}">
                <a16:creationId xmlns:a16="http://schemas.microsoft.com/office/drawing/2014/main" id="{1F4EB419-F131-18BF-D206-354244AA586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C4D192-33D0-F945-1512-868A267C7F35}"/>
              </a:ext>
            </a:extLst>
          </p:cNvPr>
          <p:cNvSpPr>
            <a:spLocks noGrp="1"/>
          </p:cNvSpPr>
          <p:nvPr>
            <p:ph type="sldNum" sz="quarter" idx="12"/>
          </p:nvPr>
        </p:nvSpPr>
        <p:spPr/>
        <p:txBody>
          <a:bodyPr/>
          <a:lstStyle/>
          <a:p>
            <a:fld id="{F2867EFF-E4CC-4292-A794-682468E53D0B}" type="slidenum">
              <a:rPr kumimoji="1" lang="ja-JP" altLang="en-US" smtClean="0"/>
              <a:t>‹#›</a:t>
            </a:fld>
            <a:endParaRPr kumimoji="1" lang="ja-JP" altLang="en-US"/>
          </a:p>
        </p:txBody>
      </p:sp>
    </p:spTree>
    <p:extLst>
      <p:ext uri="{BB962C8B-B14F-4D97-AF65-F5344CB8AC3E}">
        <p14:creationId xmlns:p14="http://schemas.microsoft.com/office/powerpoint/2010/main" val="1885512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82C7697-E1A9-2534-413F-C22E5757BA4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C1869C1-EB5B-D9C3-90CA-66D2A6053C3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C8B4270-A65B-6AA7-65B9-0174999955D3}"/>
              </a:ext>
            </a:extLst>
          </p:cNvPr>
          <p:cNvSpPr>
            <a:spLocks noGrp="1"/>
          </p:cNvSpPr>
          <p:nvPr>
            <p:ph type="dt" sz="half" idx="10"/>
          </p:nvPr>
        </p:nvSpPr>
        <p:spPr/>
        <p:txBody>
          <a:bodyPr/>
          <a:lstStyle/>
          <a:p>
            <a:fld id="{D4B68E41-6539-46E9-91A1-495A208E57D3}" type="datetimeFigureOut">
              <a:rPr kumimoji="1" lang="ja-JP" altLang="en-US" smtClean="0"/>
              <a:t>2024/6/27</a:t>
            </a:fld>
            <a:endParaRPr kumimoji="1" lang="ja-JP" altLang="en-US"/>
          </a:p>
        </p:txBody>
      </p:sp>
      <p:sp>
        <p:nvSpPr>
          <p:cNvPr id="5" name="フッター プレースホルダー 4">
            <a:extLst>
              <a:ext uri="{FF2B5EF4-FFF2-40B4-BE49-F238E27FC236}">
                <a16:creationId xmlns:a16="http://schemas.microsoft.com/office/drawing/2014/main" id="{9B57B51E-9057-08AF-528B-5BB579A9179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EE89533-A121-E607-3C5F-5C612BC7397C}"/>
              </a:ext>
            </a:extLst>
          </p:cNvPr>
          <p:cNvSpPr>
            <a:spLocks noGrp="1"/>
          </p:cNvSpPr>
          <p:nvPr>
            <p:ph type="sldNum" sz="quarter" idx="12"/>
          </p:nvPr>
        </p:nvSpPr>
        <p:spPr/>
        <p:txBody>
          <a:bodyPr/>
          <a:lstStyle/>
          <a:p>
            <a:fld id="{F2867EFF-E4CC-4292-A794-682468E53D0B}" type="slidenum">
              <a:rPr kumimoji="1" lang="ja-JP" altLang="en-US" smtClean="0"/>
              <a:t>‹#›</a:t>
            </a:fld>
            <a:endParaRPr kumimoji="1" lang="ja-JP" altLang="en-US"/>
          </a:p>
        </p:txBody>
      </p:sp>
    </p:spTree>
    <p:extLst>
      <p:ext uri="{BB962C8B-B14F-4D97-AF65-F5344CB8AC3E}">
        <p14:creationId xmlns:p14="http://schemas.microsoft.com/office/powerpoint/2010/main" val="4192476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655185-CA98-32E3-5A91-5B691C66127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BECF71F-0829-7D11-C656-2AF9A7FBC1D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6C0B487-E0FA-2CF9-1E42-3A673B4F8EAD}"/>
              </a:ext>
            </a:extLst>
          </p:cNvPr>
          <p:cNvSpPr>
            <a:spLocks noGrp="1"/>
          </p:cNvSpPr>
          <p:nvPr>
            <p:ph type="dt" sz="half" idx="10"/>
          </p:nvPr>
        </p:nvSpPr>
        <p:spPr/>
        <p:txBody>
          <a:bodyPr/>
          <a:lstStyle/>
          <a:p>
            <a:fld id="{D4B68E41-6539-46E9-91A1-495A208E57D3}" type="datetimeFigureOut">
              <a:rPr kumimoji="1" lang="ja-JP" altLang="en-US" smtClean="0"/>
              <a:t>2024/6/27</a:t>
            </a:fld>
            <a:endParaRPr kumimoji="1" lang="ja-JP" altLang="en-US"/>
          </a:p>
        </p:txBody>
      </p:sp>
      <p:sp>
        <p:nvSpPr>
          <p:cNvPr id="5" name="フッター プレースホルダー 4">
            <a:extLst>
              <a:ext uri="{FF2B5EF4-FFF2-40B4-BE49-F238E27FC236}">
                <a16:creationId xmlns:a16="http://schemas.microsoft.com/office/drawing/2014/main" id="{489D49AF-5245-8FD8-C854-19EF6998AF6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D20575F-7AF2-146F-892C-0992AAFD407C}"/>
              </a:ext>
            </a:extLst>
          </p:cNvPr>
          <p:cNvSpPr>
            <a:spLocks noGrp="1"/>
          </p:cNvSpPr>
          <p:nvPr>
            <p:ph type="sldNum" sz="quarter" idx="12"/>
          </p:nvPr>
        </p:nvSpPr>
        <p:spPr/>
        <p:txBody>
          <a:bodyPr/>
          <a:lstStyle/>
          <a:p>
            <a:fld id="{F2867EFF-E4CC-4292-A794-682468E53D0B}" type="slidenum">
              <a:rPr kumimoji="1" lang="ja-JP" altLang="en-US" smtClean="0"/>
              <a:t>‹#›</a:t>
            </a:fld>
            <a:endParaRPr kumimoji="1" lang="ja-JP" altLang="en-US"/>
          </a:p>
        </p:txBody>
      </p:sp>
    </p:spTree>
    <p:extLst>
      <p:ext uri="{BB962C8B-B14F-4D97-AF65-F5344CB8AC3E}">
        <p14:creationId xmlns:p14="http://schemas.microsoft.com/office/powerpoint/2010/main" val="2394068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77FB62-B812-98A5-B47C-8CE9CF8ED0C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949AE6C-0E12-4948-30FB-8ADFC63FB3A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30FDC7B-2D3C-404B-BB84-08437733444E}"/>
              </a:ext>
            </a:extLst>
          </p:cNvPr>
          <p:cNvSpPr>
            <a:spLocks noGrp="1"/>
          </p:cNvSpPr>
          <p:nvPr>
            <p:ph type="dt" sz="half" idx="10"/>
          </p:nvPr>
        </p:nvSpPr>
        <p:spPr/>
        <p:txBody>
          <a:bodyPr/>
          <a:lstStyle/>
          <a:p>
            <a:fld id="{D4B68E41-6539-46E9-91A1-495A208E57D3}" type="datetimeFigureOut">
              <a:rPr kumimoji="1" lang="ja-JP" altLang="en-US" smtClean="0"/>
              <a:t>2024/6/27</a:t>
            </a:fld>
            <a:endParaRPr kumimoji="1" lang="ja-JP" altLang="en-US"/>
          </a:p>
        </p:txBody>
      </p:sp>
      <p:sp>
        <p:nvSpPr>
          <p:cNvPr id="5" name="フッター プレースホルダー 4">
            <a:extLst>
              <a:ext uri="{FF2B5EF4-FFF2-40B4-BE49-F238E27FC236}">
                <a16:creationId xmlns:a16="http://schemas.microsoft.com/office/drawing/2014/main" id="{7CF18D0D-14ED-40A1-5E51-2F062E5F86D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76E6E5A-747E-E7A4-DBB7-D123D50EBB3F}"/>
              </a:ext>
            </a:extLst>
          </p:cNvPr>
          <p:cNvSpPr>
            <a:spLocks noGrp="1"/>
          </p:cNvSpPr>
          <p:nvPr>
            <p:ph type="sldNum" sz="quarter" idx="12"/>
          </p:nvPr>
        </p:nvSpPr>
        <p:spPr/>
        <p:txBody>
          <a:bodyPr/>
          <a:lstStyle/>
          <a:p>
            <a:fld id="{F2867EFF-E4CC-4292-A794-682468E53D0B}" type="slidenum">
              <a:rPr kumimoji="1" lang="ja-JP" altLang="en-US" smtClean="0"/>
              <a:t>‹#›</a:t>
            </a:fld>
            <a:endParaRPr kumimoji="1" lang="ja-JP" altLang="en-US"/>
          </a:p>
        </p:txBody>
      </p:sp>
    </p:spTree>
    <p:extLst>
      <p:ext uri="{BB962C8B-B14F-4D97-AF65-F5344CB8AC3E}">
        <p14:creationId xmlns:p14="http://schemas.microsoft.com/office/powerpoint/2010/main" val="3719653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D242DB-0459-BAC4-01B7-6633B2584EC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7CF4F1F-18BC-E93D-AD4F-93A2B5B8BB0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1F278A8-2119-FC43-A12E-6E37678C567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78CDB17-2281-98E0-37E6-0AD8623A840C}"/>
              </a:ext>
            </a:extLst>
          </p:cNvPr>
          <p:cNvSpPr>
            <a:spLocks noGrp="1"/>
          </p:cNvSpPr>
          <p:nvPr>
            <p:ph type="dt" sz="half" idx="10"/>
          </p:nvPr>
        </p:nvSpPr>
        <p:spPr/>
        <p:txBody>
          <a:bodyPr/>
          <a:lstStyle/>
          <a:p>
            <a:fld id="{D4B68E41-6539-46E9-91A1-495A208E57D3}" type="datetimeFigureOut">
              <a:rPr kumimoji="1" lang="ja-JP" altLang="en-US" smtClean="0"/>
              <a:t>2024/6/27</a:t>
            </a:fld>
            <a:endParaRPr kumimoji="1" lang="ja-JP" altLang="en-US"/>
          </a:p>
        </p:txBody>
      </p:sp>
      <p:sp>
        <p:nvSpPr>
          <p:cNvPr id="6" name="フッター プレースホルダー 5">
            <a:extLst>
              <a:ext uri="{FF2B5EF4-FFF2-40B4-BE49-F238E27FC236}">
                <a16:creationId xmlns:a16="http://schemas.microsoft.com/office/drawing/2014/main" id="{985D58B9-9C0B-641A-F82A-F48C60A7076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3F14070-0000-2796-7AF5-1D8E86B7B479}"/>
              </a:ext>
            </a:extLst>
          </p:cNvPr>
          <p:cNvSpPr>
            <a:spLocks noGrp="1"/>
          </p:cNvSpPr>
          <p:nvPr>
            <p:ph type="sldNum" sz="quarter" idx="12"/>
          </p:nvPr>
        </p:nvSpPr>
        <p:spPr/>
        <p:txBody>
          <a:bodyPr/>
          <a:lstStyle/>
          <a:p>
            <a:fld id="{F2867EFF-E4CC-4292-A794-682468E53D0B}" type="slidenum">
              <a:rPr kumimoji="1" lang="ja-JP" altLang="en-US" smtClean="0"/>
              <a:t>‹#›</a:t>
            </a:fld>
            <a:endParaRPr kumimoji="1" lang="ja-JP" altLang="en-US"/>
          </a:p>
        </p:txBody>
      </p:sp>
    </p:spTree>
    <p:extLst>
      <p:ext uri="{BB962C8B-B14F-4D97-AF65-F5344CB8AC3E}">
        <p14:creationId xmlns:p14="http://schemas.microsoft.com/office/powerpoint/2010/main" val="4283710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285C5E-9952-92D7-E362-177C6D8BF1C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EBA8CF1-0FE1-B943-E3CA-2F24BFAE75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1793432-F429-3AAB-7AA0-EBA4B97DA97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3CE9271-E971-3B4F-C0CC-A816EB9A3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81BEBA2-2D49-FC12-92FC-7804470D4CA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A074294-07F9-A61F-5B74-0314B7632C85}"/>
              </a:ext>
            </a:extLst>
          </p:cNvPr>
          <p:cNvSpPr>
            <a:spLocks noGrp="1"/>
          </p:cNvSpPr>
          <p:nvPr>
            <p:ph type="dt" sz="half" idx="10"/>
          </p:nvPr>
        </p:nvSpPr>
        <p:spPr/>
        <p:txBody>
          <a:bodyPr/>
          <a:lstStyle/>
          <a:p>
            <a:fld id="{D4B68E41-6539-46E9-91A1-495A208E57D3}" type="datetimeFigureOut">
              <a:rPr kumimoji="1" lang="ja-JP" altLang="en-US" smtClean="0"/>
              <a:t>2024/6/27</a:t>
            </a:fld>
            <a:endParaRPr kumimoji="1" lang="ja-JP" altLang="en-US"/>
          </a:p>
        </p:txBody>
      </p:sp>
      <p:sp>
        <p:nvSpPr>
          <p:cNvPr id="8" name="フッター プレースホルダー 7">
            <a:extLst>
              <a:ext uri="{FF2B5EF4-FFF2-40B4-BE49-F238E27FC236}">
                <a16:creationId xmlns:a16="http://schemas.microsoft.com/office/drawing/2014/main" id="{0F28281B-0D48-F179-D7D5-0459489ED08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5CB88BB-7A81-6B76-E9F9-B379492DEA48}"/>
              </a:ext>
            </a:extLst>
          </p:cNvPr>
          <p:cNvSpPr>
            <a:spLocks noGrp="1"/>
          </p:cNvSpPr>
          <p:nvPr>
            <p:ph type="sldNum" sz="quarter" idx="12"/>
          </p:nvPr>
        </p:nvSpPr>
        <p:spPr/>
        <p:txBody>
          <a:bodyPr/>
          <a:lstStyle/>
          <a:p>
            <a:fld id="{F2867EFF-E4CC-4292-A794-682468E53D0B}" type="slidenum">
              <a:rPr kumimoji="1" lang="ja-JP" altLang="en-US" smtClean="0"/>
              <a:t>‹#›</a:t>
            </a:fld>
            <a:endParaRPr kumimoji="1" lang="ja-JP" altLang="en-US"/>
          </a:p>
        </p:txBody>
      </p:sp>
    </p:spTree>
    <p:extLst>
      <p:ext uri="{BB962C8B-B14F-4D97-AF65-F5344CB8AC3E}">
        <p14:creationId xmlns:p14="http://schemas.microsoft.com/office/powerpoint/2010/main" val="3202165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253E07-6B5D-6037-E345-4C5C3091CBE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32981B7-89CB-9C74-1BF3-8F60C4C4649F}"/>
              </a:ext>
            </a:extLst>
          </p:cNvPr>
          <p:cNvSpPr>
            <a:spLocks noGrp="1"/>
          </p:cNvSpPr>
          <p:nvPr>
            <p:ph type="dt" sz="half" idx="10"/>
          </p:nvPr>
        </p:nvSpPr>
        <p:spPr/>
        <p:txBody>
          <a:bodyPr/>
          <a:lstStyle/>
          <a:p>
            <a:fld id="{D4B68E41-6539-46E9-91A1-495A208E57D3}" type="datetimeFigureOut">
              <a:rPr kumimoji="1" lang="ja-JP" altLang="en-US" smtClean="0"/>
              <a:t>2024/6/27</a:t>
            </a:fld>
            <a:endParaRPr kumimoji="1" lang="ja-JP" altLang="en-US"/>
          </a:p>
        </p:txBody>
      </p:sp>
      <p:sp>
        <p:nvSpPr>
          <p:cNvPr id="4" name="フッター プレースホルダー 3">
            <a:extLst>
              <a:ext uri="{FF2B5EF4-FFF2-40B4-BE49-F238E27FC236}">
                <a16:creationId xmlns:a16="http://schemas.microsoft.com/office/drawing/2014/main" id="{60ACED5A-0DA5-30D7-AC7E-D0DEB61FA75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425974A-09EC-E864-A9A1-737AA260F1FD}"/>
              </a:ext>
            </a:extLst>
          </p:cNvPr>
          <p:cNvSpPr>
            <a:spLocks noGrp="1"/>
          </p:cNvSpPr>
          <p:nvPr>
            <p:ph type="sldNum" sz="quarter" idx="12"/>
          </p:nvPr>
        </p:nvSpPr>
        <p:spPr/>
        <p:txBody>
          <a:bodyPr/>
          <a:lstStyle/>
          <a:p>
            <a:fld id="{F2867EFF-E4CC-4292-A794-682468E53D0B}" type="slidenum">
              <a:rPr kumimoji="1" lang="ja-JP" altLang="en-US" smtClean="0"/>
              <a:t>‹#›</a:t>
            </a:fld>
            <a:endParaRPr kumimoji="1" lang="ja-JP" altLang="en-US"/>
          </a:p>
        </p:txBody>
      </p:sp>
    </p:spTree>
    <p:extLst>
      <p:ext uri="{BB962C8B-B14F-4D97-AF65-F5344CB8AC3E}">
        <p14:creationId xmlns:p14="http://schemas.microsoft.com/office/powerpoint/2010/main" val="1696824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920ABFA-4649-4631-C455-0A48CBECE434}"/>
              </a:ext>
            </a:extLst>
          </p:cNvPr>
          <p:cNvSpPr>
            <a:spLocks noGrp="1"/>
          </p:cNvSpPr>
          <p:nvPr>
            <p:ph type="dt" sz="half" idx="10"/>
          </p:nvPr>
        </p:nvSpPr>
        <p:spPr/>
        <p:txBody>
          <a:bodyPr/>
          <a:lstStyle/>
          <a:p>
            <a:fld id="{D4B68E41-6539-46E9-91A1-495A208E57D3}" type="datetimeFigureOut">
              <a:rPr kumimoji="1" lang="ja-JP" altLang="en-US" smtClean="0"/>
              <a:t>2024/6/27</a:t>
            </a:fld>
            <a:endParaRPr kumimoji="1" lang="ja-JP" altLang="en-US"/>
          </a:p>
        </p:txBody>
      </p:sp>
      <p:sp>
        <p:nvSpPr>
          <p:cNvPr id="3" name="フッター プレースホルダー 2">
            <a:extLst>
              <a:ext uri="{FF2B5EF4-FFF2-40B4-BE49-F238E27FC236}">
                <a16:creationId xmlns:a16="http://schemas.microsoft.com/office/drawing/2014/main" id="{3D7E1EF8-B5C4-6FC8-6238-1BE49327DEF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D7E2E46-5B40-F011-B37B-3A0AE9AE43E1}"/>
              </a:ext>
            </a:extLst>
          </p:cNvPr>
          <p:cNvSpPr>
            <a:spLocks noGrp="1"/>
          </p:cNvSpPr>
          <p:nvPr>
            <p:ph type="sldNum" sz="quarter" idx="12"/>
          </p:nvPr>
        </p:nvSpPr>
        <p:spPr/>
        <p:txBody>
          <a:bodyPr/>
          <a:lstStyle/>
          <a:p>
            <a:fld id="{F2867EFF-E4CC-4292-A794-682468E53D0B}" type="slidenum">
              <a:rPr kumimoji="1" lang="ja-JP" altLang="en-US" smtClean="0"/>
              <a:t>‹#›</a:t>
            </a:fld>
            <a:endParaRPr kumimoji="1" lang="ja-JP" altLang="en-US"/>
          </a:p>
        </p:txBody>
      </p:sp>
    </p:spTree>
    <p:extLst>
      <p:ext uri="{BB962C8B-B14F-4D97-AF65-F5344CB8AC3E}">
        <p14:creationId xmlns:p14="http://schemas.microsoft.com/office/powerpoint/2010/main" val="1328001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488FEE-8097-C92C-06A0-C1819321C24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14571F8-56F9-FDD1-6E85-30A69DB834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5C42A3B-EEC6-AA07-357B-46CE7F3A7D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1B2CE3D-45EA-BEF3-E0AD-EFA9524D4235}"/>
              </a:ext>
            </a:extLst>
          </p:cNvPr>
          <p:cNvSpPr>
            <a:spLocks noGrp="1"/>
          </p:cNvSpPr>
          <p:nvPr>
            <p:ph type="dt" sz="half" idx="10"/>
          </p:nvPr>
        </p:nvSpPr>
        <p:spPr/>
        <p:txBody>
          <a:bodyPr/>
          <a:lstStyle/>
          <a:p>
            <a:fld id="{D4B68E41-6539-46E9-91A1-495A208E57D3}" type="datetimeFigureOut">
              <a:rPr kumimoji="1" lang="ja-JP" altLang="en-US" smtClean="0"/>
              <a:t>2024/6/27</a:t>
            </a:fld>
            <a:endParaRPr kumimoji="1" lang="ja-JP" altLang="en-US"/>
          </a:p>
        </p:txBody>
      </p:sp>
      <p:sp>
        <p:nvSpPr>
          <p:cNvPr id="6" name="フッター プレースホルダー 5">
            <a:extLst>
              <a:ext uri="{FF2B5EF4-FFF2-40B4-BE49-F238E27FC236}">
                <a16:creationId xmlns:a16="http://schemas.microsoft.com/office/drawing/2014/main" id="{3783A187-34CE-783F-A4C2-58B2524998B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50B4D8A-2D85-C7D9-AAF1-6629259AF7E2}"/>
              </a:ext>
            </a:extLst>
          </p:cNvPr>
          <p:cNvSpPr>
            <a:spLocks noGrp="1"/>
          </p:cNvSpPr>
          <p:nvPr>
            <p:ph type="sldNum" sz="quarter" idx="12"/>
          </p:nvPr>
        </p:nvSpPr>
        <p:spPr/>
        <p:txBody>
          <a:bodyPr/>
          <a:lstStyle/>
          <a:p>
            <a:fld id="{F2867EFF-E4CC-4292-A794-682468E53D0B}" type="slidenum">
              <a:rPr kumimoji="1" lang="ja-JP" altLang="en-US" smtClean="0"/>
              <a:t>‹#›</a:t>
            </a:fld>
            <a:endParaRPr kumimoji="1" lang="ja-JP" altLang="en-US"/>
          </a:p>
        </p:txBody>
      </p:sp>
    </p:spTree>
    <p:extLst>
      <p:ext uri="{BB962C8B-B14F-4D97-AF65-F5344CB8AC3E}">
        <p14:creationId xmlns:p14="http://schemas.microsoft.com/office/powerpoint/2010/main" val="1946204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6D0E60-9CF8-29C7-D2E0-8E12A0A2909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09A3D01-0CE5-6368-FA3A-740F88F735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9020F32-5624-B1AF-5E31-11994FFD95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3EC0AB6-30B8-3482-5949-217B5B44FAF2}"/>
              </a:ext>
            </a:extLst>
          </p:cNvPr>
          <p:cNvSpPr>
            <a:spLocks noGrp="1"/>
          </p:cNvSpPr>
          <p:nvPr>
            <p:ph type="dt" sz="half" idx="10"/>
          </p:nvPr>
        </p:nvSpPr>
        <p:spPr/>
        <p:txBody>
          <a:bodyPr/>
          <a:lstStyle/>
          <a:p>
            <a:fld id="{D4B68E41-6539-46E9-91A1-495A208E57D3}" type="datetimeFigureOut">
              <a:rPr kumimoji="1" lang="ja-JP" altLang="en-US" smtClean="0"/>
              <a:t>2024/6/27</a:t>
            </a:fld>
            <a:endParaRPr kumimoji="1" lang="ja-JP" altLang="en-US"/>
          </a:p>
        </p:txBody>
      </p:sp>
      <p:sp>
        <p:nvSpPr>
          <p:cNvPr id="6" name="フッター プレースホルダー 5">
            <a:extLst>
              <a:ext uri="{FF2B5EF4-FFF2-40B4-BE49-F238E27FC236}">
                <a16:creationId xmlns:a16="http://schemas.microsoft.com/office/drawing/2014/main" id="{4E7ADB82-5AD7-FCCB-2B38-15BFCF139A0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3BAD526-9B45-3A6F-B1F1-D57880BB3A41}"/>
              </a:ext>
            </a:extLst>
          </p:cNvPr>
          <p:cNvSpPr>
            <a:spLocks noGrp="1"/>
          </p:cNvSpPr>
          <p:nvPr>
            <p:ph type="sldNum" sz="quarter" idx="12"/>
          </p:nvPr>
        </p:nvSpPr>
        <p:spPr/>
        <p:txBody>
          <a:bodyPr/>
          <a:lstStyle/>
          <a:p>
            <a:fld id="{F2867EFF-E4CC-4292-A794-682468E53D0B}" type="slidenum">
              <a:rPr kumimoji="1" lang="ja-JP" altLang="en-US" smtClean="0"/>
              <a:t>‹#›</a:t>
            </a:fld>
            <a:endParaRPr kumimoji="1" lang="ja-JP" altLang="en-US"/>
          </a:p>
        </p:txBody>
      </p:sp>
    </p:spTree>
    <p:extLst>
      <p:ext uri="{BB962C8B-B14F-4D97-AF65-F5344CB8AC3E}">
        <p14:creationId xmlns:p14="http://schemas.microsoft.com/office/powerpoint/2010/main" val="248232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67236A1-8EEC-708D-C90A-06F551B9C0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56E5FFD-71D2-4F04-5C8E-1C5CED2A75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F6378D3-D835-6BCD-A5A9-0E2210AC76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4B68E41-6539-46E9-91A1-495A208E57D3}" type="datetimeFigureOut">
              <a:rPr kumimoji="1" lang="ja-JP" altLang="en-US" smtClean="0"/>
              <a:t>2024/6/27</a:t>
            </a:fld>
            <a:endParaRPr kumimoji="1" lang="ja-JP" altLang="en-US"/>
          </a:p>
        </p:txBody>
      </p:sp>
      <p:sp>
        <p:nvSpPr>
          <p:cNvPr id="5" name="フッター プレースホルダー 4">
            <a:extLst>
              <a:ext uri="{FF2B5EF4-FFF2-40B4-BE49-F238E27FC236}">
                <a16:creationId xmlns:a16="http://schemas.microsoft.com/office/drawing/2014/main" id="{7CB418CC-8157-3C5A-2177-73654E7A37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7DDBFF5-4377-A976-4E06-8C1E7EFF6B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2867EFF-E4CC-4292-A794-682468E53D0B}" type="slidenum">
              <a:rPr kumimoji="1" lang="ja-JP" altLang="en-US" smtClean="0"/>
              <a:t>‹#›</a:t>
            </a:fld>
            <a:endParaRPr kumimoji="1" lang="ja-JP" altLang="en-US"/>
          </a:p>
        </p:txBody>
      </p:sp>
    </p:spTree>
    <p:extLst>
      <p:ext uri="{BB962C8B-B14F-4D97-AF65-F5344CB8AC3E}">
        <p14:creationId xmlns:p14="http://schemas.microsoft.com/office/powerpoint/2010/main" val="3431122522"/>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13.png"/><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customXml" Target="../ink/ink1.xml"/><Relationship Id="rId5" Type="http://schemas.openxmlformats.org/officeDocument/2006/relationships/image" Target="../media/image14.png"/><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80.png"/><Relationship Id="rId18" Type="http://schemas.openxmlformats.org/officeDocument/2006/relationships/customXml" Target="../ink/ink8.xml"/><Relationship Id="rId3" Type="http://schemas.openxmlformats.org/officeDocument/2006/relationships/image" Target="../media/image12.png"/><Relationship Id="rId21" Type="http://schemas.openxmlformats.org/officeDocument/2006/relationships/image" Target="../media/image120.png"/><Relationship Id="rId7" Type="http://schemas.openxmlformats.org/officeDocument/2006/relationships/image" Target="../media/image50.png"/><Relationship Id="rId12" Type="http://schemas.openxmlformats.org/officeDocument/2006/relationships/customXml" Target="../ink/ink5.xml"/><Relationship Id="rId17" Type="http://schemas.openxmlformats.org/officeDocument/2006/relationships/image" Target="../media/image100.png"/><Relationship Id="rId2" Type="http://schemas.openxmlformats.org/officeDocument/2006/relationships/notesSlide" Target="../notesSlides/notesSlide17.xml"/><Relationship Id="rId16" Type="http://schemas.openxmlformats.org/officeDocument/2006/relationships/customXml" Target="../ink/ink7.xml"/><Relationship Id="rId20" Type="http://schemas.openxmlformats.org/officeDocument/2006/relationships/customXml" Target="../ink/ink9.xml"/><Relationship Id="rId1" Type="http://schemas.openxmlformats.org/officeDocument/2006/relationships/slideLayout" Target="../slideLayouts/slideLayout6.xml"/><Relationship Id="rId6" Type="http://schemas.openxmlformats.org/officeDocument/2006/relationships/customXml" Target="../ink/ink2.xml"/><Relationship Id="rId11" Type="http://schemas.openxmlformats.org/officeDocument/2006/relationships/image" Target="../media/image70.png"/><Relationship Id="rId5" Type="http://schemas.openxmlformats.org/officeDocument/2006/relationships/image" Target="../media/image15.png"/><Relationship Id="rId15" Type="http://schemas.openxmlformats.org/officeDocument/2006/relationships/image" Target="../media/image90.png"/><Relationship Id="rId10" Type="http://schemas.openxmlformats.org/officeDocument/2006/relationships/customXml" Target="../ink/ink4.xml"/><Relationship Id="rId19" Type="http://schemas.openxmlformats.org/officeDocument/2006/relationships/image" Target="../media/image110.png"/><Relationship Id="rId4" Type="http://schemas.microsoft.com/office/2007/relationships/hdphoto" Target="../media/hdphoto2.wdp"/><Relationship Id="rId9" Type="http://schemas.openxmlformats.org/officeDocument/2006/relationships/image" Target="../media/image60.png"/><Relationship Id="rId14" Type="http://schemas.openxmlformats.org/officeDocument/2006/relationships/customXml" Target="../ink/ink6.xml"/></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グラフ, バブル チャート&#10;&#10;自動的に生成された説明">
            <a:extLst>
              <a:ext uri="{FF2B5EF4-FFF2-40B4-BE49-F238E27FC236}">
                <a16:creationId xmlns:a16="http://schemas.microsoft.com/office/drawing/2014/main" id="{700E7254-225F-E494-CA7C-090E93EEFE06}"/>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四角形: 角を丸くする 4">
            <a:extLst>
              <a:ext uri="{FF2B5EF4-FFF2-40B4-BE49-F238E27FC236}">
                <a16:creationId xmlns:a16="http://schemas.microsoft.com/office/drawing/2014/main" id="{5DDDCA94-BEC8-27D0-5089-1E650477F3A5}"/>
              </a:ext>
            </a:extLst>
          </p:cNvPr>
          <p:cNvSpPr/>
          <p:nvPr/>
        </p:nvSpPr>
        <p:spPr>
          <a:xfrm>
            <a:off x="1461654" y="1589133"/>
            <a:ext cx="9268691" cy="4091229"/>
          </a:xfrm>
          <a:prstGeom prst="roundRect">
            <a:avLst/>
          </a:prstGeom>
          <a:solidFill>
            <a:srgbClr val="FFFF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1C82B0"/>
              </a:solidFill>
            </a:endParaRPr>
          </a:p>
        </p:txBody>
      </p:sp>
      <p:sp>
        <p:nvSpPr>
          <p:cNvPr id="2" name="タイトル 1">
            <a:extLst>
              <a:ext uri="{FF2B5EF4-FFF2-40B4-BE49-F238E27FC236}">
                <a16:creationId xmlns:a16="http://schemas.microsoft.com/office/drawing/2014/main" id="{1DB94B9E-526F-D267-0CE6-CA1DABE25111}"/>
              </a:ext>
            </a:extLst>
          </p:cNvPr>
          <p:cNvSpPr>
            <a:spLocks noGrp="1"/>
          </p:cNvSpPr>
          <p:nvPr>
            <p:ph type="ctrTitle"/>
          </p:nvPr>
        </p:nvSpPr>
        <p:spPr>
          <a:xfrm>
            <a:off x="1524000" y="679199"/>
            <a:ext cx="9144000" cy="2387600"/>
          </a:xfrm>
        </p:spPr>
        <p:txBody>
          <a:bodyPr/>
          <a:lstStyle/>
          <a:p>
            <a:r>
              <a:rPr lang="en-US" altLang="ja-JP" b="1" dirty="0">
                <a:solidFill>
                  <a:schemeClr val="tx1">
                    <a:lumMod val="75000"/>
                    <a:lumOff val="25000"/>
                  </a:schemeClr>
                </a:solidFill>
              </a:rPr>
              <a:t>WEB</a:t>
            </a:r>
            <a:r>
              <a:rPr lang="ja-JP" altLang="en-US" b="1" dirty="0">
                <a:solidFill>
                  <a:schemeClr val="tx1">
                    <a:lumMod val="75000"/>
                    <a:lumOff val="25000"/>
                  </a:schemeClr>
                </a:solidFill>
              </a:rPr>
              <a:t>アプリ成果発表</a:t>
            </a:r>
            <a:endParaRPr kumimoji="1" lang="ja-JP" altLang="en-US" b="1" dirty="0">
              <a:solidFill>
                <a:schemeClr val="tx1">
                  <a:lumMod val="75000"/>
                  <a:lumOff val="25000"/>
                </a:schemeClr>
              </a:solidFill>
            </a:endParaRPr>
          </a:p>
        </p:txBody>
      </p:sp>
      <p:sp>
        <p:nvSpPr>
          <p:cNvPr id="3" name="字幕 2">
            <a:extLst>
              <a:ext uri="{FF2B5EF4-FFF2-40B4-BE49-F238E27FC236}">
                <a16:creationId xmlns:a16="http://schemas.microsoft.com/office/drawing/2014/main" id="{6BA6109B-D675-87EB-D4CE-DB8FD611A5AA}"/>
              </a:ext>
            </a:extLst>
          </p:cNvPr>
          <p:cNvSpPr>
            <a:spLocks noGrp="1"/>
          </p:cNvSpPr>
          <p:nvPr>
            <p:ph type="subTitle" idx="1"/>
          </p:nvPr>
        </p:nvSpPr>
        <p:spPr>
          <a:xfrm>
            <a:off x="1751012" y="3458685"/>
            <a:ext cx="8689976" cy="1371599"/>
          </a:xfrm>
        </p:spPr>
        <p:txBody>
          <a:bodyPr>
            <a:noAutofit/>
          </a:bodyPr>
          <a:lstStyle/>
          <a:p>
            <a:r>
              <a:rPr kumimoji="1" lang="en-US" altLang="ja-JP" sz="3600" dirty="0">
                <a:solidFill>
                  <a:schemeClr val="tx1">
                    <a:lumMod val="75000"/>
                    <a:lumOff val="25000"/>
                  </a:schemeClr>
                </a:solidFill>
              </a:rPr>
              <a:t>D2</a:t>
            </a:r>
            <a:endParaRPr lang="en-US" altLang="ja-JP" sz="3600" dirty="0">
              <a:solidFill>
                <a:schemeClr val="tx1">
                  <a:lumMod val="75000"/>
                  <a:lumOff val="25000"/>
                </a:schemeClr>
              </a:solidFill>
            </a:endParaRPr>
          </a:p>
          <a:p>
            <a:r>
              <a:rPr kumimoji="1" lang="ja-JP" altLang="en-US" sz="3600" dirty="0">
                <a:solidFill>
                  <a:schemeClr val="tx1">
                    <a:lumMod val="75000"/>
                    <a:lumOff val="25000"/>
                  </a:schemeClr>
                </a:solidFill>
              </a:rPr>
              <a:t>政久隼士、飯田花梨、和気臣哉</a:t>
            </a:r>
            <a:endParaRPr kumimoji="1" lang="en-US" altLang="ja-JP" sz="3600" dirty="0">
              <a:solidFill>
                <a:schemeClr val="tx1">
                  <a:lumMod val="75000"/>
                  <a:lumOff val="25000"/>
                </a:schemeClr>
              </a:solidFill>
            </a:endParaRPr>
          </a:p>
          <a:p>
            <a:r>
              <a:rPr kumimoji="1" lang="ja-JP" altLang="en-US" sz="3600" dirty="0">
                <a:solidFill>
                  <a:schemeClr val="tx1">
                    <a:lumMod val="75000"/>
                    <a:lumOff val="25000"/>
                  </a:schemeClr>
                </a:solidFill>
              </a:rPr>
              <a:t>大門亮太、藤井優花、田中友規</a:t>
            </a:r>
            <a:endParaRPr kumimoji="1" lang="en-US" altLang="ja-JP" sz="3600" dirty="0">
              <a:solidFill>
                <a:schemeClr val="tx1">
                  <a:lumMod val="75000"/>
                  <a:lumOff val="25000"/>
                </a:schemeClr>
              </a:solidFill>
            </a:endParaRPr>
          </a:p>
        </p:txBody>
      </p:sp>
    </p:spTree>
    <p:extLst>
      <p:ext uri="{BB962C8B-B14F-4D97-AF65-F5344CB8AC3E}">
        <p14:creationId xmlns:p14="http://schemas.microsoft.com/office/powerpoint/2010/main" val="181948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グラフ, バブル チャート&#10;&#10;自動的に生成された説明">
            <a:extLst>
              <a:ext uri="{FF2B5EF4-FFF2-40B4-BE49-F238E27FC236}">
                <a16:creationId xmlns:a16="http://schemas.microsoft.com/office/drawing/2014/main" id="{7C6D2070-4171-7E87-DDCB-8877F6B57EE5}"/>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四角形: 角を丸くする 3">
            <a:extLst>
              <a:ext uri="{FF2B5EF4-FFF2-40B4-BE49-F238E27FC236}">
                <a16:creationId xmlns:a16="http://schemas.microsoft.com/office/drawing/2014/main" id="{2DB4A35F-FC2D-62D1-3ED3-6CDA1A1938AF}"/>
              </a:ext>
            </a:extLst>
          </p:cNvPr>
          <p:cNvSpPr/>
          <p:nvPr/>
        </p:nvSpPr>
        <p:spPr>
          <a:xfrm>
            <a:off x="2225154" y="2667503"/>
            <a:ext cx="7741689" cy="1522991"/>
          </a:xfrm>
          <a:prstGeom prst="roundRect">
            <a:avLst/>
          </a:prstGeom>
          <a:solidFill>
            <a:srgbClr val="FFFF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1C82B0"/>
              </a:solidFill>
            </a:endParaRPr>
          </a:p>
        </p:txBody>
      </p:sp>
      <p:sp>
        <p:nvSpPr>
          <p:cNvPr id="2" name="タイトル 1">
            <a:extLst>
              <a:ext uri="{FF2B5EF4-FFF2-40B4-BE49-F238E27FC236}">
                <a16:creationId xmlns:a16="http://schemas.microsoft.com/office/drawing/2014/main" id="{EB2E5304-2489-DBC9-1707-7A76D0A33913}"/>
              </a:ext>
            </a:extLst>
          </p:cNvPr>
          <p:cNvSpPr>
            <a:spLocks noGrp="1"/>
          </p:cNvSpPr>
          <p:nvPr>
            <p:ph type="title"/>
          </p:nvPr>
        </p:nvSpPr>
        <p:spPr>
          <a:xfrm>
            <a:off x="2316709" y="2864931"/>
            <a:ext cx="7558577" cy="1325563"/>
          </a:xfrm>
        </p:spPr>
        <p:txBody>
          <a:bodyPr>
            <a:normAutofit fontScale="90000"/>
          </a:bodyPr>
          <a:lstStyle/>
          <a:p>
            <a:pPr algn="ctr"/>
            <a:r>
              <a:rPr lang="ja-JP" altLang="en-US" sz="6000" b="1" dirty="0">
                <a:solidFill>
                  <a:schemeClr val="tx1">
                    <a:lumMod val="75000"/>
                    <a:lumOff val="25000"/>
                  </a:schemeClr>
                </a:solidFill>
                <a:latin typeface="+mj-ea"/>
              </a:rPr>
              <a:t>デモンストレーション</a:t>
            </a:r>
          </a:p>
        </p:txBody>
      </p:sp>
    </p:spTree>
    <p:extLst>
      <p:ext uri="{BB962C8B-B14F-4D97-AF65-F5344CB8AC3E}">
        <p14:creationId xmlns:p14="http://schemas.microsoft.com/office/powerpoint/2010/main" val="1793088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グラフ, バブル チャート&#10;&#10;自動的に生成された説明">
            <a:extLst>
              <a:ext uri="{FF2B5EF4-FFF2-40B4-BE49-F238E27FC236}">
                <a16:creationId xmlns:a16="http://schemas.microsoft.com/office/drawing/2014/main" id="{F35C5F2E-565C-B315-9F2A-B94F3B9D88DA}"/>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四角形: 角を丸くする 3">
            <a:extLst>
              <a:ext uri="{FF2B5EF4-FFF2-40B4-BE49-F238E27FC236}">
                <a16:creationId xmlns:a16="http://schemas.microsoft.com/office/drawing/2014/main" id="{DFF61A24-F709-2DBB-A008-F6650DA5567E}"/>
              </a:ext>
            </a:extLst>
          </p:cNvPr>
          <p:cNvSpPr/>
          <p:nvPr/>
        </p:nvSpPr>
        <p:spPr>
          <a:xfrm>
            <a:off x="1708322" y="2588946"/>
            <a:ext cx="8775355" cy="1680107"/>
          </a:xfrm>
          <a:prstGeom prst="roundRect">
            <a:avLst/>
          </a:prstGeom>
          <a:solidFill>
            <a:srgbClr val="FFFF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1C82B0"/>
              </a:solidFill>
            </a:endParaRPr>
          </a:p>
        </p:txBody>
      </p:sp>
      <p:sp>
        <p:nvSpPr>
          <p:cNvPr id="2" name="タイトル 1">
            <a:extLst>
              <a:ext uri="{FF2B5EF4-FFF2-40B4-BE49-F238E27FC236}">
                <a16:creationId xmlns:a16="http://schemas.microsoft.com/office/drawing/2014/main" id="{EB2E5304-2489-DBC9-1707-7A76D0A33913}"/>
              </a:ext>
            </a:extLst>
          </p:cNvPr>
          <p:cNvSpPr>
            <a:spLocks noGrp="1"/>
          </p:cNvSpPr>
          <p:nvPr>
            <p:ph type="title"/>
          </p:nvPr>
        </p:nvSpPr>
        <p:spPr>
          <a:xfrm>
            <a:off x="536641" y="2676628"/>
            <a:ext cx="11118715" cy="1680107"/>
          </a:xfrm>
        </p:spPr>
        <p:txBody>
          <a:bodyPr>
            <a:normAutofit/>
          </a:bodyPr>
          <a:lstStyle/>
          <a:p>
            <a:pPr algn="ctr"/>
            <a:r>
              <a:rPr lang="ja-JP" altLang="en-US" sz="6000" b="1" dirty="0">
                <a:solidFill>
                  <a:schemeClr val="tx1">
                    <a:lumMod val="75000"/>
                    <a:lumOff val="25000"/>
                  </a:schemeClr>
                </a:solidFill>
                <a:latin typeface="+mj-ea"/>
              </a:rPr>
              <a:t>各画面でこだわった点</a:t>
            </a:r>
          </a:p>
        </p:txBody>
      </p:sp>
    </p:spTree>
    <p:extLst>
      <p:ext uri="{BB962C8B-B14F-4D97-AF65-F5344CB8AC3E}">
        <p14:creationId xmlns:p14="http://schemas.microsoft.com/office/powerpoint/2010/main" val="180489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グラフ, バブル チャート&#10;&#10;自動的に生成された説明">
            <a:extLst>
              <a:ext uri="{FF2B5EF4-FFF2-40B4-BE49-F238E27FC236}">
                <a16:creationId xmlns:a16="http://schemas.microsoft.com/office/drawing/2014/main" id="{BA5A78FE-C413-9E5B-C85B-AD19FFB9C08C}"/>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図 4" descr="テキスト&#10;&#10;自動的に生成された説明">
            <a:extLst>
              <a:ext uri="{FF2B5EF4-FFF2-40B4-BE49-F238E27FC236}">
                <a16:creationId xmlns:a16="http://schemas.microsoft.com/office/drawing/2014/main" id="{BE5E791E-B626-7A83-3123-EA42981C31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121" y="1722985"/>
            <a:ext cx="11317279" cy="2629267"/>
          </a:xfrm>
          <a:prstGeom prst="rect">
            <a:avLst/>
          </a:prstGeom>
        </p:spPr>
      </p:pic>
      <p:pic>
        <p:nvPicPr>
          <p:cNvPr id="9" name="図 8">
            <a:extLst>
              <a:ext uri="{FF2B5EF4-FFF2-40B4-BE49-F238E27FC236}">
                <a16:creationId xmlns:a16="http://schemas.microsoft.com/office/drawing/2014/main" id="{E8627178-907F-1529-5DD9-9B4E3754DD51}"/>
              </a:ext>
            </a:extLst>
          </p:cNvPr>
          <p:cNvPicPr>
            <a:picLocks noChangeAspect="1"/>
          </p:cNvPicPr>
          <p:nvPr/>
        </p:nvPicPr>
        <p:blipFill rotWithShape="1">
          <a:blip r:embed="rId5">
            <a:extLst>
              <a:ext uri="{28A0092B-C50C-407E-A947-70E740481C1C}">
                <a14:useLocalDpi xmlns:a14="http://schemas.microsoft.com/office/drawing/2010/main" val="0"/>
              </a:ext>
            </a:extLst>
          </a:blip>
          <a:srcRect t="1" b="-8759"/>
          <a:stretch/>
        </p:blipFill>
        <p:spPr>
          <a:xfrm>
            <a:off x="610080" y="6244494"/>
            <a:ext cx="9373908" cy="269377"/>
          </a:xfrm>
          <a:prstGeom prst="rect">
            <a:avLst/>
          </a:prstGeom>
        </p:spPr>
      </p:pic>
      <p:sp>
        <p:nvSpPr>
          <p:cNvPr id="10" name="テキスト ボックス 9">
            <a:extLst>
              <a:ext uri="{FF2B5EF4-FFF2-40B4-BE49-F238E27FC236}">
                <a16:creationId xmlns:a16="http://schemas.microsoft.com/office/drawing/2014/main" id="{A6427698-A56B-0FC0-CD8F-6C2DC5023C4F}"/>
              </a:ext>
            </a:extLst>
          </p:cNvPr>
          <p:cNvSpPr txBox="1"/>
          <p:nvPr/>
        </p:nvSpPr>
        <p:spPr>
          <a:xfrm>
            <a:off x="610080" y="1113441"/>
            <a:ext cx="626824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LoginServlet.java(</a:t>
            </a:r>
            <a:r>
              <a:rPr kumimoji="1" lang="ja-JP" altLang="en-US" sz="2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ログイン画面</a:t>
            </a:r>
            <a:r>
              <a:rPr kumimoji="1" lang="en-US" altLang="ja-JP" sz="2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a:t>
            </a:r>
          </a:p>
        </p:txBody>
      </p:sp>
      <p:sp>
        <p:nvSpPr>
          <p:cNvPr id="11" name="テキスト ボックス 10">
            <a:extLst>
              <a:ext uri="{FF2B5EF4-FFF2-40B4-BE49-F238E27FC236}">
                <a16:creationId xmlns:a16="http://schemas.microsoft.com/office/drawing/2014/main" id="{DF09601D-D674-5DF0-99BC-FB4097526C38}"/>
              </a:ext>
            </a:extLst>
          </p:cNvPr>
          <p:cNvSpPr txBox="1"/>
          <p:nvPr/>
        </p:nvSpPr>
        <p:spPr>
          <a:xfrm>
            <a:off x="610080" y="5584131"/>
            <a:ext cx="626824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LockServlet.java(</a:t>
            </a:r>
            <a:r>
              <a:rPr kumimoji="1" lang="ja-JP" altLang="en-US" sz="2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親のログイン画面</a:t>
            </a:r>
            <a:r>
              <a:rPr kumimoji="1" lang="en-US" altLang="ja-JP" sz="2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a:t>
            </a:r>
          </a:p>
        </p:txBody>
      </p:sp>
      <p:sp>
        <p:nvSpPr>
          <p:cNvPr id="15" name="矢印: 下 14">
            <a:extLst>
              <a:ext uri="{FF2B5EF4-FFF2-40B4-BE49-F238E27FC236}">
                <a16:creationId xmlns:a16="http://schemas.microsoft.com/office/drawing/2014/main" id="{66467E7A-0E0D-6FBB-72B2-8D3C50E1C3B9}"/>
              </a:ext>
            </a:extLst>
          </p:cNvPr>
          <p:cNvSpPr/>
          <p:nvPr/>
        </p:nvSpPr>
        <p:spPr>
          <a:xfrm>
            <a:off x="3134600" y="4388032"/>
            <a:ext cx="2346960" cy="1058956"/>
          </a:xfrm>
          <a:prstGeom prst="downArrow">
            <a:avLst>
              <a:gd name="adj1" fmla="val 39326"/>
              <a:gd name="adj2" fmla="val 65034"/>
            </a:avLst>
          </a:prstGeom>
          <a:solidFill>
            <a:schemeClr val="accent2">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2" name="テキスト ボックス 1">
            <a:extLst>
              <a:ext uri="{FF2B5EF4-FFF2-40B4-BE49-F238E27FC236}">
                <a16:creationId xmlns:a16="http://schemas.microsoft.com/office/drawing/2014/main" id="{6CC78BD2-BFE2-CEFB-448A-B70838D560F0}"/>
              </a:ext>
            </a:extLst>
          </p:cNvPr>
          <p:cNvSpPr txBox="1"/>
          <p:nvPr/>
        </p:nvSpPr>
        <p:spPr>
          <a:xfrm>
            <a:off x="6764021" y="5251762"/>
            <a:ext cx="531367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FF0000"/>
                </a:solidFill>
                <a:effectLst/>
                <a:uLnTx/>
                <a:uFillTx/>
                <a:latin typeface="游ゴシック" panose="02110004020202020204"/>
                <a:ea typeface="游ゴシック" panose="020B0400000000000000" pitchFamily="50" charset="-128"/>
                <a:cs typeface="+mn-cs"/>
              </a:rPr>
              <a:t>データベースに接続しなくていい！</a:t>
            </a:r>
          </a:p>
        </p:txBody>
      </p:sp>
      <p:sp>
        <p:nvSpPr>
          <p:cNvPr id="4" name="四角形: 角を丸くする 3">
            <a:extLst>
              <a:ext uri="{FF2B5EF4-FFF2-40B4-BE49-F238E27FC236}">
                <a16:creationId xmlns:a16="http://schemas.microsoft.com/office/drawing/2014/main" id="{98679184-AF51-B6F3-6825-C8C53401B440}"/>
              </a:ext>
            </a:extLst>
          </p:cNvPr>
          <p:cNvSpPr/>
          <p:nvPr/>
        </p:nvSpPr>
        <p:spPr>
          <a:xfrm>
            <a:off x="443831" y="189831"/>
            <a:ext cx="7874810" cy="913177"/>
          </a:xfrm>
          <a:prstGeom prst="roundRect">
            <a:avLst/>
          </a:prstGeom>
          <a:solidFill>
            <a:srgbClr val="FFFF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1C82B0"/>
              </a:solidFill>
            </a:endParaRPr>
          </a:p>
        </p:txBody>
      </p:sp>
      <p:sp>
        <p:nvSpPr>
          <p:cNvPr id="16" name="テキスト ボックス 15">
            <a:extLst>
              <a:ext uri="{FF2B5EF4-FFF2-40B4-BE49-F238E27FC236}">
                <a16:creationId xmlns:a16="http://schemas.microsoft.com/office/drawing/2014/main" id="{D2F1D5E9-A813-8210-52D3-5E71A47022B1}"/>
              </a:ext>
            </a:extLst>
          </p:cNvPr>
          <p:cNvSpPr txBox="1"/>
          <p:nvPr/>
        </p:nvSpPr>
        <p:spPr>
          <a:xfrm>
            <a:off x="427200" y="319231"/>
            <a:ext cx="1010872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ログイン画面・親のログイン画面</a:t>
            </a:r>
          </a:p>
        </p:txBody>
      </p:sp>
    </p:spTree>
    <p:extLst>
      <p:ext uri="{BB962C8B-B14F-4D97-AF65-F5344CB8AC3E}">
        <p14:creationId xmlns:p14="http://schemas.microsoft.com/office/powerpoint/2010/main" val="1379403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グラフ, バブル チャート&#10;&#10;自動的に生成された説明">
            <a:extLst>
              <a:ext uri="{FF2B5EF4-FFF2-40B4-BE49-F238E27FC236}">
                <a16:creationId xmlns:a16="http://schemas.microsoft.com/office/drawing/2014/main" id="{AE1480EF-EAD3-568B-F0A5-8476BB8271EB}"/>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コンテンツ プレースホルダー 4" descr="テキスト&#10;&#10;自動的に生成された説明">
            <a:extLst>
              <a:ext uri="{FF2B5EF4-FFF2-40B4-BE49-F238E27FC236}">
                <a16:creationId xmlns:a16="http://schemas.microsoft.com/office/drawing/2014/main" id="{3F210A85-84BF-D03E-7BFC-D69C19000089}"/>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22800" t="26491" r="16894" b="27639"/>
          <a:stretch/>
        </p:blipFill>
        <p:spPr>
          <a:xfrm>
            <a:off x="5124962" y="3226254"/>
            <a:ext cx="6749712" cy="2887801"/>
          </a:xfrm>
        </p:spPr>
      </p:pic>
      <p:sp>
        <p:nvSpPr>
          <p:cNvPr id="3" name="テキスト ボックス 2">
            <a:extLst>
              <a:ext uri="{FF2B5EF4-FFF2-40B4-BE49-F238E27FC236}">
                <a16:creationId xmlns:a16="http://schemas.microsoft.com/office/drawing/2014/main" id="{4EF84CDE-7F60-3A94-5240-7F44D20DAB2F}"/>
              </a:ext>
            </a:extLst>
          </p:cNvPr>
          <p:cNvSpPr txBox="1"/>
          <p:nvPr/>
        </p:nvSpPr>
        <p:spPr>
          <a:xfrm>
            <a:off x="15871" y="3029049"/>
            <a:ext cx="510909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w="0"/>
                <a:solidFill>
                  <a:srgbClr val="156082"/>
                </a:solidFill>
                <a:effectLst>
                  <a:outerShdw blurRad="38100" dist="25400" dir="5400000" algn="ctr" rotWithShape="0">
                    <a:srgbClr val="6E747A">
                      <a:alpha val="43000"/>
                    </a:srgbClr>
                  </a:outerShdw>
                </a:effectLst>
                <a:uLnTx/>
                <a:uFillTx/>
                <a:latin typeface="游ゴシック" panose="02110004020202020204"/>
                <a:ea typeface="游ゴシック" panose="020B0400000000000000" pitchFamily="50" charset="-128"/>
                <a:cs typeface="+mn-cs"/>
              </a:rPr>
              <a:t>ラジオボタンで選択した色を・・・</a:t>
            </a:r>
          </a:p>
        </p:txBody>
      </p:sp>
      <p:sp>
        <p:nvSpPr>
          <p:cNvPr id="4" name="テキスト ボックス 3">
            <a:extLst>
              <a:ext uri="{FF2B5EF4-FFF2-40B4-BE49-F238E27FC236}">
                <a16:creationId xmlns:a16="http://schemas.microsoft.com/office/drawing/2014/main" id="{D9E97305-9942-5F8F-2177-B947B91FBB85}"/>
              </a:ext>
            </a:extLst>
          </p:cNvPr>
          <p:cNvSpPr txBox="1"/>
          <p:nvPr/>
        </p:nvSpPr>
        <p:spPr>
          <a:xfrm>
            <a:off x="229420" y="6235319"/>
            <a:ext cx="5416868" cy="4616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sng" strike="noStrike" kern="1200" cap="none" spc="0" normalizeH="0" baseline="0" noProof="0" dirty="0">
                <a:ln>
                  <a:noFill/>
                </a:ln>
                <a:solidFill>
                  <a:schemeClr val="accent2"/>
                </a:solidFill>
                <a:effectLst/>
                <a:uLnTx/>
                <a:uFillTx/>
                <a:latin typeface="游ゴシック" panose="02110004020202020204"/>
                <a:ea typeface="游ゴシック" panose="020B0400000000000000" pitchFamily="50" charset="-128"/>
                <a:cs typeface="+mn-cs"/>
              </a:rPr>
              <a:t>子どもごとに好きな色を設定できる！</a:t>
            </a:r>
          </a:p>
        </p:txBody>
      </p:sp>
      <p:pic>
        <p:nvPicPr>
          <p:cNvPr id="8" name="図 7" descr="テキスト&#10;&#10;自動的に生成された説明">
            <a:extLst>
              <a:ext uri="{FF2B5EF4-FFF2-40B4-BE49-F238E27FC236}">
                <a16:creationId xmlns:a16="http://schemas.microsoft.com/office/drawing/2014/main" id="{B8ECA752-2752-4400-D2A5-40B5FA041B71}"/>
              </a:ext>
            </a:extLst>
          </p:cNvPr>
          <p:cNvPicPr>
            <a:picLocks noChangeAspect="1"/>
          </p:cNvPicPr>
          <p:nvPr/>
        </p:nvPicPr>
        <p:blipFill rotWithShape="1">
          <a:blip r:embed="rId5">
            <a:extLst>
              <a:ext uri="{28A0092B-C50C-407E-A947-70E740481C1C}">
                <a14:useLocalDpi xmlns:a14="http://schemas.microsoft.com/office/drawing/2010/main" val="0"/>
              </a:ext>
            </a:extLst>
          </a:blip>
          <a:srcRect l="17419" t="40286" r="10322" b="37824"/>
          <a:stretch/>
        </p:blipFill>
        <p:spPr>
          <a:xfrm>
            <a:off x="804185" y="992342"/>
            <a:ext cx="10583630" cy="1803509"/>
          </a:xfrm>
          <a:prstGeom prst="rect">
            <a:avLst/>
          </a:prstGeom>
        </p:spPr>
      </p:pic>
      <p:sp>
        <p:nvSpPr>
          <p:cNvPr id="10" name="テキスト ボックス 9">
            <a:extLst>
              <a:ext uri="{FF2B5EF4-FFF2-40B4-BE49-F238E27FC236}">
                <a16:creationId xmlns:a16="http://schemas.microsoft.com/office/drawing/2014/main" id="{E930ACD5-2962-1F96-653A-990B0BCC989B}"/>
              </a:ext>
            </a:extLst>
          </p:cNvPr>
          <p:cNvSpPr txBox="1"/>
          <p:nvPr/>
        </p:nvSpPr>
        <p:spPr>
          <a:xfrm>
            <a:off x="1076038" y="3547013"/>
            <a:ext cx="3935273"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w="0"/>
                <a:solidFill>
                  <a:srgbClr val="156082"/>
                </a:solidFill>
                <a:effectLst>
                  <a:outerShdw blurRad="38100" dist="25400" dir="5400000" algn="ctr" rotWithShape="0">
                    <a:srgbClr val="6E747A">
                      <a:alpha val="43000"/>
                    </a:srgbClr>
                  </a:outerShdw>
                </a:effectLst>
                <a:uLnTx/>
                <a:uFillTx/>
                <a:latin typeface="游ゴシック" panose="02110004020202020204"/>
                <a:ea typeface="游ゴシック" panose="020B0400000000000000" pitchFamily="50" charset="-128"/>
                <a:cs typeface="+mn-cs"/>
              </a:rPr>
              <a:t>ローカルストレージに保存</a:t>
            </a:r>
          </a:p>
        </p:txBody>
      </p:sp>
      <p:pic>
        <p:nvPicPr>
          <p:cNvPr id="7" name="図 6" descr="グラフィカル ユーザー インターフェイス&#10;&#10;自動的に生成された説明">
            <a:extLst>
              <a:ext uri="{FF2B5EF4-FFF2-40B4-BE49-F238E27FC236}">
                <a16:creationId xmlns:a16="http://schemas.microsoft.com/office/drawing/2014/main" id="{641396B5-DE0F-3615-0D15-71B769F39081}"/>
              </a:ext>
            </a:extLst>
          </p:cNvPr>
          <p:cNvPicPr>
            <a:picLocks noChangeAspect="1"/>
          </p:cNvPicPr>
          <p:nvPr/>
        </p:nvPicPr>
        <p:blipFill rotWithShape="1">
          <a:blip r:embed="rId6">
            <a:extLst>
              <a:ext uri="{28A0092B-C50C-407E-A947-70E740481C1C}">
                <a14:useLocalDpi xmlns:a14="http://schemas.microsoft.com/office/drawing/2010/main" val="0"/>
              </a:ext>
            </a:extLst>
          </a:blip>
          <a:srcRect l="22661" t="21219" r="27822" b="43226"/>
          <a:stretch/>
        </p:blipFill>
        <p:spPr>
          <a:xfrm>
            <a:off x="169132" y="4248353"/>
            <a:ext cx="4465140" cy="1803509"/>
          </a:xfrm>
          <a:prstGeom prst="rect">
            <a:avLst/>
          </a:prstGeom>
        </p:spPr>
      </p:pic>
      <p:sp>
        <p:nvSpPr>
          <p:cNvPr id="9" name="四角形: 角を丸くする 8">
            <a:extLst>
              <a:ext uri="{FF2B5EF4-FFF2-40B4-BE49-F238E27FC236}">
                <a16:creationId xmlns:a16="http://schemas.microsoft.com/office/drawing/2014/main" id="{BA3F5545-B198-B8A9-8D3E-0B4114CDA289}"/>
              </a:ext>
            </a:extLst>
          </p:cNvPr>
          <p:cNvSpPr/>
          <p:nvPr/>
        </p:nvSpPr>
        <p:spPr>
          <a:xfrm>
            <a:off x="169132" y="87650"/>
            <a:ext cx="3211378" cy="821201"/>
          </a:xfrm>
          <a:prstGeom prst="roundRect">
            <a:avLst/>
          </a:prstGeom>
          <a:solidFill>
            <a:srgbClr val="FFFF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1C82B0"/>
              </a:solidFill>
            </a:endParaRPr>
          </a:p>
        </p:txBody>
      </p:sp>
      <p:sp>
        <p:nvSpPr>
          <p:cNvPr id="2" name="タイトル 1">
            <a:extLst>
              <a:ext uri="{FF2B5EF4-FFF2-40B4-BE49-F238E27FC236}">
                <a16:creationId xmlns:a16="http://schemas.microsoft.com/office/drawing/2014/main" id="{8C4AC1AF-0119-A8D4-E2F3-9D0015A894A9}"/>
              </a:ext>
            </a:extLst>
          </p:cNvPr>
          <p:cNvSpPr>
            <a:spLocks noGrp="1"/>
          </p:cNvSpPr>
          <p:nvPr>
            <p:ph type="title"/>
          </p:nvPr>
        </p:nvSpPr>
        <p:spPr>
          <a:xfrm>
            <a:off x="297450" y="137278"/>
            <a:ext cx="10515600" cy="821201"/>
          </a:xfrm>
        </p:spPr>
        <p:txBody>
          <a:bodyPr/>
          <a:lstStyle/>
          <a:p>
            <a:r>
              <a:rPr kumimoji="1" lang="en-US" altLang="ja-JP" dirty="0"/>
              <a:t>HOME</a:t>
            </a:r>
            <a:r>
              <a:rPr kumimoji="1" lang="ja-JP" altLang="en-US" dirty="0"/>
              <a:t>画面</a:t>
            </a:r>
          </a:p>
        </p:txBody>
      </p:sp>
    </p:spTree>
    <p:extLst>
      <p:ext uri="{BB962C8B-B14F-4D97-AF65-F5344CB8AC3E}">
        <p14:creationId xmlns:p14="http://schemas.microsoft.com/office/powerpoint/2010/main" val="3246564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グラフ, バブル チャート&#10;&#10;自動的に生成された説明">
            <a:extLst>
              <a:ext uri="{FF2B5EF4-FFF2-40B4-BE49-F238E27FC236}">
                <a16:creationId xmlns:a16="http://schemas.microsoft.com/office/drawing/2014/main" id="{9C447744-1CCC-DED2-6D09-6160B6237F3D}"/>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6" name="図 15" descr="グラフィカル ユーザー インターフェイス, テキスト, アプリケーション&#10;&#10;自動的に生成された説明">
            <a:extLst>
              <a:ext uri="{FF2B5EF4-FFF2-40B4-BE49-F238E27FC236}">
                <a16:creationId xmlns:a16="http://schemas.microsoft.com/office/drawing/2014/main" id="{3E8BCBE2-5F93-F213-193D-DB011C368E4C}"/>
              </a:ext>
            </a:extLst>
          </p:cNvPr>
          <p:cNvPicPr>
            <a:picLocks noChangeAspect="1"/>
          </p:cNvPicPr>
          <p:nvPr/>
        </p:nvPicPr>
        <p:blipFill rotWithShape="1">
          <a:blip r:embed="rId4">
            <a:extLst>
              <a:ext uri="{28A0092B-C50C-407E-A947-70E740481C1C}">
                <a14:useLocalDpi xmlns:a14="http://schemas.microsoft.com/office/drawing/2010/main" val="0"/>
              </a:ext>
            </a:extLst>
          </a:blip>
          <a:srcRect l="18710" t="26523" r="19919" b="22581"/>
          <a:stretch/>
        </p:blipFill>
        <p:spPr>
          <a:xfrm>
            <a:off x="70056" y="1464544"/>
            <a:ext cx="7482348" cy="3490451"/>
          </a:xfrm>
          <a:prstGeom prst="rect">
            <a:avLst/>
          </a:prstGeom>
        </p:spPr>
      </p:pic>
      <p:sp>
        <p:nvSpPr>
          <p:cNvPr id="12" name="右中かっこ 11">
            <a:extLst>
              <a:ext uri="{FF2B5EF4-FFF2-40B4-BE49-F238E27FC236}">
                <a16:creationId xmlns:a16="http://schemas.microsoft.com/office/drawing/2014/main" id="{EAF66389-5AEB-02FD-428A-E5379D68627C}"/>
              </a:ext>
            </a:extLst>
          </p:cNvPr>
          <p:cNvSpPr/>
          <p:nvPr/>
        </p:nvSpPr>
        <p:spPr>
          <a:xfrm>
            <a:off x="7288681" y="2147655"/>
            <a:ext cx="737420" cy="2124230"/>
          </a:xfrm>
          <a:prstGeom prst="rightBrace">
            <a:avLst>
              <a:gd name="adj1" fmla="val 8333"/>
              <a:gd name="adj2" fmla="val 42539"/>
            </a:avLst>
          </a:prstGeom>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17" name="テキスト ボックス 16">
            <a:extLst>
              <a:ext uri="{FF2B5EF4-FFF2-40B4-BE49-F238E27FC236}">
                <a16:creationId xmlns:a16="http://schemas.microsoft.com/office/drawing/2014/main" id="{6A11C77E-C68D-DAF9-F871-0F214D6708FE}"/>
              </a:ext>
            </a:extLst>
          </p:cNvPr>
          <p:cNvSpPr txBox="1"/>
          <p:nvPr/>
        </p:nvSpPr>
        <p:spPr>
          <a:xfrm>
            <a:off x="8088056" y="2342791"/>
            <a:ext cx="3775393" cy="138499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設定されている家事、</a:t>
            </a:r>
            <a:endParaRPr kumimoji="1" lang="en-US" altLang="ja-JP" sz="2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家事の内容、</a:t>
            </a:r>
            <a:endParaRPr kumimoji="1" lang="en-US" altLang="ja-JP" sz="2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家事の難易度を表示</a:t>
            </a:r>
          </a:p>
        </p:txBody>
      </p:sp>
      <p:sp>
        <p:nvSpPr>
          <p:cNvPr id="18" name="右中かっこ 17">
            <a:extLst>
              <a:ext uri="{FF2B5EF4-FFF2-40B4-BE49-F238E27FC236}">
                <a16:creationId xmlns:a16="http://schemas.microsoft.com/office/drawing/2014/main" id="{FEF3533D-0E2D-39FA-8304-7918B80AC9DE}"/>
              </a:ext>
            </a:extLst>
          </p:cNvPr>
          <p:cNvSpPr/>
          <p:nvPr/>
        </p:nvSpPr>
        <p:spPr>
          <a:xfrm>
            <a:off x="7283764" y="4271884"/>
            <a:ext cx="737420" cy="456968"/>
          </a:xfrm>
          <a:prstGeom prst="rightBrace">
            <a:avLst>
              <a:gd name="adj1" fmla="val 8333"/>
              <a:gd name="adj2" fmla="val 41716"/>
            </a:avLst>
          </a:prstGeom>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19" name="テキスト ボックス 18">
            <a:extLst>
              <a:ext uri="{FF2B5EF4-FFF2-40B4-BE49-F238E27FC236}">
                <a16:creationId xmlns:a16="http://schemas.microsoft.com/office/drawing/2014/main" id="{593DB183-7271-08D6-9775-FF7CC4CD2F37}"/>
              </a:ext>
            </a:extLst>
          </p:cNvPr>
          <p:cNvSpPr txBox="1"/>
          <p:nvPr/>
        </p:nvSpPr>
        <p:spPr>
          <a:xfrm>
            <a:off x="8088056" y="4023314"/>
            <a:ext cx="3474130"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既に済んでいる家事</a:t>
            </a:r>
            <a:endParaRPr kumimoji="1" lang="en-US" altLang="ja-JP" sz="2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には✔が付く</a:t>
            </a:r>
          </a:p>
        </p:txBody>
      </p:sp>
      <p:sp>
        <p:nvSpPr>
          <p:cNvPr id="20" name="テキスト ボックス 19">
            <a:extLst>
              <a:ext uri="{FF2B5EF4-FFF2-40B4-BE49-F238E27FC236}">
                <a16:creationId xmlns:a16="http://schemas.microsoft.com/office/drawing/2014/main" id="{5FAEC783-EFD4-F861-C421-C173E4C7BDF6}"/>
              </a:ext>
            </a:extLst>
          </p:cNvPr>
          <p:cNvSpPr txBox="1"/>
          <p:nvPr/>
        </p:nvSpPr>
        <p:spPr>
          <a:xfrm>
            <a:off x="2356478" y="5393456"/>
            <a:ext cx="6885218" cy="954107"/>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schemeClr val="accent2"/>
                </a:solidFill>
                <a:effectLst/>
                <a:uLnTx/>
                <a:uFillTx/>
                <a:latin typeface="游ゴシック" panose="02110004020202020204"/>
                <a:ea typeface="游ゴシック" panose="020B0400000000000000" pitchFamily="50" charset="-128"/>
                <a:cs typeface="+mn-cs"/>
              </a:rPr>
              <a:t>どの家事が終わっていないのか</a:t>
            </a:r>
            <a:endParaRPr kumimoji="1" lang="en-US" altLang="ja-JP" sz="2800" b="0" i="0" u="none" strike="noStrike" kern="1200" cap="none" spc="0" normalizeH="0" baseline="0" noProof="0" dirty="0">
              <a:ln>
                <a:noFill/>
              </a:ln>
              <a:solidFill>
                <a:schemeClr val="accent2"/>
              </a:solidFill>
              <a:effectLst/>
              <a:uLnTx/>
              <a:uFillTx/>
              <a:latin typeface="游ゴシック" panose="0211000402020202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schemeClr val="accent2"/>
                </a:solidFill>
                <a:effectLst/>
                <a:uLnTx/>
                <a:uFillTx/>
                <a:latin typeface="游ゴシック" panose="02110004020202020204"/>
                <a:ea typeface="游ゴシック" panose="020B0400000000000000" pitchFamily="50" charset="-128"/>
                <a:cs typeface="+mn-cs"/>
              </a:rPr>
              <a:t>何の家事をやればいいのか一目でわかる</a:t>
            </a:r>
            <a:r>
              <a:rPr kumimoji="1" lang="en-US" altLang="ja-JP" sz="2800" b="0" i="0" u="none" strike="noStrike" kern="1200" cap="none" spc="0" normalizeH="0" baseline="0" noProof="0" dirty="0">
                <a:ln>
                  <a:noFill/>
                </a:ln>
                <a:solidFill>
                  <a:schemeClr val="accent2"/>
                </a:solidFill>
                <a:effectLst/>
                <a:uLnTx/>
                <a:uFillTx/>
                <a:latin typeface="游ゴシック" panose="02110004020202020204"/>
                <a:ea typeface="游ゴシック" panose="020B0400000000000000" pitchFamily="50" charset="-128"/>
                <a:cs typeface="+mn-cs"/>
              </a:rPr>
              <a:t>!!</a:t>
            </a:r>
            <a:endParaRPr kumimoji="1" lang="ja-JP" altLang="en-US" sz="2800" b="0" i="0" u="none" strike="noStrike" kern="1200" cap="none" spc="0" normalizeH="0" baseline="0" noProof="0" dirty="0">
              <a:ln>
                <a:noFill/>
              </a:ln>
              <a:solidFill>
                <a:schemeClr val="accent2"/>
              </a:solidFill>
              <a:effectLst/>
              <a:uLnTx/>
              <a:uFillTx/>
              <a:latin typeface="游ゴシック" panose="02110004020202020204"/>
              <a:ea typeface="游ゴシック" panose="020B0400000000000000" pitchFamily="50" charset="-128"/>
              <a:cs typeface="+mn-cs"/>
            </a:endParaRPr>
          </a:p>
        </p:txBody>
      </p:sp>
      <p:sp>
        <p:nvSpPr>
          <p:cNvPr id="5" name="四角形: 角を丸くする 4">
            <a:extLst>
              <a:ext uri="{FF2B5EF4-FFF2-40B4-BE49-F238E27FC236}">
                <a16:creationId xmlns:a16="http://schemas.microsoft.com/office/drawing/2014/main" id="{2EE73CDE-F43E-AC88-FF7F-12EFA3BE92AF}"/>
              </a:ext>
            </a:extLst>
          </p:cNvPr>
          <p:cNvSpPr/>
          <p:nvPr/>
        </p:nvSpPr>
        <p:spPr>
          <a:xfrm>
            <a:off x="404659" y="321672"/>
            <a:ext cx="3211378" cy="821201"/>
          </a:xfrm>
          <a:prstGeom prst="roundRect">
            <a:avLst/>
          </a:prstGeom>
          <a:solidFill>
            <a:srgbClr val="FFFF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1C82B0"/>
              </a:solidFill>
            </a:endParaRPr>
          </a:p>
        </p:txBody>
      </p:sp>
      <p:sp>
        <p:nvSpPr>
          <p:cNvPr id="2" name="タイトル 1">
            <a:extLst>
              <a:ext uri="{FF2B5EF4-FFF2-40B4-BE49-F238E27FC236}">
                <a16:creationId xmlns:a16="http://schemas.microsoft.com/office/drawing/2014/main" id="{8C4AC1AF-0119-A8D4-E2F3-9D0015A894A9}"/>
              </a:ext>
            </a:extLst>
          </p:cNvPr>
          <p:cNvSpPr>
            <a:spLocks noGrp="1"/>
          </p:cNvSpPr>
          <p:nvPr>
            <p:ph type="title"/>
          </p:nvPr>
        </p:nvSpPr>
        <p:spPr>
          <a:xfrm>
            <a:off x="541286" y="112000"/>
            <a:ext cx="10515600" cy="1325563"/>
          </a:xfrm>
        </p:spPr>
        <p:txBody>
          <a:bodyPr/>
          <a:lstStyle/>
          <a:p>
            <a:r>
              <a:rPr kumimoji="1" lang="en-US" altLang="ja-JP" dirty="0"/>
              <a:t>HOME</a:t>
            </a:r>
            <a:r>
              <a:rPr kumimoji="1" lang="ja-JP" altLang="en-US" dirty="0"/>
              <a:t>画面</a:t>
            </a:r>
          </a:p>
        </p:txBody>
      </p:sp>
    </p:spTree>
    <p:extLst>
      <p:ext uri="{BB962C8B-B14F-4D97-AF65-F5344CB8AC3E}">
        <p14:creationId xmlns:p14="http://schemas.microsoft.com/office/powerpoint/2010/main" val="4154074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グラフ, バブル チャート">
            <a:extLst>
              <a:ext uri="{FF2B5EF4-FFF2-40B4-BE49-F238E27FC236}">
                <a16:creationId xmlns:a16="http://schemas.microsoft.com/office/drawing/2014/main" id="{08B4BBBC-FB69-C29A-BB46-66BBD19DDE15}"/>
              </a:ext>
            </a:extLst>
          </p:cNvPr>
          <p:cNvPicPr>
            <a:picLocks noChangeAspect="1"/>
          </p:cNvPicPr>
          <p:nvPr/>
        </p:nvPicPr>
        <p:blipFill>
          <a:blip r:embed="rId3">
            <a:alphaModFix amt="33000"/>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図 3" descr="グラフィカル ユーザー インターフェイス, テキスト, アプリケーション, チャットまたはテキスト メッセージ&#10;&#10;自動的に生成された説明">
            <a:extLst>
              <a:ext uri="{FF2B5EF4-FFF2-40B4-BE49-F238E27FC236}">
                <a16:creationId xmlns:a16="http://schemas.microsoft.com/office/drawing/2014/main" id="{2B3CFEB7-11F5-B7FA-3484-21A75B670A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0077" y="1576129"/>
            <a:ext cx="5675113" cy="4916746"/>
          </a:xfrm>
          <a:prstGeom prst="rect">
            <a:avLst/>
          </a:prstGeom>
        </p:spPr>
      </p:pic>
      <p:sp>
        <p:nvSpPr>
          <p:cNvPr id="5" name="テキスト ボックス 4">
            <a:extLst>
              <a:ext uri="{FF2B5EF4-FFF2-40B4-BE49-F238E27FC236}">
                <a16:creationId xmlns:a16="http://schemas.microsoft.com/office/drawing/2014/main" id="{EF14EDFC-1767-8E29-6E25-F65EB64AB4C0}"/>
              </a:ext>
            </a:extLst>
          </p:cNvPr>
          <p:cNvSpPr txBox="1"/>
          <p:nvPr/>
        </p:nvSpPr>
        <p:spPr>
          <a:xfrm>
            <a:off x="6281038" y="2556597"/>
            <a:ext cx="5675113" cy="29558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3600" b="0" i="0" u="none" strike="noStrike" kern="1200" cap="none" spc="0" normalizeH="0" baseline="0" noProof="0" dirty="0">
                <a:ln>
                  <a:noFill/>
                </a:ln>
                <a:solidFill>
                  <a:schemeClr val="tx1">
                    <a:lumMod val="75000"/>
                    <a:lumOff val="25000"/>
                  </a:schemeClr>
                </a:solidFill>
                <a:effectLst/>
                <a:uLnTx/>
                <a:uFillTx/>
                <a:latin typeface="游ゴシック" panose="02110004020202020204"/>
                <a:ea typeface="游ゴシック" panose="020B0400000000000000" pitchFamily="50" charset="-128"/>
                <a:cs typeface="+mn-cs"/>
              </a:rPr>
              <a:t>難しさを☆で表示する部分</a:t>
            </a:r>
            <a:endParaRPr kumimoji="1" lang="en-US" altLang="ja-JP" sz="3600" b="0" i="0" u="none" strike="noStrike" kern="1200" cap="none" spc="0" normalizeH="0" baseline="0" noProof="0" dirty="0">
              <a:ln>
                <a:noFill/>
              </a:ln>
              <a:solidFill>
                <a:schemeClr val="tx1">
                  <a:lumMod val="75000"/>
                  <a:lumOff val="25000"/>
                </a:schemeClr>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800" b="0" i="0" u="none" strike="noStrike" kern="1200" cap="none" spc="0" normalizeH="0" baseline="0" noProof="0" dirty="0">
              <a:ln>
                <a:noFill/>
              </a:ln>
              <a:solidFill>
                <a:schemeClr val="tx1">
                  <a:lumMod val="75000"/>
                  <a:lumOff val="25000"/>
                </a:schemeClr>
              </a:solidFill>
              <a:effectLst/>
              <a:uLnTx/>
              <a:uFillTx/>
              <a:latin typeface="游ゴシック" panose="02110004020202020204"/>
              <a:ea typeface="游ゴシック" panose="020B0400000000000000" pitchFamily="50" charset="-128"/>
              <a:cs typeface="+mn-cs"/>
            </a:endParaRP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1" lang="ja-JP" altLang="en-US" sz="2800" b="0" i="0" u="none" strike="noStrike" kern="1200" cap="none" spc="0" normalizeH="0" baseline="0" noProof="0" dirty="0">
                <a:ln>
                  <a:noFill/>
                </a:ln>
                <a:solidFill>
                  <a:schemeClr val="tx1">
                    <a:lumMod val="75000"/>
                    <a:lumOff val="25000"/>
                  </a:schemeClr>
                </a:solidFill>
                <a:effectLst/>
                <a:uLnTx/>
                <a:uFillTx/>
                <a:latin typeface="游ゴシック" panose="02110004020202020204"/>
                <a:ea typeface="游ゴシック" panose="020B0400000000000000" pitchFamily="50" charset="-128"/>
                <a:cs typeface="+mn-cs"/>
              </a:rPr>
              <a:t>ラジオボタンで作成</a:t>
            </a:r>
            <a:endParaRPr kumimoji="1" lang="en-US" altLang="ja-JP" sz="2800" b="0" i="0" u="none" strike="noStrike" kern="1200" cap="none" spc="0" normalizeH="0" baseline="0" noProof="0" dirty="0">
              <a:ln>
                <a:noFill/>
              </a:ln>
              <a:solidFill>
                <a:schemeClr val="tx1">
                  <a:lumMod val="75000"/>
                  <a:lumOff val="25000"/>
                </a:schemeClr>
              </a:solidFill>
              <a:effectLst/>
              <a:uLnTx/>
              <a:uFillTx/>
              <a:latin typeface="游ゴシック" panose="02110004020202020204"/>
              <a:ea typeface="游ゴシック" panose="020B0400000000000000" pitchFamily="50" charset="-128"/>
              <a:cs typeface="+mn-cs"/>
            </a:endParaRP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1" lang="ja-JP" altLang="en-US" sz="2800" b="0" i="0" u="none" strike="noStrike" kern="1200" cap="none" spc="0" normalizeH="0" baseline="0" noProof="0" dirty="0">
                <a:ln>
                  <a:noFill/>
                </a:ln>
                <a:solidFill>
                  <a:schemeClr val="tx1">
                    <a:lumMod val="75000"/>
                    <a:lumOff val="25000"/>
                  </a:schemeClr>
                </a:solidFill>
                <a:effectLst/>
                <a:uLnTx/>
                <a:uFillTx/>
                <a:latin typeface="游ゴシック" panose="02110004020202020204"/>
                <a:ea typeface="游ゴシック" panose="020B0400000000000000" pitchFamily="50" charset="-128"/>
                <a:cs typeface="+mn-cs"/>
              </a:rPr>
              <a:t>三段階で星の色が変化</a:t>
            </a:r>
            <a:endParaRPr kumimoji="1" lang="en-US" altLang="ja-JP" sz="2800" b="0" i="0" u="none" strike="noStrike" kern="1200" cap="none" spc="0" normalizeH="0" baseline="0" noProof="0" dirty="0">
              <a:ln>
                <a:noFill/>
              </a:ln>
              <a:solidFill>
                <a:schemeClr val="tx1">
                  <a:lumMod val="75000"/>
                  <a:lumOff val="25000"/>
                </a:schemeClr>
              </a:solidFill>
              <a:effectLst/>
              <a:uLnTx/>
              <a:uFillTx/>
              <a:latin typeface="游ゴシック" panose="02110004020202020204"/>
              <a:ea typeface="游ゴシック" panose="020B0400000000000000" pitchFamily="50" charset="-128"/>
              <a:cs typeface="+mn-cs"/>
            </a:endParaRP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1" lang="ja-JP" altLang="en-US" sz="2800" b="0" i="0" u="none" strike="noStrike" kern="1200" cap="none" spc="0" normalizeH="0" baseline="0" noProof="0" dirty="0">
                <a:ln>
                  <a:noFill/>
                </a:ln>
                <a:solidFill>
                  <a:schemeClr val="tx1">
                    <a:lumMod val="75000"/>
                    <a:lumOff val="25000"/>
                  </a:schemeClr>
                </a:solidFill>
                <a:effectLst/>
                <a:uLnTx/>
                <a:uFillTx/>
                <a:latin typeface="游ゴシック" panose="02110004020202020204"/>
                <a:ea typeface="游ゴシック" panose="020B0400000000000000" pitchFamily="50" charset="-128"/>
                <a:cs typeface="+mn-cs"/>
              </a:rPr>
              <a:t>難易度を視覚的に認識しやすい</a:t>
            </a:r>
            <a:endParaRPr kumimoji="1" lang="en-US" altLang="ja-JP" sz="2800" b="0" i="0" u="none" strike="noStrike" kern="1200" cap="none" spc="0" normalizeH="0" baseline="0" noProof="0" dirty="0">
              <a:ln>
                <a:noFill/>
              </a:ln>
              <a:solidFill>
                <a:schemeClr val="tx1">
                  <a:lumMod val="75000"/>
                  <a:lumOff val="25000"/>
                </a:schemeClr>
              </a:solidFill>
              <a:effectLst/>
              <a:uLnTx/>
              <a:uFillTx/>
              <a:latin typeface="游ゴシック" panose="02110004020202020204"/>
              <a:ea typeface="游ゴシック" panose="020B0400000000000000" pitchFamily="50" charset="-128"/>
              <a:cs typeface="+mn-cs"/>
            </a:endParaRPr>
          </a:p>
        </p:txBody>
      </p:sp>
      <p:sp>
        <p:nvSpPr>
          <p:cNvPr id="7" name="四角形: 角を丸くする 6">
            <a:extLst>
              <a:ext uri="{FF2B5EF4-FFF2-40B4-BE49-F238E27FC236}">
                <a16:creationId xmlns:a16="http://schemas.microsoft.com/office/drawing/2014/main" id="{B8990E78-E3D4-7D22-FFAD-13CE1FAF4EAD}"/>
              </a:ext>
            </a:extLst>
          </p:cNvPr>
          <p:cNvSpPr/>
          <p:nvPr/>
        </p:nvSpPr>
        <p:spPr>
          <a:xfrm>
            <a:off x="515495" y="389803"/>
            <a:ext cx="4222759" cy="926379"/>
          </a:xfrm>
          <a:prstGeom prst="roundRect">
            <a:avLst/>
          </a:prstGeom>
          <a:solidFill>
            <a:srgbClr val="FFFF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1C82B0"/>
              </a:solidFill>
            </a:endParaRPr>
          </a:p>
        </p:txBody>
      </p:sp>
      <p:sp>
        <p:nvSpPr>
          <p:cNvPr id="2" name="タイトル 1">
            <a:extLst>
              <a:ext uri="{FF2B5EF4-FFF2-40B4-BE49-F238E27FC236}">
                <a16:creationId xmlns:a16="http://schemas.microsoft.com/office/drawing/2014/main" id="{11A499C0-08C1-22A7-C1E6-D7F7A25F2E01}"/>
              </a:ext>
            </a:extLst>
          </p:cNvPr>
          <p:cNvSpPr>
            <a:spLocks noGrp="1"/>
          </p:cNvSpPr>
          <p:nvPr>
            <p:ph type="title"/>
          </p:nvPr>
        </p:nvSpPr>
        <p:spPr>
          <a:xfrm>
            <a:off x="0" y="240889"/>
            <a:ext cx="10515600" cy="1325563"/>
          </a:xfrm>
        </p:spPr>
        <p:txBody>
          <a:bodyPr/>
          <a:lstStyle/>
          <a:p>
            <a:r>
              <a:rPr kumimoji="1" lang="ja-JP" altLang="en-US" dirty="0">
                <a:solidFill>
                  <a:schemeClr val="tx1">
                    <a:lumMod val="75000"/>
                    <a:lumOff val="25000"/>
                  </a:schemeClr>
                </a:solidFill>
              </a:rPr>
              <a:t>　保護者設定画面</a:t>
            </a:r>
          </a:p>
        </p:txBody>
      </p:sp>
    </p:spTree>
    <p:extLst>
      <p:ext uri="{BB962C8B-B14F-4D97-AF65-F5344CB8AC3E}">
        <p14:creationId xmlns:p14="http://schemas.microsoft.com/office/powerpoint/2010/main" val="2333384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グラフ, バブル チャート">
            <a:extLst>
              <a:ext uri="{FF2B5EF4-FFF2-40B4-BE49-F238E27FC236}">
                <a16:creationId xmlns:a16="http://schemas.microsoft.com/office/drawing/2014/main" id="{65D5C7B1-8D69-CEFA-F668-1F84FD969575}"/>
              </a:ext>
            </a:extLst>
          </p:cNvPr>
          <p:cNvPicPr>
            <a:picLocks noChangeAspect="1"/>
          </p:cNvPicPr>
          <p:nvPr/>
        </p:nvPicPr>
        <p:blipFill>
          <a:blip r:embed="rId3">
            <a:alphaModFix amt="44000"/>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図 3" descr="グラフィカル ユーザー インターフェイス, テキスト&#10;&#10;自動的に生成された説明">
            <a:extLst>
              <a:ext uri="{FF2B5EF4-FFF2-40B4-BE49-F238E27FC236}">
                <a16:creationId xmlns:a16="http://schemas.microsoft.com/office/drawing/2014/main" id="{76BA2AF0-5799-704B-123D-A431047752B0}"/>
              </a:ext>
            </a:extLst>
          </p:cNvPr>
          <p:cNvPicPr>
            <a:picLocks noChangeAspect="1"/>
          </p:cNvPicPr>
          <p:nvPr/>
        </p:nvPicPr>
        <p:blipFill rotWithShape="1">
          <a:blip r:embed="rId5">
            <a:extLst>
              <a:ext uri="{28A0092B-C50C-407E-A947-70E740481C1C}">
                <a14:useLocalDpi xmlns:a14="http://schemas.microsoft.com/office/drawing/2010/main" val="0"/>
              </a:ext>
            </a:extLst>
          </a:blip>
          <a:srcRect t="15902" r="7814"/>
          <a:stretch/>
        </p:blipFill>
        <p:spPr>
          <a:xfrm>
            <a:off x="410734" y="1408843"/>
            <a:ext cx="11370531" cy="2338755"/>
          </a:xfrm>
          <a:prstGeom prst="rect">
            <a:avLst/>
          </a:prstGeom>
        </p:spPr>
      </p:pic>
      <p:sp>
        <p:nvSpPr>
          <p:cNvPr id="8" name="テキスト ボックス 7">
            <a:extLst>
              <a:ext uri="{FF2B5EF4-FFF2-40B4-BE49-F238E27FC236}">
                <a16:creationId xmlns:a16="http://schemas.microsoft.com/office/drawing/2014/main" id="{CA09187A-1D7A-D194-E646-36795A559AC7}"/>
              </a:ext>
            </a:extLst>
          </p:cNvPr>
          <p:cNvSpPr txBox="1"/>
          <p:nvPr/>
        </p:nvSpPr>
        <p:spPr>
          <a:xfrm>
            <a:off x="761999" y="4220306"/>
            <a:ext cx="10668000" cy="1970924"/>
          </a:xfrm>
          <a:prstGeom prst="rect">
            <a:avLst/>
          </a:prstGeom>
          <a:noFill/>
        </p:spPr>
        <p:txBody>
          <a:bodyPr wrap="square" rtlCol="0">
            <a:spAutoFit/>
          </a:bodyPr>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1" lang="en-US" altLang="ja-JP" sz="2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&lt;</a:t>
            </a:r>
            <a:r>
              <a:rPr kumimoji="1" lang="en-US" altLang="ja-JP" sz="2800" b="0" i="0" u="none" strike="noStrike" kern="1200" cap="none" spc="0" normalizeH="0" baseline="0" noProof="0" dirty="0" err="1">
                <a:ln>
                  <a:noFill/>
                </a:ln>
                <a:solidFill>
                  <a:prstClr val="black"/>
                </a:solidFill>
                <a:effectLst/>
                <a:uLnTx/>
                <a:uFillTx/>
                <a:latin typeface="游ゴシック" panose="02110004020202020204"/>
                <a:ea typeface="游ゴシック" panose="020B0400000000000000" pitchFamily="50" charset="-128"/>
                <a:cs typeface="+mn-cs"/>
              </a:rPr>
              <a:t>c:foreach</a:t>
            </a:r>
            <a:r>
              <a:rPr kumimoji="1" lang="en-US" altLang="ja-JP" sz="2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&gt;</a:t>
            </a:r>
            <a:r>
              <a:rPr kumimoji="1" lang="ja-JP" altLang="en-US" sz="2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を使用してデータベースからおてつだいのデータを１つずつ表示</a:t>
            </a:r>
            <a:endParaRPr kumimoji="1" lang="en-US" altLang="ja-JP" sz="2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1" lang="ja-JP" altLang="en-US" sz="2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a:t>
            </a:r>
            <a:r>
              <a:rPr kumimoji="1" lang="en-US" altLang="ja-JP" sz="2800" b="0" i="0" u="none" strike="noStrike" kern="1200" cap="none" spc="0" normalizeH="0" baseline="0" noProof="0" dirty="0" err="1">
                <a:ln>
                  <a:noFill/>
                </a:ln>
                <a:solidFill>
                  <a:prstClr val="black"/>
                </a:solidFill>
                <a:effectLst/>
                <a:uLnTx/>
                <a:uFillTx/>
                <a:latin typeface="游ゴシック" panose="02110004020202020204"/>
                <a:ea typeface="游ゴシック" panose="020B0400000000000000" pitchFamily="50" charset="-128"/>
                <a:cs typeface="+mn-cs"/>
              </a:rPr>
              <a:t>varStatus</a:t>
            </a:r>
            <a:r>
              <a:rPr kumimoji="1" lang="ja-JP" altLang="en-US" sz="2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」を使用し個々のおてつだいを区別</a:t>
            </a:r>
          </a:p>
        </p:txBody>
      </p:sp>
      <mc:AlternateContent xmlns:mc="http://schemas.openxmlformats.org/markup-compatibility/2006" xmlns:p14="http://schemas.microsoft.com/office/powerpoint/2010/main">
        <mc:Choice Requires="p14">
          <p:contentPart p14:bwMode="auto" r:id="rId6">
            <p14:nvContentPartPr>
              <p14:cNvPr id="9" name="インク 8">
                <a:extLst>
                  <a:ext uri="{FF2B5EF4-FFF2-40B4-BE49-F238E27FC236}">
                    <a16:creationId xmlns:a16="http://schemas.microsoft.com/office/drawing/2014/main" id="{6DFE2416-0FC0-BA08-9BD9-862F27F6BF4B}"/>
                  </a:ext>
                </a:extLst>
              </p14:cNvPr>
              <p14:cNvContentPartPr/>
              <p14:nvPr/>
            </p14:nvContentPartPr>
            <p14:xfrm>
              <a:off x="7201003" y="2032971"/>
              <a:ext cx="1994400" cy="360"/>
            </p14:xfrm>
          </p:contentPart>
        </mc:Choice>
        <mc:Fallback xmlns="">
          <p:pic>
            <p:nvPicPr>
              <p:cNvPr id="9" name="インク 8">
                <a:extLst>
                  <a:ext uri="{FF2B5EF4-FFF2-40B4-BE49-F238E27FC236}">
                    <a16:creationId xmlns:a16="http://schemas.microsoft.com/office/drawing/2014/main" id="{6DFE2416-0FC0-BA08-9BD9-862F27F6BF4B}"/>
                  </a:ext>
                </a:extLst>
              </p:cNvPr>
              <p:cNvPicPr/>
              <p:nvPr/>
            </p:nvPicPr>
            <p:blipFill>
              <a:blip r:embed="rId7"/>
              <a:stretch>
                <a:fillRect/>
              </a:stretch>
            </p:blipFill>
            <p:spPr>
              <a:xfrm>
                <a:off x="7129363" y="1889331"/>
                <a:ext cx="2138040" cy="288000"/>
              </a:xfrm>
              <a:prstGeom prst="rect">
                <a:avLst/>
              </a:prstGeom>
            </p:spPr>
          </p:pic>
        </mc:Fallback>
      </mc:AlternateContent>
      <p:sp>
        <p:nvSpPr>
          <p:cNvPr id="5" name="四角形: 角を丸くする 4">
            <a:extLst>
              <a:ext uri="{FF2B5EF4-FFF2-40B4-BE49-F238E27FC236}">
                <a16:creationId xmlns:a16="http://schemas.microsoft.com/office/drawing/2014/main" id="{B267FFAD-BB81-E48A-509B-AD92E19F8441}"/>
              </a:ext>
            </a:extLst>
          </p:cNvPr>
          <p:cNvSpPr/>
          <p:nvPr/>
        </p:nvSpPr>
        <p:spPr>
          <a:xfrm>
            <a:off x="543203" y="199591"/>
            <a:ext cx="4222759" cy="926379"/>
          </a:xfrm>
          <a:prstGeom prst="roundRect">
            <a:avLst/>
          </a:prstGeom>
          <a:solidFill>
            <a:srgbClr val="FFFF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1C82B0"/>
              </a:solidFill>
            </a:endParaRPr>
          </a:p>
        </p:txBody>
      </p:sp>
      <p:sp>
        <p:nvSpPr>
          <p:cNvPr id="2" name="タイトル 1">
            <a:extLst>
              <a:ext uri="{FF2B5EF4-FFF2-40B4-BE49-F238E27FC236}">
                <a16:creationId xmlns:a16="http://schemas.microsoft.com/office/drawing/2014/main" id="{39BC3E6A-4B02-6849-0A0B-292FDAD96D2D}"/>
              </a:ext>
            </a:extLst>
          </p:cNvPr>
          <p:cNvSpPr>
            <a:spLocks noGrp="1"/>
          </p:cNvSpPr>
          <p:nvPr>
            <p:ph type="title"/>
          </p:nvPr>
        </p:nvSpPr>
        <p:spPr>
          <a:xfrm>
            <a:off x="0" y="0"/>
            <a:ext cx="10515600" cy="1325563"/>
          </a:xfrm>
        </p:spPr>
        <p:txBody>
          <a:bodyPr/>
          <a:lstStyle/>
          <a:p>
            <a:r>
              <a:rPr kumimoji="1" lang="ja-JP" altLang="en-US" dirty="0">
                <a:solidFill>
                  <a:schemeClr val="tx1">
                    <a:lumMod val="75000"/>
                    <a:lumOff val="25000"/>
                  </a:schemeClr>
                </a:solidFill>
              </a:rPr>
              <a:t>　こだわった部分</a:t>
            </a:r>
          </a:p>
        </p:txBody>
      </p:sp>
    </p:spTree>
    <p:extLst>
      <p:ext uri="{BB962C8B-B14F-4D97-AF65-F5344CB8AC3E}">
        <p14:creationId xmlns:p14="http://schemas.microsoft.com/office/powerpoint/2010/main" val="3932349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グラフ, バブル チャート">
            <a:extLst>
              <a:ext uri="{FF2B5EF4-FFF2-40B4-BE49-F238E27FC236}">
                <a16:creationId xmlns:a16="http://schemas.microsoft.com/office/drawing/2014/main" id="{48068C65-C9C2-0F5C-173F-D295BB08E3D2}"/>
              </a:ext>
            </a:extLst>
          </p:cNvPr>
          <p:cNvPicPr>
            <a:picLocks noChangeAspect="1"/>
          </p:cNvPicPr>
          <p:nvPr/>
        </p:nvPicPr>
        <p:blipFill>
          <a:blip r:embed="rId3">
            <a:alphaModFix amt="44000"/>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7" name="グループ化 6">
            <a:extLst>
              <a:ext uri="{FF2B5EF4-FFF2-40B4-BE49-F238E27FC236}">
                <a16:creationId xmlns:a16="http://schemas.microsoft.com/office/drawing/2014/main" id="{BEE276B6-48D4-468B-4D16-D0051B767B43}"/>
              </a:ext>
            </a:extLst>
          </p:cNvPr>
          <p:cNvGrpSpPr/>
          <p:nvPr/>
        </p:nvGrpSpPr>
        <p:grpSpPr>
          <a:xfrm>
            <a:off x="644769" y="1165513"/>
            <a:ext cx="10902460" cy="3793347"/>
            <a:chOff x="87924" y="1288606"/>
            <a:chExt cx="9462758" cy="3441656"/>
          </a:xfrm>
        </p:grpSpPr>
        <p:pic>
          <p:nvPicPr>
            <p:cNvPr id="4" name="図 3" descr="テキスト&#10;&#10;自動的に生成された説明">
              <a:extLst>
                <a:ext uri="{FF2B5EF4-FFF2-40B4-BE49-F238E27FC236}">
                  <a16:creationId xmlns:a16="http://schemas.microsoft.com/office/drawing/2014/main" id="{127B52E6-F68E-4A46-2AC8-083C1C444384}"/>
                </a:ext>
              </a:extLst>
            </p:cNvPr>
            <p:cNvPicPr>
              <a:picLocks noChangeAspect="1"/>
            </p:cNvPicPr>
            <p:nvPr/>
          </p:nvPicPr>
          <p:blipFill rotWithShape="1">
            <a:blip r:embed="rId5">
              <a:extLst>
                <a:ext uri="{28A0092B-C50C-407E-A947-70E740481C1C}">
                  <a14:useLocalDpi xmlns:a14="http://schemas.microsoft.com/office/drawing/2010/main" val="0"/>
                </a:ext>
              </a:extLst>
            </a:blip>
            <a:srcRect r="96804"/>
            <a:stretch/>
          </p:blipFill>
          <p:spPr>
            <a:xfrm>
              <a:off x="87924" y="1288607"/>
              <a:ext cx="386861" cy="3441655"/>
            </a:xfrm>
            <a:prstGeom prst="rect">
              <a:avLst/>
            </a:prstGeom>
          </p:spPr>
        </p:pic>
        <p:pic>
          <p:nvPicPr>
            <p:cNvPr id="6" name="図 5" descr="テキスト&#10;&#10;自動的に生成された説明">
              <a:extLst>
                <a:ext uri="{FF2B5EF4-FFF2-40B4-BE49-F238E27FC236}">
                  <a16:creationId xmlns:a16="http://schemas.microsoft.com/office/drawing/2014/main" id="{ED7B208A-1033-7A4F-65F4-10961795F130}"/>
                </a:ext>
              </a:extLst>
            </p:cNvPr>
            <p:cNvPicPr>
              <a:picLocks noChangeAspect="1"/>
            </p:cNvPicPr>
            <p:nvPr/>
          </p:nvPicPr>
          <p:blipFill rotWithShape="1">
            <a:blip r:embed="rId5">
              <a:extLst>
                <a:ext uri="{28A0092B-C50C-407E-A947-70E740481C1C}">
                  <a14:useLocalDpi xmlns:a14="http://schemas.microsoft.com/office/drawing/2010/main" val="0"/>
                </a:ext>
              </a:extLst>
            </a:blip>
            <a:srcRect l="24799"/>
            <a:stretch/>
          </p:blipFill>
          <p:spPr>
            <a:xfrm>
              <a:off x="474785" y="1288606"/>
              <a:ext cx="9075897" cy="3441655"/>
            </a:xfrm>
            <a:prstGeom prst="rect">
              <a:avLst/>
            </a:prstGeom>
          </p:spPr>
        </p:pic>
      </p:grpSp>
      <p:sp>
        <p:nvSpPr>
          <p:cNvPr id="8" name="テキスト ボックス 7">
            <a:extLst>
              <a:ext uri="{FF2B5EF4-FFF2-40B4-BE49-F238E27FC236}">
                <a16:creationId xmlns:a16="http://schemas.microsoft.com/office/drawing/2014/main" id="{608033E0-56D8-BB70-3B4E-AFE45A80905C}"/>
              </a:ext>
            </a:extLst>
          </p:cNvPr>
          <p:cNvSpPr txBox="1"/>
          <p:nvPr/>
        </p:nvSpPr>
        <p:spPr>
          <a:xfrm>
            <a:off x="644769" y="5198401"/>
            <a:ext cx="11295185" cy="13849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800" b="0" i="0" u="none" strike="noStrike" kern="1200" cap="none" spc="0" normalizeH="0" baseline="0" noProof="0" dirty="0" err="1">
                <a:ln>
                  <a:noFill/>
                </a:ln>
                <a:solidFill>
                  <a:prstClr val="black"/>
                </a:solidFill>
                <a:effectLst/>
                <a:uLnTx/>
                <a:uFillTx/>
                <a:latin typeface="游ゴシック" panose="02110004020202020204"/>
                <a:ea typeface="游ゴシック" panose="020B0400000000000000" pitchFamily="50" charset="-128"/>
                <a:cs typeface="+mn-cs"/>
              </a:rPr>
              <a:t>varStatus</a:t>
            </a:r>
            <a:r>
              <a:rPr kumimoji="1" lang="ja-JP" altLang="en-US" sz="2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を使用し、それぞれの</a:t>
            </a:r>
            <a:r>
              <a:rPr kumimoji="1" lang="en-US" altLang="ja-JP" sz="2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ID</a:t>
            </a:r>
            <a:r>
              <a:rPr kumimoji="1" lang="ja-JP" altLang="en-US" sz="2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に識別番号を付与</a:t>
            </a:r>
            <a:endParaRPr kumimoji="1" lang="en-US" altLang="ja-JP" sz="2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a:p>
            <a:pPr marL="352425" marR="0" lvl="0" indent="-352425"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→これにより、同じ名前のラジオボタンをおてつだいごとに区別する　ことが実現可能になった</a:t>
            </a:r>
          </a:p>
        </p:txBody>
      </p:sp>
      <mc:AlternateContent xmlns:mc="http://schemas.openxmlformats.org/markup-compatibility/2006" xmlns:p14="http://schemas.microsoft.com/office/powerpoint/2010/main">
        <mc:Choice Requires="p14">
          <p:contentPart p14:bwMode="auto" r:id="rId6">
            <p14:nvContentPartPr>
              <p14:cNvPr id="16" name="インク 15">
                <a:extLst>
                  <a:ext uri="{FF2B5EF4-FFF2-40B4-BE49-F238E27FC236}">
                    <a16:creationId xmlns:a16="http://schemas.microsoft.com/office/drawing/2014/main" id="{B95EDA45-4E34-3E75-1603-F246F81D1AF8}"/>
                  </a:ext>
                </a:extLst>
              </p14:cNvPr>
              <p14:cNvContentPartPr/>
              <p14:nvPr/>
            </p14:nvContentPartPr>
            <p14:xfrm>
              <a:off x="4110403" y="1775211"/>
              <a:ext cx="1249920" cy="360"/>
            </p14:xfrm>
          </p:contentPart>
        </mc:Choice>
        <mc:Fallback xmlns="">
          <p:pic>
            <p:nvPicPr>
              <p:cNvPr id="16" name="インク 15">
                <a:extLst>
                  <a:ext uri="{FF2B5EF4-FFF2-40B4-BE49-F238E27FC236}">
                    <a16:creationId xmlns:a16="http://schemas.microsoft.com/office/drawing/2014/main" id="{B95EDA45-4E34-3E75-1603-F246F81D1AF8}"/>
                  </a:ext>
                </a:extLst>
              </p:cNvPr>
              <p:cNvPicPr/>
              <p:nvPr/>
            </p:nvPicPr>
            <p:blipFill>
              <a:blip r:embed="rId7"/>
              <a:stretch>
                <a:fillRect/>
              </a:stretch>
            </p:blipFill>
            <p:spPr>
              <a:xfrm>
                <a:off x="4056403" y="1667211"/>
                <a:ext cx="13575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インク 14">
                <a:extLst>
                  <a:ext uri="{FF2B5EF4-FFF2-40B4-BE49-F238E27FC236}">
                    <a16:creationId xmlns:a16="http://schemas.microsoft.com/office/drawing/2014/main" id="{73DA9087-45CE-8744-BD83-2CF2FC0A827B}"/>
                  </a:ext>
                </a:extLst>
              </p14:cNvPr>
              <p14:cNvContentPartPr/>
              <p14:nvPr/>
            </p14:nvContentPartPr>
            <p14:xfrm>
              <a:off x="4094203" y="1660731"/>
              <a:ext cx="1282320" cy="360"/>
            </p14:xfrm>
          </p:contentPart>
        </mc:Choice>
        <mc:Fallback xmlns="">
          <p:pic>
            <p:nvPicPr>
              <p:cNvPr id="15" name="インク 14">
                <a:extLst>
                  <a:ext uri="{FF2B5EF4-FFF2-40B4-BE49-F238E27FC236}">
                    <a16:creationId xmlns:a16="http://schemas.microsoft.com/office/drawing/2014/main" id="{73DA9087-45CE-8744-BD83-2CF2FC0A827B}"/>
                  </a:ext>
                </a:extLst>
              </p:cNvPr>
              <p:cNvPicPr/>
              <p:nvPr/>
            </p:nvPicPr>
            <p:blipFill>
              <a:blip r:embed="rId9"/>
              <a:stretch>
                <a:fillRect/>
              </a:stretch>
            </p:blipFill>
            <p:spPr>
              <a:xfrm>
                <a:off x="4040563" y="1553091"/>
                <a:ext cx="13899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インク 13">
                <a:extLst>
                  <a:ext uri="{FF2B5EF4-FFF2-40B4-BE49-F238E27FC236}">
                    <a16:creationId xmlns:a16="http://schemas.microsoft.com/office/drawing/2014/main" id="{DAAB3189-7073-4191-A8D6-277F424673F3}"/>
                  </a:ext>
                </a:extLst>
              </p14:cNvPr>
              <p14:cNvContentPartPr/>
              <p14:nvPr/>
            </p14:nvContentPartPr>
            <p14:xfrm>
              <a:off x="4094203" y="1660731"/>
              <a:ext cx="267480" cy="360"/>
            </p14:xfrm>
          </p:contentPart>
        </mc:Choice>
        <mc:Fallback xmlns="">
          <p:pic>
            <p:nvPicPr>
              <p:cNvPr id="14" name="インク 13">
                <a:extLst>
                  <a:ext uri="{FF2B5EF4-FFF2-40B4-BE49-F238E27FC236}">
                    <a16:creationId xmlns:a16="http://schemas.microsoft.com/office/drawing/2014/main" id="{DAAB3189-7073-4191-A8D6-277F424673F3}"/>
                  </a:ext>
                </a:extLst>
              </p:cNvPr>
              <p:cNvPicPr/>
              <p:nvPr/>
            </p:nvPicPr>
            <p:blipFill>
              <a:blip r:embed="rId11"/>
              <a:stretch>
                <a:fillRect/>
              </a:stretch>
            </p:blipFill>
            <p:spPr>
              <a:xfrm>
                <a:off x="4040563" y="1553091"/>
                <a:ext cx="3751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 name="インク 17">
                <a:extLst>
                  <a:ext uri="{FF2B5EF4-FFF2-40B4-BE49-F238E27FC236}">
                    <a16:creationId xmlns:a16="http://schemas.microsoft.com/office/drawing/2014/main" id="{0CE1D6CE-5289-FA75-BA08-942C316DA0B4}"/>
                  </a:ext>
                </a:extLst>
              </p14:cNvPr>
              <p14:cNvContentPartPr/>
              <p14:nvPr/>
            </p14:nvContentPartPr>
            <p14:xfrm>
              <a:off x="4147123" y="2425011"/>
              <a:ext cx="1273320" cy="360"/>
            </p14:xfrm>
          </p:contentPart>
        </mc:Choice>
        <mc:Fallback xmlns="">
          <p:pic>
            <p:nvPicPr>
              <p:cNvPr id="18" name="インク 17">
                <a:extLst>
                  <a:ext uri="{FF2B5EF4-FFF2-40B4-BE49-F238E27FC236}">
                    <a16:creationId xmlns:a16="http://schemas.microsoft.com/office/drawing/2014/main" id="{0CE1D6CE-5289-FA75-BA08-942C316DA0B4}"/>
                  </a:ext>
                </a:extLst>
              </p:cNvPr>
              <p:cNvPicPr/>
              <p:nvPr/>
            </p:nvPicPr>
            <p:blipFill>
              <a:blip r:embed="rId13"/>
              <a:stretch>
                <a:fillRect/>
              </a:stretch>
            </p:blipFill>
            <p:spPr>
              <a:xfrm>
                <a:off x="4075123" y="2281011"/>
                <a:ext cx="141696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インク 18">
                <a:extLst>
                  <a:ext uri="{FF2B5EF4-FFF2-40B4-BE49-F238E27FC236}">
                    <a16:creationId xmlns:a16="http://schemas.microsoft.com/office/drawing/2014/main" id="{1640227D-D396-A1DB-BF1F-3FF1F6FD0976}"/>
                  </a:ext>
                </a:extLst>
              </p14:cNvPr>
              <p14:cNvContentPartPr/>
              <p14:nvPr/>
            </p14:nvContentPartPr>
            <p14:xfrm>
              <a:off x="4098523" y="2767731"/>
              <a:ext cx="1270440" cy="360"/>
            </p14:xfrm>
          </p:contentPart>
        </mc:Choice>
        <mc:Fallback xmlns="">
          <p:pic>
            <p:nvPicPr>
              <p:cNvPr id="19" name="インク 18">
                <a:extLst>
                  <a:ext uri="{FF2B5EF4-FFF2-40B4-BE49-F238E27FC236}">
                    <a16:creationId xmlns:a16="http://schemas.microsoft.com/office/drawing/2014/main" id="{1640227D-D396-A1DB-BF1F-3FF1F6FD0976}"/>
                  </a:ext>
                </a:extLst>
              </p:cNvPr>
              <p:cNvPicPr/>
              <p:nvPr/>
            </p:nvPicPr>
            <p:blipFill>
              <a:blip r:embed="rId15"/>
              <a:stretch>
                <a:fillRect/>
              </a:stretch>
            </p:blipFill>
            <p:spPr>
              <a:xfrm>
                <a:off x="4026523" y="2624091"/>
                <a:ext cx="141408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0" name="インク 19">
                <a:extLst>
                  <a:ext uri="{FF2B5EF4-FFF2-40B4-BE49-F238E27FC236}">
                    <a16:creationId xmlns:a16="http://schemas.microsoft.com/office/drawing/2014/main" id="{1247CB6E-3557-A5D0-2BB5-CD8BD63254B6}"/>
                  </a:ext>
                </a:extLst>
              </p14:cNvPr>
              <p14:cNvContentPartPr/>
              <p14:nvPr/>
            </p14:nvContentPartPr>
            <p14:xfrm>
              <a:off x="4147123" y="3420771"/>
              <a:ext cx="1249560" cy="360"/>
            </p14:xfrm>
          </p:contentPart>
        </mc:Choice>
        <mc:Fallback xmlns="">
          <p:pic>
            <p:nvPicPr>
              <p:cNvPr id="20" name="インク 19">
                <a:extLst>
                  <a:ext uri="{FF2B5EF4-FFF2-40B4-BE49-F238E27FC236}">
                    <a16:creationId xmlns:a16="http://schemas.microsoft.com/office/drawing/2014/main" id="{1247CB6E-3557-A5D0-2BB5-CD8BD63254B6}"/>
                  </a:ext>
                </a:extLst>
              </p:cNvPr>
              <p:cNvPicPr/>
              <p:nvPr/>
            </p:nvPicPr>
            <p:blipFill>
              <a:blip r:embed="rId17"/>
              <a:stretch>
                <a:fillRect/>
              </a:stretch>
            </p:blipFill>
            <p:spPr>
              <a:xfrm>
                <a:off x="4075123" y="3277131"/>
                <a:ext cx="13932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1" name="インク 20">
                <a:extLst>
                  <a:ext uri="{FF2B5EF4-FFF2-40B4-BE49-F238E27FC236}">
                    <a16:creationId xmlns:a16="http://schemas.microsoft.com/office/drawing/2014/main" id="{7830699C-22E1-DEC1-AFBF-B9DCFD88372E}"/>
                  </a:ext>
                </a:extLst>
              </p14:cNvPr>
              <p14:cNvContentPartPr/>
              <p14:nvPr/>
            </p14:nvContentPartPr>
            <p14:xfrm>
              <a:off x="4114723" y="3796611"/>
              <a:ext cx="1252080" cy="360"/>
            </p14:xfrm>
          </p:contentPart>
        </mc:Choice>
        <mc:Fallback xmlns="">
          <p:pic>
            <p:nvPicPr>
              <p:cNvPr id="21" name="インク 20">
                <a:extLst>
                  <a:ext uri="{FF2B5EF4-FFF2-40B4-BE49-F238E27FC236}">
                    <a16:creationId xmlns:a16="http://schemas.microsoft.com/office/drawing/2014/main" id="{7830699C-22E1-DEC1-AFBF-B9DCFD88372E}"/>
                  </a:ext>
                </a:extLst>
              </p:cNvPr>
              <p:cNvPicPr/>
              <p:nvPr/>
            </p:nvPicPr>
            <p:blipFill>
              <a:blip r:embed="rId19"/>
              <a:stretch>
                <a:fillRect/>
              </a:stretch>
            </p:blipFill>
            <p:spPr>
              <a:xfrm>
                <a:off x="4042723" y="3652611"/>
                <a:ext cx="139572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2" name="インク 21">
                <a:extLst>
                  <a:ext uri="{FF2B5EF4-FFF2-40B4-BE49-F238E27FC236}">
                    <a16:creationId xmlns:a16="http://schemas.microsoft.com/office/drawing/2014/main" id="{07F13AC1-511F-2771-039C-7D7D2B3918CA}"/>
                  </a:ext>
                </a:extLst>
              </p14:cNvPr>
              <p14:cNvContentPartPr/>
              <p14:nvPr/>
            </p14:nvContentPartPr>
            <p14:xfrm>
              <a:off x="4196443" y="4449651"/>
              <a:ext cx="1233000" cy="360"/>
            </p14:xfrm>
          </p:contentPart>
        </mc:Choice>
        <mc:Fallback xmlns="">
          <p:pic>
            <p:nvPicPr>
              <p:cNvPr id="22" name="インク 21">
                <a:extLst>
                  <a:ext uri="{FF2B5EF4-FFF2-40B4-BE49-F238E27FC236}">
                    <a16:creationId xmlns:a16="http://schemas.microsoft.com/office/drawing/2014/main" id="{07F13AC1-511F-2771-039C-7D7D2B3918CA}"/>
                  </a:ext>
                </a:extLst>
              </p:cNvPr>
              <p:cNvPicPr/>
              <p:nvPr/>
            </p:nvPicPr>
            <p:blipFill>
              <a:blip r:embed="rId21"/>
              <a:stretch>
                <a:fillRect/>
              </a:stretch>
            </p:blipFill>
            <p:spPr>
              <a:xfrm>
                <a:off x="4124443" y="4305651"/>
                <a:ext cx="1376640" cy="288000"/>
              </a:xfrm>
              <a:prstGeom prst="rect">
                <a:avLst/>
              </a:prstGeom>
            </p:spPr>
          </p:pic>
        </mc:Fallback>
      </mc:AlternateContent>
      <p:sp>
        <p:nvSpPr>
          <p:cNvPr id="5" name="四角形: 角を丸くする 4">
            <a:extLst>
              <a:ext uri="{FF2B5EF4-FFF2-40B4-BE49-F238E27FC236}">
                <a16:creationId xmlns:a16="http://schemas.microsoft.com/office/drawing/2014/main" id="{A6274FB4-7D9C-282C-28F0-28CA2ABB6CE1}"/>
              </a:ext>
            </a:extLst>
          </p:cNvPr>
          <p:cNvSpPr/>
          <p:nvPr/>
        </p:nvSpPr>
        <p:spPr>
          <a:xfrm>
            <a:off x="510984" y="185402"/>
            <a:ext cx="4222759" cy="926379"/>
          </a:xfrm>
          <a:prstGeom prst="roundRect">
            <a:avLst/>
          </a:prstGeom>
          <a:solidFill>
            <a:srgbClr val="FFFF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1C82B0"/>
              </a:solidFill>
            </a:endParaRPr>
          </a:p>
        </p:txBody>
      </p:sp>
      <p:sp>
        <p:nvSpPr>
          <p:cNvPr id="2" name="タイトル 1">
            <a:extLst>
              <a:ext uri="{FF2B5EF4-FFF2-40B4-BE49-F238E27FC236}">
                <a16:creationId xmlns:a16="http://schemas.microsoft.com/office/drawing/2014/main" id="{C38749D9-45A6-5E79-2DCE-22DE7E2E3C39}"/>
              </a:ext>
            </a:extLst>
          </p:cNvPr>
          <p:cNvSpPr>
            <a:spLocks noGrp="1"/>
          </p:cNvSpPr>
          <p:nvPr>
            <p:ph type="title"/>
          </p:nvPr>
        </p:nvSpPr>
        <p:spPr>
          <a:xfrm>
            <a:off x="0" y="41651"/>
            <a:ext cx="10515600" cy="1325563"/>
          </a:xfrm>
        </p:spPr>
        <p:txBody>
          <a:bodyPr/>
          <a:lstStyle/>
          <a:p>
            <a:r>
              <a:rPr kumimoji="1" lang="ja-JP" altLang="en-US" dirty="0">
                <a:solidFill>
                  <a:schemeClr val="tx1">
                    <a:lumMod val="75000"/>
                    <a:lumOff val="25000"/>
                  </a:schemeClr>
                </a:solidFill>
              </a:rPr>
              <a:t>　こだわった部分</a:t>
            </a:r>
          </a:p>
        </p:txBody>
      </p:sp>
    </p:spTree>
    <p:extLst>
      <p:ext uri="{BB962C8B-B14F-4D97-AF65-F5344CB8AC3E}">
        <p14:creationId xmlns:p14="http://schemas.microsoft.com/office/powerpoint/2010/main" val="1760624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descr="グラフ, バブル チャート&#10;&#10;自動的に生成された説明">
            <a:extLst>
              <a:ext uri="{FF2B5EF4-FFF2-40B4-BE49-F238E27FC236}">
                <a16:creationId xmlns:a16="http://schemas.microsoft.com/office/drawing/2014/main" id="{61253E89-CE6F-8218-F555-B9395AA7CFA7}"/>
              </a:ext>
            </a:extLst>
          </p:cNvPr>
          <p:cNvPicPr>
            <a:picLocks noGrp="1" noRot="1" noChangeAspect="1" noMove="1" noResize="1" noEditPoints="1" noAdjustHandles="1" noChangeArrowheads="1" noChangeShapeType="1" noCrop="1"/>
          </p:cNvPicPr>
          <p:nvPr/>
        </p:nvPicPr>
        <p:blipFill>
          <a:blip r:embed="rId3">
            <a:alphaModFix amt="5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8" name="正方形/長方形 17">
            <a:extLst>
              <a:ext uri="{FF2B5EF4-FFF2-40B4-BE49-F238E27FC236}">
                <a16:creationId xmlns:a16="http://schemas.microsoft.com/office/drawing/2014/main" id="{9AC061B2-0D31-B900-2788-282603D7BFE5}"/>
              </a:ext>
            </a:extLst>
          </p:cNvPr>
          <p:cNvSpPr/>
          <p:nvPr/>
        </p:nvSpPr>
        <p:spPr>
          <a:xfrm>
            <a:off x="6503580" y="4531987"/>
            <a:ext cx="693683" cy="709448"/>
          </a:xfrm>
          <a:prstGeom prst="rect">
            <a:avLst/>
          </a:prstGeom>
          <a:noFill/>
          <a:ln w="38100">
            <a:solidFill>
              <a:srgbClr val="96DCF8"/>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110004020202020204"/>
              <a:ea typeface="游ゴシック" panose="020B0400000000000000" pitchFamily="50" charset="-128"/>
              <a:cs typeface="+mn-cs"/>
            </a:endParaRPr>
          </a:p>
        </p:txBody>
      </p:sp>
      <p:pic>
        <p:nvPicPr>
          <p:cNvPr id="20" name="図 19" descr="アイコン&#10;&#10;自動的に生成された説明">
            <a:extLst>
              <a:ext uri="{FF2B5EF4-FFF2-40B4-BE49-F238E27FC236}">
                <a16:creationId xmlns:a16="http://schemas.microsoft.com/office/drawing/2014/main" id="{81BC2A68-BF53-3AC0-E2AB-A461D33641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0957" y="5578667"/>
            <a:ext cx="710509" cy="709448"/>
          </a:xfrm>
          <a:prstGeom prst="rect">
            <a:avLst/>
          </a:prstGeom>
        </p:spPr>
      </p:pic>
      <p:pic>
        <p:nvPicPr>
          <p:cNvPr id="5" name="図 4">
            <a:extLst>
              <a:ext uri="{FF2B5EF4-FFF2-40B4-BE49-F238E27FC236}">
                <a16:creationId xmlns:a16="http://schemas.microsoft.com/office/drawing/2014/main" id="{CD42628A-CE5D-9BD8-A527-3CD5B91D31B3}"/>
              </a:ext>
            </a:extLst>
          </p:cNvPr>
          <p:cNvPicPr>
            <a:picLocks noChangeAspect="1"/>
          </p:cNvPicPr>
          <p:nvPr/>
        </p:nvPicPr>
        <p:blipFill>
          <a:blip r:embed="rId5"/>
          <a:stretch>
            <a:fillRect/>
          </a:stretch>
        </p:blipFill>
        <p:spPr>
          <a:xfrm>
            <a:off x="473112" y="2159272"/>
            <a:ext cx="4708642" cy="3867150"/>
          </a:xfrm>
          <a:prstGeom prst="rect">
            <a:avLst/>
          </a:prstGeom>
        </p:spPr>
      </p:pic>
      <p:pic>
        <p:nvPicPr>
          <p:cNvPr id="7" name="図 6">
            <a:extLst>
              <a:ext uri="{FF2B5EF4-FFF2-40B4-BE49-F238E27FC236}">
                <a16:creationId xmlns:a16="http://schemas.microsoft.com/office/drawing/2014/main" id="{76910230-C66E-0A18-9F3E-D1EA7AC3D9D9}"/>
              </a:ext>
            </a:extLst>
          </p:cNvPr>
          <p:cNvPicPr>
            <a:picLocks noChangeAspect="1"/>
          </p:cNvPicPr>
          <p:nvPr/>
        </p:nvPicPr>
        <p:blipFill>
          <a:blip r:embed="rId6"/>
          <a:stretch>
            <a:fillRect/>
          </a:stretch>
        </p:blipFill>
        <p:spPr>
          <a:xfrm>
            <a:off x="5892526" y="1190584"/>
            <a:ext cx="5369919" cy="2177703"/>
          </a:xfrm>
          <a:prstGeom prst="rect">
            <a:avLst/>
          </a:prstGeom>
        </p:spPr>
      </p:pic>
      <p:sp>
        <p:nvSpPr>
          <p:cNvPr id="8" name="正方形/長方形 7">
            <a:extLst>
              <a:ext uri="{FF2B5EF4-FFF2-40B4-BE49-F238E27FC236}">
                <a16:creationId xmlns:a16="http://schemas.microsoft.com/office/drawing/2014/main" id="{5E0E6311-2C62-7552-A69D-4500DA4288F5}"/>
              </a:ext>
            </a:extLst>
          </p:cNvPr>
          <p:cNvSpPr/>
          <p:nvPr/>
        </p:nvSpPr>
        <p:spPr>
          <a:xfrm>
            <a:off x="181067" y="1341338"/>
            <a:ext cx="5256475" cy="6731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lumMod val="75000"/>
                    <a:lumOff val="25000"/>
                  </a:prstClr>
                </a:solidFill>
                <a:effectLst/>
                <a:uLnTx/>
                <a:uFillTx/>
                <a:latin typeface="游ゴシック" panose="02110004020202020204"/>
                <a:ea typeface="游ゴシック" panose="020B0400000000000000" pitchFamily="50" charset="-128"/>
                <a:cs typeface="+mn-cs"/>
              </a:rPr>
              <a:t>村上講師から</a:t>
            </a:r>
            <a:endParaRPr kumimoji="1" lang="en-US" altLang="ja-JP" sz="2800" b="0" i="0" u="none" strike="noStrike" kern="1200" cap="none" spc="0" normalizeH="0" baseline="0" noProof="0" dirty="0">
              <a:ln>
                <a:noFill/>
              </a:ln>
              <a:solidFill>
                <a:prstClr val="black">
                  <a:lumMod val="75000"/>
                  <a:lumOff val="25000"/>
                </a:prstClr>
              </a:solidFill>
              <a:effectLst/>
              <a:uLnTx/>
              <a:uFillTx/>
              <a:latin typeface="游ゴシック" panose="0211000402020202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lumMod val="75000"/>
                    <a:lumOff val="25000"/>
                  </a:prstClr>
                </a:solidFill>
                <a:effectLst/>
                <a:uLnTx/>
                <a:uFillTx/>
                <a:latin typeface="游ゴシック" panose="02110004020202020204"/>
                <a:ea typeface="游ゴシック" panose="020B0400000000000000" pitchFamily="50" charset="-128"/>
                <a:cs typeface="+mn-cs"/>
              </a:rPr>
              <a:t>教えていただいた</a:t>
            </a:r>
            <a:r>
              <a:rPr kumimoji="1" lang="en-US" altLang="ja-JP" sz="2800" b="0" i="0" u="none" strike="noStrike" kern="1200" cap="none" spc="0" normalizeH="0" baseline="0" noProof="0" dirty="0">
                <a:ln>
                  <a:noFill/>
                </a:ln>
                <a:solidFill>
                  <a:prstClr val="black">
                    <a:lumMod val="75000"/>
                    <a:lumOff val="25000"/>
                  </a:prstClr>
                </a:solidFill>
                <a:effectLst/>
                <a:uLnTx/>
                <a:uFillTx/>
                <a:latin typeface="游ゴシック" panose="02110004020202020204"/>
                <a:ea typeface="游ゴシック" panose="020B0400000000000000" pitchFamily="50" charset="-128"/>
                <a:cs typeface="+mn-cs"/>
              </a:rPr>
              <a:t>Script</a:t>
            </a:r>
            <a:endParaRPr kumimoji="1" lang="ja-JP" altLang="en-US" sz="2800" b="0" i="0" u="none" strike="noStrike" kern="1200" cap="none" spc="0" normalizeH="0" baseline="0" noProof="0" dirty="0">
              <a:ln>
                <a:noFill/>
              </a:ln>
              <a:solidFill>
                <a:prstClr val="black">
                  <a:lumMod val="75000"/>
                  <a:lumOff val="25000"/>
                </a:prstClr>
              </a:solidFill>
              <a:effectLst/>
              <a:uLnTx/>
              <a:uFillTx/>
              <a:latin typeface="游ゴシック" panose="02110004020202020204"/>
              <a:ea typeface="游ゴシック" panose="020B0400000000000000" pitchFamily="50" charset="-128"/>
              <a:cs typeface="+mn-cs"/>
            </a:endParaRPr>
          </a:p>
        </p:txBody>
      </p:sp>
      <p:sp>
        <p:nvSpPr>
          <p:cNvPr id="9" name="正方形/長方形 8">
            <a:extLst>
              <a:ext uri="{FF2B5EF4-FFF2-40B4-BE49-F238E27FC236}">
                <a16:creationId xmlns:a16="http://schemas.microsoft.com/office/drawing/2014/main" id="{232A0E8B-5902-6297-BF99-900612964670}"/>
              </a:ext>
            </a:extLst>
          </p:cNvPr>
          <p:cNvSpPr/>
          <p:nvPr/>
        </p:nvSpPr>
        <p:spPr>
          <a:xfrm>
            <a:off x="160402" y="6127716"/>
            <a:ext cx="5644462" cy="6731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600" b="0" i="0" u="none" strike="noStrike" kern="1200" cap="none" spc="0" normalizeH="0" baseline="0" noProof="0" dirty="0">
                <a:ln>
                  <a:noFill/>
                </a:ln>
                <a:solidFill>
                  <a:prstClr val="black">
                    <a:lumMod val="75000"/>
                    <a:lumOff val="25000"/>
                  </a:prstClr>
                </a:solidFill>
                <a:effectLst/>
                <a:uLnTx/>
                <a:uFillTx/>
                <a:latin typeface="游ゴシック" panose="02110004020202020204"/>
                <a:ea typeface="游ゴシック" panose="020B0400000000000000" pitchFamily="50" charset="-128"/>
                <a:cs typeface="+mn-cs"/>
              </a:rPr>
              <a:t>それぞれのアイコンの座標を獲得！</a:t>
            </a:r>
          </a:p>
        </p:txBody>
      </p:sp>
      <p:sp>
        <p:nvSpPr>
          <p:cNvPr id="11" name="正方形/長方形 10">
            <a:extLst>
              <a:ext uri="{FF2B5EF4-FFF2-40B4-BE49-F238E27FC236}">
                <a16:creationId xmlns:a16="http://schemas.microsoft.com/office/drawing/2014/main" id="{6D87F77B-4C25-327D-71AE-1B5539E479BB}"/>
              </a:ext>
            </a:extLst>
          </p:cNvPr>
          <p:cNvSpPr/>
          <p:nvPr/>
        </p:nvSpPr>
        <p:spPr>
          <a:xfrm>
            <a:off x="5459675" y="3334594"/>
            <a:ext cx="6732325" cy="119739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600" b="0" i="0" u="none" strike="noStrike" kern="1200" cap="none" spc="0" normalizeH="0" baseline="0" noProof="0" dirty="0">
                <a:ln>
                  <a:noFill/>
                </a:ln>
                <a:solidFill>
                  <a:prstClr val="black">
                    <a:lumMod val="75000"/>
                    <a:lumOff val="25000"/>
                  </a:prstClr>
                </a:solidFill>
                <a:effectLst/>
                <a:uLnTx/>
                <a:uFillTx/>
                <a:latin typeface="游ゴシック" panose="020B0400000000000000" pitchFamily="50" charset="-128"/>
                <a:ea typeface="游ゴシック" panose="020B0400000000000000" pitchFamily="50" charset="-128"/>
                <a:cs typeface="+mn-cs"/>
              </a:rPr>
              <a:t>・</a:t>
            </a:r>
            <a:r>
              <a:rPr kumimoji="1" lang="ja-JP" altLang="ja-JP" sz="2600" b="0" i="0" u="none" strike="noStrike" kern="0" cap="none" spc="0" normalizeH="0" baseline="0" noProof="0" dirty="0">
                <a:ln>
                  <a:noFill/>
                </a:ln>
                <a:solidFill>
                  <a:prstClr val="black">
                    <a:lumMod val="75000"/>
                    <a:lumOff val="25000"/>
                  </a:prstClr>
                </a:solidFill>
                <a:effectLst/>
                <a:uLnTx/>
                <a:uFillTx/>
                <a:latin typeface="游ゴシック" panose="020B0400000000000000" pitchFamily="50" charset="-128"/>
                <a:ea typeface="游ゴシック" panose="020B0400000000000000" pitchFamily="50" charset="-128"/>
                <a:cs typeface="ＭＳ Ｐゴシック" panose="020B0600070205080204" pitchFamily="50" charset="-128"/>
              </a:rPr>
              <a:t>リクエストパラメータから</a:t>
            </a:r>
            <a:r>
              <a:rPr kumimoji="1" lang="en-US" altLang="ja-JP" sz="2600" b="0" i="0" u="none" strike="noStrike" kern="0" cap="none" spc="0" normalizeH="0" baseline="0" noProof="0" dirty="0">
                <a:ln>
                  <a:noFill/>
                </a:ln>
                <a:solidFill>
                  <a:prstClr val="black">
                    <a:lumMod val="75000"/>
                    <a:lumOff val="25000"/>
                  </a:prstClr>
                </a:solidFill>
                <a:effectLst/>
                <a:uLnTx/>
                <a:uFillTx/>
                <a:latin typeface="游ゴシック" panose="020B0400000000000000" pitchFamily="50" charset="-128"/>
                <a:ea typeface="游ゴシック" panose="020B0400000000000000" pitchFamily="50" charset="-128"/>
                <a:cs typeface="ＭＳ Ｐゴシック" panose="020B0600070205080204" pitchFamily="50" charset="-128"/>
              </a:rPr>
              <a:t>XY</a:t>
            </a:r>
            <a:r>
              <a:rPr kumimoji="1" lang="ja-JP" altLang="ja-JP" sz="2600" b="0" i="0" u="none" strike="noStrike" kern="0" cap="none" spc="0" normalizeH="0" baseline="0" noProof="0" dirty="0">
                <a:ln>
                  <a:noFill/>
                </a:ln>
                <a:solidFill>
                  <a:prstClr val="black">
                    <a:lumMod val="75000"/>
                    <a:lumOff val="25000"/>
                  </a:prstClr>
                </a:solidFill>
                <a:effectLst/>
                <a:uLnTx/>
                <a:uFillTx/>
                <a:latin typeface="游ゴシック" panose="020B0400000000000000" pitchFamily="50" charset="-128"/>
                <a:ea typeface="游ゴシック" panose="020B0400000000000000" pitchFamily="50" charset="-128"/>
                <a:cs typeface="ＭＳ Ｐゴシック" panose="020B0600070205080204" pitchFamily="50" charset="-128"/>
              </a:rPr>
              <a:t>座標を取得</a:t>
            </a:r>
            <a:endParaRPr kumimoji="1" lang="en-US" altLang="ja-JP" sz="2600" b="0" i="0" u="none" strike="noStrike" kern="0" cap="none" spc="0" normalizeH="0" baseline="0" noProof="0" dirty="0">
              <a:ln>
                <a:noFill/>
              </a:ln>
              <a:solidFill>
                <a:prstClr val="black">
                  <a:lumMod val="75000"/>
                  <a:lumOff val="25000"/>
                </a:prstClr>
              </a:solidFill>
              <a:effectLst/>
              <a:uLnTx/>
              <a:uFillTx/>
              <a:latin typeface="游ゴシック" panose="020B0400000000000000" pitchFamily="50" charset="-128"/>
              <a:ea typeface="游ゴシック" panose="020B0400000000000000" pitchFamily="50" charset="-128"/>
              <a:cs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600" b="0" i="0" u="none" strike="noStrike" kern="0" cap="none" spc="0" normalizeH="0" baseline="0" noProof="0" dirty="0">
                <a:ln>
                  <a:noFill/>
                </a:ln>
                <a:solidFill>
                  <a:prstClr val="black">
                    <a:lumMod val="75000"/>
                    <a:lumOff val="25000"/>
                  </a:prstClr>
                </a:solidFill>
                <a:effectLst/>
                <a:uLnTx/>
                <a:uFillTx/>
                <a:latin typeface="游ゴシック" panose="020B0400000000000000" pitchFamily="50" charset="-128"/>
                <a:ea typeface="游ゴシック" panose="020B0400000000000000" pitchFamily="50" charset="-128"/>
                <a:cs typeface="ＭＳ Ｐゴシック" panose="020B0600070205080204" pitchFamily="50" charset="-128"/>
              </a:rPr>
              <a:t>・</a:t>
            </a:r>
            <a:r>
              <a:rPr kumimoji="1" lang="ja-JP" altLang="ja-JP" sz="2600" b="0" i="0" u="none" strike="noStrike" kern="0" cap="none" spc="0" normalizeH="0" baseline="0" noProof="0" dirty="0">
                <a:ln>
                  <a:noFill/>
                </a:ln>
                <a:solidFill>
                  <a:prstClr val="black">
                    <a:lumMod val="75000"/>
                    <a:lumOff val="25000"/>
                  </a:prstClr>
                </a:solidFill>
                <a:effectLst/>
                <a:uLnTx/>
                <a:uFillTx/>
                <a:latin typeface="游ゴシック" panose="020B0400000000000000" pitchFamily="50" charset="-128"/>
                <a:ea typeface="游ゴシック" panose="020B0400000000000000" pitchFamily="50" charset="-128"/>
                <a:cs typeface="ＭＳ Ｐゴシック" panose="020B0600070205080204" pitchFamily="50" charset="-128"/>
              </a:rPr>
              <a:t>家事の名前とともに座標を格納</a:t>
            </a:r>
            <a:endParaRPr kumimoji="1" lang="ja-JP" altLang="en-US" sz="2600" b="0" i="0" u="none" strike="noStrike" kern="1200" cap="none" spc="0" normalizeH="0" baseline="0" noProof="0" dirty="0">
              <a:ln>
                <a:noFill/>
              </a:ln>
              <a:solidFill>
                <a:prstClr val="black">
                  <a:lumMod val="75000"/>
                  <a:lumOff val="25000"/>
                </a:prstClr>
              </a:solidFill>
              <a:effectLst/>
              <a:uLnTx/>
              <a:uFillTx/>
              <a:latin typeface="游ゴシック" panose="020B0400000000000000" pitchFamily="50" charset="-128"/>
              <a:ea typeface="游ゴシック" panose="020B0400000000000000" pitchFamily="50" charset="-128"/>
              <a:cs typeface="+mn-cs"/>
            </a:endParaRPr>
          </a:p>
        </p:txBody>
      </p:sp>
      <p:pic>
        <p:nvPicPr>
          <p:cNvPr id="12" name="図 11" descr="黒い背景に白い文字がある&#10;&#10;低い精度で自動的に生成された説明">
            <a:extLst>
              <a:ext uri="{FF2B5EF4-FFF2-40B4-BE49-F238E27FC236}">
                <a16:creationId xmlns:a16="http://schemas.microsoft.com/office/drawing/2014/main" id="{910BDF7F-B5FE-106E-2DA1-DC303676233C}"/>
              </a:ext>
            </a:extLst>
          </p:cNvPr>
          <p:cNvPicPr>
            <a:picLocks noChangeAspect="1"/>
          </p:cNvPicPr>
          <p:nvPr/>
        </p:nvPicPr>
        <p:blipFill>
          <a:blip r:embed="rId7">
            <a:alphaModFix amt="53000"/>
            <a:extLst>
              <a:ext uri="{28A0092B-C50C-407E-A947-70E740481C1C}">
                <a14:useLocalDpi xmlns:a14="http://schemas.microsoft.com/office/drawing/2010/main" val="0"/>
              </a:ext>
            </a:extLst>
          </a:blip>
          <a:stretch>
            <a:fillRect/>
          </a:stretch>
        </p:blipFill>
        <p:spPr>
          <a:xfrm>
            <a:off x="8353271" y="5704164"/>
            <a:ext cx="1329690" cy="1329690"/>
          </a:xfrm>
          <a:prstGeom prst="rect">
            <a:avLst/>
          </a:prstGeom>
        </p:spPr>
      </p:pic>
      <p:cxnSp>
        <p:nvCxnSpPr>
          <p:cNvPr id="13" name="直線矢印コネクタ 12">
            <a:extLst>
              <a:ext uri="{FF2B5EF4-FFF2-40B4-BE49-F238E27FC236}">
                <a16:creationId xmlns:a16="http://schemas.microsoft.com/office/drawing/2014/main" id="{B3B6644E-3DCE-965E-74A2-355029A12DF8}"/>
              </a:ext>
            </a:extLst>
          </p:cNvPr>
          <p:cNvCxnSpPr>
            <a:cxnSpLocks/>
          </p:cNvCxnSpPr>
          <p:nvPr/>
        </p:nvCxnSpPr>
        <p:spPr>
          <a:xfrm>
            <a:off x="7197263" y="5202381"/>
            <a:ext cx="1163694" cy="428926"/>
          </a:xfrm>
          <a:prstGeom prst="straightConnector1">
            <a:avLst/>
          </a:prstGeom>
          <a:ln>
            <a:solidFill>
              <a:schemeClr val="bg2">
                <a:lumMod val="50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15" name="図 14">
            <a:extLst>
              <a:ext uri="{FF2B5EF4-FFF2-40B4-BE49-F238E27FC236}">
                <a16:creationId xmlns:a16="http://schemas.microsoft.com/office/drawing/2014/main" id="{4B24FBFF-206F-41CB-59BE-D688F30639CC}"/>
              </a:ext>
            </a:extLst>
          </p:cNvPr>
          <p:cNvPicPr>
            <a:picLocks noChangeAspect="1"/>
          </p:cNvPicPr>
          <p:nvPr/>
        </p:nvPicPr>
        <p:blipFill>
          <a:blip r:embed="rId8"/>
          <a:stretch>
            <a:fillRect/>
          </a:stretch>
        </p:blipFill>
        <p:spPr>
          <a:xfrm>
            <a:off x="5804864" y="5361918"/>
            <a:ext cx="1510322" cy="587347"/>
          </a:xfrm>
          <a:prstGeom prst="rect">
            <a:avLst/>
          </a:prstGeom>
        </p:spPr>
      </p:pic>
      <p:pic>
        <p:nvPicPr>
          <p:cNvPr id="17" name="図 16">
            <a:extLst>
              <a:ext uri="{FF2B5EF4-FFF2-40B4-BE49-F238E27FC236}">
                <a16:creationId xmlns:a16="http://schemas.microsoft.com/office/drawing/2014/main" id="{451E6BD1-FCCA-5690-17F8-01B33D0F5C7B}"/>
              </a:ext>
            </a:extLst>
          </p:cNvPr>
          <p:cNvPicPr>
            <a:picLocks noChangeAspect="1"/>
          </p:cNvPicPr>
          <p:nvPr/>
        </p:nvPicPr>
        <p:blipFill>
          <a:blip r:embed="rId9"/>
          <a:stretch>
            <a:fillRect/>
          </a:stretch>
        </p:blipFill>
        <p:spPr>
          <a:xfrm>
            <a:off x="9655078" y="6067062"/>
            <a:ext cx="1357694" cy="629970"/>
          </a:xfrm>
          <a:prstGeom prst="rect">
            <a:avLst/>
          </a:prstGeom>
        </p:spPr>
      </p:pic>
      <p:sp>
        <p:nvSpPr>
          <p:cNvPr id="21" name="正方形/長方形 20">
            <a:extLst>
              <a:ext uri="{FF2B5EF4-FFF2-40B4-BE49-F238E27FC236}">
                <a16:creationId xmlns:a16="http://schemas.microsoft.com/office/drawing/2014/main" id="{DD910F5B-423A-CDEB-8AE5-B0239E08B2DD}"/>
              </a:ext>
            </a:extLst>
          </p:cNvPr>
          <p:cNvSpPr/>
          <p:nvPr/>
        </p:nvSpPr>
        <p:spPr>
          <a:xfrm>
            <a:off x="8203142" y="4884771"/>
            <a:ext cx="4022306" cy="71709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800" b="1" i="0" u="none" strike="noStrike" kern="1200" cap="none" spc="0" normalizeH="0" baseline="0" noProof="0" dirty="0">
                <a:ln>
                  <a:noFill/>
                </a:ln>
                <a:solidFill>
                  <a:srgbClr val="E97132">
                    <a:lumMod val="75000"/>
                  </a:srgbClr>
                </a:solidFill>
                <a:effectLst/>
                <a:uLnTx/>
                <a:uFillTx/>
                <a:latin typeface="游ゴシック" panose="02110004020202020204"/>
                <a:ea typeface="游ゴシック" panose="020B0400000000000000" pitchFamily="50" charset="-128"/>
                <a:cs typeface="+mn-cs"/>
              </a:rPr>
              <a:t>座標の更新に成功！！</a:t>
            </a:r>
          </a:p>
        </p:txBody>
      </p:sp>
      <p:sp>
        <p:nvSpPr>
          <p:cNvPr id="22" name="正方形/長方形 21">
            <a:extLst>
              <a:ext uri="{FF2B5EF4-FFF2-40B4-BE49-F238E27FC236}">
                <a16:creationId xmlns:a16="http://schemas.microsoft.com/office/drawing/2014/main" id="{551FCB06-CF61-5C8F-BCCF-88EBF41395F6}"/>
              </a:ext>
            </a:extLst>
          </p:cNvPr>
          <p:cNvSpPr/>
          <p:nvPr/>
        </p:nvSpPr>
        <p:spPr>
          <a:xfrm>
            <a:off x="6881316" y="4387521"/>
            <a:ext cx="4654365" cy="71709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lumMod val="75000"/>
                    <a:lumOff val="25000"/>
                  </a:prstClr>
                </a:solidFill>
                <a:effectLst/>
                <a:uLnTx/>
                <a:uFillTx/>
                <a:latin typeface="游ゴシック" panose="02110004020202020204"/>
                <a:ea typeface="游ゴシック" panose="020B0400000000000000" pitchFamily="50" charset="-128"/>
                <a:cs typeface="+mn-cs"/>
              </a:rPr>
              <a:t>その結果、、、</a:t>
            </a:r>
          </a:p>
        </p:txBody>
      </p:sp>
      <p:sp>
        <p:nvSpPr>
          <p:cNvPr id="3" name="四角形: 角を丸くする 2">
            <a:extLst>
              <a:ext uri="{FF2B5EF4-FFF2-40B4-BE49-F238E27FC236}">
                <a16:creationId xmlns:a16="http://schemas.microsoft.com/office/drawing/2014/main" id="{FBB9F5F9-A30C-E6DA-213D-D21FE2AB6ECA}"/>
              </a:ext>
            </a:extLst>
          </p:cNvPr>
          <p:cNvSpPr/>
          <p:nvPr/>
        </p:nvSpPr>
        <p:spPr>
          <a:xfrm>
            <a:off x="146148" y="128240"/>
            <a:ext cx="6175630" cy="926379"/>
          </a:xfrm>
          <a:prstGeom prst="roundRect">
            <a:avLst/>
          </a:prstGeom>
          <a:solidFill>
            <a:srgbClr val="FFFF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1C82B0"/>
              </a:solidFill>
              <a:effectLst/>
              <a:uLnTx/>
              <a:uFillTx/>
              <a:latin typeface="游ゴシック" panose="02110004020202020204"/>
              <a:ea typeface="游ゴシック" panose="020B0400000000000000" pitchFamily="50" charset="-128"/>
              <a:cs typeface="+mn-cs"/>
            </a:endParaRPr>
          </a:p>
        </p:txBody>
      </p:sp>
      <p:sp>
        <p:nvSpPr>
          <p:cNvPr id="10" name="正方形/長方形 9">
            <a:extLst>
              <a:ext uri="{FF2B5EF4-FFF2-40B4-BE49-F238E27FC236}">
                <a16:creationId xmlns:a16="http://schemas.microsoft.com/office/drawing/2014/main" id="{FE3F59BB-E9BE-1EE0-FCE4-7D1D8ED009BD}"/>
              </a:ext>
            </a:extLst>
          </p:cNvPr>
          <p:cNvSpPr/>
          <p:nvPr/>
        </p:nvSpPr>
        <p:spPr>
          <a:xfrm>
            <a:off x="89070" y="254880"/>
            <a:ext cx="6362184" cy="6731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4400" b="0" i="0" u="none" strike="noStrike" kern="1200" cap="none" spc="0" normalizeH="0" baseline="0" noProof="0" dirty="0">
                <a:ln>
                  <a:noFill/>
                </a:ln>
                <a:solidFill>
                  <a:prstClr val="black">
                    <a:lumMod val="75000"/>
                    <a:lumOff val="25000"/>
                  </a:prstClr>
                </a:solidFill>
                <a:effectLst/>
                <a:uLnTx/>
                <a:uFillTx/>
                <a:latin typeface="游ゴシック Light" panose="020B0300000000000000" pitchFamily="50" charset="-128"/>
                <a:ea typeface="游ゴシック Light" panose="020B0300000000000000" pitchFamily="50" charset="-128"/>
                <a:cs typeface="+mn-cs"/>
              </a:rPr>
              <a:t>間取り画面設定ページ</a:t>
            </a:r>
          </a:p>
        </p:txBody>
      </p:sp>
    </p:spTree>
    <p:extLst>
      <p:ext uri="{BB962C8B-B14F-4D97-AF65-F5344CB8AC3E}">
        <p14:creationId xmlns:p14="http://schemas.microsoft.com/office/powerpoint/2010/main" val="3591304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descr="グラフ, バブル チャート&#10;&#10;自動的に生成された説明">
            <a:extLst>
              <a:ext uri="{FF2B5EF4-FFF2-40B4-BE49-F238E27FC236}">
                <a16:creationId xmlns:a16="http://schemas.microsoft.com/office/drawing/2014/main" id="{44054CCE-885F-4A6F-5B96-49A222CF7D1F}"/>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図 4" descr="テキスト&#10;&#10;自動的に生成された説明">
            <a:extLst>
              <a:ext uri="{FF2B5EF4-FFF2-40B4-BE49-F238E27FC236}">
                <a16:creationId xmlns:a16="http://schemas.microsoft.com/office/drawing/2014/main" id="{90A8F795-6DBD-7ECA-0BCC-5B5A28418D62}"/>
              </a:ext>
            </a:extLst>
          </p:cNvPr>
          <p:cNvPicPr>
            <a:picLocks noChangeAspect="1"/>
          </p:cNvPicPr>
          <p:nvPr/>
        </p:nvPicPr>
        <p:blipFill rotWithShape="1">
          <a:blip r:embed="rId4">
            <a:extLst>
              <a:ext uri="{28A0092B-C50C-407E-A947-70E740481C1C}">
                <a14:useLocalDpi xmlns:a14="http://schemas.microsoft.com/office/drawing/2010/main" val="0"/>
              </a:ext>
            </a:extLst>
          </a:blip>
          <a:srcRect t="34655" r="196" b="8758"/>
          <a:stretch/>
        </p:blipFill>
        <p:spPr>
          <a:xfrm>
            <a:off x="1140542" y="1124836"/>
            <a:ext cx="9910916" cy="2477729"/>
          </a:xfrm>
          <a:prstGeom prst="rect">
            <a:avLst/>
          </a:prstGeom>
        </p:spPr>
      </p:pic>
      <p:sp>
        <p:nvSpPr>
          <p:cNvPr id="8" name="テキスト ボックス 7">
            <a:extLst>
              <a:ext uri="{FF2B5EF4-FFF2-40B4-BE49-F238E27FC236}">
                <a16:creationId xmlns:a16="http://schemas.microsoft.com/office/drawing/2014/main" id="{00988752-14E2-E748-D3EA-DB3556D22539}"/>
              </a:ext>
            </a:extLst>
          </p:cNvPr>
          <p:cNvSpPr txBox="1"/>
          <p:nvPr/>
        </p:nvSpPr>
        <p:spPr>
          <a:xfrm>
            <a:off x="491613" y="3909369"/>
            <a:ext cx="11610450" cy="23083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schemeClr val="tx1">
                    <a:lumMod val="75000"/>
                    <a:lumOff val="25000"/>
                  </a:schemeClr>
                </a:solidFill>
                <a:effectLst/>
                <a:uLnTx/>
                <a:uFillTx/>
                <a:latin typeface="游ゴシック" panose="02110004020202020204"/>
                <a:ea typeface="游ゴシック" panose="020B0400000000000000" pitchFamily="50" charset="-128"/>
                <a:cs typeface="+mn-cs"/>
              </a:rPr>
              <a:t>SQL</a:t>
            </a:r>
            <a:r>
              <a:rPr kumimoji="1" lang="ja-JP" altLang="en-US" sz="2400" b="0" i="0" u="none" strike="noStrike" kern="1200" cap="none" spc="0" normalizeH="0" baseline="0" noProof="0" dirty="0">
                <a:ln>
                  <a:noFill/>
                </a:ln>
                <a:solidFill>
                  <a:schemeClr val="tx1">
                    <a:lumMod val="75000"/>
                    <a:lumOff val="25000"/>
                  </a:schemeClr>
                </a:solidFill>
                <a:effectLst/>
                <a:uLnTx/>
                <a:uFillTx/>
                <a:latin typeface="游ゴシック" panose="02110004020202020204"/>
                <a:ea typeface="游ゴシック" panose="020B0400000000000000" pitchFamily="50" charset="-128"/>
                <a:cs typeface="+mn-cs"/>
              </a:rPr>
              <a:t>文長い</a:t>
            </a:r>
            <a:r>
              <a:rPr kumimoji="1" lang="en-US" altLang="ja-JP" sz="2400" b="0" i="0" u="none" strike="noStrike" kern="1200" cap="none" spc="0" normalizeH="0" baseline="0" noProof="0" dirty="0">
                <a:ln>
                  <a:noFill/>
                </a:ln>
                <a:solidFill>
                  <a:schemeClr val="tx1">
                    <a:lumMod val="75000"/>
                    <a:lumOff val="25000"/>
                  </a:schemeClr>
                </a:solidFill>
                <a:effectLst/>
                <a:uLnTx/>
                <a:uFillTx/>
                <a:latin typeface="游ゴシック" panose="02110004020202020204"/>
                <a:ea typeface="游ゴシック" panose="020B0400000000000000" pitchFamily="50"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chemeClr val="tx1">
                    <a:lumMod val="75000"/>
                    <a:lumOff val="25000"/>
                  </a:schemeClr>
                </a:solidFill>
                <a:effectLst/>
                <a:uLnTx/>
                <a:uFillTx/>
                <a:latin typeface="游ゴシック" panose="02110004020202020204"/>
                <a:ea typeface="游ゴシック" panose="020B0400000000000000" pitchFamily="50" charset="-128"/>
                <a:cs typeface="+mn-cs"/>
              </a:rPr>
              <a:t>特定の日付と子供の名前に基づいて報酬条件と累計家事ポイントを計算する</a:t>
            </a:r>
            <a:r>
              <a:rPr kumimoji="1" lang="en-US" altLang="ja-JP" sz="2400" b="0" i="0" u="none" strike="noStrike" kern="1200" cap="none" spc="0" normalizeH="0" baseline="0" noProof="0" dirty="0">
                <a:ln>
                  <a:noFill/>
                </a:ln>
                <a:solidFill>
                  <a:schemeClr val="tx1">
                    <a:lumMod val="75000"/>
                    <a:lumOff val="25000"/>
                  </a:schemeClr>
                </a:solidFill>
                <a:effectLst/>
                <a:uLnTx/>
                <a:uFillTx/>
                <a:latin typeface="游ゴシック" panose="02110004020202020204"/>
                <a:ea typeface="游ゴシック" panose="020B0400000000000000" pitchFamily="50" charset="-128"/>
                <a:cs typeface="+mn-cs"/>
              </a:rPr>
              <a:t>SQL</a:t>
            </a:r>
            <a:r>
              <a:rPr kumimoji="1" lang="ja-JP" altLang="en-US" sz="2400" b="0" i="0" u="none" strike="noStrike" kern="1200" cap="none" spc="0" normalizeH="0" baseline="0" noProof="0" dirty="0">
                <a:ln>
                  <a:noFill/>
                </a:ln>
                <a:solidFill>
                  <a:schemeClr val="tx1">
                    <a:lumMod val="75000"/>
                    <a:lumOff val="25000"/>
                  </a:schemeClr>
                </a:solidFill>
                <a:effectLst/>
                <a:uLnTx/>
                <a:uFillTx/>
                <a:latin typeface="游ゴシック" panose="02110004020202020204"/>
                <a:ea typeface="游ゴシック" panose="020B0400000000000000" pitchFamily="50" charset="-128"/>
                <a:cs typeface="+mn-cs"/>
              </a:rPr>
              <a:t>文</a:t>
            </a:r>
            <a:endParaRPr kumimoji="1" lang="en-US" altLang="ja-JP" sz="2400" b="0" i="0" u="none" strike="noStrike" kern="1200" cap="none" spc="0" normalizeH="0" baseline="0" noProof="0" dirty="0">
              <a:ln>
                <a:noFill/>
              </a:ln>
              <a:solidFill>
                <a:schemeClr val="tx1">
                  <a:lumMod val="75000"/>
                  <a:lumOff val="25000"/>
                </a:schemeClr>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chemeClr val="tx1">
                    <a:lumMod val="75000"/>
                    <a:lumOff val="25000"/>
                  </a:schemeClr>
                </a:solidFill>
                <a:effectLst/>
                <a:uLnTx/>
                <a:uFillTx/>
                <a:latin typeface="游ゴシック" panose="02110004020202020204"/>
                <a:ea typeface="游ゴシック" panose="020B0400000000000000" pitchFamily="50" charset="-128"/>
                <a:cs typeface="+mn-cs"/>
              </a:rPr>
              <a:t>　　　　　　　　　　　　　　　　　　　</a:t>
            </a:r>
            <a:endParaRPr kumimoji="1" lang="en-US" altLang="ja-JP" sz="2400" b="0" i="0" u="none" strike="noStrike" kern="1200" cap="none" spc="0" normalizeH="0" baseline="0" noProof="0" dirty="0">
              <a:ln>
                <a:noFill/>
              </a:ln>
              <a:solidFill>
                <a:schemeClr val="tx1">
                  <a:lumMod val="75000"/>
                  <a:lumOff val="25000"/>
                </a:schemeClr>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chemeClr val="tx1">
                    <a:lumMod val="75000"/>
                    <a:lumOff val="25000"/>
                  </a:schemeClr>
                </a:solidFill>
                <a:effectLst/>
                <a:uLnTx/>
                <a:uFillTx/>
                <a:latin typeface="游ゴシック" panose="02110004020202020204"/>
                <a:ea typeface="游ゴシック" panose="020B0400000000000000" pitchFamily="50" charset="-128"/>
                <a:cs typeface="+mn-cs"/>
              </a:rPr>
              <a:t>　　　　　　　　　　　　　　　　　　　　↓</a:t>
            </a:r>
            <a:endParaRPr kumimoji="1" lang="en-US" altLang="ja-JP" sz="2400" b="0" i="0" u="none" strike="noStrike" kern="1200" cap="none" spc="0" normalizeH="0" baseline="0" noProof="0" dirty="0">
              <a:ln>
                <a:noFill/>
              </a:ln>
              <a:solidFill>
                <a:schemeClr val="tx1">
                  <a:lumMod val="75000"/>
                  <a:lumOff val="25000"/>
                </a:schemeClr>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400" b="0" i="0" u="none" strike="noStrike" kern="1200" cap="none" spc="0" normalizeH="0" baseline="0" noProof="0" dirty="0">
              <a:ln>
                <a:noFill/>
              </a:ln>
              <a:solidFill>
                <a:schemeClr val="tx1">
                  <a:lumMod val="75000"/>
                  <a:lumOff val="25000"/>
                </a:schemeClr>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chemeClr val="tx1">
                    <a:lumMod val="75000"/>
                    <a:lumOff val="25000"/>
                  </a:schemeClr>
                </a:solidFill>
                <a:effectLst/>
                <a:uLnTx/>
                <a:uFillTx/>
                <a:latin typeface="游ゴシック" panose="02110004020202020204"/>
                <a:ea typeface="游ゴシック" panose="020B0400000000000000" pitchFamily="50" charset="-128"/>
                <a:cs typeface="+mn-cs"/>
              </a:rPr>
              <a:t>　　　　　　　　　　　　ボタンが表示されて</a:t>
            </a:r>
            <a:r>
              <a:rPr kumimoji="1" lang="ja-JP" altLang="en-US" sz="2400" b="1" i="0" u="none" strike="noStrike" kern="1200" cap="none" spc="0" normalizeH="0" baseline="0" noProof="0" dirty="0">
                <a:ln>
                  <a:noFill/>
                </a:ln>
                <a:solidFill>
                  <a:schemeClr val="accent2"/>
                </a:solidFill>
                <a:effectLst/>
                <a:uLnTx/>
                <a:uFillTx/>
                <a:latin typeface="游ゴシック" panose="02110004020202020204"/>
                <a:ea typeface="游ゴシック" panose="020B0400000000000000" pitchFamily="50" charset="-128"/>
                <a:cs typeface="+mn-cs"/>
              </a:rPr>
              <a:t>報酬メッセージ</a:t>
            </a:r>
            <a:r>
              <a:rPr kumimoji="1" lang="ja-JP" altLang="en-US" sz="2400" b="0" i="0" u="none" strike="noStrike" kern="1200" cap="none" spc="0" normalizeH="0" baseline="0" noProof="0" dirty="0">
                <a:ln>
                  <a:noFill/>
                </a:ln>
                <a:solidFill>
                  <a:schemeClr val="tx1">
                    <a:lumMod val="75000"/>
                    <a:lumOff val="25000"/>
                  </a:schemeClr>
                </a:solidFill>
                <a:effectLst/>
                <a:uLnTx/>
                <a:uFillTx/>
                <a:latin typeface="游ゴシック" panose="02110004020202020204"/>
                <a:ea typeface="游ゴシック" panose="020B0400000000000000" pitchFamily="50" charset="-128"/>
                <a:cs typeface="+mn-cs"/>
              </a:rPr>
              <a:t>がでてくる！</a:t>
            </a:r>
            <a:endParaRPr kumimoji="1" lang="en-US" altLang="ja-JP" sz="2400" b="0" i="0" u="none" strike="noStrike" kern="1200" cap="none" spc="0" normalizeH="0" baseline="0" noProof="0" dirty="0">
              <a:ln>
                <a:noFill/>
              </a:ln>
              <a:solidFill>
                <a:schemeClr val="tx1">
                  <a:lumMod val="75000"/>
                  <a:lumOff val="25000"/>
                </a:schemeClr>
              </a:solidFill>
              <a:effectLst/>
              <a:uLnTx/>
              <a:uFillTx/>
              <a:latin typeface="游ゴシック" panose="02110004020202020204"/>
              <a:ea typeface="游ゴシック" panose="020B0400000000000000" pitchFamily="50" charset="-128"/>
              <a:cs typeface="+mn-cs"/>
            </a:endParaRPr>
          </a:p>
        </p:txBody>
      </p:sp>
      <p:sp>
        <p:nvSpPr>
          <p:cNvPr id="4" name="四角形: 角を丸くする 3">
            <a:extLst>
              <a:ext uri="{FF2B5EF4-FFF2-40B4-BE49-F238E27FC236}">
                <a16:creationId xmlns:a16="http://schemas.microsoft.com/office/drawing/2014/main" id="{6AC0BE3E-B186-F382-84E1-96AB3CE17AEF}"/>
              </a:ext>
            </a:extLst>
          </p:cNvPr>
          <p:cNvSpPr/>
          <p:nvPr/>
        </p:nvSpPr>
        <p:spPr>
          <a:xfrm>
            <a:off x="491613" y="114883"/>
            <a:ext cx="4222759" cy="926379"/>
          </a:xfrm>
          <a:prstGeom prst="roundRect">
            <a:avLst/>
          </a:prstGeom>
          <a:solidFill>
            <a:srgbClr val="FFFF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1C82B0"/>
              </a:solidFill>
            </a:endParaRPr>
          </a:p>
        </p:txBody>
      </p:sp>
      <p:sp>
        <p:nvSpPr>
          <p:cNvPr id="3" name="タイトル 1">
            <a:extLst>
              <a:ext uri="{FF2B5EF4-FFF2-40B4-BE49-F238E27FC236}">
                <a16:creationId xmlns:a16="http://schemas.microsoft.com/office/drawing/2014/main" id="{34153370-FA9D-1C2F-1D32-0C6AC3B03CD9}"/>
              </a:ext>
            </a:extLst>
          </p:cNvPr>
          <p:cNvSpPr txBox="1">
            <a:spLocks/>
          </p:cNvSpPr>
          <p:nvPr/>
        </p:nvSpPr>
        <p:spPr>
          <a:xfrm>
            <a:off x="-3107254" y="-208779"/>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dirty="0">
                <a:solidFill>
                  <a:schemeClr val="tx1">
                    <a:lumMod val="75000"/>
                    <a:lumOff val="25000"/>
                  </a:schemeClr>
                </a:solidFill>
              </a:rPr>
              <a:t>　</a:t>
            </a:r>
            <a:r>
              <a:rPr lang="ja-JP" altLang="en-US" sz="4800" dirty="0">
                <a:solidFill>
                  <a:schemeClr val="tx1">
                    <a:lumMod val="75000"/>
                    <a:lumOff val="25000"/>
                  </a:schemeClr>
                </a:solidFill>
              </a:rPr>
              <a:t>苦労した部分</a:t>
            </a:r>
          </a:p>
        </p:txBody>
      </p:sp>
      <p:pic>
        <p:nvPicPr>
          <p:cNvPr id="9" name="図 8">
            <a:extLst>
              <a:ext uri="{FF2B5EF4-FFF2-40B4-BE49-F238E27FC236}">
                <a16:creationId xmlns:a16="http://schemas.microsoft.com/office/drawing/2014/main" id="{A6F0F11C-9CB6-37FD-9785-2ACDD837B0B6}"/>
              </a:ext>
            </a:extLst>
          </p:cNvPr>
          <p:cNvPicPr>
            <a:picLocks noChangeAspect="1"/>
          </p:cNvPicPr>
          <p:nvPr/>
        </p:nvPicPr>
        <p:blipFill>
          <a:blip r:embed="rId5"/>
          <a:stretch>
            <a:fillRect/>
          </a:stretch>
        </p:blipFill>
        <p:spPr>
          <a:xfrm>
            <a:off x="732323" y="4926763"/>
            <a:ext cx="3011244" cy="1612802"/>
          </a:xfrm>
          <a:prstGeom prst="rect">
            <a:avLst/>
          </a:prstGeom>
        </p:spPr>
      </p:pic>
    </p:spTree>
    <p:extLst>
      <p:ext uri="{BB962C8B-B14F-4D97-AF65-F5344CB8AC3E}">
        <p14:creationId xmlns:p14="http://schemas.microsoft.com/office/powerpoint/2010/main" val="828827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 バブル チャート&#10;&#10;自動的に生成された説明">
            <a:extLst>
              <a:ext uri="{FF2B5EF4-FFF2-40B4-BE49-F238E27FC236}">
                <a16:creationId xmlns:a16="http://schemas.microsoft.com/office/drawing/2014/main" id="{4631F35E-AC9D-16C4-899B-AA397FB03722}"/>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四角形: 角を丸くする 5">
            <a:extLst>
              <a:ext uri="{FF2B5EF4-FFF2-40B4-BE49-F238E27FC236}">
                <a16:creationId xmlns:a16="http://schemas.microsoft.com/office/drawing/2014/main" id="{2E50EB5F-0CFC-82D4-B8F1-9ABB9562161B}"/>
              </a:ext>
            </a:extLst>
          </p:cNvPr>
          <p:cNvSpPr/>
          <p:nvPr/>
        </p:nvSpPr>
        <p:spPr>
          <a:xfrm>
            <a:off x="533401" y="523041"/>
            <a:ext cx="3193472" cy="1009362"/>
          </a:xfrm>
          <a:prstGeom prst="roundRect">
            <a:avLst/>
          </a:prstGeom>
          <a:solidFill>
            <a:srgbClr val="FFFF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1C82B0"/>
              </a:solidFill>
            </a:endParaRPr>
          </a:p>
        </p:txBody>
      </p:sp>
      <p:sp>
        <p:nvSpPr>
          <p:cNvPr id="2" name="タイトル 1">
            <a:extLst>
              <a:ext uri="{FF2B5EF4-FFF2-40B4-BE49-F238E27FC236}">
                <a16:creationId xmlns:a16="http://schemas.microsoft.com/office/drawing/2014/main" id="{895E5CB1-C418-43A1-8E57-5378B42DD037}"/>
              </a:ext>
            </a:extLst>
          </p:cNvPr>
          <p:cNvSpPr>
            <a:spLocks noGrp="1"/>
          </p:cNvSpPr>
          <p:nvPr>
            <p:ph type="title"/>
          </p:nvPr>
        </p:nvSpPr>
        <p:spPr>
          <a:xfrm>
            <a:off x="938407" y="415229"/>
            <a:ext cx="10515600" cy="1325563"/>
          </a:xfrm>
        </p:spPr>
        <p:txBody>
          <a:bodyPr>
            <a:normAutofit/>
          </a:bodyPr>
          <a:lstStyle/>
          <a:p>
            <a:r>
              <a:rPr lang="ja-JP" altLang="en-US" b="1" dirty="0">
                <a:solidFill>
                  <a:schemeClr val="tx1">
                    <a:lumMod val="75000"/>
                    <a:lumOff val="25000"/>
                  </a:schemeClr>
                </a:solidFill>
              </a:rPr>
              <a:t>発表内容</a:t>
            </a:r>
          </a:p>
        </p:txBody>
      </p:sp>
      <p:sp>
        <p:nvSpPr>
          <p:cNvPr id="3" name="コンテンツ プレースホルダー 2">
            <a:extLst>
              <a:ext uri="{FF2B5EF4-FFF2-40B4-BE49-F238E27FC236}">
                <a16:creationId xmlns:a16="http://schemas.microsoft.com/office/drawing/2014/main" id="{22E6115C-F9B4-408E-B5A6-8D9C3CD289A2}"/>
              </a:ext>
            </a:extLst>
          </p:cNvPr>
          <p:cNvSpPr>
            <a:spLocks noGrp="1"/>
          </p:cNvSpPr>
          <p:nvPr>
            <p:ph idx="1"/>
          </p:nvPr>
        </p:nvSpPr>
        <p:spPr>
          <a:xfrm>
            <a:off x="718457" y="1690688"/>
            <a:ext cx="10755085" cy="4504346"/>
          </a:xfrm>
        </p:spPr>
        <p:txBody>
          <a:bodyPr>
            <a:normAutofit fontScale="92500" lnSpcReduction="10000"/>
          </a:bodyPr>
          <a:lstStyle/>
          <a:p>
            <a:pPr>
              <a:lnSpc>
                <a:spcPct val="130000"/>
              </a:lnSpc>
            </a:pPr>
            <a:r>
              <a:rPr lang="ja-JP" altLang="en-US" sz="3600" dirty="0">
                <a:solidFill>
                  <a:schemeClr val="tx1">
                    <a:lumMod val="75000"/>
                    <a:lumOff val="25000"/>
                  </a:schemeClr>
                </a:solidFill>
                <a:latin typeface="+mj-lt"/>
                <a:ea typeface="+mj-ea"/>
                <a:cs typeface="+mj-cs"/>
              </a:rPr>
              <a:t>チーム紹介、チーム名の由来、作成アプリ紹介</a:t>
            </a:r>
            <a:endParaRPr lang="en-US" altLang="ja-JP" sz="3600" dirty="0">
              <a:solidFill>
                <a:schemeClr val="tx1">
                  <a:lumMod val="75000"/>
                  <a:lumOff val="25000"/>
                </a:schemeClr>
              </a:solidFill>
              <a:latin typeface="+mj-lt"/>
              <a:ea typeface="+mj-ea"/>
              <a:cs typeface="+mj-cs"/>
            </a:endParaRPr>
          </a:p>
          <a:p>
            <a:pPr>
              <a:lnSpc>
                <a:spcPct val="130000"/>
              </a:lnSpc>
            </a:pPr>
            <a:r>
              <a:rPr lang="ja-JP" altLang="en-US" sz="3600" dirty="0">
                <a:solidFill>
                  <a:schemeClr val="tx1">
                    <a:lumMod val="75000"/>
                    <a:lumOff val="25000"/>
                  </a:schemeClr>
                </a:solidFill>
                <a:latin typeface="+mj-lt"/>
                <a:ea typeface="+mj-ea"/>
                <a:cs typeface="+mj-cs"/>
              </a:rPr>
              <a:t>機能紹介（デモンストレーション）</a:t>
            </a:r>
            <a:endParaRPr lang="en-US" altLang="ja-JP" sz="3600" dirty="0">
              <a:solidFill>
                <a:schemeClr val="tx1">
                  <a:lumMod val="75000"/>
                  <a:lumOff val="25000"/>
                </a:schemeClr>
              </a:solidFill>
              <a:latin typeface="+mj-lt"/>
              <a:ea typeface="+mj-ea"/>
              <a:cs typeface="+mj-cs"/>
            </a:endParaRPr>
          </a:p>
          <a:p>
            <a:pPr>
              <a:lnSpc>
                <a:spcPct val="130000"/>
              </a:lnSpc>
            </a:pPr>
            <a:r>
              <a:rPr lang="ja-JP" altLang="en-US" sz="3600" dirty="0">
                <a:solidFill>
                  <a:schemeClr val="tx1">
                    <a:lumMod val="75000"/>
                    <a:lumOff val="25000"/>
                  </a:schemeClr>
                </a:solidFill>
                <a:latin typeface="+mj-lt"/>
                <a:ea typeface="+mj-ea"/>
                <a:cs typeface="+mj-cs"/>
              </a:rPr>
              <a:t>各画面でこだわった点、苦労した点</a:t>
            </a:r>
            <a:endParaRPr lang="en-US" altLang="ja-JP" sz="3600" dirty="0">
              <a:solidFill>
                <a:schemeClr val="tx1">
                  <a:lumMod val="75000"/>
                  <a:lumOff val="25000"/>
                </a:schemeClr>
              </a:solidFill>
              <a:latin typeface="+mj-lt"/>
              <a:ea typeface="+mj-ea"/>
              <a:cs typeface="+mj-cs"/>
            </a:endParaRPr>
          </a:p>
          <a:p>
            <a:pPr>
              <a:lnSpc>
                <a:spcPct val="130000"/>
              </a:lnSpc>
            </a:pPr>
            <a:r>
              <a:rPr lang="ja-JP" altLang="en-US" sz="3600" dirty="0">
                <a:solidFill>
                  <a:schemeClr val="tx1">
                    <a:lumMod val="75000"/>
                    <a:lumOff val="25000"/>
                  </a:schemeClr>
                </a:solidFill>
                <a:latin typeface="+mj-lt"/>
                <a:ea typeface="+mj-ea"/>
                <a:cs typeface="+mj-cs"/>
              </a:rPr>
              <a:t>苦労した点、対応策、結果、学んだ点</a:t>
            </a:r>
            <a:endParaRPr lang="en-US" altLang="ja-JP" sz="3600" dirty="0">
              <a:solidFill>
                <a:schemeClr val="tx1">
                  <a:lumMod val="75000"/>
                  <a:lumOff val="25000"/>
                </a:schemeClr>
              </a:solidFill>
              <a:latin typeface="+mj-lt"/>
              <a:ea typeface="+mj-ea"/>
              <a:cs typeface="+mj-cs"/>
            </a:endParaRPr>
          </a:p>
          <a:p>
            <a:pPr>
              <a:lnSpc>
                <a:spcPct val="130000"/>
              </a:lnSpc>
            </a:pPr>
            <a:r>
              <a:rPr lang="ja-JP" altLang="en-US" sz="3600" dirty="0">
                <a:solidFill>
                  <a:schemeClr val="tx1">
                    <a:lumMod val="75000"/>
                    <a:lumOff val="25000"/>
                  </a:schemeClr>
                </a:solidFill>
                <a:latin typeface="+mj-lt"/>
                <a:ea typeface="+mj-ea"/>
                <a:cs typeface="+mj-cs"/>
              </a:rPr>
              <a:t>グループの成果</a:t>
            </a:r>
            <a:endParaRPr lang="en-US" altLang="ja-JP" sz="3600" dirty="0">
              <a:solidFill>
                <a:schemeClr val="tx1">
                  <a:lumMod val="75000"/>
                  <a:lumOff val="25000"/>
                </a:schemeClr>
              </a:solidFill>
              <a:latin typeface="+mj-lt"/>
              <a:ea typeface="+mj-ea"/>
              <a:cs typeface="+mj-cs"/>
            </a:endParaRPr>
          </a:p>
          <a:p>
            <a:pPr>
              <a:lnSpc>
                <a:spcPct val="130000"/>
              </a:lnSpc>
            </a:pPr>
            <a:r>
              <a:rPr lang="ja-JP" altLang="en-US" sz="3600" dirty="0">
                <a:solidFill>
                  <a:schemeClr val="tx1">
                    <a:lumMod val="75000"/>
                    <a:lumOff val="25000"/>
                  </a:schemeClr>
                </a:solidFill>
                <a:latin typeface="+mj-lt"/>
                <a:ea typeface="+mj-ea"/>
                <a:cs typeface="+mj-cs"/>
              </a:rPr>
              <a:t>総括、謝辞</a:t>
            </a:r>
            <a:endParaRPr lang="en-US" altLang="ja-JP" sz="3600" dirty="0">
              <a:solidFill>
                <a:schemeClr val="tx1">
                  <a:lumMod val="75000"/>
                  <a:lumOff val="25000"/>
                </a:schemeClr>
              </a:solidFill>
              <a:latin typeface="+mj-lt"/>
              <a:ea typeface="+mj-ea"/>
              <a:cs typeface="+mj-cs"/>
            </a:endParaRPr>
          </a:p>
        </p:txBody>
      </p:sp>
    </p:spTree>
    <p:extLst>
      <p:ext uri="{BB962C8B-B14F-4D97-AF65-F5344CB8AC3E}">
        <p14:creationId xmlns:p14="http://schemas.microsoft.com/office/powerpoint/2010/main" val="4252015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descr="グラフ, バブル チャート&#10;&#10;自動的に生成された説明">
            <a:extLst>
              <a:ext uri="{FF2B5EF4-FFF2-40B4-BE49-F238E27FC236}">
                <a16:creationId xmlns:a16="http://schemas.microsoft.com/office/drawing/2014/main" id="{0275E800-0308-4FD2-11D9-55CAAFEF2972}"/>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9" name="コンテンツ プレースホルダー 28" descr="テキスト&#10;&#10;自動的に生成された説明">
            <a:extLst>
              <a:ext uri="{FF2B5EF4-FFF2-40B4-BE49-F238E27FC236}">
                <a16:creationId xmlns:a16="http://schemas.microsoft.com/office/drawing/2014/main" id="{9736791C-207E-9373-8C11-AB4F6C0460D8}"/>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76937" y="1833887"/>
            <a:ext cx="11638125" cy="3425203"/>
          </a:xfrm>
        </p:spPr>
      </p:pic>
      <p:sp>
        <p:nvSpPr>
          <p:cNvPr id="30" name="テキスト ボックス 29">
            <a:extLst>
              <a:ext uri="{FF2B5EF4-FFF2-40B4-BE49-F238E27FC236}">
                <a16:creationId xmlns:a16="http://schemas.microsoft.com/office/drawing/2014/main" id="{D5AEC2F1-9680-4B41-8657-827BDDE786D1}"/>
              </a:ext>
            </a:extLst>
          </p:cNvPr>
          <p:cNvSpPr txBox="1"/>
          <p:nvPr/>
        </p:nvSpPr>
        <p:spPr>
          <a:xfrm>
            <a:off x="426310" y="5525558"/>
            <a:ext cx="1088185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chemeClr val="tx1">
                    <a:lumMod val="75000"/>
                    <a:lumOff val="25000"/>
                  </a:schemeClr>
                </a:solidFill>
                <a:effectLst/>
                <a:uLnTx/>
                <a:uFillTx/>
                <a:latin typeface="游ゴシック" panose="02110004020202020204"/>
                <a:ea typeface="游ゴシック" panose="020B0400000000000000" pitchFamily="50" charset="-128"/>
                <a:cs typeface="+mn-cs"/>
              </a:rPr>
              <a:t>日付に対してコメントをどのようにして取得するのかがわからず苦労しました。</a:t>
            </a:r>
          </a:p>
        </p:txBody>
      </p:sp>
      <p:sp>
        <p:nvSpPr>
          <p:cNvPr id="3" name="四角形: 角を丸くする 2">
            <a:extLst>
              <a:ext uri="{FF2B5EF4-FFF2-40B4-BE49-F238E27FC236}">
                <a16:creationId xmlns:a16="http://schemas.microsoft.com/office/drawing/2014/main" id="{841490A8-3DE4-EE74-F68D-CCDBFBBB346A}"/>
              </a:ext>
            </a:extLst>
          </p:cNvPr>
          <p:cNvSpPr/>
          <p:nvPr/>
        </p:nvSpPr>
        <p:spPr>
          <a:xfrm>
            <a:off x="667892" y="439898"/>
            <a:ext cx="4222759" cy="926379"/>
          </a:xfrm>
          <a:prstGeom prst="roundRect">
            <a:avLst/>
          </a:prstGeom>
          <a:solidFill>
            <a:srgbClr val="FFFF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1C82B0"/>
              </a:solidFill>
            </a:endParaRPr>
          </a:p>
        </p:txBody>
      </p:sp>
      <p:sp>
        <p:nvSpPr>
          <p:cNvPr id="31" name="テキスト ボックス 30">
            <a:extLst>
              <a:ext uri="{FF2B5EF4-FFF2-40B4-BE49-F238E27FC236}">
                <a16:creationId xmlns:a16="http://schemas.microsoft.com/office/drawing/2014/main" id="{6ACAC6DE-181E-F0E9-9544-B4DFECC99642}"/>
              </a:ext>
            </a:extLst>
          </p:cNvPr>
          <p:cNvSpPr txBox="1"/>
          <p:nvPr/>
        </p:nvSpPr>
        <p:spPr>
          <a:xfrm>
            <a:off x="838200" y="501445"/>
            <a:ext cx="9554497"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800" b="0" i="0" u="none" strike="noStrike" kern="1200" cap="none" spc="0" normalizeH="0" baseline="0" noProof="0" dirty="0">
                <a:ln>
                  <a:noFill/>
                </a:ln>
                <a:solidFill>
                  <a:schemeClr val="tx1">
                    <a:lumMod val="75000"/>
                    <a:lumOff val="25000"/>
                  </a:schemeClr>
                </a:solidFill>
                <a:effectLst/>
                <a:uLnTx/>
                <a:uFillTx/>
                <a:latin typeface="+mj-ea"/>
                <a:ea typeface="+mj-ea"/>
                <a:cs typeface="+mn-cs"/>
              </a:rPr>
              <a:t>苦労した部分</a:t>
            </a:r>
          </a:p>
        </p:txBody>
      </p:sp>
    </p:spTree>
    <p:extLst>
      <p:ext uri="{BB962C8B-B14F-4D97-AF65-F5344CB8AC3E}">
        <p14:creationId xmlns:p14="http://schemas.microsoft.com/office/powerpoint/2010/main" val="2381041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グラフ, バブル チャート&#10;&#10;自動的に生成された説明">
            <a:extLst>
              <a:ext uri="{FF2B5EF4-FFF2-40B4-BE49-F238E27FC236}">
                <a16:creationId xmlns:a16="http://schemas.microsoft.com/office/drawing/2014/main" id="{1623F357-5AD0-CCB2-467A-E1F8245D8114}"/>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四角形: 角を丸くする 3">
            <a:extLst>
              <a:ext uri="{FF2B5EF4-FFF2-40B4-BE49-F238E27FC236}">
                <a16:creationId xmlns:a16="http://schemas.microsoft.com/office/drawing/2014/main" id="{FD8E6926-539A-6AEC-C80A-D80BBC06A690}"/>
              </a:ext>
            </a:extLst>
          </p:cNvPr>
          <p:cNvSpPr/>
          <p:nvPr/>
        </p:nvSpPr>
        <p:spPr>
          <a:xfrm>
            <a:off x="1137511" y="2240791"/>
            <a:ext cx="9916978" cy="2376415"/>
          </a:xfrm>
          <a:prstGeom prst="roundRect">
            <a:avLst/>
          </a:prstGeom>
          <a:solidFill>
            <a:srgbClr val="FFFF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1C82B0"/>
              </a:solidFill>
            </a:endParaRPr>
          </a:p>
        </p:txBody>
      </p:sp>
      <p:sp>
        <p:nvSpPr>
          <p:cNvPr id="2" name="タイトル 1">
            <a:extLst>
              <a:ext uri="{FF2B5EF4-FFF2-40B4-BE49-F238E27FC236}">
                <a16:creationId xmlns:a16="http://schemas.microsoft.com/office/drawing/2014/main" id="{36CA1939-B8DE-C0E8-D1B7-30AE42FEBD82}"/>
              </a:ext>
            </a:extLst>
          </p:cNvPr>
          <p:cNvSpPr>
            <a:spLocks noGrp="1"/>
          </p:cNvSpPr>
          <p:nvPr>
            <p:ph type="title"/>
          </p:nvPr>
        </p:nvSpPr>
        <p:spPr>
          <a:xfrm>
            <a:off x="838200" y="2766218"/>
            <a:ext cx="10515600" cy="1325563"/>
          </a:xfrm>
        </p:spPr>
        <p:txBody>
          <a:bodyPr>
            <a:normAutofit fontScale="90000"/>
          </a:bodyPr>
          <a:lstStyle/>
          <a:p>
            <a:pPr algn="ctr"/>
            <a:r>
              <a:rPr kumimoji="1" lang="ja-JP" altLang="en-US" sz="6000" b="1" dirty="0">
                <a:solidFill>
                  <a:schemeClr val="tx1">
                    <a:lumMod val="75000"/>
                    <a:lumOff val="25000"/>
                  </a:schemeClr>
                </a:solidFill>
              </a:rPr>
              <a:t>プロジェクトで</a:t>
            </a:r>
            <a:br>
              <a:rPr kumimoji="1" lang="en-US" altLang="ja-JP" sz="6000" b="1" dirty="0">
                <a:solidFill>
                  <a:schemeClr val="tx1">
                    <a:lumMod val="75000"/>
                    <a:lumOff val="25000"/>
                  </a:schemeClr>
                </a:solidFill>
              </a:rPr>
            </a:br>
            <a:r>
              <a:rPr kumimoji="1" lang="ja-JP" altLang="en-US" sz="6000" b="1" dirty="0">
                <a:solidFill>
                  <a:schemeClr val="tx1">
                    <a:lumMod val="75000"/>
                    <a:lumOff val="25000"/>
                  </a:schemeClr>
                </a:solidFill>
              </a:rPr>
              <a:t>苦労したことについて</a:t>
            </a:r>
          </a:p>
        </p:txBody>
      </p:sp>
    </p:spTree>
    <p:extLst>
      <p:ext uri="{BB962C8B-B14F-4D97-AF65-F5344CB8AC3E}">
        <p14:creationId xmlns:p14="http://schemas.microsoft.com/office/powerpoint/2010/main" val="975819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グラフ, バブル チャート&#10;&#10;自動的に生成された説明">
            <a:extLst>
              <a:ext uri="{FF2B5EF4-FFF2-40B4-BE49-F238E27FC236}">
                <a16:creationId xmlns:a16="http://schemas.microsoft.com/office/drawing/2014/main" id="{509639D3-C8AA-F527-B398-28125E6D9B7B}"/>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コンテンツ プレースホルダー 2">
            <a:extLst>
              <a:ext uri="{FF2B5EF4-FFF2-40B4-BE49-F238E27FC236}">
                <a16:creationId xmlns:a16="http://schemas.microsoft.com/office/drawing/2014/main" id="{471DD050-A015-7F0A-81FE-EA28E7D68118}"/>
              </a:ext>
            </a:extLst>
          </p:cNvPr>
          <p:cNvSpPr>
            <a:spLocks noGrp="1"/>
          </p:cNvSpPr>
          <p:nvPr>
            <p:ph idx="1"/>
          </p:nvPr>
        </p:nvSpPr>
        <p:spPr>
          <a:xfrm>
            <a:off x="838200" y="1744487"/>
            <a:ext cx="10515600" cy="4852761"/>
          </a:xfrm>
        </p:spPr>
        <p:txBody>
          <a:bodyPr>
            <a:normAutofit fontScale="85000" lnSpcReduction="10000"/>
          </a:bodyPr>
          <a:lstStyle/>
          <a:p>
            <a:pPr>
              <a:lnSpc>
                <a:spcPct val="120000"/>
              </a:lnSpc>
            </a:pPr>
            <a:r>
              <a:rPr kumimoji="1" lang="ja-JP" altLang="en-US" sz="3800" dirty="0">
                <a:solidFill>
                  <a:schemeClr val="tx1">
                    <a:lumMod val="75000"/>
                    <a:lumOff val="25000"/>
                  </a:schemeClr>
                </a:solidFill>
              </a:rPr>
              <a:t>経験者が一人もいないことによる技術面での不安</a:t>
            </a:r>
            <a:endParaRPr kumimoji="1" lang="en-US" altLang="ja-JP" sz="3800" dirty="0">
              <a:solidFill>
                <a:schemeClr val="tx1">
                  <a:lumMod val="75000"/>
                  <a:lumOff val="25000"/>
                </a:schemeClr>
              </a:solidFill>
            </a:endParaRPr>
          </a:p>
          <a:p>
            <a:pPr>
              <a:lnSpc>
                <a:spcPct val="120000"/>
              </a:lnSpc>
            </a:pPr>
            <a:r>
              <a:rPr lang="ja-JP" altLang="en-US" sz="3800" dirty="0">
                <a:solidFill>
                  <a:schemeClr val="tx1">
                    <a:lumMod val="75000"/>
                    <a:lumOff val="25000"/>
                  </a:schemeClr>
                </a:solidFill>
              </a:rPr>
              <a:t>チームワークやチーム内での</a:t>
            </a:r>
            <a:r>
              <a:rPr lang="ja-JP" altLang="en-US" sz="3800" u="sng" dirty="0">
                <a:solidFill>
                  <a:schemeClr val="tx1">
                    <a:lumMod val="75000"/>
                    <a:lumOff val="25000"/>
                  </a:schemeClr>
                </a:solidFill>
              </a:rPr>
              <a:t>認識のずれ</a:t>
            </a:r>
            <a:r>
              <a:rPr lang="ja-JP" altLang="en-US" sz="3800" dirty="0">
                <a:solidFill>
                  <a:schemeClr val="tx1">
                    <a:lumMod val="75000"/>
                    <a:lumOff val="25000"/>
                  </a:schemeClr>
                </a:solidFill>
              </a:rPr>
              <a:t>を一致させる部分での苦労</a:t>
            </a:r>
            <a:endParaRPr lang="en-US" altLang="ja-JP" sz="3800" dirty="0">
              <a:solidFill>
                <a:schemeClr val="tx1">
                  <a:lumMod val="75000"/>
                  <a:lumOff val="25000"/>
                </a:schemeClr>
              </a:solidFill>
            </a:endParaRPr>
          </a:p>
          <a:p>
            <a:pPr marL="0" indent="0">
              <a:lnSpc>
                <a:spcPct val="120000"/>
              </a:lnSpc>
              <a:buNone/>
            </a:pPr>
            <a:endParaRPr lang="en-US" altLang="ja-JP" sz="3100" dirty="0">
              <a:solidFill>
                <a:schemeClr val="tx1">
                  <a:lumMod val="75000"/>
                  <a:lumOff val="25000"/>
                </a:schemeClr>
              </a:solidFill>
            </a:endParaRPr>
          </a:p>
          <a:p>
            <a:pPr>
              <a:lnSpc>
                <a:spcPct val="120000"/>
              </a:lnSpc>
            </a:pPr>
            <a:r>
              <a:rPr kumimoji="1" lang="ja-JP" altLang="en-US" sz="3100" dirty="0">
                <a:solidFill>
                  <a:schemeClr val="tx1">
                    <a:lumMod val="75000"/>
                    <a:lumOff val="25000"/>
                  </a:schemeClr>
                </a:solidFill>
              </a:rPr>
              <a:t>これまで触れることが少なかったデータ型の扱い</a:t>
            </a:r>
            <a:endParaRPr kumimoji="1" lang="en-US" altLang="ja-JP" sz="3100" dirty="0">
              <a:solidFill>
                <a:schemeClr val="tx1">
                  <a:lumMod val="75000"/>
                  <a:lumOff val="25000"/>
                </a:schemeClr>
              </a:solidFill>
            </a:endParaRPr>
          </a:p>
          <a:p>
            <a:pPr>
              <a:lnSpc>
                <a:spcPct val="120000"/>
              </a:lnSpc>
            </a:pPr>
            <a:r>
              <a:rPr lang="ja-JP" altLang="en-US" sz="3100" dirty="0">
                <a:solidFill>
                  <a:schemeClr val="tx1">
                    <a:lumMod val="75000"/>
                    <a:lumOff val="25000"/>
                  </a:schemeClr>
                </a:solidFill>
              </a:rPr>
              <a:t>スケジュール管理がうまくいかない</a:t>
            </a:r>
            <a:endParaRPr lang="en-US" altLang="ja-JP" sz="3100" dirty="0">
              <a:solidFill>
                <a:schemeClr val="tx1">
                  <a:lumMod val="75000"/>
                  <a:lumOff val="25000"/>
                </a:schemeClr>
              </a:solidFill>
            </a:endParaRPr>
          </a:p>
          <a:p>
            <a:pPr>
              <a:lnSpc>
                <a:spcPct val="120000"/>
              </a:lnSpc>
            </a:pPr>
            <a:r>
              <a:rPr lang="en-US" altLang="ja-JP" sz="3100" dirty="0">
                <a:solidFill>
                  <a:schemeClr val="tx1">
                    <a:lumMod val="75000"/>
                    <a:lumOff val="25000"/>
                  </a:schemeClr>
                </a:solidFill>
              </a:rPr>
              <a:t>IT</a:t>
            </a:r>
            <a:r>
              <a:rPr lang="ja-JP" altLang="en-US" sz="3100" dirty="0">
                <a:solidFill>
                  <a:schemeClr val="tx1">
                    <a:lumMod val="75000"/>
                    <a:lumOff val="25000"/>
                  </a:schemeClr>
                </a:solidFill>
              </a:rPr>
              <a:t>に関する知識の不足</a:t>
            </a:r>
            <a:endParaRPr lang="en-US" altLang="ja-JP" sz="3100" dirty="0">
              <a:solidFill>
                <a:schemeClr val="tx1">
                  <a:lumMod val="75000"/>
                  <a:lumOff val="25000"/>
                </a:schemeClr>
              </a:solidFill>
            </a:endParaRPr>
          </a:p>
          <a:p>
            <a:pPr>
              <a:lnSpc>
                <a:spcPct val="120000"/>
              </a:lnSpc>
            </a:pPr>
            <a:r>
              <a:rPr lang="ja-JP" altLang="en-US" sz="3100" dirty="0">
                <a:solidFill>
                  <a:schemeClr val="tx1">
                    <a:lumMod val="75000"/>
                    <a:lumOff val="25000"/>
                  </a:schemeClr>
                </a:solidFill>
              </a:rPr>
              <a:t>メイン機能で応用的な内容を使用したことによる実装の難しさ</a:t>
            </a:r>
            <a:endParaRPr lang="en-US" altLang="ja-JP" sz="3100" dirty="0">
              <a:solidFill>
                <a:schemeClr val="tx1">
                  <a:lumMod val="75000"/>
                  <a:lumOff val="25000"/>
                </a:schemeClr>
              </a:solidFill>
            </a:endParaRPr>
          </a:p>
          <a:p>
            <a:endParaRPr lang="en-US" altLang="ja-JP" sz="3100" dirty="0">
              <a:solidFill>
                <a:schemeClr val="tx1">
                  <a:lumMod val="75000"/>
                  <a:lumOff val="25000"/>
                </a:schemeClr>
              </a:solidFill>
            </a:endParaRPr>
          </a:p>
          <a:p>
            <a:endParaRPr kumimoji="1" lang="ja-JP" altLang="en-US" dirty="0">
              <a:solidFill>
                <a:schemeClr val="tx1">
                  <a:lumMod val="75000"/>
                  <a:lumOff val="25000"/>
                </a:schemeClr>
              </a:solidFill>
            </a:endParaRPr>
          </a:p>
        </p:txBody>
      </p:sp>
      <p:sp>
        <p:nvSpPr>
          <p:cNvPr id="5" name="四角形: 角を丸くする 4">
            <a:extLst>
              <a:ext uri="{FF2B5EF4-FFF2-40B4-BE49-F238E27FC236}">
                <a16:creationId xmlns:a16="http://schemas.microsoft.com/office/drawing/2014/main" id="{CFCFD3EE-8716-CCF8-5D66-6F1987852C9E}"/>
              </a:ext>
            </a:extLst>
          </p:cNvPr>
          <p:cNvSpPr/>
          <p:nvPr/>
        </p:nvSpPr>
        <p:spPr>
          <a:xfrm>
            <a:off x="838200" y="525277"/>
            <a:ext cx="5798127" cy="926379"/>
          </a:xfrm>
          <a:prstGeom prst="roundRect">
            <a:avLst/>
          </a:prstGeom>
          <a:solidFill>
            <a:srgbClr val="FFFF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1C82B0"/>
              </a:solidFill>
            </a:endParaRPr>
          </a:p>
        </p:txBody>
      </p:sp>
      <p:sp>
        <p:nvSpPr>
          <p:cNvPr id="2" name="タイトル 1">
            <a:extLst>
              <a:ext uri="{FF2B5EF4-FFF2-40B4-BE49-F238E27FC236}">
                <a16:creationId xmlns:a16="http://schemas.microsoft.com/office/drawing/2014/main" id="{430B935C-862B-36FE-959C-C8A89966758D}"/>
              </a:ext>
            </a:extLst>
          </p:cNvPr>
          <p:cNvSpPr>
            <a:spLocks noGrp="1"/>
          </p:cNvSpPr>
          <p:nvPr>
            <p:ph type="title"/>
          </p:nvPr>
        </p:nvSpPr>
        <p:spPr/>
        <p:txBody>
          <a:bodyPr/>
          <a:lstStyle/>
          <a:p>
            <a:r>
              <a:rPr kumimoji="1" lang="ja-JP" altLang="en-US" dirty="0">
                <a:solidFill>
                  <a:schemeClr val="tx1">
                    <a:lumMod val="75000"/>
                    <a:lumOff val="25000"/>
                  </a:schemeClr>
                </a:solidFill>
              </a:rPr>
              <a:t>チームで苦労したこと</a:t>
            </a:r>
          </a:p>
        </p:txBody>
      </p:sp>
    </p:spTree>
    <p:extLst>
      <p:ext uri="{BB962C8B-B14F-4D97-AF65-F5344CB8AC3E}">
        <p14:creationId xmlns:p14="http://schemas.microsoft.com/office/powerpoint/2010/main" val="2243820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グラフ, バブル チャート&#10;&#10;自動的に生成された説明">
            <a:extLst>
              <a:ext uri="{FF2B5EF4-FFF2-40B4-BE49-F238E27FC236}">
                <a16:creationId xmlns:a16="http://schemas.microsoft.com/office/drawing/2014/main" id="{FAF92E1C-A42B-45C3-6394-B43B1B4F4CD1}"/>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コンテンツ プレースホルダー 2">
            <a:extLst>
              <a:ext uri="{FF2B5EF4-FFF2-40B4-BE49-F238E27FC236}">
                <a16:creationId xmlns:a16="http://schemas.microsoft.com/office/drawing/2014/main" id="{E80BF3DF-F211-93B9-B49C-39A656CAA490}"/>
              </a:ext>
            </a:extLst>
          </p:cNvPr>
          <p:cNvSpPr>
            <a:spLocks noGrp="1"/>
          </p:cNvSpPr>
          <p:nvPr>
            <p:ph idx="1"/>
          </p:nvPr>
        </p:nvSpPr>
        <p:spPr>
          <a:xfrm>
            <a:off x="838200" y="1690686"/>
            <a:ext cx="10515600" cy="5039632"/>
          </a:xfrm>
        </p:spPr>
        <p:txBody>
          <a:bodyPr>
            <a:normAutofit/>
          </a:bodyPr>
          <a:lstStyle/>
          <a:p>
            <a:pPr>
              <a:lnSpc>
                <a:spcPct val="120000"/>
              </a:lnSpc>
            </a:pPr>
            <a:r>
              <a:rPr kumimoji="1" lang="ja-JP" altLang="en-US" sz="3200" dirty="0">
                <a:solidFill>
                  <a:schemeClr val="tx1">
                    <a:lumMod val="75000"/>
                    <a:lumOff val="25000"/>
                  </a:schemeClr>
                </a:solidFill>
              </a:rPr>
              <a:t>一人で考えこみすぎずに</a:t>
            </a:r>
            <a:r>
              <a:rPr lang="ja-JP" altLang="en-US" sz="3200" dirty="0">
                <a:solidFill>
                  <a:schemeClr val="tx1">
                    <a:lumMod val="75000"/>
                    <a:lumOff val="25000"/>
                  </a:schemeClr>
                </a:solidFill>
              </a:rPr>
              <a:t>チームで相談し、それでも分からなければ躊躇わずに講師に質問する</a:t>
            </a:r>
            <a:endParaRPr lang="en-US" altLang="ja-JP" sz="3200" dirty="0">
              <a:solidFill>
                <a:schemeClr val="tx1">
                  <a:lumMod val="75000"/>
                  <a:lumOff val="25000"/>
                </a:schemeClr>
              </a:solidFill>
            </a:endParaRPr>
          </a:p>
          <a:p>
            <a:pPr>
              <a:lnSpc>
                <a:spcPct val="120000"/>
              </a:lnSpc>
            </a:pPr>
            <a:r>
              <a:rPr kumimoji="1" lang="ja-JP" altLang="en-US" sz="3200" dirty="0">
                <a:solidFill>
                  <a:schemeClr val="tx1">
                    <a:lumMod val="75000"/>
                    <a:lumOff val="25000"/>
                  </a:schemeClr>
                </a:solidFill>
              </a:rPr>
              <a:t>質問後は</a:t>
            </a:r>
            <a:r>
              <a:rPr kumimoji="1" lang="ja-JP" altLang="en-US" sz="3200" b="1" dirty="0">
                <a:solidFill>
                  <a:schemeClr val="accent2"/>
                </a:solidFill>
              </a:rPr>
              <a:t>復習</a:t>
            </a:r>
            <a:r>
              <a:rPr kumimoji="1" lang="ja-JP" altLang="en-US" sz="3200" dirty="0">
                <a:solidFill>
                  <a:schemeClr val="tx1">
                    <a:lumMod val="75000"/>
                    <a:lumOff val="25000"/>
                  </a:schemeClr>
                </a:solidFill>
              </a:rPr>
              <a:t>し、理解を深める</a:t>
            </a:r>
            <a:endParaRPr kumimoji="1" lang="en-US" altLang="ja-JP" sz="3200" dirty="0">
              <a:solidFill>
                <a:schemeClr val="tx1">
                  <a:lumMod val="75000"/>
                  <a:lumOff val="25000"/>
                </a:schemeClr>
              </a:solidFill>
            </a:endParaRPr>
          </a:p>
          <a:p>
            <a:pPr>
              <a:lnSpc>
                <a:spcPct val="120000"/>
              </a:lnSpc>
            </a:pPr>
            <a:r>
              <a:rPr lang="ja-JP" altLang="en-US" sz="3200" dirty="0">
                <a:solidFill>
                  <a:schemeClr val="tx1">
                    <a:lumMod val="75000"/>
                    <a:lumOff val="25000"/>
                  </a:schemeClr>
                </a:solidFill>
              </a:rPr>
              <a:t>認識のずれがなくなるまで、時間をかけて話し合う。</a:t>
            </a:r>
            <a:endParaRPr kumimoji="1" lang="en-US" altLang="ja-JP" sz="3200" dirty="0">
              <a:solidFill>
                <a:schemeClr val="tx1">
                  <a:lumMod val="75000"/>
                  <a:lumOff val="25000"/>
                </a:schemeClr>
              </a:solidFill>
            </a:endParaRPr>
          </a:p>
          <a:p>
            <a:pPr>
              <a:lnSpc>
                <a:spcPct val="120000"/>
              </a:lnSpc>
            </a:pPr>
            <a:endParaRPr kumimoji="1" lang="en-US" altLang="ja-JP" sz="2600" dirty="0">
              <a:solidFill>
                <a:schemeClr val="tx1">
                  <a:lumMod val="75000"/>
                  <a:lumOff val="25000"/>
                </a:schemeClr>
              </a:solidFill>
            </a:endParaRPr>
          </a:p>
          <a:p>
            <a:pPr>
              <a:lnSpc>
                <a:spcPct val="120000"/>
              </a:lnSpc>
            </a:pPr>
            <a:r>
              <a:rPr lang="ja-JP" altLang="en-US" dirty="0">
                <a:solidFill>
                  <a:schemeClr val="tx1">
                    <a:lumMod val="75000"/>
                    <a:lumOff val="25000"/>
                  </a:schemeClr>
                </a:solidFill>
              </a:rPr>
              <a:t>自分の知識の範囲内で出来る方法を探る</a:t>
            </a:r>
            <a:endParaRPr lang="en-US" altLang="ja-JP" dirty="0">
              <a:solidFill>
                <a:schemeClr val="tx1">
                  <a:lumMod val="75000"/>
                  <a:lumOff val="25000"/>
                </a:schemeClr>
              </a:solidFill>
            </a:endParaRPr>
          </a:p>
          <a:p>
            <a:pPr>
              <a:lnSpc>
                <a:spcPct val="120000"/>
              </a:lnSpc>
            </a:pPr>
            <a:r>
              <a:rPr kumimoji="1" lang="ja-JP" altLang="en-US" dirty="0">
                <a:solidFill>
                  <a:schemeClr val="tx1">
                    <a:lumMod val="75000"/>
                    <a:lumOff val="25000"/>
                  </a:schemeClr>
                </a:solidFill>
              </a:rPr>
              <a:t>インターネットを使用し、似たような例を見て考える</a:t>
            </a:r>
            <a:endParaRPr kumimoji="1" lang="en-US" altLang="ja-JP" dirty="0">
              <a:solidFill>
                <a:schemeClr val="tx1">
                  <a:lumMod val="75000"/>
                  <a:lumOff val="25000"/>
                </a:schemeClr>
              </a:solidFill>
            </a:endParaRPr>
          </a:p>
          <a:p>
            <a:endParaRPr kumimoji="1" lang="en-US" altLang="ja-JP" dirty="0">
              <a:solidFill>
                <a:schemeClr val="tx1">
                  <a:lumMod val="75000"/>
                  <a:lumOff val="25000"/>
                </a:schemeClr>
              </a:solidFill>
            </a:endParaRPr>
          </a:p>
        </p:txBody>
      </p:sp>
      <p:sp>
        <p:nvSpPr>
          <p:cNvPr id="5" name="四角形: 角を丸くする 4">
            <a:extLst>
              <a:ext uri="{FF2B5EF4-FFF2-40B4-BE49-F238E27FC236}">
                <a16:creationId xmlns:a16="http://schemas.microsoft.com/office/drawing/2014/main" id="{16ACB879-3696-0C6F-FDCA-2124BE55FE92}"/>
              </a:ext>
            </a:extLst>
          </p:cNvPr>
          <p:cNvSpPr/>
          <p:nvPr/>
        </p:nvSpPr>
        <p:spPr>
          <a:xfrm>
            <a:off x="640186" y="564716"/>
            <a:ext cx="2241559" cy="926379"/>
          </a:xfrm>
          <a:prstGeom prst="roundRect">
            <a:avLst/>
          </a:prstGeom>
          <a:solidFill>
            <a:srgbClr val="FFFF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1C82B0"/>
              </a:solidFill>
            </a:endParaRPr>
          </a:p>
        </p:txBody>
      </p:sp>
      <p:sp>
        <p:nvSpPr>
          <p:cNvPr id="2" name="タイトル 1">
            <a:extLst>
              <a:ext uri="{FF2B5EF4-FFF2-40B4-BE49-F238E27FC236}">
                <a16:creationId xmlns:a16="http://schemas.microsoft.com/office/drawing/2014/main" id="{00D28F83-E9E8-5FF3-2B50-B2B8813E8822}"/>
              </a:ext>
            </a:extLst>
          </p:cNvPr>
          <p:cNvSpPr>
            <a:spLocks noGrp="1"/>
          </p:cNvSpPr>
          <p:nvPr>
            <p:ph type="title"/>
          </p:nvPr>
        </p:nvSpPr>
        <p:spPr/>
        <p:txBody>
          <a:bodyPr/>
          <a:lstStyle/>
          <a:p>
            <a:r>
              <a:rPr kumimoji="1" lang="ja-JP" altLang="en-US" dirty="0">
                <a:solidFill>
                  <a:schemeClr val="tx1">
                    <a:lumMod val="75000"/>
                    <a:lumOff val="25000"/>
                  </a:schemeClr>
                </a:solidFill>
              </a:rPr>
              <a:t>解決策</a:t>
            </a:r>
          </a:p>
        </p:txBody>
      </p:sp>
    </p:spTree>
    <p:extLst>
      <p:ext uri="{BB962C8B-B14F-4D97-AF65-F5344CB8AC3E}">
        <p14:creationId xmlns:p14="http://schemas.microsoft.com/office/powerpoint/2010/main" val="584590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グラフ, バブル チャート&#10;&#10;自動的に生成された説明">
            <a:extLst>
              <a:ext uri="{FF2B5EF4-FFF2-40B4-BE49-F238E27FC236}">
                <a16:creationId xmlns:a16="http://schemas.microsoft.com/office/drawing/2014/main" id="{90CDCAB0-88B6-C339-E9B4-4F0615AAFBBF}"/>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コンテンツ プレースホルダー 2">
            <a:extLst>
              <a:ext uri="{FF2B5EF4-FFF2-40B4-BE49-F238E27FC236}">
                <a16:creationId xmlns:a16="http://schemas.microsoft.com/office/drawing/2014/main" id="{9EDDEEF0-D1D3-DBEE-9D89-AE7A5B342DD5}"/>
              </a:ext>
            </a:extLst>
          </p:cNvPr>
          <p:cNvSpPr>
            <a:spLocks noGrp="1"/>
          </p:cNvSpPr>
          <p:nvPr>
            <p:ph idx="1"/>
          </p:nvPr>
        </p:nvSpPr>
        <p:spPr/>
        <p:txBody>
          <a:bodyPr>
            <a:noAutofit/>
          </a:bodyPr>
          <a:lstStyle/>
          <a:p>
            <a:pPr>
              <a:lnSpc>
                <a:spcPct val="120000"/>
              </a:lnSpc>
            </a:pPr>
            <a:r>
              <a:rPr lang="ja-JP" altLang="ja-JP" sz="3200" kern="100" dirty="0">
                <a:solidFill>
                  <a:schemeClr val="tx1">
                    <a:lumMod val="75000"/>
                    <a:lumOff val="25000"/>
                  </a:schemeClr>
                </a:solidFill>
                <a:effectLst/>
                <a:latin typeface="+mn-ea"/>
                <a:cs typeface="Arial" panose="020B0604020202020204" pitchFamily="34" charset="0"/>
              </a:rPr>
              <a:t>問題なく使用できるように実装することができた</a:t>
            </a:r>
            <a:endParaRPr lang="ja-JP" altLang="ja-JP" sz="3200" kern="100" dirty="0">
              <a:solidFill>
                <a:schemeClr val="tx1">
                  <a:lumMod val="75000"/>
                  <a:lumOff val="25000"/>
                </a:schemeClr>
              </a:solidFill>
              <a:effectLst/>
              <a:latin typeface="+mn-ea"/>
              <a:cs typeface="Times New Roman" panose="02020603050405020304" pitchFamily="18" charset="0"/>
            </a:endParaRPr>
          </a:p>
          <a:p>
            <a:pPr>
              <a:lnSpc>
                <a:spcPct val="120000"/>
              </a:lnSpc>
            </a:pPr>
            <a:r>
              <a:rPr kumimoji="1" lang="ja-JP" altLang="en-US" sz="3200" dirty="0">
                <a:solidFill>
                  <a:schemeClr val="tx1">
                    <a:lumMod val="75000"/>
                    <a:lumOff val="25000"/>
                  </a:schemeClr>
                </a:solidFill>
                <a:latin typeface="+mn-ea"/>
              </a:rPr>
              <a:t>理解を深めながら開発できた</a:t>
            </a:r>
            <a:endParaRPr kumimoji="1" lang="en-US" altLang="ja-JP" sz="3200" dirty="0">
              <a:solidFill>
                <a:schemeClr val="tx1">
                  <a:lumMod val="75000"/>
                  <a:lumOff val="25000"/>
                </a:schemeClr>
              </a:solidFill>
              <a:latin typeface="+mn-ea"/>
            </a:endParaRPr>
          </a:p>
          <a:p>
            <a:pPr>
              <a:lnSpc>
                <a:spcPct val="120000"/>
              </a:lnSpc>
            </a:pPr>
            <a:r>
              <a:rPr lang="ja-JP" altLang="ja-JP" sz="3200" dirty="0">
                <a:solidFill>
                  <a:schemeClr val="tx1">
                    <a:lumMod val="75000"/>
                    <a:lumOff val="25000"/>
                  </a:schemeClr>
                </a:solidFill>
                <a:effectLst/>
                <a:latin typeface="+mn-ea"/>
                <a:cs typeface="Arial" panose="020B0604020202020204" pitchFamily="34" charset="0"/>
              </a:rPr>
              <a:t>開発演習を始める前よりも</a:t>
            </a:r>
            <a:r>
              <a:rPr lang="ja-JP" altLang="ja-JP" sz="3200" b="1" dirty="0">
                <a:solidFill>
                  <a:schemeClr val="accent4"/>
                </a:solidFill>
                <a:effectLst/>
                <a:latin typeface="+mn-ea"/>
                <a:cs typeface="Arial" panose="020B0604020202020204" pitchFamily="34" charset="0"/>
              </a:rPr>
              <a:t>知識</a:t>
            </a:r>
            <a:r>
              <a:rPr lang="ja-JP" altLang="ja-JP" sz="3200" dirty="0">
                <a:solidFill>
                  <a:schemeClr val="tx1">
                    <a:lumMod val="75000"/>
                    <a:lumOff val="25000"/>
                  </a:schemeClr>
                </a:solidFill>
                <a:effectLst/>
                <a:latin typeface="+mn-ea"/>
                <a:cs typeface="Arial" panose="020B0604020202020204" pitchFamily="34" charset="0"/>
              </a:rPr>
              <a:t>が増えた</a:t>
            </a:r>
            <a:endParaRPr lang="en-US" altLang="ja-JP" sz="3200" dirty="0">
              <a:solidFill>
                <a:schemeClr val="tx1">
                  <a:lumMod val="75000"/>
                  <a:lumOff val="25000"/>
                </a:schemeClr>
              </a:solidFill>
              <a:effectLst/>
              <a:latin typeface="+mn-ea"/>
              <a:cs typeface="Arial" panose="020B0604020202020204" pitchFamily="34" charset="0"/>
            </a:endParaRPr>
          </a:p>
          <a:p>
            <a:pPr>
              <a:lnSpc>
                <a:spcPct val="120000"/>
              </a:lnSpc>
            </a:pPr>
            <a:endParaRPr kumimoji="1" lang="en-US" altLang="ja-JP" sz="3200" dirty="0">
              <a:solidFill>
                <a:schemeClr val="tx1">
                  <a:lumMod val="75000"/>
                  <a:lumOff val="25000"/>
                </a:schemeClr>
              </a:solidFill>
              <a:highlight>
                <a:srgbClr val="F8F8F8"/>
              </a:highlight>
              <a:latin typeface="+mn-ea"/>
              <a:cs typeface="Arial" panose="020B0604020202020204" pitchFamily="34" charset="0"/>
            </a:endParaRPr>
          </a:p>
          <a:p>
            <a:pPr>
              <a:lnSpc>
                <a:spcPct val="120000"/>
              </a:lnSpc>
            </a:pPr>
            <a:r>
              <a:rPr lang="ja-JP" altLang="ja-JP" sz="2600" kern="100" dirty="0">
                <a:solidFill>
                  <a:schemeClr val="tx1">
                    <a:lumMod val="75000"/>
                    <a:lumOff val="25000"/>
                  </a:schemeClr>
                </a:solidFill>
                <a:effectLst/>
                <a:latin typeface="+mn-ea"/>
                <a:cs typeface="Arial" panose="020B0604020202020204" pitchFamily="34" charset="0"/>
              </a:rPr>
              <a:t>コードエラーを解決することが出来た</a:t>
            </a:r>
            <a:endParaRPr lang="ja-JP" altLang="ja-JP" sz="2600" kern="100" dirty="0">
              <a:solidFill>
                <a:schemeClr val="tx1">
                  <a:lumMod val="75000"/>
                  <a:lumOff val="25000"/>
                </a:schemeClr>
              </a:solidFill>
              <a:effectLst/>
              <a:latin typeface="+mn-ea"/>
              <a:cs typeface="Times New Roman" panose="02020603050405020304" pitchFamily="18" charset="0"/>
            </a:endParaRPr>
          </a:p>
          <a:p>
            <a:pPr>
              <a:lnSpc>
                <a:spcPct val="120000"/>
              </a:lnSpc>
            </a:pPr>
            <a:r>
              <a:rPr lang="ja-JP" altLang="ja-JP" sz="2600" dirty="0">
                <a:solidFill>
                  <a:schemeClr val="tx1">
                    <a:lumMod val="75000"/>
                    <a:lumOff val="25000"/>
                  </a:schemeClr>
                </a:solidFill>
                <a:effectLst/>
                <a:latin typeface="+mn-ea"/>
                <a:cs typeface="Arial" panose="020B0604020202020204" pitchFamily="34" charset="0"/>
              </a:rPr>
              <a:t>ある程度は自力でコードを考えられるようになった</a:t>
            </a:r>
            <a:endParaRPr kumimoji="1" lang="ja-JP" altLang="en-US" sz="2600" dirty="0">
              <a:solidFill>
                <a:schemeClr val="tx1">
                  <a:lumMod val="75000"/>
                  <a:lumOff val="25000"/>
                </a:schemeClr>
              </a:solidFill>
              <a:latin typeface="+mn-ea"/>
            </a:endParaRPr>
          </a:p>
        </p:txBody>
      </p:sp>
      <p:sp>
        <p:nvSpPr>
          <p:cNvPr id="5" name="四角形: 角を丸くする 4">
            <a:extLst>
              <a:ext uri="{FF2B5EF4-FFF2-40B4-BE49-F238E27FC236}">
                <a16:creationId xmlns:a16="http://schemas.microsoft.com/office/drawing/2014/main" id="{610423BB-7803-3EB3-F587-145A95CC9C3B}"/>
              </a:ext>
            </a:extLst>
          </p:cNvPr>
          <p:cNvSpPr/>
          <p:nvPr/>
        </p:nvSpPr>
        <p:spPr>
          <a:xfrm>
            <a:off x="685801" y="523151"/>
            <a:ext cx="1600200" cy="926379"/>
          </a:xfrm>
          <a:prstGeom prst="roundRect">
            <a:avLst/>
          </a:prstGeom>
          <a:solidFill>
            <a:srgbClr val="FFFF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1C82B0"/>
              </a:solidFill>
            </a:endParaRPr>
          </a:p>
        </p:txBody>
      </p:sp>
      <p:sp>
        <p:nvSpPr>
          <p:cNvPr id="2" name="タイトル 1">
            <a:extLst>
              <a:ext uri="{FF2B5EF4-FFF2-40B4-BE49-F238E27FC236}">
                <a16:creationId xmlns:a16="http://schemas.microsoft.com/office/drawing/2014/main" id="{0F35D7AC-31B7-C6C4-B546-EC404845B335}"/>
              </a:ext>
            </a:extLst>
          </p:cNvPr>
          <p:cNvSpPr>
            <a:spLocks noGrp="1"/>
          </p:cNvSpPr>
          <p:nvPr>
            <p:ph type="title"/>
          </p:nvPr>
        </p:nvSpPr>
        <p:spPr/>
        <p:txBody>
          <a:bodyPr/>
          <a:lstStyle/>
          <a:p>
            <a:r>
              <a:rPr kumimoji="1" lang="ja-JP" altLang="en-US" dirty="0">
                <a:solidFill>
                  <a:schemeClr val="tx1">
                    <a:lumMod val="75000"/>
                    <a:lumOff val="25000"/>
                  </a:schemeClr>
                </a:solidFill>
              </a:rPr>
              <a:t>結果</a:t>
            </a:r>
          </a:p>
        </p:txBody>
      </p:sp>
    </p:spTree>
    <p:extLst>
      <p:ext uri="{BB962C8B-B14F-4D97-AF65-F5344CB8AC3E}">
        <p14:creationId xmlns:p14="http://schemas.microsoft.com/office/powerpoint/2010/main" val="699161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グラフ, バブル チャート&#10;&#10;自動的に生成された説明">
            <a:extLst>
              <a:ext uri="{FF2B5EF4-FFF2-40B4-BE49-F238E27FC236}">
                <a16:creationId xmlns:a16="http://schemas.microsoft.com/office/drawing/2014/main" id="{F9E0DBD3-437D-1A99-B7AC-636C3F825157}"/>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コンテンツ プレースホルダー 2">
            <a:extLst>
              <a:ext uri="{FF2B5EF4-FFF2-40B4-BE49-F238E27FC236}">
                <a16:creationId xmlns:a16="http://schemas.microsoft.com/office/drawing/2014/main" id="{A49C9871-462E-277A-3AFD-E92DB7A8AFAA}"/>
              </a:ext>
            </a:extLst>
          </p:cNvPr>
          <p:cNvSpPr>
            <a:spLocks noGrp="1"/>
          </p:cNvSpPr>
          <p:nvPr>
            <p:ph idx="1"/>
          </p:nvPr>
        </p:nvSpPr>
        <p:spPr>
          <a:xfrm>
            <a:off x="582386" y="1947449"/>
            <a:ext cx="11125200" cy="3492953"/>
          </a:xfrm>
        </p:spPr>
        <p:txBody>
          <a:bodyPr>
            <a:noAutofit/>
          </a:bodyPr>
          <a:lstStyle/>
          <a:p>
            <a:pPr>
              <a:lnSpc>
                <a:spcPct val="200000"/>
              </a:lnSpc>
            </a:pPr>
            <a:r>
              <a:rPr lang="ja-JP" altLang="ja-JP" sz="3200" kern="100" dirty="0">
                <a:solidFill>
                  <a:schemeClr val="tx1">
                    <a:lumMod val="75000"/>
                    <a:lumOff val="25000"/>
                  </a:schemeClr>
                </a:solidFill>
                <a:latin typeface="+mj-ea"/>
                <a:ea typeface="+mj-ea"/>
                <a:cs typeface="Arial" panose="020B0604020202020204" pitchFamily="34" charset="0"/>
              </a:rPr>
              <a:t>チームの人に相談することで新たな視点から</a:t>
            </a:r>
            <a:r>
              <a:rPr lang="ja-JP" altLang="en-US" sz="3200" kern="100" dirty="0">
                <a:solidFill>
                  <a:schemeClr val="tx1">
                    <a:lumMod val="75000"/>
                    <a:lumOff val="25000"/>
                  </a:schemeClr>
                </a:solidFill>
                <a:latin typeface="+mj-ea"/>
                <a:ea typeface="+mj-ea"/>
                <a:cs typeface="Arial" panose="020B0604020202020204" pitchFamily="34" charset="0"/>
              </a:rPr>
              <a:t>解決できる</a:t>
            </a:r>
            <a:endParaRPr lang="ja-JP" altLang="ja-JP" sz="3200" kern="100" dirty="0">
              <a:solidFill>
                <a:schemeClr val="tx1">
                  <a:lumMod val="75000"/>
                  <a:lumOff val="25000"/>
                </a:schemeClr>
              </a:solidFill>
              <a:latin typeface="+mj-ea"/>
              <a:ea typeface="+mj-ea"/>
              <a:cs typeface="Times New Roman" panose="02020603050405020304" pitchFamily="18" charset="0"/>
            </a:endParaRPr>
          </a:p>
          <a:p>
            <a:pPr>
              <a:lnSpc>
                <a:spcPct val="120000"/>
              </a:lnSpc>
            </a:pPr>
            <a:r>
              <a:rPr kumimoji="1" lang="ja-JP" altLang="en-US" sz="3200" dirty="0">
                <a:solidFill>
                  <a:schemeClr val="tx1">
                    <a:lumMod val="75000"/>
                    <a:lumOff val="25000"/>
                  </a:schemeClr>
                </a:solidFill>
                <a:latin typeface="+mj-ea"/>
                <a:ea typeface="+mj-ea"/>
              </a:rPr>
              <a:t>チームで協力する大切さ</a:t>
            </a:r>
            <a:endParaRPr kumimoji="1" lang="en-US" altLang="ja-JP" sz="3200" dirty="0">
              <a:solidFill>
                <a:schemeClr val="tx1">
                  <a:lumMod val="75000"/>
                  <a:lumOff val="25000"/>
                </a:schemeClr>
              </a:solidFill>
              <a:latin typeface="+mj-ea"/>
              <a:ea typeface="+mj-ea"/>
            </a:endParaRPr>
          </a:p>
          <a:p>
            <a:pPr>
              <a:lnSpc>
                <a:spcPct val="120000"/>
              </a:lnSpc>
            </a:pPr>
            <a:r>
              <a:rPr lang="ja-JP" altLang="ja-JP" sz="3200" dirty="0">
                <a:solidFill>
                  <a:schemeClr val="tx1">
                    <a:lumMod val="75000"/>
                    <a:lumOff val="25000"/>
                  </a:schemeClr>
                </a:solidFill>
                <a:latin typeface="+mj-ea"/>
                <a:ea typeface="+mj-ea"/>
                <a:cs typeface="Arial" panose="020B0604020202020204" pitchFamily="34" charset="0"/>
              </a:rPr>
              <a:t>コミュニケーション力や自主性も</a:t>
            </a:r>
            <a:r>
              <a:rPr lang="ja-JP" altLang="en-US" sz="3200" dirty="0">
                <a:solidFill>
                  <a:schemeClr val="tx1">
                    <a:lumMod val="75000"/>
                    <a:lumOff val="25000"/>
                  </a:schemeClr>
                </a:solidFill>
                <a:latin typeface="+mj-ea"/>
                <a:ea typeface="+mj-ea"/>
                <a:cs typeface="Arial" panose="020B0604020202020204" pitchFamily="34" charset="0"/>
              </a:rPr>
              <a:t>大切さ</a:t>
            </a:r>
            <a:endParaRPr lang="en-US" altLang="ja-JP" sz="3200" dirty="0">
              <a:solidFill>
                <a:schemeClr val="tx1">
                  <a:lumMod val="75000"/>
                  <a:lumOff val="25000"/>
                </a:schemeClr>
              </a:solidFill>
              <a:latin typeface="+mj-ea"/>
              <a:ea typeface="+mj-ea"/>
              <a:cs typeface="Arial" panose="020B0604020202020204" pitchFamily="34" charset="0"/>
            </a:endParaRPr>
          </a:p>
          <a:p>
            <a:pPr>
              <a:lnSpc>
                <a:spcPct val="120000"/>
              </a:lnSpc>
            </a:pPr>
            <a:r>
              <a:rPr lang="ja-JP" altLang="en-US" sz="3200" dirty="0">
                <a:solidFill>
                  <a:schemeClr val="tx1">
                    <a:lumMod val="75000"/>
                    <a:lumOff val="25000"/>
                  </a:schemeClr>
                </a:solidFill>
                <a:latin typeface="+mj-ea"/>
                <a:ea typeface="+mj-ea"/>
              </a:rPr>
              <a:t>得意分野を見つける</a:t>
            </a:r>
            <a:endParaRPr lang="en-US" altLang="ja-JP" sz="3200" dirty="0">
              <a:solidFill>
                <a:schemeClr val="tx1">
                  <a:lumMod val="75000"/>
                  <a:lumOff val="25000"/>
                </a:schemeClr>
              </a:solidFill>
              <a:latin typeface="+mj-ea"/>
              <a:ea typeface="+mj-ea"/>
            </a:endParaRPr>
          </a:p>
          <a:p>
            <a:pPr>
              <a:lnSpc>
                <a:spcPct val="120000"/>
              </a:lnSpc>
            </a:pPr>
            <a:r>
              <a:rPr lang="ja-JP" altLang="ja-JP" sz="3200" kern="100" dirty="0">
                <a:solidFill>
                  <a:schemeClr val="tx1">
                    <a:lumMod val="75000"/>
                    <a:lumOff val="25000"/>
                  </a:schemeClr>
                </a:solidFill>
                <a:effectLst/>
                <a:latin typeface="+mj-ea"/>
                <a:ea typeface="+mj-ea"/>
                <a:cs typeface="Arial" panose="020B0604020202020204" pitchFamily="34" charset="0"/>
              </a:rPr>
              <a:t>自分で出来ることを組み合わせれば別の方法で解決できる</a:t>
            </a:r>
            <a:endParaRPr lang="ja-JP" altLang="ja-JP" sz="3200" kern="100" dirty="0">
              <a:solidFill>
                <a:schemeClr val="tx1">
                  <a:lumMod val="75000"/>
                  <a:lumOff val="25000"/>
                </a:schemeClr>
              </a:solidFill>
              <a:effectLst/>
              <a:latin typeface="+mj-ea"/>
              <a:ea typeface="+mj-ea"/>
              <a:cs typeface="Times New Roman" panose="02020603050405020304" pitchFamily="18" charset="0"/>
            </a:endParaRPr>
          </a:p>
          <a:p>
            <a:endParaRPr lang="en-US" altLang="ja-JP" sz="3200" dirty="0">
              <a:solidFill>
                <a:schemeClr val="tx1">
                  <a:lumMod val="75000"/>
                  <a:lumOff val="25000"/>
                </a:schemeClr>
              </a:solidFill>
            </a:endParaRPr>
          </a:p>
          <a:p>
            <a:pPr marL="0" indent="0">
              <a:buNone/>
            </a:pPr>
            <a:endParaRPr lang="ja-JP" altLang="ja-JP" sz="3200" kern="100" dirty="0">
              <a:solidFill>
                <a:schemeClr val="tx1">
                  <a:lumMod val="75000"/>
                  <a:lumOff val="25000"/>
                </a:schemeClr>
              </a:solidFill>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5" name="四角形: 角を丸くする 4">
            <a:extLst>
              <a:ext uri="{FF2B5EF4-FFF2-40B4-BE49-F238E27FC236}">
                <a16:creationId xmlns:a16="http://schemas.microsoft.com/office/drawing/2014/main" id="{0CA0F283-926A-8FB7-BCB7-DABE350C27DE}"/>
              </a:ext>
            </a:extLst>
          </p:cNvPr>
          <p:cNvSpPr/>
          <p:nvPr/>
        </p:nvSpPr>
        <p:spPr>
          <a:xfrm>
            <a:off x="582386" y="510535"/>
            <a:ext cx="2853541" cy="926379"/>
          </a:xfrm>
          <a:prstGeom prst="roundRect">
            <a:avLst/>
          </a:prstGeom>
          <a:solidFill>
            <a:srgbClr val="FFFF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1C82B0"/>
              </a:solidFill>
            </a:endParaRPr>
          </a:p>
        </p:txBody>
      </p:sp>
      <p:sp>
        <p:nvSpPr>
          <p:cNvPr id="2" name="タイトル 1">
            <a:extLst>
              <a:ext uri="{FF2B5EF4-FFF2-40B4-BE49-F238E27FC236}">
                <a16:creationId xmlns:a16="http://schemas.microsoft.com/office/drawing/2014/main" id="{AA2E070F-22A2-4673-5356-7578B8C3D398}"/>
              </a:ext>
            </a:extLst>
          </p:cNvPr>
          <p:cNvSpPr>
            <a:spLocks noGrp="1"/>
          </p:cNvSpPr>
          <p:nvPr>
            <p:ph type="title"/>
          </p:nvPr>
        </p:nvSpPr>
        <p:spPr/>
        <p:txBody>
          <a:bodyPr/>
          <a:lstStyle/>
          <a:p>
            <a:r>
              <a:rPr kumimoji="1" lang="ja-JP" altLang="en-US" dirty="0">
                <a:solidFill>
                  <a:schemeClr val="tx1">
                    <a:lumMod val="75000"/>
                    <a:lumOff val="25000"/>
                  </a:schemeClr>
                </a:solidFill>
              </a:rPr>
              <a:t>学んだ点</a:t>
            </a:r>
          </a:p>
        </p:txBody>
      </p:sp>
    </p:spTree>
    <p:extLst>
      <p:ext uri="{BB962C8B-B14F-4D97-AF65-F5344CB8AC3E}">
        <p14:creationId xmlns:p14="http://schemas.microsoft.com/office/powerpoint/2010/main" val="611101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グラフ, バブル チャート&#10;&#10;自動的に生成された説明">
            <a:extLst>
              <a:ext uri="{FF2B5EF4-FFF2-40B4-BE49-F238E27FC236}">
                <a16:creationId xmlns:a16="http://schemas.microsoft.com/office/drawing/2014/main" id="{733FE607-4703-9EBD-8D49-B192C22CC3E0}"/>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コンテンツ プレースホルダー 2">
            <a:extLst>
              <a:ext uri="{FF2B5EF4-FFF2-40B4-BE49-F238E27FC236}">
                <a16:creationId xmlns:a16="http://schemas.microsoft.com/office/drawing/2014/main" id="{E133BA49-C408-EF73-BC82-D3864CDE2392}"/>
              </a:ext>
            </a:extLst>
          </p:cNvPr>
          <p:cNvSpPr>
            <a:spLocks noGrp="1"/>
          </p:cNvSpPr>
          <p:nvPr>
            <p:ph idx="1"/>
          </p:nvPr>
        </p:nvSpPr>
        <p:spPr>
          <a:xfrm>
            <a:off x="593949" y="4291333"/>
            <a:ext cx="11004099" cy="1890439"/>
          </a:xfrm>
        </p:spPr>
        <p:txBody>
          <a:bodyPr>
            <a:noAutofit/>
          </a:bodyPr>
          <a:lstStyle/>
          <a:p>
            <a:pPr marL="457200" lvl="1" indent="0">
              <a:lnSpc>
                <a:spcPct val="150000"/>
              </a:lnSpc>
              <a:buNone/>
            </a:pPr>
            <a:r>
              <a:rPr kumimoji="1" lang="ja-JP" altLang="en-US" sz="2800" dirty="0"/>
              <a:t>・ミーティングや情報共有を通して</a:t>
            </a:r>
            <a:r>
              <a:rPr kumimoji="1" lang="ja-JP" altLang="en-US" sz="2800" b="1" dirty="0">
                <a:solidFill>
                  <a:schemeClr val="accent4"/>
                </a:solidFill>
              </a:rPr>
              <a:t>自分たちの技術を把握</a:t>
            </a:r>
            <a:endParaRPr kumimoji="1" lang="en-US" altLang="ja-JP" sz="2800" b="1" dirty="0">
              <a:solidFill>
                <a:schemeClr val="accent4"/>
              </a:solidFill>
            </a:endParaRPr>
          </a:p>
          <a:p>
            <a:pPr marL="457200" lvl="1" indent="0">
              <a:lnSpc>
                <a:spcPct val="150000"/>
              </a:lnSpc>
              <a:buNone/>
            </a:pPr>
            <a:r>
              <a:rPr lang="ja-JP" altLang="en-US" sz="2800" dirty="0"/>
              <a:t>・様々な方のサポートもあり、理解を深めることができた。</a:t>
            </a:r>
            <a:endParaRPr kumimoji="1" lang="en-US" altLang="ja-JP" sz="2800" dirty="0"/>
          </a:p>
        </p:txBody>
      </p:sp>
      <p:sp>
        <p:nvSpPr>
          <p:cNvPr id="5" name="テキスト ボックス 4">
            <a:extLst>
              <a:ext uri="{FF2B5EF4-FFF2-40B4-BE49-F238E27FC236}">
                <a16:creationId xmlns:a16="http://schemas.microsoft.com/office/drawing/2014/main" id="{70FF54FB-0DC1-6C3B-89B3-12F1754FFAB3}"/>
              </a:ext>
            </a:extLst>
          </p:cNvPr>
          <p:cNvSpPr txBox="1"/>
          <p:nvPr/>
        </p:nvSpPr>
        <p:spPr>
          <a:xfrm>
            <a:off x="1469569" y="2326705"/>
            <a:ext cx="9252857" cy="1200329"/>
          </a:xfrm>
          <a:prstGeom prst="rect">
            <a:avLst/>
          </a:prstGeom>
          <a:noFill/>
        </p:spPr>
        <p:txBody>
          <a:bodyPr wrap="square" rtlCol="0">
            <a:spAutoFit/>
          </a:bodyPr>
          <a:lstStyle/>
          <a:p>
            <a:pPr algn="ctr"/>
            <a:r>
              <a:rPr kumimoji="1" lang="ja-JP" altLang="en-US" sz="3600" b="1" u="sng" dirty="0">
                <a:latin typeface="+mj-ea"/>
                <a:ea typeface="+mj-ea"/>
              </a:rPr>
              <a:t>未経験者の集まりでも</a:t>
            </a:r>
            <a:endParaRPr kumimoji="1" lang="en-US" altLang="ja-JP" sz="3600" b="1" u="sng" dirty="0">
              <a:latin typeface="+mj-ea"/>
              <a:ea typeface="+mj-ea"/>
            </a:endParaRPr>
          </a:p>
          <a:p>
            <a:pPr algn="ctr"/>
            <a:r>
              <a:rPr lang="ja-JP" altLang="en-US" sz="3600" b="1" u="sng" dirty="0">
                <a:latin typeface="+mj-ea"/>
                <a:ea typeface="+mj-ea"/>
              </a:rPr>
              <a:t>一体感を持ち、困難を乗り越える力</a:t>
            </a:r>
            <a:endParaRPr kumimoji="1" lang="ja-JP" altLang="en-US" sz="3600" b="1" u="sng" dirty="0">
              <a:latin typeface="+mj-ea"/>
              <a:ea typeface="+mj-ea"/>
            </a:endParaRPr>
          </a:p>
        </p:txBody>
      </p:sp>
      <p:sp>
        <p:nvSpPr>
          <p:cNvPr id="6" name="四角形: 角を丸くする 5">
            <a:extLst>
              <a:ext uri="{FF2B5EF4-FFF2-40B4-BE49-F238E27FC236}">
                <a16:creationId xmlns:a16="http://schemas.microsoft.com/office/drawing/2014/main" id="{FFB95067-1FAA-97E7-F1A5-5806B14922CC}"/>
              </a:ext>
            </a:extLst>
          </p:cNvPr>
          <p:cNvSpPr/>
          <p:nvPr/>
        </p:nvSpPr>
        <p:spPr>
          <a:xfrm>
            <a:off x="768925" y="537388"/>
            <a:ext cx="6532420" cy="926379"/>
          </a:xfrm>
          <a:prstGeom prst="roundRect">
            <a:avLst/>
          </a:prstGeom>
          <a:solidFill>
            <a:srgbClr val="FFFF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1C82B0"/>
              </a:solidFill>
            </a:endParaRPr>
          </a:p>
        </p:txBody>
      </p:sp>
      <p:sp>
        <p:nvSpPr>
          <p:cNvPr id="2" name="タイトル 1">
            <a:extLst>
              <a:ext uri="{FF2B5EF4-FFF2-40B4-BE49-F238E27FC236}">
                <a16:creationId xmlns:a16="http://schemas.microsoft.com/office/drawing/2014/main" id="{7F8B56E4-6716-2361-D8C1-C9ECAF222847}"/>
              </a:ext>
            </a:extLst>
          </p:cNvPr>
          <p:cNvSpPr>
            <a:spLocks noGrp="1"/>
          </p:cNvSpPr>
          <p:nvPr>
            <p:ph type="title"/>
          </p:nvPr>
        </p:nvSpPr>
        <p:spPr/>
        <p:txBody>
          <a:bodyPr/>
          <a:lstStyle/>
          <a:p>
            <a:r>
              <a:rPr kumimoji="1" lang="ja-JP" altLang="en-US" dirty="0"/>
              <a:t>本研修から得られ</a:t>
            </a:r>
            <a:r>
              <a:rPr lang="ja-JP" altLang="en-US" dirty="0"/>
              <a:t>た</a:t>
            </a:r>
            <a:r>
              <a:rPr kumimoji="1" lang="ja-JP" altLang="en-US" dirty="0"/>
              <a:t>成果</a:t>
            </a:r>
          </a:p>
        </p:txBody>
      </p:sp>
    </p:spTree>
    <p:extLst>
      <p:ext uri="{BB962C8B-B14F-4D97-AF65-F5344CB8AC3E}">
        <p14:creationId xmlns:p14="http://schemas.microsoft.com/office/powerpoint/2010/main" val="39565008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グラフ, バブル チャート&#10;&#10;自動的に生成された説明">
            <a:extLst>
              <a:ext uri="{FF2B5EF4-FFF2-40B4-BE49-F238E27FC236}">
                <a16:creationId xmlns:a16="http://schemas.microsoft.com/office/drawing/2014/main" id="{733FE607-4703-9EBD-8D49-B192C22CC3E0}"/>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コンテンツ プレースホルダー 2">
            <a:extLst>
              <a:ext uri="{FF2B5EF4-FFF2-40B4-BE49-F238E27FC236}">
                <a16:creationId xmlns:a16="http://schemas.microsoft.com/office/drawing/2014/main" id="{E133BA49-C408-EF73-BC82-D3864CDE2392}"/>
              </a:ext>
            </a:extLst>
          </p:cNvPr>
          <p:cNvSpPr>
            <a:spLocks noGrp="1"/>
          </p:cNvSpPr>
          <p:nvPr>
            <p:ph idx="1"/>
          </p:nvPr>
        </p:nvSpPr>
        <p:spPr>
          <a:xfrm>
            <a:off x="593947" y="4267065"/>
            <a:ext cx="11004099" cy="1890439"/>
          </a:xfrm>
        </p:spPr>
        <p:txBody>
          <a:bodyPr>
            <a:noAutofit/>
          </a:bodyPr>
          <a:lstStyle/>
          <a:p>
            <a:pPr marL="457200" lvl="1" indent="0">
              <a:lnSpc>
                <a:spcPct val="150000"/>
              </a:lnSpc>
              <a:buNone/>
            </a:pPr>
            <a:r>
              <a:rPr kumimoji="1" lang="ja-JP" altLang="en-US" sz="2800" dirty="0"/>
              <a:t>・講師の方の力を借りながら自分たちのスキルを磨いていった</a:t>
            </a:r>
            <a:endParaRPr kumimoji="1" lang="en-US" altLang="ja-JP" sz="2800" dirty="0"/>
          </a:p>
          <a:p>
            <a:pPr marL="457200" lvl="1" indent="0">
              <a:lnSpc>
                <a:spcPct val="150000"/>
              </a:lnSpc>
              <a:buNone/>
            </a:pPr>
            <a:r>
              <a:rPr lang="ja-JP" altLang="en-US" sz="2800" dirty="0"/>
              <a:t>・当初と比べると</a:t>
            </a:r>
            <a:r>
              <a:rPr lang="ja-JP" altLang="en-US" sz="2800" b="1" dirty="0">
                <a:solidFill>
                  <a:schemeClr val="accent1"/>
                </a:solidFill>
              </a:rPr>
              <a:t>知識量</a:t>
            </a:r>
            <a:r>
              <a:rPr lang="ja-JP" altLang="en-US" sz="2800" dirty="0"/>
              <a:t>が何倍にも増えた</a:t>
            </a:r>
            <a:endParaRPr kumimoji="1" lang="en-US" altLang="ja-JP" sz="2800" dirty="0"/>
          </a:p>
        </p:txBody>
      </p:sp>
      <p:sp>
        <p:nvSpPr>
          <p:cNvPr id="5" name="テキスト ボックス 4">
            <a:extLst>
              <a:ext uri="{FF2B5EF4-FFF2-40B4-BE49-F238E27FC236}">
                <a16:creationId xmlns:a16="http://schemas.microsoft.com/office/drawing/2014/main" id="{70FF54FB-0DC1-6C3B-89B3-12F1754FFAB3}"/>
              </a:ext>
            </a:extLst>
          </p:cNvPr>
          <p:cNvSpPr txBox="1"/>
          <p:nvPr/>
        </p:nvSpPr>
        <p:spPr>
          <a:xfrm>
            <a:off x="1469569" y="2366240"/>
            <a:ext cx="9252857" cy="1200329"/>
          </a:xfrm>
          <a:prstGeom prst="rect">
            <a:avLst/>
          </a:prstGeom>
          <a:noFill/>
        </p:spPr>
        <p:txBody>
          <a:bodyPr wrap="square" rtlCol="0">
            <a:spAutoFit/>
          </a:bodyPr>
          <a:lstStyle/>
          <a:p>
            <a:pPr algn="ctr"/>
            <a:r>
              <a:rPr kumimoji="1" lang="ja-JP" altLang="en-US" sz="3600" b="1" u="sng" dirty="0">
                <a:latin typeface="+mj-ea"/>
                <a:ea typeface="+mj-ea"/>
              </a:rPr>
              <a:t>未経験者の集まりでも</a:t>
            </a:r>
            <a:endParaRPr kumimoji="1" lang="en-US" altLang="ja-JP" sz="3600" b="1" u="sng" dirty="0">
              <a:latin typeface="+mj-ea"/>
              <a:ea typeface="+mj-ea"/>
            </a:endParaRPr>
          </a:p>
          <a:p>
            <a:pPr algn="ctr"/>
            <a:r>
              <a:rPr kumimoji="1" lang="ja-JP" altLang="en-US" sz="3600" b="1" u="sng" dirty="0">
                <a:latin typeface="+mj-ea"/>
                <a:ea typeface="+mj-ea"/>
              </a:rPr>
              <a:t>一つのアプリを完成させられたという事実</a:t>
            </a:r>
            <a:endParaRPr kumimoji="1" lang="en-US" altLang="ja-JP" sz="3600" b="1" u="sng" dirty="0">
              <a:latin typeface="+mj-ea"/>
              <a:ea typeface="+mj-ea"/>
            </a:endParaRPr>
          </a:p>
        </p:txBody>
      </p:sp>
      <p:sp>
        <p:nvSpPr>
          <p:cNvPr id="6" name="四角形: 角を丸くする 5">
            <a:extLst>
              <a:ext uri="{FF2B5EF4-FFF2-40B4-BE49-F238E27FC236}">
                <a16:creationId xmlns:a16="http://schemas.microsoft.com/office/drawing/2014/main" id="{FFB95067-1FAA-97E7-F1A5-5806B14922CC}"/>
              </a:ext>
            </a:extLst>
          </p:cNvPr>
          <p:cNvSpPr/>
          <p:nvPr/>
        </p:nvSpPr>
        <p:spPr>
          <a:xfrm>
            <a:off x="768925" y="537388"/>
            <a:ext cx="6532420" cy="926379"/>
          </a:xfrm>
          <a:prstGeom prst="roundRect">
            <a:avLst/>
          </a:prstGeom>
          <a:solidFill>
            <a:srgbClr val="FFFF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1C82B0"/>
              </a:solidFill>
            </a:endParaRPr>
          </a:p>
        </p:txBody>
      </p:sp>
      <p:sp>
        <p:nvSpPr>
          <p:cNvPr id="2" name="タイトル 1">
            <a:extLst>
              <a:ext uri="{FF2B5EF4-FFF2-40B4-BE49-F238E27FC236}">
                <a16:creationId xmlns:a16="http://schemas.microsoft.com/office/drawing/2014/main" id="{7F8B56E4-6716-2361-D8C1-C9ECAF222847}"/>
              </a:ext>
            </a:extLst>
          </p:cNvPr>
          <p:cNvSpPr>
            <a:spLocks noGrp="1"/>
          </p:cNvSpPr>
          <p:nvPr>
            <p:ph type="title"/>
          </p:nvPr>
        </p:nvSpPr>
        <p:spPr/>
        <p:txBody>
          <a:bodyPr/>
          <a:lstStyle/>
          <a:p>
            <a:r>
              <a:rPr kumimoji="1" lang="ja-JP" altLang="en-US" dirty="0"/>
              <a:t>本研修から得られ</a:t>
            </a:r>
            <a:r>
              <a:rPr lang="ja-JP" altLang="en-US" dirty="0"/>
              <a:t>た</a:t>
            </a:r>
            <a:r>
              <a:rPr kumimoji="1" lang="ja-JP" altLang="en-US" dirty="0"/>
              <a:t>成果</a:t>
            </a:r>
          </a:p>
        </p:txBody>
      </p:sp>
    </p:spTree>
    <p:extLst>
      <p:ext uri="{BB962C8B-B14F-4D97-AF65-F5344CB8AC3E}">
        <p14:creationId xmlns:p14="http://schemas.microsoft.com/office/powerpoint/2010/main" val="25935586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descr="グラフ, バブル チャート&#10;&#10;自動的に生成された説明">
            <a:extLst>
              <a:ext uri="{FF2B5EF4-FFF2-40B4-BE49-F238E27FC236}">
                <a16:creationId xmlns:a16="http://schemas.microsoft.com/office/drawing/2014/main" id="{CCA6347B-AB81-2AF3-27B5-EF11D1426AB4}"/>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コンテンツ プレースホルダー 2">
            <a:extLst>
              <a:ext uri="{FF2B5EF4-FFF2-40B4-BE49-F238E27FC236}">
                <a16:creationId xmlns:a16="http://schemas.microsoft.com/office/drawing/2014/main" id="{56B28A56-D15C-3A8F-A392-C705532AD08C}"/>
              </a:ext>
            </a:extLst>
          </p:cNvPr>
          <p:cNvSpPr>
            <a:spLocks noGrp="1"/>
          </p:cNvSpPr>
          <p:nvPr>
            <p:ph idx="1"/>
          </p:nvPr>
        </p:nvSpPr>
        <p:spPr>
          <a:xfrm>
            <a:off x="142874" y="3638550"/>
            <a:ext cx="11677650" cy="3219450"/>
          </a:xfrm>
        </p:spPr>
        <p:txBody>
          <a:bodyPr>
            <a:normAutofit fontScale="92500"/>
          </a:bodyPr>
          <a:lstStyle/>
          <a:p>
            <a:pPr marL="457200" lvl="1" indent="0">
              <a:lnSpc>
                <a:spcPct val="150000"/>
              </a:lnSpc>
              <a:buNone/>
            </a:pPr>
            <a:r>
              <a:rPr kumimoji="1" lang="ja-JP" altLang="en-US" sz="3000" dirty="0">
                <a:solidFill>
                  <a:schemeClr val="tx1">
                    <a:lumMod val="75000"/>
                    <a:lumOff val="25000"/>
                  </a:schemeClr>
                </a:solidFill>
              </a:rPr>
              <a:t>・未経験だろうが周りも全員未経験なので裁量が大きい箇所を担当せざるを得ない状況</a:t>
            </a:r>
            <a:endParaRPr kumimoji="1" lang="en-US" altLang="ja-JP" sz="3000" dirty="0">
              <a:solidFill>
                <a:schemeClr val="tx1">
                  <a:lumMod val="75000"/>
                  <a:lumOff val="25000"/>
                </a:schemeClr>
              </a:solidFill>
            </a:endParaRPr>
          </a:p>
          <a:p>
            <a:pPr marL="457200" lvl="1" indent="0">
              <a:lnSpc>
                <a:spcPct val="150000"/>
              </a:lnSpc>
              <a:buNone/>
            </a:pPr>
            <a:r>
              <a:rPr lang="ja-JP" altLang="en-US" sz="3000" dirty="0">
                <a:solidFill>
                  <a:schemeClr val="tx1">
                    <a:lumMod val="75000"/>
                    <a:lumOff val="25000"/>
                  </a:schemeClr>
                </a:solidFill>
              </a:rPr>
              <a:t>・各々追い込まれながらもお互いに助け合って教えあいながら進めた</a:t>
            </a:r>
            <a:endParaRPr lang="en-US" altLang="ja-JP" sz="3000" dirty="0">
              <a:solidFill>
                <a:schemeClr val="tx1">
                  <a:lumMod val="75000"/>
                  <a:lumOff val="25000"/>
                </a:schemeClr>
              </a:solidFill>
            </a:endParaRPr>
          </a:p>
          <a:p>
            <a:pPr marL="457200" lvl="1" indent="0">
              <a:lnSpc>
                <a:spcPct val="150000"/>
              </a:lnSpc>
              <a:buNone/>
            </a:pPr>
            <a:r>
              <a:rPr kumimoji="1" lang="ja-JP" altLang="en-US" sz="3000" dirty="0">
                <a:solidFill>
                  <a:schemeClr val="tx1">
                    <a:lumMod val="75000"/>
                    <a:lumOff val="25000"/>
                  </a:schemeClr>
                </a:solidFill>
              </a:rPr>
              <a:t>・人に教える事で更に</a:t>
            </a:r>
            <a:r>
              <a:rPr kumimoji="1" lang="ja-JP" altLang="en-US" sz="3000" b="1" dirty="0">
                <a:solidFill>
                  <a:schemeClr val="accent2"/>
                </a:solidFill>
              </a:rPr>
              <a:t>自信</a:t>
            </a:r>
            <a:r>
              <a:rPr kumimoji="1" lang="ja-JP" altLang="en-US" sz="3000" dirty="0">
                <a:solidFill>
                  <a:schemeClr val="tx1">
                    <a:lumMod val="75000"/>
                    <a:lumOff val="25000"/>
                  </a:schemeClr>
                </a:solidFill>
              </a:rPr>
              <a:t>がついた</a:t>
            </a:r>
            <a:endParaRPr kumimoji="1" lang="en-US" altLang="ja-JP" sz="3000" dirty="0">
              <a:solidFill>
                <a:schemeClr val="tx1">
                  <a:lumMod val="75000"/>
                  <a:lumOff val="25000"/>
                </a:schemeClr>
              </a:solidFill>
            </a:endParaRPr>
          </a:p>
          <a:p>
            <a:pPr marL="0" indent="0">
              <a:buNone/>
            </a:pPr>
            <a:endParaRPr kumimoji="1" lang="ja-JP" altLang="en-US" dirty="0">
              <a:solidFill>
                <a:schemeClr val="tx1">
                  <a:lumMod val="75000"/>
                  <a:lumOff val="25000"/>
                </a:schemeClr>
              </a:solidFill>
            </a:endParaRPr>
          </a:p>
        </p:txBody>
      </p:sp>
      <p:sp>
        <p:nvSpPr>
          <p:cNvPr id="5" name="テキスト ボックス 4">
            <a:extLst>
              <a:ext uri="{FF2B5EF4-FFF2-40B4-BE49-F238E27FC236}">
                <a16:creationId xmlns:a16="http://schemas.microsoft.com/office/drawing/2014/main" id="{459099F5-258E-C827-D98C-1A2228F3D3FD}"/>
              </a:ext>
            </a:extLst>
          </p:cNvPr>
          <p:cNvSpPr txBox="1"/>
          <p:nvPr/>
        </p:nvSpPr>
        <p:spPr>
          <a:xfrm>
            <a:off x="1753921" y="1833592"/>
            <a:ext cx="8684156" cy="707886"/>
          </a:xfrm>
          <a:prstGeom prst="rect">
            <a:avLst/>
          </a:prstGeom>
          <a:noFill/>
        </p:spPr>
        <p:txBody>
          <a:bodyPr wrap="square" rtlCol="0">
            <a:spAutoFit/>
          </a:bodyPr>
          <a:lstStyle/>
          <a:p>
            <a:pPr algn="ctr"/>
            <a:r>
              <a:rPr kumimoji="1" lang="ja-JP" altLang="en-US" sz="4000" b="1" u="sng" dirty="0">
                <a:solidFill>
                  <a:schemeClr val="tx1">
                    <a:lumMod val="75000"/>
                    <a:lumOff val="25000"/>
                  </a:schemeClr>
                </a:solidFill>
                <a:latin typeface="+mj-ea"/>
                <a:ea typeface="+mj-ea"/>
              </a:rPr>
              <a:t>アプリを完成させられた事への自信</a:t>
            </a:r>
            <a:endParaRPr kumimoji="1" lang="en-US" altLang="ja-JP" sz="4000" b="1" u="sng" dirty="0">
              <a:solidFill>
                <a:schemeClr val="tx1">
                  <a:lumMod val="75000"/>
                  <a:lumOff val="25000"/>
                </a:schemeClr>
              </a:solidFill>
              <a:latin typeface="+mj-ea"/>
              <a:ea typeface="+mj-ea"/>
            </a:endParaRPr>
          </a:p>
        </p:txBody>
      </p:sp>
      <p:sp>
        <p:nvSpPr>
          <p:cNvPr id="6" name="テキスト ボックス 5">
            <a:extLst>
              <a:ext uri="{FF2B5EF4-FFF2-40B4-BE49-F238E27FC236}">
                <a16:creationId xmlns:a16="http://schemas.microsoft.com/office/drawing/2014/main" id="{825CBCEB-1A8E-BDE6-A931-D81388E25D11}"/>
              </a:ext>
            </a:extLst>
          </p:cNvPr>
          <p:cNvSpPr txBox="1"/>
          <p:nvPr/>
        </p:nvSpPr>
        <p:spPr>
          <a:xfrm>
            <a:off x="1285875" y="2801718"/>
            <a:ext cx="9620249" cy="523220"/>
          </a:xfrm>
          <a:prstGeom prst="rect">
            <a:avLst/>
          </a:prstGeom>
          <a:noFill/>
        </p:spPr>
        <p:txBody>
          <a:bodyPr wrap="square" rtlCol="0">
            <a:spAutoFit/>
          </a:bodyPr>
          <a:lstStyle/>
          <a:p>
            <a:pPr algn="ctr"/>
            <a:r>
              <a:rPr kumimoji="1" lang="ja-JP" altLang="en-US" sz="2800" dirty="0">
                <a:solidFill>
                  <a:schemeClr val="tx1">
                    <a:lumMod val="75000"/>
                    <a:lumOff val="25000"/>
                  </a:schemeClr>
                </a:solidFill>
              </a:rPr>
              <a:t>自分の知識やスキルが役に立つんだという自信を得られた</a:t>
            </a:r>
            <a:endParaRPr kumimoji="1" lang="en-US" altLang="ja-JP" sz="2800" dirty="0">
              <a:solidFill>
                <a:schemeClr val="tx1">
                  <a:lumMod val="75000"/>
                  <a:lumOff val="25000"/>
                </a:schemeClr>
              </a:solidFill>
            </a:endParaRPr>
          </a:p>
        </p:txBody>
      </p:sp>
      <p:sp>
        <p:nvSpPr>
          <p:cNvPr id="7" name="四角形: 角を丸くする 6">
            <a:extLst>
              <a:ext uri="{FF2B5EF4-FFF2-40B4-BE49-F238E27FC236}">
                <a16:creationId xmlns:a16="http://schemas.microsoft.com/office/drawing/2014/main" id="{6B732ED5-C4A2-1FA4-F40F-079223C80A72}"/>
              </a:ext>
            </a:extLst>
          </p:cNvPr>
          <p:cNvSpPr/>
          <p:nvPr/>
        </p:nvSpPr>
        <p:spPr>
          <a:xfrm>
            <a:off x="741215" y="518028"/>
            <a:ext cx="6546273" cy="926379"/>
          </a:xfrm>
          <a:prstGeom prst="roundRect">
            <a:avLst/>
          </a:prstGeom>
          <a:solidFill>
            <a:srgbClr val="FFFF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1C82B0"/>
              </a:solidFill>
            </a:endParaRPr>
          </a:p>
        </p:txBody>
      </p:sp>
      <p:sp>
        <p:nvSpPr>
          <p:cNvPr id="4" name="タイトル 1">
            <a:extLst>
              <a:ext uri="{FF2B5EF4-FFF2-40B4-BE49-F238E27FC236}">
                <a16:creationId xmlns:a16="http://schemas.microsoft.com/office/drawing/2014/main" id="{3815F85A-CB54-1959-FF9B-4117019930C8}"/>
              </a:ext>
            </a:extLst>
          </p:cNvPr>
          <p:cNvSpPr>
            <a:spLocks noGrp="1"/>
          </p:cNvSpPr>
          <p:nvPr>
            <p:ph type="title"/>
          </p:nvPr>
        </p:nvSpPr>
        <p:spPr>
          <a:xfrm>
            <a:off x="838200" y="365125"/>
            <a:ext cx="10515600" cy="1325563"/>
          </a:xfrm>
        </p:spPr>
        <p:txBody>
          <a:bodyPr/>
          <a:lstStyle/>
          <a:p>
            <a:r>
              <a:rPr kumimoji="1" lang="ja-JP" altLang="en-US" dirty="0">
                <a:solidFill>
                  <a:schemeClr val="tx1">
                    <a:lumMod val="75000"/>
                    <a:lumOff val="25000"/>
                  </a:schemeClr>
                </a:solidFill>
              </a:rPr>
              <a:t>本研修から得られ</a:t>
            </a:r>
            <a:r>
              <a:rPr lang="ja-JP" altLang="en-US" dirty="0">
                <a:solidFill>
                  <a:schemeClr val="tx1">
                    <a:lumMod val="75000"/>
                    <a:lumOff val="25000"/>
                  </a:schemeClr>
                </a:solidFill>
              </a:rPr>
              <a:t>た</a:t>
            </a:r>
            <a:r>
              <a:rPr kumimoji="1" lang="ja-JP" altLang="en-US" dirty="0">
                <a:solidFill>
                  <a:schemeClr val="tx1">
                    <a:lumMod val="75000"/>
                    <a:lumOff val="25000"/>
                  </a:schemeClr>
                </a:solidFill>
              </a:rPr>
              <a:t>成果</a:t>
            </a:r>
          </a:p>
        </p:txBody>
      </p:sp>
    </p:spTree>
    <p:extLst>
      <p:ext uri="{BB962C8B-B14F-4D97-AF65-F5344CB8AC3E}">
        <p14:creationId xmlns:p14="http://schemas.microsoft.com/office/powerpoint/2010/main" val="27045972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グラフ, バブル チャート&#10;&#10;自動的に生成された説明">
            <a:extLst>
              <a:ext uri="{FF2B5EF4-FFF2-40B4-BE49-F238E27FC236}">
                <a16:creationId xmlns:a16="http://schemas.microsoft.com/office/drawing/2014/main" id="{8810F9B6-8815-7DA5-093F-673BF2D523E7}"/>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字幕 2">
            <a:extLst>
              <a:ext uri="{FF2B5EF4-FFF2-40B4-BE49-F238E27FC236}">
                <a16:creationId xmlns:a16="http://schemas.microsoft.com/office/drawing/2014/main" id="{61ED82F6-5FB2-668D-A3FB-644EFB465A8D}"/>
              </a:ext>
            </a:extLst>
          </p:cNvPr>
          <p:cNvSpPr>
            <a:spLocks noGrp="1"/>
          </p:cNvSpPr>
          <p:nvPr>
            <p:ph type="subTitle" idx="1"/>
          </p:nvPr>
        </p:nvSpPr>
        <p:spPr>
          <a:xfrm>
            <a:off x="544749" y="1818640"/>
            <a:ext cx="11102501" cy="4582160"/>
          </a:xfrm>
        </p:spPr>
        <p:txBody>
          <a:bodyPr>
            <a:noAutofit/>
          </a:bodyPr>
          <a:lstStyle/>
          <a:p>
            <a:pPr marL="457200" indent="-457200" algn="l">
              <a:lnSpc>
                <a:spcPct val="150000"/>
              </a:lnSpc>
            </a:pPr>
            <a:r>
              <a:rPr kumimoji="1" lang="ja-JP" altLang="en-US" sz="3600" dirty="0">
                <a:solidFill>
                  <a:schemeClr val="tx1">
                    <a:lumMod val="75000"/>
                    <a:lumOff val="25000"/>
                  </a:schemeClr>
                </a:solidFill>
              </a:rPr>
              <a:t>・こどもが使いやすい、使ってみたいと思うようなアプリを目指した。</a:t>
            </a:r>
          </a:p>
          <a:p>
            <a:pPr marL="457200" indent="-457200" algn="l">
              <a:lnSpc>
                <a:spcPct val="150000"/>
              </a:lnSpc>
            </a:pPr>
            <a:r>
              <a:rPr kumimoji="1" lang="ja-JP" altLang="en-US" sz="3600" dirty="0">
                <a:solidFill>
                  <a:schemeClr val="tx1">
                    <a:lumMod val="75000"/>
                    <a:lumOff val="25000"/>
                  </a:schemeClr>
                </a:solidFill>
              </a:rPr>
              <a:t>・初心者ばかりのグループだったが、周りの協力を得てアプリを完成させることができた。</a:t>
            </a:r>
            <a:endParaRPr kumimoji="1" lang="en-US" altLang="ja-JP" sz="3600" dirty="0">
              <a:solidFill>
                <a:schemeClr val="tx1">
                  <a:lumMod val="75000"/>
                  <a:lumOff val="25000"/>
                </a:schemeClr>
              </a:solidFill>
            </a:endParaRPr>
          </a:p>
          <a:p>
            <a:pPr algn="l">
              <a:lnSpc>
                <a:spcPct val="150000"/>
              </a:lnSpc>
            </a:pPr>
            <a:r>
              <a:rPr kumimoji="1" lang="ja-JP" altLang="en-US" sz="3600" dirty="0">
                <a:solidFill>
                  <a:schemeClr val="tx1">
                    <a:lumMod val="75000"/>
                    <a:lumOff val="25000"/>
                  </a:schemeClr>
                </a:solidFill>
              </a:rPr>
              <a:t>・苦労はあったが結果的にチーム</a:t>
            </a:r>
            <a:r>
              <a:rPr kumimoji="1" lang="ja-JP" altLang="en-US" sz="3600" b="1" dirty="0">
                <a:solidFill>
                  <a:schemeClr val="accent2"/>
                </a:solidFill>
              </a:rPr>
              <a:t>全員が成長</a:t>
            </a:r>
            <a:r>
              <a:rPr kumimoji="1" lang="ja-JP" altLang="en-US" sz="3600" dirty="0">
                <a:solidFill>
                  <a:schemeClr val="tx1">
                    <a:lumMod val="75000"/>
                    <a:lumOff val="25000"/>
                  </a:schemeClr>
                </a:solidFill>
              </a:rPr>
              <a:t>できた。</a:t>
            </a:r>
          </a:p>
          <a:p>
            <a:pPr algn="l"/>
            <a:endParaRPr kumimoji="1" lang="ja-JP" altLang="en-US" sz="3600" dirty="0">
              <a:solidFill>
                <a:schemeClr val="tx1">
                  <a:lumMod val="75000"/>
                  <a:lumOff val="25000"/>
                </a:schemeClr>
              </a:solidFill>
            </a:endParaRPr>
          </a:p>
        </p:txBody>
      </p:sp>
      <p:sp>
        <p:nvSpPr>
          <p:cNvPr id="5" name="四角形: 角を丸くする 4">
            <a:extLst>
              <a:ext uri="{FF2B5EF4-FFF2-40B4-BE49-F238E27FC236}">
                <a16:creationId xmlns:a16="http://schemas.microsoft.com/office/drawing/2014/main" id="{8738E1CB-7751-DB2B-9762-1AD5F415F699}"/>
              </a:ext>
            </a:extLst>
          </p:cNvPr>
          <p:cNvSpPr/>
          <p:nvPr/>
        </p:nvSpPr>
        <p:spPr>
          <a:xfrm>
            <a:off x="1055824" y="595990"/>
            <a:ext cx="1825922" cy="926379"/>
          </a:xfrm>
          <a:prstGeom prst="roundRect">
            <a:avLst/>
          </a:prstGeom>
          <a:solidFill>
            <a:srgbClr val="FFFF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1C82B0"/>
              </a:solidFill>
            </a:endParaRPr>
          </a:p>
        </p:txBody>
      </p:sp>
      <p:sp>
        <p:nvSpPr>
          <p:cNvPr id="2" name="タイトル 1">
            <a:extLst>
              <a:ext uri="{FF2B5EF4-FFF2-40B4-BE49-F238E27FC236}">
                <a16:creationId xmlns:a16="http://schemas.microsoft.com/office/drawing/2014/main" id="{5FD4B5D9-892B-282E-0D4B-B8C7DEAA06F5}"/>
              </a:ext>
            </a:extLst>
          </p:cNvPr>
          <p:cNvSpPr>
            <a:spLocks noGrp="1"/>
          </p:cNvSpPr>
          <p:nvPr>
            <p:ph type="ctrTitle"/>
          </p:nvPr>
        </p:nvSpPr>
        <p:spPr>
          <a:xfrm>
            <a:off x="1239520" y="650240"/>
            <a:ext cx="9144000" cy="817880"/>
          </a:xfrm>
        </p:spPr>
        <p:txBody>
          <a:bodyPr>
            <a:normAutofit/>
          </a:bodyPr>
          <a:lstStyle/>
          <a:p>
            <a:pPr algn="l"/>
            <a:r>
              <a:rPr kumimoji="1" lang="ja-JP" altLang="en-US" sz="4800" dirty="0">
                <a:solidFill>
                  <a:schemeClr val="tx1">
                    <a:lumMod val="75000"/>
                    <a:lumOff val="25000"/>
                  </a:schemeClr>
                </a:solidFill>
              </a:rPr>
              <a:t>総括</a:t>
            </a:r>
          </a:p>
        </p:txBody>
      </p:sp>
    </p:spTree>
    <p:extLst>
      <p:ext uri="{BB962C8B-B14F-4D97-AF65-F5344CB8AC3E}">
        <p14:creationId xmlns:p14="http://schemas.microsoft.com/office/powerpoint/2010/main" val="3812640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グラフ, バブル チャート&#10;&#10;自動的に生成された説明">
            <a:extLst>
              <a:ext uri="{FF2B5EF4-FFF2-40B4-BE49-F238E27FC236}">
                <a16:creationId xmlns:a16="http://schemas.microsoft.com/office/drawing/2014/main" id="{F92E32C8-E9C9-BAAA-A099-9E4A9A55D892}"/>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四角形: 角を丸くする 4">
            <a:extLst>
              <a:ext uri="{FF2B5EF4-FFF2-40B4-BE49-F238E27FC236}">
                <a16:creationId xmlns:a16="http://schemas.microsoft.com/office/drawing/2014/main" id="{38F1396C-4419-3F03-A445-B7BFF49B3952}"/>
              </a:ext>
            </a:extLst>
          </p:cNvPr>
          <p:cNvSpPr/>
          <p:nvPr/>
        </p:nvSpPr>
        <p:spPr>
          <a:xfrm>
            <a:off x="741221" y="523225"/>
            <a:ext cx="3193472" cy="1009362"/>
          </a:xfrm>
          <a:prstGeom prst="roundRect">
            <a:avLst/>
          </a:prstGeom>
          <a:solidFill>
            <a:srgbClr val="FFFF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1C82B0"/>
              </a:solidFill>
            </a:endParaRPr>
          </a:p>
        </p:txBody>
      </p:sp>
      <p:sp>
        <p:nvSpPr>
          <p:cNvPr id="2" name="タイトル 1">
            <a:extLst>
              <a:ext uri="{FF2B5EF4-FFF2-40B4-BE49-F238E27FC236}">
                <a16:creationId xmlns:a16="http://schemas.microsoft.com/office/drawing/2014/main" id="{4E9AE9A8-742F-F420-A9FF-7D6DBAA6E36B}"/>
              </a:ext>
            </a:extLst>
          </p:cNvPr>
          <p:cNvSpPr>
            <a:spLocks noGrp="1"/>
          </p:cNvSpPr>
          <p:nvPr>
            <p:ph type="title"/>
          </p:nvPr>
        </p:nvSpPr>
        <p:spPr>
          <a:xfrm>
            <a:off x="825674" y="413787"/>
            <a:ext cx="10515600" cy="1325563"/>
          </a:xfrm>
        </p:spPr>
        <p:txBody>
          <a:bodyPr/>
          <a:lstStyle/>
          <a:p>
            <a:r>
              <a:rPr kumimoji="1" lang="ja-JP" altLang="en-US" b="1" dirty="0">
                <a:solidFill>
                  <a:schemeClr val="tx1">
                    <a:lumMod val="75000"/>
                    <a:lumOff val="25000"/>
                  </a:schemeClr>
                </a:solidFill>
              </a:rPr>
              <a:t>チーム紹介</a:t>
            </a:r>
          </a:p>
        </p:txBody>
      </p:sp>
      <p:sp>
        <p:nvSpPr>
          <p:cNvPr id="3" name="コンテンツ プレースホルダー 2">
            <a:extLst>
              <a:ext uri="{FF2B5EF4-FFF2-40B4-BE49-F238E27FC236}">
                <a16:creationId xmlns:a16="http://schemas.microsoft.com/office/drawing/2014/main" id="{715BAE44-C1CC-74CC-3D46-D242C8BE0C54}"/>
              </a:ext>
            </a:extLst>
          </p:cNvPr>
          <p:cNvSpPr>
            <a:spLocks noGrp="1"/>
          </p:cNvSpPr>
          <p:nvPr>
            <p:ph idx="1"/>
          </p:nvPr>
        </p:nvSpPr>
        <p:spPr>
          <a:xfrm>
            <a:off x="913774" y="2077552"/>
            <a:ext cx="10364452" cy="4040221"/>
          </a:xfrm>
        </p:spPr>
        <p:txBody>
          <a:bodyPr>
            <a:normAutofit fontScale="92500" lnSpcReduction="10000"/>
          </a:bodyPr>
          <a:lstStyle/>
          <a:p>
            <a:pPr marL="0" indent="0">
              <a:buNone/>
            </a:pPr>
            <a:r>
              <a:rPr lang="ja-JP" altLang="en-US" sz="4400" dirty="0">
                <a:solidFill>
                  <a:schemeClr val="tx1">
                    <a:lumMod val="75000"/>
                    <a:lumOff val="25000"/>
                  </a:schemeClr>
                </a:solidFill>
                <a:latin typeface="+mj-ea"/>
                <a:ea typeface="+mj-ea"/>
              </a:rPr>
              <a:t>　　　　　 リーダー：政久隼士</a:t>
            </a:r>
            <a:endParaRPr lang="en-US" altLang="ja-JP" sz="4400" dirty="0">
              <a:solidFill>
                <a:schemeClr val="tx1">
                  <a:lumMod val="75000"/>
                  <a:lumOff val="25000"/>
                </a:schemeClr>
              </a:solidFill>
              <a:latin typeface="+mj-ea"/>
              <a:ea typeface="+mj-ea"/>
            </a:endParaRPr>
          </a:p>
          <a:p>
            <a:pPr marL="0" indent="0">
              <a:buNone/>
            </a:pPr>
            <a:r>
              <a:rPr lang="ja-JP" altLang="en-US" sz="4400" dirty="0">
                <a:solidFill>
                  <a:schemeClr val="tx1">
                    <a:lumMod val="75000"/>
                    <a:lumOff val="25000"/>
                  </a:schemeClr>
                </a:solidFill>
                <a:latin typeface="+mj-ea"/>
                <a:ea typeface="+mj-ea"/>
              </a:rPr>
              <a:t>　　　　　   </a:t>
            </a:r>
            <a:r>
              <a:rPr lang="en-US" altLang="ja-JP" sz="4400" dirty="0">
                <a:solidFill>
                  <a:schemeClr val="tx1">
                    <a:lumMod val="75000"/>
                    <a:lumOff val="25000"/>
                  </a:schemeClr>
                </a:solidFill>
                <a:latin typeface="+mj-ea"/>
                <a:ea typeface="+mj-ea"/>
              </a:rPr>
              <a:t>DB</a:t>
            </a:r>
            <a:r>
              <a:rPr lang="ja-JP" altLang="en-US" sz="4400" dirty="0">
                <a:solidFill>
                  <a:schemeClr val="tx1">
                    <a:lumMod val="75000"/>
                    <a:lumOff val="25000"/>
                  </a:schemeClr>
                </a:solidFill>
                <a:latin typeface="+mj-ea"/>
                <a:ea typeface="+mj-ea"/>
              </a:rPr>
              <a:t>担当：飯田花梨</a:t>
            </a:r>
            <a:endParaRPr lang="en-US" altLang="ja-JP" sz="4400" dirty="0">
              <a:solidFill>
                <a:schemeClr val="tx1">
                  <a:lumMod val="75000"/>
                  <a:lumOff val="25000"/>
                </a:schemeClr>
              </a:solidFill>
              <a:latin typeface="+mj-ea"/>
              <a:ea typeface="+mj-ea"/>
            </a:endParaRPr>
          </a:p>
          <a:p>
            <a:pPr marL="0" indent="0">
              <a:buNone/>
            </a:pPr>
            <a:r>
              <a:rPr lang="ja-JP" altLang="en-US" sz="4400" dirty="0">
                <a:solidFill>
                  <a:schemeClr val="tx1">
                    <a:lumMod val="75000"/>
                    <a:lumOff val="25000"/>
                  </a:schemeClr>
                </a:solidFill>
                <a:latin typeface="+mj-ea"/>
                <a:ea typeface="+mj-ea"/>
              </a:rPr>
              <a:t>　　　 品質管理担当：和気臣哉</a:t>
            </a:r>
            <a:endParaRPr lang="en-US" altLang="ja-JP" sz="4400" dirty="0">
              <a:solidFill>
                <a:schemeClr val="tx1">
                  <a:lumMod val="75000"/>
                  <a:lumOff val="25000"/>
                </a:schemeClr>
              </a:solidFill>
              <a:latin typeface="+mj-ea"/>
              <a:ea typeface="+mj-ea"/>
            </a:endParaRPr>
          </a:p>
          <a:p>
            <a:pPr marL="0" indent="0">
              <a:buNone/>
            </a:pPr>
            <a:r>
              <a:rPr lang="ja-JP" altLang="en-US" sz="4400" dirty="0">
                <a:solidFill>
                  <a:schemeClr val="tx1">
                    <a:lumMod val="75000"/>
                    <a:lumOff val="25000"/>
                  </a:schemeClr>
                </a:solidFill>
                <a:latin typeface="+mj-ea"/>
                <a:ea typeface="+mj-ea"/>
              </a:rPr>
              <a:t>　　　　　 機能担当：大門亮太</a:t>
            </a:r>
            <a:endParaRPr lang="en-US" altLang="ja-JP" sz="4400" dirty="0">
              <a:solidFill>
                <a:schemeClr val="tx1">
                  <a:lumMod val="75000"/>
                  <a:lumOff val="25000"/>
                </a:schemeClr>
              </a:solidFill>
              <a:latin typeface="+mj-ea"/>
              <a:ea typeface="+mj-ea"/>
            </a:endParaRPr>
          </a:p>
          <a:p>
            <a:pPr marL="0" indent="0">
              <a:buNone/>
            </a:pPr>
            <a:r>
              <a:rPr lang="ja-JP" altLang="en-US" sz="4400" dirty="0">
                <a:solidFill>
                  <a:schemeClr val="tx1">
                    <a:lumMod val="75000"/>
                    <a:lumOff val="25000"/>
                  </a:schemeClr>
                </a:solidFill>
                <a:latin typeface="+mj-ea"/>
                <a:ea typeface="+mj-ea"/>
              </a:rPr>
              <a:t>　　　　  　            　 藤井優花</a:t>
            </a:r>
            <a:endParaRPr lang="en-US" altLang="ja-JP" sz="4400" dirty="0">
              <a:solidFill>
                <a:schemeClr val="tx1">
                  <a:lumMod val="75000"/>
                  <a:lumOff val="25000"/>
                </a:schemeClr>
              </a:solidFill>
              <a:latin typeface="+mj-ea"/>
              <a:ea typeface="+mj-ea"/>
            </a:endParaRPr>
          </a:p>
          <a:p>
            <a:pPr marL="0" indent="0">
              <a:buNone/>
            </a:pPr>
            <a:r>
              <a:rPr lang="ja-JP" altLang="en-US" sz="4400" dirty="0">
                <a:solidFill>
                  <a:schemeClr val="tx1">
                    <a:lumMod val="75000"/>
                    <a:lumOff val="25000"/>
                  </a:schemeClr>
                </a:solidFill>
                <a:latin typeface="+mj-ea"/>
                <a:ea typeface="+mj-ea"/>
              </a:rPr>
              <a:t>　　　　　               　田中友規</a:t>
            </a:r>
            <a:endParaRPr lang="en-US" altLang="ja-JP" sz="4400" dirty="0">
              <a:solidFill>
                <a:schemeClr val="tx1">
                  <a:lumMod val="75000"/>
                  <a:lumOff val="25000"/>
                </a:schemeClr>
              </a:solidFill>
              <a:latin typeface="+mj-ea"/>
              <a:ea typeface="+mj-ea"/>
            </a:endParaRPr>
          </a:p>
          <a:p>
            <a:pPr marL="0" indent="0">
              <a:buNone/>
            </a:pPr>
            <a:endParaRPr lang="en-US" altLang="ja-JP" sz="4400" dirty="0">
              <a:solidFill>
                <a:schemeClr val="tx1">
                  <a:lumMod val="75000"/>
                  <a:lumOff val="25000"/>
                </a:schemeClr>
              </a:solidFill>
              <a:latin typeface="+mj-ea"/>
              <a:ea typeface="+mj-ea"/>
            </a:endParaRPr>
          </a:p>
          <a:p>
            <a:pPr marL="0" indent="0">
              <a:buNone/>
            </a:pPr>
            <a:endParaRPr kumimoji="1" lang="ja-JP" altLang="en-US" dirty="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9665023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グラフ, バブル チャート&#10;&#10;自動的に生成された説明">
            <a:extLst>
              <a:ext uri="{FF2B5EF4-FFF2-40B4-BE49-F238E27FC236}">
                <a16:creationId xmlns:a16="http://schemas.microsoft.com/office/drawing/2014/main" id="{BC92A214-8D28-04AE-8C6A-53FB2C710366}"/>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コンテンツ プレースホルダー 2">
            <a:extLst>
              <a:ext uri="{FF2B5EF4-FFF2-40B4-BE49-F238E27FC236}">
                <a16:creationId xmlns:a16="http://schemas.microsoft.com/office/drawing/2014/main" id="{C8637549-38AD-89F2-49B8-F831D175E9A3}"/>
              </a:ext>
            </a:extLst>
          </p:cNvPr>
          <p:cNvSpPr>
            <a:spLocks noGrp="1"/>
          </p:cNvSpPr>
          <p:nvPr>
            <p:ph idx="1"/>
          </p:nvPr>
        </p:nvSpPr>
        <p:spPr>
          <a:xfrm>
            <a:off x="1009650" y="1836532"/>
            <a:ext cx="10515600" cy="4630366"/>
          </a:xfrm>
        </p:spPr>
        <p:txBody>
          <a:bodyPr>
            <a:normAutofit/>
          </a:bodyPr>
          <a:lstStyle/>
          <a:p>
            <a:pPr marL="0" indent="0" algn="ctr">
              <a:lnSpc>
                <a:spcPct val="150000"/>
              </a:lnSpc>
              <a:buNone/>
            </a:pPr>
            <a:r>
              <a:rPr lang="ja-JP" altLang="en-US" sz="3600" dirty="0">
                <a:solidFill>
                  <a:schemeClr val="tx1">
                    <a:lumMod val="75000"/>
                    <a:lumOff val="25000"/>
                  </a:schemeClr>
                </a:solidFill>
                <a:latin typeface="+mn-ea"/>
              </a:rPr>
              <a:t>研修講師の皆様ならびに研修事務局の皆様</a:t>
            </a:r>
            <a:endParaRPr lang="en-US" altLang="ja-JP" sz="3600" dirty="0">
              <a:solidFill>
                <a:schemeClr val="tx1">
                  <a:lumMod val="75000"/>
                  <a:lumOff val="25000"/>
                </a:schemeClr>
              </a:solidFill>
              <a:latin typeface="+mn-ea"/>
            </a:endParaRPr>
          </a:p>
          <a:p>
            <a:pPr marL="0" indent="0" algn="ctr">
              <a:lnSpc>
                <a:spcPct val="150000"/>
              </a:lnSpc>
              <a:buNone/>
            </a:pPr>
            <a:r>
              <a:rPr kumimoji="1" lang="ja-JP" altLang="en-US" sz="3600" dirty="0">
                <a:solidFill>
                  <a:schemeClr val="tx1">
                    <a:lumMod val="75000"/>
                    <a:lumOff val="25000"/>
                  </a:schemeClr>
                </a:solidFill>
                <a:latin typeface="+mn-ea"/>
              </a:rPr>
              <a:t>一緒に学習してくれたクラスの仲間たち</a:t>
            </a:r>
            <a:endParaRPr kumimoji="1" lang="en-US" altLang="ja-JP" sz="3600" dirty="0">
              <a:solidFill>
                <a:schemeClr val="tx1">
                  <a:lumMod val="75000"/>
                  <a:lumOff val="25000"/>
                </a:schemeClr>
              </a:solidFill>
              <a:latin typeface="+mn-ea"/>
            </a:endParaRPr>
          </a:p>
          <a:p>
            <a:pPr marL="0" indent="0" algn="ctr">
              <a:lnSpc>
                <a:spcPct val="150000"/>
              </a:lnSpc>
              <a:buNone/>
            </a:pPr>
            <a:r>
              <a:rPr kumimoji="1" lang="ja-JP" altLang="en-US" sz="3600" dirty="0">
                <a:solidFill>
                  <a:schemeClr val="tx1">
                    <a:lumMod val="75000"/>
                    <a:lumOff val="25000"/>
                  </a:schemeClr>
                </a:solidFill>
                <a:latin typeface="+mn-ea"/>
              </a:rPr>
              <a:t>研修に参加させてくれた皆様に</a:t>
            </a:r>
            <a:endParaRPr kumimoji="1" lang="en-US" altLang="ja-JP" sz="3600" dirty="0">
              <a:solidFill>
                <a:schemeClr val="tx1">
                  <a:lumMod val="75000"/>
                  <a:lumOff val="25000"/>
                </a:schemeClr>
              </a:solidFill>
              <a:latin typeface="+mn-ea"/>
            </a:endParaRPr>
          </a:p>
          <a:p>
            <a:pPr marL="0" indent="0" algn="ctr">
              <a:lnSpc>
                <a:spcPct val="150000"/>
              </a:lnSpc>
              <a:buNone/>
            </a:pPr>
            <a:r>
              <a:rPr kumimoji="1" lang="ja-JP" altLang="en-US" sz="3600" b="1" dirty="0">
                <a:solidFill>
                  <a:schemeClr val="accent2"/>
                </a:solidFill>
                <a:latin typeface="+mn-ea"/>
              </a:rPr>
              <a:t>御礼申し上げます</a:t>
            </a:r>
            <a:r>
              <a:rPr kumimoji="1" lang="ja-JP" altLang="en-US" sz="3600" dirty="0">
                <a:solidFill>
                  <a:schemeClr val="tx1">
                    <a:lumMod val="75000"/>
                    <a:lumOff val="25000"/>
                  </a:schemeClr>
                </a:solidFill>
                <a:latin typeface="+mn-ea"/>
              </a:rPr>
              <a:t>。</a:t>
            </a:r>
            <a:endParaRPr kumimoji="1" lang="en-US" altLang="ja-JP" sz="3600" dirty="0">
              <a:solidFill>
                <a:schemeClr val="tx1">
                  <a:lumMod val="75000"/>
                  <a:lumOff val="25000"/>
                </a:schemeClr>
              </a:solidFill>
              <a:latin typeface="+mn-ea"/>
            </a:endParaRPr>
          </a:p>
          <a:p>
            <a:pPr algn="ctr"/>
            <a:endParaRPr kumimoji="1" lang="ja-JP" altLang="en-US" sz="3600" dirty="0">
              <a:solidFill>
                <a:schemeClr val="tx1">
                  <a:lumMod val="75000"/>
                  <a:lumOff val="25000"/>
                </a:schemeClr>
              </a:solidFill>
            </a:endParaRPr>
          </a:p>
        </p:txBody>
      </p:sp>
      <p:sp>
        <p:nvSpPr>
          <p:cNvPr id="5" name="四角形: 角を丸くする 4">
            <a:extLst>
              <a:ext uri="{FF2B5EF4-FFF2-40B4-BE49-F238E27FC236}">
                <a16:creationId xmlns:a16="http://schemas.microsoft.com/office/drawing/2014/main" id="{A75A7F61-31F7-0A01-E969-46964F2A5BD0}"/>
              </a:ext>
            </a:extLst>
          </p:cNvPr>
          <p:cNvSpPr/>
          <p:nvPr/>
        </p:nvSpPr>
        <p:spPr>
          <a:xfrm>
            <a:off x="561110" y="620634"/>
            <a:ext cx="1812069" cy="926379"/>
          </a:xfrm>
          <a:prstGeom prst="roundRect">
            <a:avLst/>
          </a:prstGeom>
          <a:solidFill>
            <a:srgbClr val="FFFF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1C82B0"/>
              </a:solidFill>
            </a:endParaRPr>
          </a:p>
        </p:txBody>
      </p:sp>
      <p:sp>
        <p:nvSpPr>
          <p:cNvPr id="2" name="タイトル 1">
            <a:extLst>
              <a:ext uri="{FF2B5EF4-FFF2-40B4-BE49-F238E27FC236}">
                <a16:creationId xmlns:a16="http://schemas.microsoft.com/office/drawing/2014/main" id="{98C978C5-5CCA-5B7E-A740-929C4B5D015F}"/>
              </a:ext>
            </a:extLst>
          </p:cNvPr>
          <p:cNvSpPr>
            <a:spLocks noGrp="1"/>
          </p:cNvSpPr>
          <p:nvPr>
            <p:ph type="title"/>
          </p:nvPr>
        </p:nvSpPr>
        <p:spPr>
          <a:xfrm>
            <a:off x="827442" y="474831"/>
            <a:ext cx="10515600" cy="1325563"/>
          </a:xfrm>
        </p:spPr>
        <p:txBody>
          <a:bodyPr/>
          <a:lstStyle/>
          <a:p>
            <a:r>
              <a:rPr kumimoji="1" lang="ja-JP" altLang="en-US" dirty="0">
                <a:solidFill>
                  <a:schemeClr val="tx1">
                    <a:lumMod val="75000"/>
                    <a:lumOff val="25000"/>
                  </a:schemeClr>
                </a:solidFill>
              </a:rPr>
              <a:t>謝辞</a:t>
            </a:r>
          </a:p>
        </p:txBody>
      </p:sp>
    </p:spTree>
    <p:extLst>
      <p:ext uri="{BB962C8B-B14F-4D97-AF65-F5344CB8AC3E}">
        <p14:creationId xmlns:p14="http://schemas.microsoft.com/office/powerpoint/2010/main" val="3840741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グラフ, バブル チャート&#10;&#10;自動的に生成された説明">
            <a:extLst>
              <a:ext uri="{FF2B5EF4-FFF2-40B4-BE49-F238E27FC236}">
                <a16:creationId xmlns:a16="http://schemas.microsoft.com/office/drawing/2014/main" id="{F395C126-C82A-646A-D5A5-6FF26C6F7B64}"/>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四角形: 角を丸くする 5">
            <a:extLst>
              <a:ext uri="{FF2B5EF4-FFF2-40B4-BE49-F238E27FC236}">
                <a16:creationId xmlns:a16="http://schemas.microsoft.com/office/drawing/2014/main" id="{6BA343AE-4E12-392F-2541-E34EB247F8A1}"/>
              </a:ext>
            </a:extLst>
          </p:cNvPr>
          <p:cNvSpPr/>
          <p:nvPr/>
        </p:nvSpPr>
        <p:spPr>
          <a:xfrm>
            <a:off x="616530" y="463703"/>
            <a:ext cx="4578926" cy="1009362"/>
          </a:xfrm>
          <a:prstGeom prst="roundRect">
            <a:avLst/>
          </a:prstGeom>
          <a:solidFill>
            <a:srgbClr val="FFFF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1C82B0"/>
              </a:solidFill>
            </a:endParaRPr>
          </a:p>
        </p:txBody>
      </p:sp>
      <p:sp>
        <p:nvSpPr>
          <p:cNvPr id="2" name="タイトル 1">
            <a:extLst>
              <a:ext uri="{FF2B5EF4-FFF2-40B4-BE49-F238E27FC236}">
                <a16:creationId xmlns:a16="http://schemas.microsoft.com/office/drawing/2014/main" id="{0D85D6A1-859F-D6EF-AD90-2E8E81EC5C9A}"/>
              </a:ext>
            </a:extLst>
          </p:cNvPr>
          <p:cNvSpPr>
            <a:spLocks noGrp="1"/>
          </p:cNvSpPr>
          <p:nvPr>
            <p:ph type="title"/>
          </p:nvPr>
        </p:nvSpPr>
        <p:spPr/>
        <p:txBody>
          <a:bodyPr/>
          <a:lstStyle/>
          <a:p>
            <a:r>
              <a:rPr kumimoji="1" lang="ja-JP" altLang="en-US" b="1" dirty="0">
                <a:solidFill>
                  <a:schemeClr val="tx1">
                    <a:lumMod val="75000"/>
                    <a:lumOff val="25000"/>
                  </a:schemeClr>
                </a:solidFill>
              </a:rPr>
              <a:t>チーム名の由来</a:t>
            </a:r>
          </a:p>
        </p:txBody>
      </p:sp>
      <p:sp>
        <p:nvSpPr>
          <p:cNvPr id="3" name="コンテンツ プレースホルダー 2">
            <a:extLst>
              <a:ext uri="{FF2B5EF4-FFF2-40B4-BE49-F238E27FC236}">
                <a16:creationId xmlns:a16="http://schemas.microsoft.com/office/drawing/2014/main" id="{8E73A7EB-7C1C-D9A3-7948-CFE83ABD0B37}"/>
              </a:ext>
            </a:extLst>
          </p:cNvPr>
          <p:cNvSpPr>
            <a:spLocks noGrp="1"/>
          </p:cNvSpPr>
          <p:nvPr>
            <p:ph idx="1"/>
          </p:nvPr>
        </p:nvSpPr>
        <p:spPr>
          <a:xfrm>
            <a:off x="1077061" y="1838190"/>
            <a:ext cx="8344526" cy="4654685"/>
          </a:xfrm>
        </p:spPr>
        <p:txBody>
          <a:bodyPr>
            <a:normAutofit/>
          </a:bodyPr>
          <a:lstStyle/>
          <a:p>
            <a:pPr marL="0" indent="0">
              <a:buNone/>
            </a:pPr>
            <a:r>
              <a:rPr kumimoji="1" lang="en-US" altLang="ja-JP" sz="3600" dirty="0">
                <a:solidFill>
                  <a:schemeClr val="tx1">
                    <a:lumMod val="75000"/>
                    <a:lumOff val="25000"/>
                  </a:schemeClr>
                </a:solidFill>
              </a:rPr>
              <a:t>D2</a:t>
            </a:r>
            <a:r>
              <a:rPr kumimoji="1" lang="ja-JP" altLang="en-US" sz="3600" dirty="0">
                <a:solidFill>
                  <a:schemeClr val="tx1">
                    <a:lumMod val="75000"/>
                    <a:lumOff val="25000"/>
                  </a:schemeClr>
                </a:solidFill>
              </a:rPr>
              <a:t>メンバー全員</a:t>
            </a:r>
            <a:r>
              <a:rPr kumimoji="1" lang="ja-JP" altLang="en-US" sz="3600" b="1" dirty="0">
                <a:solidFill>
                  <a:schemeClr val="tx1">
                    <a:lumMod val="75000"/>
                    <a:lumOff val="25000"/>
                  </a:schemeClr>
                </a:solidFill>
              </a:rPr>
              <a:t>未経験</a:t>
            </a:r>
            <a:r>
              <a:rPr kumimoji="1" lang="ja-JP" altLang="en-US" sz="3600" dirty="0">
                <a:solidFill>
                  <a:schemeClr val="tx1">
                    <a:lumMod val="75000"/>
                    <a:lumOff val="25000"/>
                  </a:schemeClr>
                </a:solidFill>
              </a:rPr>
              <a:t>！！</a:t>
            </a:r>
            <a:endParaRPr kumimoji="1" lang="en-US" altLang="ja-JP" sz="3600" dirty="0">
              <a:solidFill>
                <a:schemeClr val="tx1">
                  <a:lumMod val="75000"/>
                  <a:lumOff val="25000"/>
                </a:schemeClr>
              </a:solidFill>
            </a:endParaRPr>
          </a:p>
          <a:p>
            <a:pPr marL="0" indent="0">
              <a:buNone/>
            </a:pPr>
            <a:r>
              <a:rPr lang="ja-JP" altLang="en-US" sz="3600" dirty="0">
                <a:solidFill>
                  <a:schemeClr val="tx1">
                    <a:lumMod val="75000"/>
                    <a:lumOff val="25000"/>
                  </a:schemeClr>
                </a:solidFill>
              </a:rPr>
              <a:t>初心者を英語で「</a:t>
            </a:r>
            <a:r>
              <a:rPr lang="en-US" altLang="ja-JP" sz="3600" dirty="0">
                <a:solidFill>
                  <a:schemeClr val="tx1">
                    <a:lumMod val="75000"/>
                    <a:lumOff val="25000"/>
                  </a:schemeClr>
                </a:solidFill>
              </a:rPr>
              <a:t>beginner</a:t>
            </a:r>
            <a:r>
              <a:rPr lang="ja-JP" altLang="en-US" sz="3600" dirty="0">
                <a:solidFill>
                  <a:schemeClr val="tx1">
                    <a:lumMod val="75000"/>
                    <a:lumOff val="25000"/>
                  </a:schemeClr>
                </a:solidFill>
              </a:rPr>
              <a:t>」</a:t>
            </a:r>
            <a:endParaRPr lang="en-US" altLang="ja-JP" sz="3600" dirty="0">
              <a:solidFill>
                <a:schemeClr val="tx1">
                  <a:lumMod val="75000"/>
                  <a:lumOff val="25000"/>
                </a:schemeClr>
              </a:solidFill>
            </a:endParaRPr>
          </a:p>
          <a:p>
            <a:pPr marL="0" indent="0">
              <a:buNone/>
            </a:pPr>
            <a:r>
              <a:rPr lang="ja-JP" altLang="en-US" sz="3600" dirty="0">
                <a:solidFill>
                  <a:schemeClr val="tx1">
                    <a:lumMod val="75000"/>
                    <a:lumOff val="25000"/>
                  </a:schemeClr>
                </a:solidFill>
              </a:rPr>
              <a:t>その集まりなので複数形で</a:t>
            </a:r>
            <a:endParaRPr lang="en-US" altLang="ja-JP" sz="3600" dirty="0">
              <a:solidFill>
                <a:schemeClr val="tx1">
                  <a:lumMod val="75000"/>
                  <a:lumOff val="25000"/>
                </a:schemeClr>
              </a:solidFill>
            </a:endParaRPr>
          </a:p>
          <a:p>
            <a:pPr marL="0" indent="0">
              <a:buNone/>
            </a:pPr>
            <a:r>
              <a:rPr lang="ja-JP" altLang="en-US" sz="5400" b="1" dirty="0">
                <a:solidFill>
                  <a:schemeClr val="tx1">
                    <a:lumMod val="75000"/>
                    <a:lumOff val="25000"/>
                  </a:schemeClr>
                </a:solidFill>
              </a:rPr>
              <a:t>「</a:t>
            </a:r>
            <a:r>
              <a:rPr lang="ja-JP" altLang="en-US" sz="5400" b="1" dirty="0">
                <a:solidFill>
                  <a:schemeClr val="accent6">
                    <a:lumMod val="75000"/>
                  </a:schemeClr>
                </a:solidFill>
              </a:rPr>
              <a:t>ビギナーズ</a:t>
            </a:r>
            <a:r>
              <a:rPr lang="ja-JP" altLang="en-US" sz="5400" b="1" dirty="0">
                <a:solidFill>
                  <a:schemeClr val="tx1">
                    <a:lumMod val="75000"/>
                    <a:lumOff val="25000"/>
                  </a:schemeClr>
                </a:solidFill>
              </a:rPr>
              <a:t>」</a:t>
            </a:r>
            <a:endParaRPr lang="en-US" altLang="ja-JP" sz="5400" dirty="0">
              <a:solidFill>
                <a:schemeClr val="tx1">
                  <a:lumMod val="75000"/>
                  <a:lumOff val="25000"/>
                </a:schemeClr>
              </a:solidFill>
            </a:endParaRPr>
          </a:p>
          <a:p>
            <a:pPr marL="0" indent="0">
              <a:buNone/>
            </a:pPr>
            <a:endParaRPr kumimoji="1" lang="en-US" altLang="ja-JP" sz="3600" dirty="0">
              <a:solidFill>
                <a:schemeClr val="tx1">
                  <a:lumMod val="75000"/>
                  <a:lumOff val="25000"/>
                </a:schemeClr>
              </a:solidFill>
            </a:endParaRPr>
          </a:p>
          <a:p>
            <a:pPr marL="0" indent="0">
              <a:buNone/>
            </a:pPr>
            <a:r>
              <a:rPr lang="ja-JP" altLang="en-US" sz="3600" dirty="0">
                <a:solidFill>
                  <a:schemeClr val="tx1">
                    <a:lumMod val="75000"/>
                    <a:lumOff val="25000"/>
                  </a:schemeClr>
                </a:solidFill>
              </a:rPr>
              <a:t>約</a:t>
            </a:r>
            <a:r>
              <a:rPr lang="en-US" altLang="ja-JP" sz="3600" dirty="0">
                <a:solidFill>
                  <a:schemeClr val="tx1">
                    <a:lumMod val="75000"/>
                    <a:lumOff val="25000"/>
                  </a:schemeClr>
                </a:solidFill>
              </a:rPr>
              <a:t>3</a:t>
            </a:r>
            <a:r>
              <a:rPr lang="ja-JP" altLang="en-US" sz="3600" dirty="0">
                <a:solidFill>
                  <a:schemeClr val="tx1">
                    <a:lumMod val="75000"/>
                    <a:lumOff val="25000"/>
                  </a:schemeClr>
                </a:solidFill>
              </a:rPr>
              <a:t>週間で作り上げられるか不安・・・</a:t>
            </a:r>
            <a:endParaRPr lang="en-US" altLang="ja-JP" sz="3600" dirty="0">
              <a:solidFill>
                <a:schemeClr val="tx1">
                  <a:lumMod val="75000"/>
                  <a:lumOff val="25000"/>
                </a:schemeClr>
              </a:solidFill>
            </a:endParaRPr>
          </a:p>
          <a:p>
            <a:pPr marL="0" indent="0">
              <a:buNone/>
            </a:pPr>
            <a:endParaRPr kumimoji="1" lang="ja-JP" altLang="en-US" sz="3600" dirty="0">
              <a:solidFill>
                <a:schemeClr val="tx1">
                  <a:lumMod val="75000"/>
                  <a:lumOff val="25000"/>
                </a:schemeClr>
              </a:solidFill>
            </a:endParaRPr>
          </a:p>
        </p:txBody>
      </p:sp>
      <p:pic>
        <p:nvPicPr>
          <p:cNvPr id="5" name="図 4" descr="抽象, 挿絵 が含まれている画像&#10;&#10;自動的に生成された説明">
            <a:extLst>
              <a:ext uri="{FF2B5EF4-FFF2-40B4-BE49-F238E27FC236}">
                <a16:creationId xmlns:a16="http://schemas.microsoft.com/office/drawing/2014/main" id="{AE8C0F01-443A-FAA0-14AF-F5C28DEE7A0D}"/>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017102" y="1027906"/>
            <a:ext cx="3897312" cy="3897312"/>
          </a:xfrm>
          <a:prstGeom prst="rect">
            <a:avLst/>
          </a:prstGeom>
        </p:spPr>
      </p:pic>
    </p:spTree>
    <p:extLst>
      <p:ext uri="{BB962C8B-B14F-4D97-AF65-F5344CB8AC3E}">
        <p14:creationId xmlns:p14="http://schemas.microsoft.com/office/powerpoint/2010/main" val="1698225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グラフ, バブル チャート&#10;&#10;自動的に生成された説明">
            <a:extLst>
              <a:ext uri="{FF2B5EF4-FFF2-40B4-BE49-F238E27FC236}">
                <a16:creationId xmlns:a16="http://schemas.microsoft.com/office/drawing/2014/main" id="{62CD8D50-4561-3012-3BD2-C67E127C6091}"/>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四角形: 角を丸くする 5">
            <a:extLst>
              <a:ext uri="{FF2B5EF4-FFF2-40B4-BE49-F238E27FC236}">
                <a16:creationId xmlns:a16="http://schemas.microsoft.com/office/drawing/2014/main" id="{03628130-A616-CD4E-CA8E-AD996192945E}"/>
              </a:ext>
            </a:extLst>
          </p:cNvPr>
          <p:cNvSpPr/>
          <p:nvPr/>
        </p:nvSpPr>
        <p:spPr>
          <a:xfrm>
            <a:off x="652516" y="523225"/>
            <a:ext cx="3919484" cy="1009362"/>
          </a:xfrm>
          <a:prstGeom prst="roundRect">
            <a:avLst/>
          </a:prstGeom>
          <a:solidFill>
            <a:srgbClr val="FFFF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1C82B0"/>
              </a:solidFill>
            </a:endParaRPr>
          </a:p>
        </p:txBody>
      </p:sp>
      <p:sp>
        <p:nvSpPr>
          <p:cNvPr id="2" name="タイトル 1">
            <a:extLst>
              <a:ext uri="{FF2B5EF4-FFF2-40B4-BE49-F238E27FC236}">
                <a16:creationId xmlns:a16="http://schemas.microsoft.com/office/drawing/2014/main" id="{DE9FD895-9075-2FD9-9C20-6D5B8CE342BC}"/>
              </a:ext>
            </a:extLst>
          </p:cNvPr>
          <p:cNvSpPr>
            <a:spLocks noGrp="1"/>
          </p:cNvSpPr>
          <p:nvPr>
            <p:ph type="title"/>
          </p:nvPr>
        </p:nvSpPr>
        <p:spPr>
          <a:xfrm>
            <a:off x="838200" y="427755"/>
            <a:ext cx="10515600" cy="1325563"/>
          </a:xfrm>
        </p:spPr>
        <p:txBody>
          <a:bodyPr/>
          <a:lstStyle/>
          <a:p>
            <a:r>
              <a:rPr kumimoji="1" lang="ja-JP" altLang="en-US" b="1" dirty="0">
                <a:solidFill>
                  <a:schemeClr val="tx1">
                    <a:lumMod val="75000"/>
                    <a:lumOff val="25000"/>
                  </a:schemeClr>
                </a:solidFill>
              </a:rPr>
              <a:t>ペルソナ紹介</a:t>
            </a:r>
          </a:p>
        </p:txBody>
      </p:sp>
      <p:sp>
        <p:nvSpPr>
          <p:cNvPr id="3" name="コンテンツ プレースホルダー 2">
            <a:extLst>
              <a:ext uri="{FF2B5EF4-FFF2-40B4-BE49-F238E27FC236}">
                <a16:creationId xmlns:a16="http://schemas.microsoft.com/office/drawing/2014/main" id="{C51D2263-9DEC-7498-26DC-928AE53B3F85}"/>
              </a:ext>
            </a:extLst>
          </p:cNvPr>
          <p:cNvSpPr>
            <a:spLocks noGrp="1"/>
          </p:cNvSpPr>
          <p:nvPr>
            <p:ph idx="1"/>
          </p:nvPr>
        </p:nvSpPr>
        <p:spPr>
          <a:xfrm>
            <a:off x="652516" y="1808465"/>
            <a:ext cx="10364452" cy="4289898"/>
          </a:xfrm>
        </p:spPr>
        <p:txBody>
          <a:bodyPr>
            <a:normAutofit/>
          </a:bodyPr>
          <a:lstStyle/>
          <a:p>
            <a:pPr marL="0" indent="0">
              <a:buNone/>
            </a:pPr>
            <a:r>
              <a:rPr kumimoji="1" lang="ja-JP" altLang="en-US" sz="3200" dirty="0">
                <a:solidFill>
                  <a:schemeClr val="tx1">
                    <a:lumMod val="75000"/>
                    <a:lumOff val="25000"/>
                  </a:schemeClr>
                </a:solidFill>
              </a:rPr>
              <a:t>出た案として、運動管理アプリやメモアプリ</a:t>
            </a:r>
            <a:endParaRPr lang="en-US" altLang="ja-JP" sz="3200" dirty="0">
              <a:solidFill>
                <a:schemeClr val="tx1">
                  <a:lumMod val="75000"/>
                  <a:lumOff val="25000"/>
                </a:schemeClr>
              </a:solidFill>
            </a:endParaRPr>
          </a:p>
          <a:p>
            <a:pPr marL="0" indent="0">
              <a:buNone/>
            </a:pPr>
            <a:r>
              <a:rPr lang="ja-JP" altLang="en-US" sz="3200" dirty="0">
                <a:solidFill>
                  <a:schemeClr val="tx1">
                    <a:lumMod val="75000"/>
                    <a:lumOff val="25000"/>
                  </a:schemeClr>
                </a:solidFill>
              </a:rPr>
              <a:t>　　　　　　　　　　↓</a:t>
            </a:r>
            <a:endParaRPr lang="en-US" altLang="ja-JP" sz="3200" dirty="0">
              <a:solidFill>
                <a:schemeClr val="tx1">
                  <a:lumMod val="75000"/>
                  <a:lumOff val="25000"/>
                </a:schemeClr>
              </a:solidFill>
            </a:endParaRPr>
          </a:p>
          <a:p>
            <a:pPr marL="0" indent="0">
              <a:buNone/>
            </a:pPr>
            <a:r>
              <a:rPr kumimoji="1" lang="ja-JP" altLang="en-US" sz="3200" dirty="0">
                <a:solidFill>
                  <a:schemeClr val="tx1">
                    <a:lumMod val="75000"/>
                    <a:lumOff val="25000"/>
                  </a:schemeClr>
                </a:solidFill>
              </a:rPr>
              <a:t>なにか物足りない、「それだ！」というものがなかった</a:t>
            </a:r>
            <a:endParaRPr kumimoji="1" lang="en-US" altLang="ja-JP" sz="3200" dirty="0">
              <a:solidFill>
                <a:schemeClr val="tx1">
                  <a:lumMod val="75000"/>
                  <a:lumOff val="25000"/>
                </a:schemeClr>
              </a:solidFill>
            </a:endParaRPr>
          </a:p>
          <a:p>
            <a:pPr marL="0" indent="0">
              <a:buNone/>
            </a:pPr>
            <a:r>
              <a:rPr kumimoji="1" lang="ja-JP" altLang="en-US" sz="3200" dirty="0">
                <a:solidFill>
                  <a:schemeClr val="tx1">
                    <a:lumMod val="75000"/>
                    <a:lumOff val="25000"/>
                  </a:schemeClr>
                </a:solidFill>
              </a:rPr>
              <a:t>　　　　　　　　　　↓</a:t>
            </a:r>
            <a:endParaRPr kumimoji="1" lang="en-US" altLang="ja-JP" sz="3200" dirty="0">
              <a:solidFill>
                <a:schemeClr val="tx1">
                  <a:lumMod val="75000"/>
                  <a:lumOff val="25000"/>
                </a:schemeClr>
              </a:solidFill>
            </a:endParaRPr>
          </a:p>
          <a:p>
            <a:pPr marL="0" indent="0">
              <a:buNone/>
            </a:pPr>
            <a:r>
              <a:rPr kumimoji="1" lang="ja-JP" altLang="en-US" sz="3200" dirty="0">
                <a:solidFill>
                  <a:schemeClr val="tx1">
                    <a:lumMod val="75000"/>
                    <a:lumOff val="25000"/>
                  </a:schemeClr>
                </a:solidFill>
              </a:rPr>
              <a:t>未経験者の強みは「</a:t>
            </a:r>
            <a:r>
              <a:rPr kumimoji="1" lang="ja-JP" altLang="en-US" sz="3200" b="1" dirty="0">
                <a:solidFill>
                  <a:schemeClr val="accent5"/>
                </a:solidFill>
              </a:rPr>
              <a:t>ユニーク</a:t>
            </a:r>
            <a:r>
              <a:rPr kumimoji="1" lang="ja-JP" altLang="en-US" sz="3200" dirty="0">
                <a:solidFill>
                  <a:schemeClr val="tx1">
                    <a:lumMod val="75000"/>
                    <a:lumOff val="25000"/>
                  </a:schemeClr>
                </a:solidFill>
              </a:rPr>
              <a:t>」な発想</a:t>
            </a:r>
            <a:endParaRPr kumimoji="1" lang="en-US" altLang="ja-JP" sz="3200" dirty="0">
              <a:solidFill>
                <a:schemeClr val="tx1">
                  <a:lumMod val="75000"/>
                  <a:lumOff val="25000"/>
                </a:schemeClr>
              </a:solidFill>
            </a:endParaRPr>
          </a:p>
          <a:p>
            <a:pPr marL="0" indent="0">
              <a:buNone/>
            </a:pPr>
            <a:r>
              <a:rPr kumimoji="1" lang="ja-JP" altLang="en-US" sz="3200" dirty="0">
                <a:solidFill>
                  <a:schemeClr val="tx1">
                    <a:lumMod val="75000"/>
                    <a:lumOff val="25000"/>
                  </a:schemeClr>
                </a:solidFill>
              </a:rPr>
              <a:t>　　　　　　　　　　↓</a:t>
            </a:r>
            <a:endParaRPr kumimoji="1" lang="en-US" altLang="ja-JP" sz="3200" dirty="0">
              <a:solidFill>
                <a:schemeClr val="tx1">
                  <a:lumMod val="75000"/>
                  <a:lumOff val="25000"/>
                </a:schemeClr>
              </a:solidFill>
            </a:endParaRPr>
          </a:p>
          <a:p>
            <a:pPr marL="0" indent="0">
              <a:buNone/>
            </a:pPr>
            <a:r>
              <a:rPr kumimoji="1" lang="ja-JP" altLang="en-US" sz="3200" dirty="0">
                <a:solidFill>
                  <a:schemeClr val="tx1">
                    <a:lumMod val="75000"/>
                    <a:lumOff val="25000"/>
                  </a:schemeClr>
                </a:solidFill>
              </a:rPr>
              <a:t>アプリ内容→ペルソナ設定</a:t>
            </a:r>
            <a:endParaRPr kumimoji="1" lang="en-US" altLang="ja-JP" sz="3200" dirty="0">
              <a:solidFill>
                <a:schemeClr val="tx1">
                  <a:lumMod val="75000"/>
                  <a:lumOff val="25000"/>
                </a:schemeClr>
              </a:solidFill>
            </a:endParaRPr>
          </a:p>
          <a:p>
            <a:pPr marL="0" indent="0">
              <a:buNone/>
            </a:pPr>
            <a:endParaRPr kumimoji="1" lang="ja-JP" altLang="en-US" sz="3200" dirty="0">
              <a:solidFill>
                <a:schemeClr val="tx1">
                  <a:lumMod val="75000"/>
                  <a:lumOff val="25000"/>
                </a:schemeClr>
              </a:solidFill>
            </a:endParaRPr>
          </a:p>
        </p:txBody>
      </p:sp>
      <p:pic>
        <p:nvPicPr>
          <p:cNvPr id="5" name="図 4">
            <a:extLst>
              <a:ext uri="{FF2B5EF4-FFF2-40B4-BE49-F238E27FC236}">
                <a16:creationId xmlns:a16="http://schemas.microsoft.com/office/drawing/2014/main" id="{8BC75CAF-D2B2-7E0D-7974-86AC9F4426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2937" y="3886830"/>
            <a:ext cx="4097541" cy="2560963"/>
          </a:xfrm>
          <a:prstGeom prst="rect">
            <a:avLst/>
          </a:prstGeom>
        </p:spPr>
      </p:pic>
    </p:spTree>
    <p:extLst>
      <p:ext uri="{BB962C8B-B14F-4D97-AF65-F5344CB8AC3E}">
        <p14:creationId xmlns:p14="http://schemas.microsoft.com/office/powerpoint/2010/main" val="3767346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コンテンツ プレースホルダー 3">
            <a:extLst>
              <a:ext uri="{FF2B5EF4-FFF2-40B4-BE49-F238E27FC236}">
                <a16:creationId xmlns:a16="http://schemas.microsoft.com/office/drawing/2014/main" id="{A62D748F-639E-BC08-B911-9CE71680ED99}"/>
              </a:ext>
            </a:extLst>
          </p:cNvPr>
          <p:cNvPicPr>
            <a:picLocks noGrp="1" noChangeAspect="1"/>
          </p:cNvPicPr>
          <p:nvPr>
            <p:ph idx="1"/>
          </p:nvPr>
        </p:nvPicPr>
        <p:blipFill rotWithShape="1">
          <a:blip r:embed="rId3"/>
          <a:srcRect b="19"/>
          <a:stretch/>
        </p:blipFill>
        <p:spPr>
          <a:xfrm>
            <a:off x="20" y="1282"/>
            <a:ext cx="12191980" cy="6856718"/>
          </a:xfrm>
          <a:prstGeom prst="rect">
            <a:avLst/>
          </a:prstGeom>
        </p:spPr>
      </p:pic>
    </p:spTree>
    <p:extLst>
      <p:ext uri="{BB962C8B-B14F-4D97-AF65-F5344CB8AC3E}">
        <p14:creationId xmlns:p14="http://schemas.microsoft.com/office/powerpoint/2010/main" val="3950918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グラフ, バブル チャート&#10;&#10;自動的に生成された説明">
            <a:extLst>
              <a:ext uri="{FF2B5EF4-FFF2-40B4-BE49-F238E27FC236}">
                <a16:creationId xmlns:a16="http://schemas.microsoft.com/office/drawing/2014/main" id="{2D1206C2-E49C-14AC-3400-C658855054D4}"/>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コンテンツ プレースホルダー 2">
            <a:extLst>
              <a:ext uri="{FF2B5EF4-FFF2-40B4-BE49-F238E27FC236}">
                <a16:creationId xmlns:a16="http://schemas.microsoft.com/office/drawing/2014/main" id="{12F12DE7-EA9C-EEA3-185A-0552A42F86A1}"/>
              </a:ext>
            </a:extLst>
          </p:cNvPr>
          <p:cNvSpPr>
            <a:spLocks noGrp="1"/>
          </p:cNvSpPr>
          <p:nvPr>
            <p:ph idx="1"/>
          </p:nvPr>
        </p:nvSpPr>
        <p:spPr>
          <a:xfrm>
            <a:off x="571497" y="1447800"/>
            <a:ext cx="11049002" cy="3189514"/>
          </a:xfrm>
        </p:spPr>
        <p:txBody>
          <a:bodyPr>
            <a:noAutofit/>
          </a:bodyPr>
          <a:lstStyle/>
          <a:p>
            <a:pPr>
              <a:lnSpc>
                <a:spcPct val="120000"/>
              </a:lnSpc>
            </a:pPr>
            <a:r>
              <a:rPr lang="ja-JP" altLang="en-US" sz="3200" dirty="0">
                <a:solidFill>
                  <a:schemeClr val="tx1">
                    <a:lumMod val="75000"/>
                    <a:lumOff val="25000"/>
                  </a:schemeClr>
                </a:solidFill>
              </a:rPr>
              <a:t>彼は大学卒業後、彼女と結婚→一軒家をローンで建てた</a:t>
            </a:r>
            <a:endParaRPr lang="en-US" altLang="ja-JP" sz="3200" dirty="0">
              <a:solidFill>
                <a:schemeClr val="tx1">
                  <a:lumMod val="75000"/>
                  <a:lumOff val="25000"/>
                </a:schemeClr>
              </a:solidFill>
            </a:endParaRPr>
          </a:p>
          <a:p>
            <a:pPr>
              <a:lnSpc>
                <a:spcPct val="120000"/>
              </a:lnSpc>
            </a:pPr>
            <a:r>
              <a:rPr lang="ja-JP" altLang="en-US" sz="3200" dirty="0">
                <a:solidFill>
                  <a:schemeClr val="tx1">
                    <a:lumMod val="75000"/>
                    <a:lumOff val="25000"/>
                  </a:schemeClr>
                </a:solidFill>
              </a:rPr>
              <a:t>結婚後</a:t>
            </a:r>
            <a:r>
              <a:rPr lang="en-US" altLang="ja-JP" sz="3200" dirty="0">
                <a:solidFill>
                  <a:schemeClr val="tx1">
                    <a:lumMod val="75000"/>
                    <a:lumOff val="25000"/>
                  </a:schemeClr>
                </a:solidFill>
              </a:rPr>
              <a:t>2</a:t>
            </a:r>
            <a:r>
              <a:rPr lang="ja-JP" altLang="en-US" sz="3200" dirty="0">
                <a:solidFill>
                  <a:schemeClr val="tx1">
                    <a:lumMod val="75000"/>
                    <a:lumOff val="25000"/>
                  </a:schemeClr>
                </a:solidFill>
              </a:rPr>
              <a:t>年目に長男誕生→その</a:t>
            </a:r>
            <a:r>
              <a:rPr lang="en-US" altLang="ja-JP" sz="3200" dirty="0">
                <a:solidFill>
                  <a:schemeClr val="tx1">
                    <a:lumMod val="75000"/>
                    <a:lumOff val="25000"/>
                  </a:schemeClr>
                </a:solidFill>
              </a:rPr>
              <a:t>2</a:t>
            </a:r>
            <a:r>
              <a:rPr lang="ja-JP" altLang="en-US" sz="3200" dirty="0">
                <a:solidFill>
                  <a:schemeClr val="tx1">
                    <a:lumMod val="75000"/>
                    <a:lumOff val="25000"/>
                  </a:schemeClr>
                </a:solidFill>
              </a:rPr>
              <a:t>年後には長女誕生</a:t>
            </a:r>
            <a:endParaRPr lang="en-US" altLang="ja-JP" sz="3200" dirty="0">
              <a:solidFill>
                <a:schemeClr val="tx1">
                  <a:lumMod val="75000"/>
                  <a:lumOff val="25000"/>
                </a:schemeClr>
              </a:solidFill>
            </a:endParaRPr>
          </a:p>
          <a:p>
            <a:pPr>
              <a:lnSpc>
                <a:spcPct val="120000"/>
              </a:lnSpc>
            </a:pPr>
            <a:r>
              <a:rPr lang="ja-JP" altLang="en-US" sz="3200" dirty="0">
                <a:solidFill>
                  <a:schemeClr val="tx1">
                    <a:lumMod val="75000"/>
                    <a:lumOff val="25000"/>
                  </a:schemeClr>
                </a:solidFill>
              </a:rPr>
              <a:t>医療機器メーカーの営業職　妻は飲料メーカーの事務職</a:t>
            </a:r>
            <a:endParaRPr lang="en-US" altLang="ja-JP" sz="3200" dirty="0">
              <a:solidFill>
                <a:schemeClr val="tx1">
                  <a:lumMod val="75000"/>
                  <a:lumOff val="25000"/>
                </a:schemeClr>
              </a:solidFill>
            </a:endParaRPr>
          </a:p>
          <a:p>
            <a:pPr>
              <a:lnSpc>
                <a:spcPct val="120000"/>
              </a:lnSpc>
            </a:pPr>
            <a:r>
              <a:rPr lang="ja-JP" altLang="en-US" sz="3200" dirty="0">
                <a:solidFill>
                  <a:schemeClr val="tx1">
                    <a:lumMod val="75000"/>
                    <a:lumOff val="25000"/>
                  </a:schemeClr>
                </a:solidFill>
              </a:rPr>
              <a:t>帰宅後は家事に追われ、子供たちとの時間が少ない</a:t>
            </a:r>
            <a:endParaRPr lang="en-US" altLang="ja-JP" sz="3200" dirty="0">
              <a:solidFill>
                <a:schemeClr val="tx1">
                  <a:lumMod val="75000"/>
                  <a:lumOff val="25000"/>
                </a:schemeClr>
              </a:solidFill>
            </a:endParaRPr>
          </a:p>
        </p:txBody>
      </p:sp>
      <p:sp>
        <p:nvSpPr>
          <p:cNvPr id="4" name="テキスト ボックス 3">
            <a:extLst>
              <a:ext uri="{FF2B5EF4-FFF2-40B4-BE49-F238E27FC236}">
                <a16:creationId xmlns:a16="http://schemas.microsoft.com/office/drawing/2014/main" id="{E10E8F87-7915-A28A-05AB-D102AE1F6B6A}"/>
              </a:ext>
            </a:extLst>
          </p:cNvPr>
          <p:cNvSpPr txBox="1"/>
          <p:nvPr/>
        </p:nvSpPr>
        <p:spPr>
          <a:xfrm>
            <a:off x="677634" y="5113243"/>
            <a:ext cx="10836729" cy="1242071"/>
          </a:xfrm>
          <a:prstGeom prst="rect">
            <a:avLst/>
          </a:prstGeom>
          <a:noFill/>
        </p:spPr>
        <p:txBody>
          <a:bodyPr wrap="square" rtlCol="0">
            <a:spAutoFit/>
          </a:bodyPr>
          <a:lstStyle/>
          <a:p>
            <a:pPr marL="0" indent="0">
              <a:lnSpc>
                <a:spcPct val="120000"/>
              </a:lnSpc>
              <a:buNone/>
            </a:pPr>
            <a:r>
              <a:rPr lang="ja-JP" altLang="en-US" sz="3200" u="sng" dirty="0">
                <a:solidFill>
                  <a:schemeClr val="tx1">
                    <a:lumMod val="75000"/>
                    <a:lumOff val="25000"/>
                  </a:schemeClr>
                </a:solidFill>
              </a:rPr>
              <a:t>子供が家事をやってくれることによって少しでも自己成長</a:t>
            </a:r>
            <a:endParaRPr lang="en-US" altLang="ja-JP" sz="3200" u="sng" dirty="0">
              <a:solidFill>
                <a:schemeClr val="tx1">
                  <a:lumMod val="75000"/>
                  <a:lumOff val="25000"/>
                </a:schemeClr>
              </a:solidFill>
            </a:endParaRPr>
          </a:p>
          <a:p>
            <a:pPr marL="0" indent="0">
              <a:lnSpc>
                <a:spcPct val="120000"/>
              </a:lnSpc>
              <a:buNone/>
            </a:pPr>
            <a:r>
              <a:rPr lang="ja-JP" altLang="en-US" sz="3200" u="sng" dirty="0">
                <a:solidFill>
                  <a:schemeClr val="tx1">
                    <a:lumMod val="75000"/>
                    <a:lumOff val="25000"/>
                  </a:schemeClr>
                </a:solidFill>
              </a:rPr>
              <a:t>してほしい。</a:t>
            </a:r>
            <a:r>
              <a:rPr lang="ja-JP" altLang="en-US" sz="3200" dirty="0">
                <a:solidFill>
                  <a:schemeClr val="tx1">
                    <a:lumMod val="75000"/>
                    <a:lumOff val="25000"/>
                  </a:schemeClr>
                </a:solidFill>
              </a:rPr>
              <a:t>時間があれば家族での時間も確保したい。</a:t>
            </a:r>
            <a:endParaRPr lang="en-US" altLang="ja-JP" sz="3200" dirty="0">
              <a:solidFill>
                <a:schemeClr val="tx1">
                  <a:lumMod val="75000"/>
                  <a:lumOff val="25000"/>
                </a:schemeClr>
              </a:solidFill>
            </a:endParaRPr>
          </a:p>
        </p:txBody>
      </p:sp>
      <p:sp>
        <p:nvSpPr>
          <p:cNvPr id="5" name="テキスト ボックス 4">
            <a:extLst>
              <a:ext uri="{FF2B5EF4-FFF2-40B4-BE49-F238E27FC236}">
                <a16:creationId xmlns:a16="http://schemas.microsoft.com/office/drawing/2014/main" id="{4A0603D2-F9BD-A3BC-5242-DEB688F4D0E5}"/>
              </a:ext>
            </a:extLst>
          </p:cNvPr>
          <p:cNvSpPr txBox="1"/>
          <p:nvPr/>
        </p:nvSpPr>
        <p:spPr>
          <a:xfrm>
            <a:off x="3785507" y="4405357"/>
            <a:ext cx="4000500" cy="707886"/>
          </a:xfrm>
          <a:prstGeom prst="rect">
            <a:avLst/>
          </a:prstGeom>
          <a:noFill/>
        </p:spPr>
        <p:txBody>
          <a:bodyPr wrap="square" rtlCol="0">
            <a:spAutoFit/>
          </a:bodyPr>
          <a:lstStyle/>
          <a:p>
            <a:pPr algn="ctr"/>
            <a:r>
              <a:rPr kumimoji="1" lang="ja-JP" altLang="en-US" sz="4000" b="1" dirty="0">
                <a:solidFill>
                  <a:schemeClr val="accent1">
                    <a:lumMod val="60000"/>
                    <a:lumOff val="40000"/>
                  </a:schemeClr>
                </a:solidFill>
              </a:rPr>
              <a:t>欲求</a:t>
            </a:r>
          </a:p>
        </p:txBody>
      </p:sp>
      <p:sp>
        <p:nvSpPr>
          <p:cNvPr id="7" name="四角形: 角を丸くする 6">
            <a:extLst>
              <a:ext uri="{FF2B5EF4-FFF2-40B4-BE49-F238E27FC236}">
                <a16:creationId xmlns:a16="http://schemas.microsoft.com/office/drawing/2014/main" id="{FDEBCD79-4107-24E3-0D78-CE78DE2B0F47}"/>
              </a:ext>
            </a:extLst>
          </p:cNvPr>
          <p:cNvSpPr/>
          <p:nvPr/>
        </p:nvSpPr>
        <p:spPr>
          <a:xfrm>
            <a:off x="472537" y="280338"/>
            <a:ext cx="5401788" cy="1009362"/>
          </a:xfrm>
          <a:prstGeom prst="roundRect">
            <a:avLst/>
          </a:prstGeom>
          <a:solidFill>
            <a:srgbClr val="FFFF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1C82B0"/>
              </a:solidFill>
            </a:endParaRPr>
          </a:p>
        </p:txBody>
      </p:sp>
      <p:sp>
        <p:nvSpPr>
          <p:cNvPr id="2" name="タイトル 1">
            <a:extLst>
              <a:ext uri="{FF2B5EF4-FFF2-40B4-BE49-F238E27FC236}">
                <a16:creationId xmlns:a16="http://schemas.microsoft.com/office/drawing/2014/main" id="{303666BA-64B9-0CD8-95B5-E5985FD80240}"/>
              </a:ext>
            </a:extLst>
          </p:cNvPr>
          <p:cNvSpPr>
            <a:spLocks noGrp="1"/>
          </p:cNvSpPr>
          <p:nvPr>
            <p:ph type="title"/>
          </p:nvPr>
        </p:nvSpPr>
        <p:spPr>
          <a:xfrm>
            <a:off x="553009" y="159815"/>
            <a:ext cx="10515600" cy="1325563"/>
          </a:xfrm>
        </p:spPr>
        <p:txBody>
          <a:bodyPr/>
          <a:lstStyle/>
          <a:p>
            <a:r>
              <a:rPr kumimoji="1" lang="ja-JP" altLang="en-US" b="1" dirty="0">
                <a:solidFill>
                  <a:schemeClr val="tx1">
                    <a:lumMod val="75000"/>
                    <a:lumOff val="25000"/>
                  </a:schemeClr>
                </a:solidFill>
              </a:rPr>
              <a:t>ペルソナ設定の要約</a:t>
            </a:r>
          </a:p>
        </p:txBody>
      </p:sp>
    </p:spTree>
    <p:extLst>
      <p:ext uri="{BB962C8B-B14F-4D97-AF65-F5344CB8AC3E}">
        <p14:creationId xmlns:p14="http://schemas.microsoft.com/office/powerpoint/2010/main" val="396158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グラフ, バブル チャート&#10;&#10;自動的に生成された説明">
            <a:extLst>
              <a:ext uri="{FF2B5EF4-FFF2-40B4-BE49-F238E27FC236}">
                <a16:creationId xmlns:a16="http://schemas.microsoft.com/office/drawing/2014/main" id="{C915BE95-5DC1-4B79-3659-1E0FB3108B36}"/>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コンテンツ プレースホルダー 2">
            <a:extLst>
              <a:ext uri="{FF2B5EF4-FFF2-40B4-BE49-F238E27FC236}">
                <a16:creationId xmlns:a16="http://schemas.microsoft.com/office/drawing/2014/main" id="{AEFCE872-A6FE-ED39-8257-EC3F1374C20C}"/>
              </a:ext>
            </a:extLst>
          </p:cNvPr>
          <p:cNvSpPr>
            <a:spLocks noGrp="1"/>
          </p:cNvSpPr>
          <p:nvPr>
            <p:ph idx="1"/>
          </p:nvPr>
        </p:nvSpPr>
        <p:spPr>
          <a:xfrm>
            <a:off x="913773" y="1786677"/>
            <a:ext cx="10364451" cy="669674"/>
          </a:xfrm>
        </p:spPr>
        <p:txBody>
          <a:bodyPr>
            <a:noAutofit/>
          </a:bodyPr>
          <a:lstStyle/>
          <a:p>
            <a:pPr marL="0" indent="0">
              <a:buNone/>
            </a:pPr>
            <a:r>
              <a:rPr kumimoji="1" lang="ja-JP" altLang="en-US" sz="3600" dirty="0">
                <a:solidFill>
                  <a:schemeClr val="tx1">
                    <a:lumMod val="75000"/>
                    <a:lumOff val="25000"/>
                  </a:schemeClr>
                </a:solidFill>
              </a:rPr>
              <a:t>欲求部分を解決したい→「</a:t>
            </a:r>
            <a:r>
              <a:rPr kumimoji="1" lang="ja-JP" altLang="en-US" sz="3600" b="1" dirty="0">
                <a:solidFill>
                  <a:schemeClr val="accent2">
                    <a:lumMod val="75000"/>
                  </a:schemeClr>
                </a:solidFill>
              </a:rPr>
              <a:t>家事お手伝いアプリ</a:t>
            </a:r>
            <a:r>
              <a:rPr kumimoji="1" lang="ja-JP" altLang="en-US" sz="3600" b="1" dirty="0">
                <a:solidFill>
                  <a:schemeClr val="tx1">
                    <a:lumMod val="75000"/>
                    <a:lumOff val="25000"/>
                  </a:schemeClr>
                </a:solidFill>
              </a:rPr>
              <a:t>」</a:t>
            </a:r>
            <a:endParaRPr kumimoji="1" lang="en-US" altLang="ja-JP" sz="3600" b="1" dirty="0">
              <a:solidFill>
                <a:schemeClr val="tx1">
                  <a:lumMod val="75000"/>
                  <a:lumOff val="25000"/>
                </a:schemeClr>
              </a:solidFill>
            </a:endParaRPr>
          </a:p>
          <a:p>
            <a:pPr marL="0" indent="0">
              <a:buNone/>
            </a:pPr>
            <a:endParaRPr kumimoji="1" lang="en-US" altLang="ja-JP" sz="3600" b="1" dirty="0">
              <a:solidFill>
                <a:schemeClr val="tx1">
                  <a:lumMod val="75000"/>
                  <a:lumOff val="25000"/>
                </a:schemeClr>
              </a:solidFill>
            </a:endParaRPr>
          </a:p>
          <a:p>
            <a:endParaRPr kumimoji="1" lang="ja-JP" altLang="en-US" sz="3600" dirty="0">
              <a:solidFill>
                <a:schemeClr val="tx1">
                  <a:lumMod val="75000"/>
                  <a:lumOff val="25000"/>
                </a:schemeClr>
              </a:solidFill>
            </a:endParaRPr>
          </a:p>
        </p:txBody>
      </p:sp>
      <p:pic>
        <p:nvPicPr>
          <p:cNvPr id="5" name="図 4" descr="白いバックグラウンドの前に座っている人形たち&#10;&#10;低い精度で自動的に生成された説明">
            <a:extLst>
              <a:ext uri="{FF2B5EF4-FFF2-40B4-BE49-F238E27FC236}">
                <a16:creationId xmlns:a16="http://schemas.microsoft.com/office/drawing/2014/main" id="{C4445A04-4756-E2A8-236B-3503C74CE5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590" y="2327088"/>
            <a:ext cx="4226951" cy="3957483"/>
          </a:xfrm>
          <a:prstGeom prst="rect">
            <a:avLst/>
          </a:prstGeom>
        </p:spPr>
      </p:pic>
      <p:sp>
        <p:nvSpPr>
          <p:cNvPr id="6" name="四角形: 角を丸くする 5">
            <a:extLst>
              <a:ext uri="{FF2B5EF4-FFF2-40B4-BE49-F238E27FC236}">
                <a16:creationId xmlns:a16="http://schemas.microsoft.com/office/drawing/2014/main" id="{BCDB1A71-C1E0-0BEB-F6BB-3F7BBC711E77}"/>
              </a:ext>
            </a:extLst>
          </p:cNvPr>
          <p:cNvSpPr/>
          <p:nvPr/>
        </p:nvSpPr>
        <p:spPr>
          <a:xfrm>
            <a:off x="768931" y="456197"/>
            <a:ext cx="3304307" cy="1009362"/>
          </a:xfrm>
          <a:prstGeom prst="roundRect">
            <a:avLst/>
          </a:prstGeom>
          <a:solidFill>
            <a:srgbClr val="FFFF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1C82B0"/>
              </a:solidFill>
            </a:endParaRPr>
          </a:p>
        </p:txBody>
      </p:sp>
      <p:sp>
        <p:nvSpPr>
          <p:cNvPr id="2" name="タイトル 1">
            <a:extLst>
              <a:ext uri="{FF2B5EF4-FFF2-40B4-BE49-F238E27FC236}">
                <a16:creationId xmlns:a16="http://schemas.microsoft.com/office/drawing/2014/main" id="{96386E3C-6C90-804F-E03D-BCDB93CD4C4F}"/>
              </a:ext>
            </a:extLst>
          </p:cNvPr>
          <p:cNvSpPr>
            <a:spLocks noGrp="1"/>
          </p:cNvSpPr>
          <p:nvPr>
            <p:ph type="title"/>
          </p:nvPr>
        </p:nvSpPr>
        <p:spPr>
          <a:xfrm>
            <a:off x="913774" y="190500"/>
            <a:ext cx="10364451" cy="1596177"/>
          </a:xfrm>
        </p:spPr>
        <p:txBody>
          <a:bodyPr/>
          <a:lstStyle/>
          <a:p>
            <a:r>
              <a:rPr kumimoji="1" lang="ja-JP" altLang="en-US" b="1" dirty="0">
                <a:solidFill>
                  <a:schemeClr val="tx1">
                    <a:lumMod val="75000"/>
                    <a:lumOff val="25000"/>
                  </a:schemeClr>
                </a:solidFill>
              </a:rPr>
              <a:t>アプリ紹介</a:t>
            </a:r>
          </a:p>
        </p:txBody>
      </p:sp>
    </p:spTree>
    <p:extLst>
      <p:ext uri="{BB962C8B-B14F-4D97-AF65-F5344CB8AC3E}">
        <p14:creationId xmlns:p14="http://schemas.microsoft.com/office/powerpoint/2010/main" val="116072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 バブル チャート&#10;&#10;自動的に生成された説明">
            <a:extLst>
              <a:ext uri="{FF2B5EF4-FFF2-40B4-BE49-F238E27FC236}">
                <a16:creationId xmlns:a16="http://schemas.microsoft.com/office/drawing/2014/main" id="{D47E1DDA-D4AC-9A23-B789-FE74C7A48D59}"/>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コンテンツ プレースホルダー 2">
            <a:extLst>
              <a:ext uri="{FF2B5EF4-FFF2-40B4-BE49-F238E27FC236}">
                <a16:creationId xmlns:a16="http://schemas.microsoft.com/office/drawing/2014/main" id="{774AF1F5-B6C3-021F-AA60-4E787814E86B}"/>
              </a:ext>
            </a:extLst>
          </p:cNvPr>
          <p:cNvSpPr>
            <a:spLocks noGrp="1"/>
          </p:cNvSpPr>
          <p:nvPr>
            <p:ph idx="1"/>
          </p:nvPr>
        </p:nvSpPr>
        <p:spPr>
          <a:xfrm>
            <a:off x="913774" y="1515779"/>
            <a:ext cx="10364452" cy="3301150"/>
          </a:xfrm>
        </p:spPr>
        <p:txBody>
          <a:bodyPr>
            <a:normAutofit/>
          </a:bodyPr>
          <a:lstStyle/>
          <a:p>
            <a:pPr marL="0" indent="0">
              <a:lnSpc>
                <a:spcPct val="150000"/>
              </a:lnSpc>
              <a:buNone/>
            </a:pPr>
            <a:r>
              <a:rPr kumimoji="1" lang="ja-JP" altLang="en-US" sz="3200" dirty="0">
                <a:solidFill>
                  <a:schemeClr val="tx1">
                    <a:lumMod val="75000"/>
                    <a:lumOff val="25000"/>
                  </a:schemeClr>
                </a:solidFill>
              </a:rPr>
              <a:t>・家事が嫌いな子供が家事をしたくなるようなもの。</a:t>
            </a:r>
          </a:p>
          <a:p>
            <a:pPr marL="0" indent="0">
              <a:lnSpc>
                <a:spcPct val="150000"/>
              </a:lnSpc>
              <a:buNone/>
            </a:pPr>
            <a:r>
              <a:rPr kumimoji="1" lang="ja-JP" altLang="en-US" sz="3200" dirty="0">
                <a:solidFill>
                  <a:schemeClr val="tx1">
                    <a:lumMod val="75000"/>
                    <a:lumOff val="25000"/>
                  </a:schemeClr>
                </a:solidFill>
              </a:rPr>
              <a:t>・子供の成長につながる。</a:t>
            </a:r>
          </a:p>
          <a:p>
            <a:pPr marL="441325" indent="-441325">
              <a:lnSpc>
                <a:spcPct val="150000"/>
              </a:lnSpc>
              <a:buNone/>
            </a:pPr>
            <a:r>
              <a:rPr kumimoji="1" lang="ja-JP" altLang="en-US" sz="3200" dirty="0">
                <a:solidFill>
                  <a:schemeClr val="tx1">
                    <a:lumMod val="75000"/>
                    <a:lumOff val="25000"/>
                  </a:schemeClr>
                </a:solidFill>
              </a:rPr>
              <a:t>・親も家事が減る分、休憩でき、子供と触れ合う時間が増える。</a:t>
            </a:r>
            <a:endParaRPr kumimoji="1" lang="en-US" altLang="ja-JP" sz="3200" dirty="0">
              <a:solidFill>
                <a:schemeClr val="tx1">
                  <a:lumMod val="75000"/>
                  <a:lumOff val="25000"/>
                </a:schemeClr>
              </a:solidFill>
            </a:endParaRPr>
          </a:p>
          <a:p>
            <a:pPr marL="0" indent="0">
              <a:buNone/>
            </a:pPr>
            <a:endParaRPr lang="en-US" altLang="ja-JP" sz="3200" dirty="0">
              <a:solidFill>
                <a:schemeClr val="tx1">
                  <a:lumMod val="75000"/>
                  <a:lumOff val="25000"/>
                </a:schemeClr>
              </a:solidFill>
            </a:endParaRPr>
          </a:p>
          <a:p>
            <a:endParaRPr kumimoji="1" lang="ja-JP" altLang="en-US" sz="3200" dirty="0">
              <a:solidFill>
                <a:schemeClr val="tx1">
                  <a:lumMod val="75000"/>
                  <a:lumOff val="25000"/>
                </a:schemeClr>
              </a:solidFill>
            </a:endParaRPr>
          </a:p>
        </p:txBody>
      </p:sp>
      <p:sp>
        <p:nvSpPr>
          <p:cNvPr id="4" name="テキスト ボックス 3">
            <a:extLst>
              <a:ext uri="{FF2B5EF4-FFF2-40B4-BE49-F238E27FC236}">
                <a16:creationId xmlns:a16="http://schemas.microsoft.com/office/drawing/2014/main" id="{1FACD29C-B2CA-D657-7FD3-D528F76CBECA}"/>
              </a:ext>
            </a:extLst>
          </p:cNvPr>
          <p:cNvSpPr txBox="1"/>
          <p:nvPr/>
        </p:nvSpPr>
        <p:spPr>
          <a:xfrm>
            <a:off x="688833" y="5298344"/>
            <a:ext cx="10953437" cy="1077218"/>
          </a:xfrm>
          <a:prstGeom prst="rect">
            <a:avLst/>
          </a:prstGeom>
          <a:noFill/>
        </p:spPr>
        <p:txBody>
          <a:bodyPr wrap="square" rtlCol="0">
            <a:spAutoFit/>
          </a:bodyPr>
          <a:lstStyle/>
          <a:p>
            <a:pPr algn="ctr"/>
            <a:r>
              <a:rPr kumimoji="1" lang="ja-JP" altLang="en-US" sz="3200" dirty="0">
                <a:solidFill>
                  <a:schemeClr val="tx1">
                    <a:lumMod val="75000"/>
                    <a:lumOff val="25000"/>
                  </a:schemeClr>
                </a:solidFill>
              </a:rPr>
              <a:t>主に子供が操作することを想定</a:t>
            </a:r>
            <a:endParaRPr kumimoji="1" lang="en-US" altLang="ja-JP" sz="3200" dirty="0">
              <a:solidFill>
                <a:schemeClr val="tx1">
                  <a:lumMod val="75000"/>
                  <a:lumOff val="25000"/>
                </a:schemeClr>
              </a:solidFill>
            </a:endParaRPr>
          </a:p>
          <a:p>
            <a:pPr algn="ctr"/>
            <a:r>
              <a:rPr kumimoji="1" lang="ja-JP" altLang="en-US" sz="3200" u="sng" dirty="0">
                <a:solidFill>
                  <a:schemeClr val="tx1">
                    <a:lumMod val="75000"/>
                    <a:lumOff val="25000"/>
                  </a:schemeClr>
                </a:solidFill>
              </a:rPr>
              <a:t>分かりやすいデザイン</a:t>
            </a:r>
            <a:r>
              <a:rPr kumimoji="1" lang="ja-JP" altLang="en-US" sz="3200" dirty="0">
                <a:solidFill>
                  <a:schemeClr val="tx1">
                    <a:lumMod val="75000"/>
                    <a:lumOff val="25000"/>
                  </a:schemeClr>
                </a:solidFill>
              </a:rPr>
              <a:t>や</a:t>
            </a:r>
            <a:r>
              <a:rPr kumimoji="1" lang="ja-JP" altLang="en-US" sz="3200" u="sng" dirty="0">
                <a:solidFill>
                  <a:schemeClr val="tx1">
                    <a:lumMod val="75000"/>
                    <a:lumOff val="25000"/>
                  </a:schemeClr>
                </a:solidFill>
              </a:rPr>
              <a:t>操作性</a:t>
            </a:r>
            <a:r>
              <a:rPr kumimoji="1" lang="ja-JP" altLang="en-US" sz="3200" dirty="0">
                <a:solidFill>
                  <a:schemeClr val="tx1">
                    <a:lumMod val="75000"/>
                    <a:lumOff val="25000"/>
                  </a:schemeClr>
                </a:solidFill>
              </a:rPr>
              <a:t>を提供することを重要視</a:t>
            </a:r>
          </a:p>
        </p:txBody>
      </p:sp>
      <p:sp>
        <p:nvSpPr>
          <p:cNvPr id="6" name="四角形: 角を丸くする 5">
            <a:extLst>
              <a:ext uri="{FF2B5EF4-FFF2-40B4-BE49-F238E27FC236}">
                <a16:creationId xmlns:a16="http://schemas.microsoft.com/office/drawing/2014/main" id="{AD2ABB09-0BAB-DE99-9656-5CE46DD6F50B}"/>
              </a:ext>
            </a:extLst>
          </p:cNvPr>
          <p:cNvSpPr/>
          <p:nvPr/>
        </p:nvSpPr>
        <p:spPr>
          <a:xfrm>
            <a:off x="702688" y="478707"/>
            <a:ext cx="3883167" cy="1009362"/>
          </a:xfrm>
          <a:prstGeom prst="roundRect">
            <a:avLst/>
          </a:prstGeom>
          <a:solidFill>
            <a:srgbClr val="FFFF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1C82B0"/>
              </a:solidFill>
            </a:endParaRPr>
          </a:p>
        </p:txBody>
      </p:sp>
      <p:sp>
        <p:nvSpPr>
          <p:cNvPr id="2" name="タイトル 1">
            <a:extLst>
              <a:ext uri="{FF2B5EF4-FFF2-40B4-BE49-F238E27FC236}">
                <a16:creationId xmlns:a16="http://schemas.microsoft.com/office/drawing/2014/main" id="{3024565E-9462-D71D-1D73-1B27E35C87F8}"/>
              </a:ext>
            </a:extLst>
          </p:cNvPr>
          <p:cNvSpPr>
            <a:spLocks noGrp="1"/>
          </p:cNvSpPr>
          <p:nvPr>
            <p:ph type="title"/>
          </p:nvPr>
        </p:nvSpPr>
        <p:spPr/>
        <p:txBody>
          <a:bodyPr/>
          <a:lstStyle/>
          <a:p>
            <a:r>
              <a:rPr kumimoji="1" lang="ja-JP" altLang="en-US" b="1" dirty="0">
                <a:solidFill>
                  <a:schemeClr val="tx1">
                    <a:lumMod val="75000"/>
                    <a:lumOff val="25000"/>
                  </a:schemeClr>
                </a:solidFill>
              </a:rPr>
              <a:t>アプリの目的</a:t>
            </a:r>
          </a:p>
        </p:txBody>
      </p:sp>
    </p:spTree>
    <p:extLst>
      <p:ext uri="{BB962C8B-B14F-4D97-AF65-F5344CB8AC3E}">
        <p14:creationId xmlns:p14="http://schemas.microsoft.com/office/powerpoint/2010/main" val="418875062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480</TotalTime>
  <Words>3642</Words>
  <Application>Microsoft Office PowerPoint</Application>
  <PresentationFormat>ワイド画面</PresentationFormat>
  <Paragraphs>234</Paragraphs>
  <Slides>30</Slides>
  <Notes>30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30</vt:i4>
      </vt:variant>
    </vt:vector>
  </HeadingPairs>
  <TitlesOfParts>
    <vt:vector size="36" baseType="lpstr">
      <vt:lpstr>NotoSansJP</vt:lpstr>
      <vt:lpstr>游ゴシック</vt:lpstr>
      <vt:lpstr>游ゴシック Light</vt:lpstr>
      <vt:lpstr>游明朝</vt:lpstr>
      <vt:lpstr>Arial</vt:lpstr>
      <vt:lpstr>Office テーマ</vt:lpstr>
      <vt:lpstr>WEBアプリ成果発表</vt:lpstr>
      <vt:lpstr>発表内容</vt:lpstr>
      <vt:lpstr>チーム紹介</vt:lpstr>
      <vt:lpstr>チーム名の由来</vt:lpstr>
      <vt:lpstr>ペルソナ紹介</vt:lpstr>
      <vt:lpstr>PowerPoint プレゼンテーション</vt:lpstr>
      <vt:lpstr>ペルソナ設定の要約</vt:lpstr>
      <vt:lpstr>アプリ紹介</vt:lpstr>
      <vt:lpstr>アプリの目的</vt:lpstr>
      <vt:lpstr>デモンストレーション</vt:lpstr>
      <vt:lpstr>各画面でこだわった点</vt:lpstr>
      <vt:lpstr>PowerPoint プレゼンテーション</vt:lpstr>
      <vt:lpstr>HOME画面</vt:lpstr>
      <vt:lpstr>HOME画面</vt:lpstr>
      <vt:lpstr>　保護者設定画面</vt:lpstr>
      <vt:lpstr>　こだわった部分</vt:lpstr>
      <vt:lpstr>　こだわった部分</vt:lpstr>
      <vt:lpstr>PowerPoint プレゼンテーション</vt:lpstr>
      <vt:lpstr>PowerPoint プレゼンテーション</vt:lpstr>
      <vt:lpstr>PowerPoint プレゼンテーション</vt:lpstr>
      <vt:lpstr>プロジェクトで 苦労したことについて</vt:lpstr>
      <vt:lpstr>チームで苦労したこと</vt:lpstr>
      <vt:lpstr>解決策</vt:lpstr>
      <vt:lpstr>結果</vt:lpstr>
      <vt:lpstr>学んだ点</vt:lpstr>
      <vt:lpstr>本研修から得られた成果</vt:lpstr>
      <vt:lpstr>本研修から得られた成果</vt:lpstr>
      <vt:lpstr>本研修から得られた成果</vt:lpstr>
      <vt:lpstr>総括</vt:lpstr>
      <vt:lpstr>謝辞</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政久隼士</dc:creator>
  <cp:lastModifiedBy>政久隼士</cp:lastModifiedBy>
  <cp:revision>27</cp:revision>
  <dcterms:created xsi:type="dcterms:W3CDTF">2024-06-26T01:29:29Z</dcterms:created>
  <dcterms:modified xsi:type="dcterms:W3CDTF">2024-06-27T07:16:54Z</dcterms:modified>
</cp:coreProperties>
</file>