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85" r:id="rId6"/>
    <p:sldId id="272" r:id="rId7"/>
    <p:sldId id="260" r:id="rId8"/>
    <p:sldId id="286" r:id="rId9"/>
    <p:sldId id="283" r:id="rId10"/>
    <p:sldId id="262" r:id="rId11"/>
    <p:sldId id="290" r:id="rId12"/>
    <p:sldId id="271" r:id="rId13"/>
    <p:sldId id="263" r:id="rId14"/>
    <p:sldId id="291" r:id="rId15"/>
    <p:sldId id="280" r:id="rId16"/>
    <p:sldId id="266" r:id="rId17"/>
    <p:sldId id="278" r:id="rId18"/>
    <p:sldId id="267" r:id="rId19"/>
    <p:sldId id="275" r:id="rId20"/>
    <p:sldId id="264" r:id="rId21"/>
    <p:sldId id="277" r:id="rId22"/>
    <p:sldId id="284" r:id="rId23"/>
    <p:sldId id="265" r:id="rId24"/>
    <p:sldId id="281" r:id="rId25"/>
    <p:sldId id="273" r:id="rId26"/>
    <p:sldId id="289" r:id="rId27"/>
    <p:sldId id="297" r:id="rId28"/>
    <p:sldId id="292" r:id="rId29"/>
    <p:sldId id="293" r:id="rId30"/>
    <p:sldId id="294" r:id="rId31"/>
    <p:sldId id="295" r:id="rId32"/>
    <p:sldId id="296" r:id="rId33"/>
    <p:sldId id="259" r:id="rId34"/>
    <p:sldId id="258"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DE"/>
    <a:srgbClr val="52734D"/>
    <a:srgbClr val="2F2F2F"/>
    <a:srgbClr val="000000"/>
    <a:srgbClr val="DDFFBC"/>
    <a:srgbClr val="8ED973"/>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7A555-EE9F-452A-8CC9-2ABB49BDDB8F}" v="1416" dt="2024-06-27T08:41:05.125"/>
    <p1510:client id="{66F808ED-4BA5-479B-A91C-92D930DEA773}" v="4688" dt="2024-06-27T08:45:36.418"/>
    <p1510:client id="{675E594D-58F7-4207-A8FB-9E6BB8E1D127}" v="3549" dt="2024-06-27T08:38:15.214"/>
    <p1510:client id="{77F97377-DC71-4A22-9B5C-E8A173DBD71C}" v="3186" dt="2024-06-27T08:43:44.981"/>
    <p1510:client id="{FD5D89C1-9D25-D305-4039-32482046C718}" v="392" dt="2024-06-27T08:44:15.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823D1-F238-4249-910F-ACA95468488A}" type="datetimeFigureOut">
              <a:rPr kumimoji="1" lang="ja-JP" altLang="en-US" smtClean="0"/>
              <a:t>2024/6/27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09195-59B5-4EC2-A2E8-90B88779F223}" type="slidenum">
              <a:rPr kumimoji="1" lang="ja-JP" altLang="en-US" smtClean="0"/>
              <a:t>‹#›</a:t>
            </a:fld>
            <a:endParaRPr kumimoji="1" lang="ja-JP" altLang="en-US"/>
          </a:p>
        </p:txBody>
      </p:sp>
    </p:spTree>
    <p:extLst>
      <p:ext uri="{BB962C8B-B14F-4D97-AF65-F5344CB8AC3E}">
        <p14:creationId xmlns:p14="http://schemas.microsoft.com/office/powerpoint/2010/main" val="37833938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F209195-59B5-4EC2-A2E8-90B88779F223}" type="slidenum">
              <a:rPr kumimoji="1" lang="ja-JP" altLang="en-US" smtClean="0"/>
              <a:t>17</a:t>
            </a:fld>
            <a:endParaRPr kumimoji="1" lang="ja-JP" altLang="en-US"/>
          </a:p>
        </p:txBody>
      </p:sp>
    </p:spTree>
    <p:extLst>
      <p:ext uri="{BB962C8B-B14F-4D97-AF65-F5344CB8AC3E}">
        <p14:creationId xmlns:p14="http://schemas.microsoft.com/office/powerpoint/2010/main" val="261744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F209195-59B5-4EC2-A2E8-90B88779F223}" type="slidenum">
              <a:rPr kumimoji="1" lang="ja-JP" altLang="en-US" smtClean="0"/>
              <a:t>21</a:t>
            </a:fld>
            <a:endParaRPr kumimoji="1" lang="ja-JP" altLang="en-US"/>
          </a:p>
        </p:txBody>
      </p:sp>
    </p:spTree>
    <p:extLst>
      <p:ext uri="{BB962C8B-B14F-4D97-AF65-F5344CB8AC3E}">
        <p14:creationId xmlns:p14="http://schemas.microsoft.com/office/powerpoint/2010/main" val="341970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F209195-59B5-4EC2-A2E8-90B88779F223}" type="slidenum">
              <a:rPr kumimoji="1" lang="ja-JP" altLang="en-US" smtClean="0"/>
              <a:t>31</a:t>
            </a:fld>
            <a:endParaRPr kumimoji="1" lang="ja-JP" altLang="en-US"/>
          </a:p>
        </p:txBody>
      </p:sp>
    </p:spTree>
    <p:extLst>
      <p:ext uri="{BB962C8B-B14F-4D97-AF65-F5344CB8AC3E}">
        <p14:creationId xmlns:p14="http://schemas.microsoft.com/office/powerpoint/2010/main" val="395361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AE99A-5FB7-CE5C-DDCB-08D4784EA95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4D7AABE-942D-346D-AB7C-D8A75A639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23FF6BE-8BD6-FC16-6E74-0A2D37AE0CBF}"/>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A1FFF031-5372-A2B8-DBFD-9D50F39D7B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B301F-7C44-95E3-0DE3-1D0745758D9E}"/>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91840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E66B4B-8AA7-662E-0F99-AE6A78737E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46BDBBC-E614-2DFD-CF33-9BEC484FFC9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3343CF-4180-5617-B0D8-E0113BFCF9FC}"/>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8B0D6FAC-920D-DAA2-5CCA-5DE184DD1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DDEE1D-AA3B-7323-899E-5762DBC6E2E3}"/>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51078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10F579C-BDA8-0260-2E85-DA8AEC909FE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1532A2-914E-ECEC-A5B3-C2A1B8563E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D74D07-FF97-66A4-B0D9-84F9B895F831}"/>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E6F38A1C-D2CD-F107-9372-F902C6EA0B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DF110-B26B-5238-F981-50C823D76B68}"/>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412809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C3E72-27B3-C212-D667-05C850DEFE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9661AD-C8EF-124F-582B-99D23DBA53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0C6A6F-3E3B-7E7A-C7D8-B4E7CDBEA8BF}"/>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317BCCAE-86D8-2FBF-B1C0-77864BA3DA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46634B-540E-ECA8-F4FD-B4B4ADC50298}"/>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272733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340FB2-C4F7-2F51-EDC2-9129BCFA064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23F97A-DFE7-C510-25F8-81BC9F7A41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AA3113-B66F-F5DB-CF62-84F5362375C6}"/>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2AD7399C-8C65-1514-E584-EF6C4384CD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E00E84-E83A-E9BA-9443-6F976894BC01}"/>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260151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A36B5-EE7C-EBED-0436-4FE6077EFB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34C0ED-54B2-5FCF-6415-62C2A0EF75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865656-6CFE-8D8B-E3B0-A6920C705F5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089C336-586C-6884-6584-440E7F55B88B}"/>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AF9E32A8-8C9E-719C-B37F-0EE91BCF6C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245C87-3716-7B60-F2E9-198D7BD39F09}"/>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179979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EA58B-521F-16FA-93A2-F9A60863F6B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476568-1F92-FE21-1347-548F84872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82E05D6-4C2D-7DB5-F6AD-9A010775E6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8747147-CB93-F83D-1BEE-D0AD50445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F70763-E347-BDB0-C745-8E124DEFC2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485FA0-D96E-6DFE-5201-9A7C032BB6A4}"/>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8" name="フッター プレースホルダー 7">
            <a:extLst>
              <a:ext uri="{FF2B5EF4-FFF2-40B4-BE49-F238E27FC236}">
                <a16:creationId xmlns:a16="http://schemas.microsoft.com/office/drawing/2014/main" id="{3A13582E-A94B-5118-7928-E1A34B0A07E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C15C510-D3F5-8E80-1750-CB77B0D1BBBF}"/>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173283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8CEC9-62C4-C594-DCA2-729FD3AED3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FCD00C0-2058-DC08-FAB8-5C03E7448F41}"/>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4" name="フッター プレースホルダー 3">
            <a:extLst>
              <a:ext uri="{FF2B5EF4-FFF2-40B4-BE49-F238E27FC236}">
                <a16:creationId xmlns:a16="http://schemas.microsoft.com/office/drawing/2014/main" id="{70A1AF76-1CFC-CDF9-1B90-2913B4D7B20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68440F-B958-D174-35C2-5E1775A41BDE}"/>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157817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2D667A-88C7-1840-4355-272900F6D14A}"/>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3" name="フッター プレースホルダー 2">
            <a:extLst>
              <a:ext uri="{FF2B5EF4-FFF2-40B4-BE49-F238E27FC236}">
                <a16:creationId xmlns:a16="http://schemas.microsoft.com/office/drawing/2014/main" id="{1B12BE91-97B9-0C37-0554-97EDF6A1421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5B7E662-EBBF-E9B7-8D7D-21F371603100}"/>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214303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75EB86-7464-186C-1338-4FA13FEEA7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45D19D-2C5D-EBCE-5CC4-17E08C53F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D6F8C5-90A5-F625-666F-CE78A05B4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A593358-57C0-80F0-5738-E40D0DF40869}"/>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B9FD801C-E425-8C67-8228-2A76DE5E82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E9BEF4-618D-E223-8B8B-9F296452FB30}"/>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299614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F43BF-E779-41D2-60A3-9BE146E95A3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94BB7EF-AB09-3FAE-D154-EAAB8E00B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D154F4-486E-15F6-B74C-BFD9DE210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C32F2A-01FB-E511-D7CC-362DA6FED0B2}"/>
              </a:ext>
            </a:extLst>
          </p:cNvPr>
          <p:cNvSpPr>
            <a:spLocks noGrp="1"/>
          </p:cNvSpPr>
          <p:nvPr>
            <p:ph type="dt" sz="half" idx="10"/>
          </p:nvPr>
        </p:nvSpPr>
        <p:spPr/>
        <p:txBody>
          <a:bodyPr/>
          <a:lstStyle/>
          <a:p>
            <a:fld id="{47E42040-7ECE-49D3-9A3E-D8D951831817}"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28177EC1-7042-77D3-0843-975ABF1E6F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E6BEEEB-3605-D7EC-51C7-F4098FCEF6BD}"/>
              </a:ext>
            </a:extLst>
          </p:cNvPr>
          <p:cNvSpPr>
            <a:spLocks noGrp="1"/>
          </p:cNvSpPr>
          <p:nvPr>
            <p:ph type="sldNum" sz="quarter" idx="12"/>
          </p:nvPr>
        </p:nvSpPr>
        <p:spPr/>
        <p:txBody>
          <a:body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5991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DE"/>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AA8983-BBCC-B7C5-A997-E57AA3F6B7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3827CE-453F-5A61-E2BD-7AA4692CE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2DA2F3-BC16-2FEF-95D5-0EDF209A8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E42040-7ECE-49D3-9A3E-D8D951831817}"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1E160E41-3837-0623-92C8-D6E8367F0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EDCDE8-786D-BFE9-B921-4C8E110B2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6317D6-7197-4A7E-9E34-3F9A1AB28688}" type="slidenum">
              <a:rPr kumimoji="1" lang="ja-JP" altLang="en-US" smtClean="0"/>
              <a:t>‹#›</a:t>
            </a:fld>
            <a:endParaRPr kumimoji="1" lang="ja-JP" altLang="en-US"/>
          </a:p>
        </p:txBody>
      </p:sp>
    </p:spTree>
    <p:extLst>
      <p:ext uri="{BB962C8B-B14F-4D97-AF65-F5344CB8AC3E}">
        <p14:creationId xmlns:p14="http://schemas.microsoft.com/office/powerpoint/2010/main" val="3734493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586B17-1DD4-28AF-587C-63CD0DC07AD7}"/>
              </a:ext>
            </a:extLst>
          </p:cNvPr>
          <p:cNvPicPr>
            <a:picLocks noChangeAspect="1"/>
          </p:cNvPicPr>
          <p:nvPr/>
        </p:nvPicPr>
        <p:blipFill>
          <a:blip r:embed="rId2"/>
          <a:stretch>
            <a:fillRect/>
          </a:stretch>
        </p:blipFill>
        <p:spPr>
          <a:xfrm>
            <a:off x="4245429" y="699196"/>
            <a:ext cx="3995057" cy="2585771"/>
          </a:xfrm>
          <a:prstGeom prst="rect">
            <a:avLst/>
          </a:prstGeom>
          <a:ln>
            <a:noFill/>
          </a:ln>
        </p:spPr>
      </p:pic>
      <p:sp>
        <p:nvSpPr>
          <p:cNvPr id="2" name="タイトル 1">
            <a:extLst>
              <a:ext uri="{FF2B5EF4-FFF2-40B4-BE49-F238E27FC236}">
                <a16:creationId xmlns:a16="http://schemas.microsoft.com/office/drawing/2014/main" id="{B91A4136-D4C3-C3D7-7C7F-198D8C476024}"/>
              </a:ext>
            </a:extLst>
          </p:cNvPr>
          <p:cNvSpPr>
            <a:spLocks noGrp="1"/>
          </p:cNvSpPr>
          <p:nvPr>
            <p:ph type="ctrTitle"/>
          </p:nvPr>
        </p:nvSpPr>
        <p:spPr>
          <a:xfrm>
            <a:off x="1524000" y="1819048"/>
            <a:ext cx="9144000" cy="2387600"/>
          </a:xfrm>
        </p:spPr>
        <p:txBody>
          <a:bodyPr>
            <a:normAutofit/>
          </a:bodyPr>
          <a:lstStyle/>
          <a:p>
            <a:r>
              <a:rPr lang="ja-JP" altLang="en-US" sz="6600" b="1">
                <a:solidFill>
                  <a:srgbClr val="52734D"/>
                </a:solidFill>
                <a:latin typeface="Meiryo UI"/>
                <a:ea typeface="Meiryo UI"/>
              </a:rPr>
              <a:t>研修成果発表</a:t>
            </a:r>
          </a:p>
        </p:txBody>
      </p:sp>
      <p:sp>
        <p:nvSpPr>
          <p:cNvPr id="3" name="字幕 2">
            <a:extLst>
              <a:ext uri="{FF2B5EF4-FFF2-40B4-BE49-F238E27FC236}">
                <a16:creationId xmlns:a16="http://schemas.microsoft.com/office/drawing/2014/main" id="{F3988AFD-1394-8A2E-F2DC-E2EC5064940B}"/>
              </a:ext>
            </a:extLst>
          </p:cNvPr>
          <p:cNvSpPr>
            <a:spLocks noGrp="1"/>
          </p:cNvSpPr>
          <p:nvPr>
            <p:ph type="subTitle" idx="1"/>
          </p:nvPr>
        </p:nvSpPr>
        <p:spPr>
          <a:xfrm>
            <a:off x="4639079" y="4452302"/>
            <a:ext cx="2914135" cy="739303"/>
          </a:xfrm>
        </p:spPr>
        <p:txBody>
          <a:bodyPr vert="horz" lIns="91440" tIns="45720" rIns="91440" bIns="45720" rtlCol="0" anchor="t">
            <a:noAutofit/>
          </a:bodyPr>
          <a:lstStyle/>
          <a:p>
            <a:pPr algn="r"/>
            <a:r>
              <a:rPr lang="ja-JP" altLang="en-US" sz="3600" b="1">
                <a:solidFill>
                  <a:srgbClr val="52734D"/>
                </a:solidFill>
                <a:latin typeface="Meiryo UI"/>
                <a:ea typeface="Meiryo UI"/>
              </a:rPr>
              <a:t>D3　たけのこ</a:t>
            </a:r>
            <a:endParaRPr lang="ja-JP" sz="3600" b="1">
              <a:solidFill>
                <a:srgbClr val="52734D"/>
              </a:solidFill>
              <a:ea typeface="游ゴシック"/>
            </a:endParaRPr>
          </a:p>
          <a:p>
            <a:endParaRPr lang="ja-JP" altLang="en-US">
              <a:latin typeface="Meiryo UI"/>
              <a:ea typeface="Meiryo UI"/>
            </a:endParaRPr>
          </a:p>
        </p:txBody>
      </p:sp>
    </p:spTree>
    <p:extLst>
      <p:ext uri="{BB962C8B-B14F-4D97-AF65-F5344CB8AC3E}">
        <p14:creationId xmlns:p14="http://schemas.microsoft.com/office/powerpoint/2010/main" val="374910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a:xfrm>
            <a:off x="838200" y="1825625"/>
            <a:ext cx="5380384" cy="4671598"/>
          </a:xfrm>
        </p:spPr>
        <p:txBody>
          <a:bodyPr vert="horz" lIns="91440" tIns="45720" rIns="91440" bIns="45720" rtlCol="0" anchor="t">
            <a:normAutofit lnSpcReduction="10000"/>
          </a:bodyPr>
          <a:lstStyle/>
          <a:p>
            <a:r>
              <a:rPr lang="ja-JP" altLang="en-US">
                <a:latin typeface="Meiryo UI"/>
                <a:ea typeface="Meiryo UI"/>
              </a:rPr>
              <a:t>ユーザーIDとパスワードを入力して　ログイン</a:t>
            </a:r>
            <a:endParaRPr lang="ja-JP">
              <a:ea typeface="游ゴシック"/>
            </a:endParaRPr>
          </a:p>
          <a:p>
            <a:pPr marL="0" indent="0">
              <a:buNone/>
            </a:pPr>
            <a:r>
              <a:rPr lang="ja-JP" altLang="en-US" sz="2400">
                <a:latin typeface="Meiryo UI"/>
                <a:ea typeface="Meiryo UI"/>
              </a:rPr>
              <a:t>　→未入力や該当なしの場合は</a:t>
            </a:r>
          </a:p>
          <a:p>
            <a:pPr marL="0" indent="0">
              <a:buNone/>
            </a:pPr>
            <a:r>
              <a:rPr lang="ja-JP" altLang="en-US" sz="2400">
                <a:latin typeface="Meiryo UI"/>
                <a:ea typeface="Meiryo UI"/>
              </a:rPr>
              <a:t>　　 エラーメッセージ表示</a:t>
            </a:r>
            <a:endParaRPr lang="ja-JP" sz="2400">
              <a:ea typeface="游ゴシック"/>
            </a:endParaRPr>
          </a:p>
          <a:p>
            <a:r>
              <a:rPr lang="ja-JP" altLang="en-US">
                <a:latin typeface="Meiryo UI"/>
                <a:ea typeface="Meiryo UI"/>
              </a:rPr>
              <a:t>ログイン成功時</a:t>
            </a:r>
          </a:p>
          <a:p>
            <a:pPr marL="0" indent="0">
              <a:buNone/>
            </a:pPr>
            <a:r>
              <a:rPr lang="ja-JP" altLang="en-US" sz="2400">
                <a:latin typeface="Meiryo UI"/>
                <a:ea typeface="Meiryo UI"/>
              </a:rPr>
              <a:t>　→ユーザー情報とマスターデータ</a:t>
            </a:r>
          </a:p>
          <a:p>
            <a:pPr marL="0" indent="0">
              <a:buNone/>
            </a:pPr>
            <a:r>
              <a:rPr lang="ja-JP" altLang="en-US" sz="2400">
                <a:latin typeface="Meiryo UI"/>
                <a:ea typeface="Meiryo UI"/>
              </a:rPr>
              <a:t>　 　をセッションスコープに格納</a:t>
            </a:r>
            <a:endParaRPr lang="ja-JP" sz="2400">
              <a:ea typeface="游ゴシック"/>
            </a:endParaRPr>
          </a:p>
          <a:p>
            <a:pPr marL="0" indent="0">
              <a:buNone/>
            </a:pPr>
            <a:endParaRPr lang="ja-JP" altLang="en-US">
              <a:latin typeface="Meiryo UI"/>
              <a:ea typeface="Meiryo UI"/>
            </a:endParaRPr>
          </a:p>
          <a:p>
            <a:r>
              <a:rPr lang="ja-JP" altLang="en-US">
                <a:latin typeface="Meiryo UI"/>
                <a:ea typeface="Meiryo UI"/>
              </a:rPr>
              <a:t>ログアウト選択時</a:t>
            </a:r>
          </a:p>
          <a:p>
            <a:pPr marL="0" indent="0">
              <a:buNone/>
            </a:pPr>
            <a:r>
              <a:rPr lang="ja-JP" altLang="en-US" sz="2400">
                <a:latin typeface="Meiryo UI"/>
                <a:ea typeface="Meiryo UI"/>
              </a:rPr>
              <a:t>　→ダイアログ表示で確認</a:t>
            </a:r>
          </a:p>
        </p:txBody>
      </p:sp>
      <p:sp>
        <p:nvSpPr>
          <p:cNvPr id="7" name="タイトル 1">
            <a:extLst>
              <a:ext uri="{FF2B5EF4-FFF2-40B4-BE49-F238E27FC236}">
                <a16:creationId xmlns:a16="http://schemas.microsoft.com/office/drawing/2014/main" id="{DEDE26AC-CA4A-12B3-02FB-D21ABD78E8F0}"/>
              </a:ext>
            </a:extLst>
          </p:cNvPr>
          <p:cNvSpPr>
            <a:spLocks noGrp="1"/>
          </p:cNvSpPr>
          <p:nvPr>
            <p:ph type="title"/>
          </p:nvPr>
        </p:nvSpPr>
        <p:spPr>
          <a:xfrm>
            <a:off x="498389" y="35611"/>
            <a:ext cx="10515600" cy="1325563"/>
          </a:xfrm>
        </p:spPr>
        <p:txBody>
          <a:bodyPr/>
          <a:lstStyle/>
          <a:p>
            <a:r>
              <a:rPr kumimoji="1" lang="ja-JP" altLang="en-US" b="1">
                <a:solidFill>
                  <a:srgbClr val="52734D"/>
                </a:solidFill>
                <a:latin typeface="Meiryo UI"/>
                <a:ea typeface="Meiryo UI"/>
              </a:rPr>
              <a:t>ログイン・ログアウト</a:t>
            </a:r>
            <a:endParaRPr kumimoji="1" lang="ja-JP" altLang="en-US"/>
          </a:p>
        </p:txBody>
      </p:sp>
    </p:spTree>
    <p:extLst>
      <p:ext uri="{BB962C8B-B14F-4D97-AF65-F5344CB8AC3E}">
        <p14:creationId xmlns:p14="http://schemas.microsoft.com/office/powerpoint/2010/main" val="35304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アプリケーション&#10;&#10;説明は自動で生成されたものです">
            <a:extLst>
              <a:ext uri="{FF2B5EF4-FFF2-40B4-BE49-F238E27FC236}">
                <a16:creationId xmlns:a16="http://schemas.microsoft.com/office/drawing/2014/main" id="{136AC762-10ED-1CDD-0A92-2F286F86A596}"/>
              </a:ext>
            </a:extLst>
          </p:cNvPr>
          <p:cNvPicPr>
            <a:picLocks noChangeAspect="1"/>
          </p:cNvPicPr>
          <p:nvPr/>
        </p:nvPicPr>
        <p:blipFill rotWithShape="1">
          <a:blip r:embed="rId2"/>
          <a:srcRect l="144" t="388" r="68625" b="566"/>
          <a:stretch/>
        </p:blipFill>
        <p:spPr>
          <a:xfrm>
            <a:off x="7492682" y="205753"/>
            <a:ext cx="4146223" cy="6512617"/>
          </a:xfrm>
          <a:prstGeom prst="rect">
            <a:avLst/>
          </a:prstGeom>
          <a:ln>
            <a:solidFill>
              <a:schemeClr val="tx1"/>
            </a:solidFill>
          </a:ln>
        </p:spPr>
      </p:pic>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a:xfrm>
            <a:off x="641476" y="5032696"/>
            <a:ext cx="4570366" cy="583367"/>
          </a:xfrm>
        </p:spPr>
        <p:txBody>
          <a:bodyPr vert="horz" lIns="91440" tIns="45720" rIns="91440" bIns="45720" rtlCol="0" anchor="t">
            <a:normAutofit/>
          </a:bodyPr>
          <a:lstStyle/>
          <a:p>
            <a:r>
              <a:rPr lang="ja-JP" altLang="en-US">
                <a:latin typeface="Meiryo UI"/>
                <a:ea typeface="Meiryo UI"/>
              </a:rPr>
              <a:t>全ての画面の左側に配置</a:t>
            </a:r>
            <a:endParaRPr lang="en-US" altLang="ja-JP">
              <a:latin typeface="Meiryo UI"/>
              <a:ea typeface="Meiryo UI"/>
            </a:endParaRPr>
          </a:p>
        </p:txBody>
      </p:sp>
      <p:sp>
        <p:nvSpPr>
          <p:cNvPr id="7" name="タイトル 1">
            <a:extLst>
              <a:ext uri="{FF2B5EF4-FFF2-40B4-BE49-F238E27FC236}">
                <a16:creationId xmlns:a16="http://schemas.microsoft.com/office/drawing/2014/main" id="{DEDE26AC-CA4A-12B3-02FB-D21ABD78E8F0}"/>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サイド</a:t>
            </a:r>
            <a:r>
              <a:rPr kumimoji="1" lang="ja-JP" altLang="en-US" b="1">
                <a:solidFill>
                  <a:srgbClr val="52734D"/>
                </a:solidFill>
                <a:latin typeface="Meiryo UI"/>
                <a:ea typeface="Meiryo UI"/>
              </a:rPr>
              <a:t>バー</a:t>
            </a:r>
            <a:endParaRPr kumimoji="1" lang="ja-JP" altLang="en-US"/>
          </a:p>
        </p:txBody>
      </p:sp>
      <p:cxnSp>
        <p:nvCxnSpPr>
          <p:cNvPr id="9" name="直線矢印コネクタ 8">
            <a:extLst>
              <a:ext uri="{FF2B5EF4-FFF2-40B4-BE49-F238E27FC236}">
                <a16:creationId xmlns:a16="http://schemas.microsoft.com/office/drawing/2014/main" id="{6530718A-1361-76A7-F027-DF2FD4DFDFBD}"/>
              </a:ext>
            </a:extLst>
          </p:cNvPr>
          <p:cNvCxnSpPr>
            <a:cxnSpLocks/>
          </p:cNvCxnSpPr>
          <p:nvPr/>
        </p:nvCxnSpPr>
        <p:spPr>
          <a:xfrm>
            <a:off x="6480272" y="927174"/>
            <a:ext cx="1142907" cy="30626"/>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DF773AF5-F00A-91B4-E23C-0919A91F5073}"/>
              </a:ext>
            </a:extLst>
          </p:cNvPr>
          <p:cNvSpPr txBox="1"/>
          <p:nvPr/>
        </p:nvSpPr>
        <p:spPr>
          <a:xfrm>
            <a:off x="3731116" y="711789"/>
            <a:ext cx="2704822" cy="430887"/>
          </a:xfrm>
          <a:prstGeom prst="rect">
            <a:avLst/>
          </a:prstGeom>
          <a:noFill/>
        </p:spPr>
        <p:txBody>
          <a:bodyPr wrap="square">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運動結果画面へ移動</a:t>
            </a:r>
          </a:p>
        </p:txBody>
      </p:sp>
      <p:sp>
        <p:nvSpPr>
          <p:cNvPr id="14" name="テキスト ボックス 13">
            <a:extLst>
              <a:ext uri="{FF2B5EF4-FFF2-40B4-BE49-F238E27FC236}">
                <a16:creationId xmlns:a16="http://schemas.microsoft.com/office/drawing/2014/main" id="{073803C7-DBB6-FCA2-B665-4B11E29F360B}"/>
              </a:ext>
            </a:extLst>
          </p:cNvPr>
          <p:cNvSpPr txBox="1"/>
          <p:nvPr/>
        </p:nvSpPr>
        <p:spPr>
          <a:xfrm>
            <a:off x="3691787" y="1232350"/>
            <a:ext cx="2295104" cy="430887"/>
          </a:xfrm>
          <a:prstGeom prst="rect">
            <a:avLst/>
          </a:prstGeom>
          <a:noFill/>
        </p:spPr>
        <p:txBody>
          <a:bodyPr wrap="square">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入力画面へ移動</a:t>
            </a:r>
          </a:p>
        </p:txBody>
      </p:sp>
      <p:cxnSp>
        <p:nvCxnSpPr>
          <p:cNvPr id="15" name="直線矢印コネクタ 14">
            <a:extLst>
              <a:ext uri="{FF2B5EF4-FFF2-40B4-BE49-F238E27FC236}">
                <a16:creationId xmlns:a16="http://schemas.microsoft.com/office/drawing/2014/main" id="{405DCDC1-F527-1C7A-75C3-D4719D58EC42}"/>
              </a:ext>
            </a:extLst>
          </p:cNvPr>
          <p:cNvCxnSpPr>
            <a:cxnSpLocks/>
          </p:cNvCxnSpPr>
          <p:nvPr/>
        </p:nvCxnSpPr>
        <p:spPr>
          <a:xfrm flipV="1">
            <a:off x="5986891" y="1325784"/>
            <a:ext cx="1841042" cy="115700"/>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grpSp>
        <p:nvGrpSpPr>
          <p:cNvPr id="6" name="グループ化 5">
            <a:extLst>
              <a:ext uri="{FF2B5EF4-FFF2-40B4-BE49-F238E27FC236}">
                <a16:creationId xmlns:a16="http://schemas.microsoft.com/office/drawing/2014/main" id="{208705D8-3FAD-DE07-80FE-E24ACE089B5B}"/>
              </a:ext>
            </a:extLst>
          </p:cNvPr>
          <p:cNvGrpSpPr/>
          <p:nvPr/>
        </p:nvGrpSpPr>
        <p:grpSpPr>
          <a:xfrm>
            <a:off x="6813815" y="1729158"/>
            <a:ext cx="1012020" cy="535626"/>
            <a:chOff x="7033500" y="1740543"/>
            <a:chExt cx="1012020" cy="535626"/>
          </a:xfrm>
        </p:grpSpPr>
        <p:cxnSp>
          <p:nvCxnSpPr>
            <p:cNvPr id="19" name="直線矢印コネクタ 18">
              <a:extLst>
                <a:ext uri="{FF2B5EF4-FFF2-40B4-BE49-F238E27FC236}">
                  <a16:creationId xmlns:a16="http://schemas.microsoft.com/office/drawing/2014/main" id="{1F0E811C-E066-2634-77E5-FA53E5089000}"/>
                </a:ext>
              </a:extLst>
            </p:cNvPr>
            <p:cNvCxnSpPr>
              <a:cxnSpLocks/>
            </p:cNvCxnSpPr>
            <p:nvPr/>
          </p:nvCxnSpPr>
          <p:spPr>
            <a:xfrm flipV="1">
              <a:off x="7266346" y="1740543"/>
              <a:ext cx="779174" cy="178717"/>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1" name="直線矢印コネクタ 20">
              <a:extLst>
                <a:ext uri="{FF2B5EF4-FFF2-40B4-BE49-F238E27FC236}">
                  <a16:creationId xmlns:a16="http://schemas.microsoft.com/office/drawing/2014/main" id="{223DACDB-2AFB-7871-299B-583AFA392FE0}"/>
                </a:ext>
              </a:extLst>
            </p:cNvPr>
            <p:cNvCxnSpPr>
              <a:cxnSpLocks/>
            </p:cNvCxnSpPr>
            <p:nvPr/>
          </p:nvCxnSpPr>
          <p:spPr>
            <a:xfrm flipV="1">
              <a:off x="7033500" y="1902987"/>
              <a:ext cx="260904" cy="373182"/>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grpSp>
      <p:sp>
        <p:nvSpPr>
          <p:cNvPr id="24" name="テキスト ボックス 23">
            <a:extLst>
              <a:ext uri="{FF2B5EF4-FFF2-40B4-BE49-F238E27FC236}">
                <a16:creationId xmlns:a16="http://schemas.microsoft.com/office/drawing/2014/main" id="{5CE722F2-8671-B935-B748-4DBF6445540D}"/>
              </a:ext>
            </a:extLst>
          </p:cNvPr>
          <p:cNvSpPr txBox="1"/>
          <p:nvPr/>
        </p:nvSpPr>
        <p:spPr>
          <a:xfrm>
            <a:off x="2830549" y="2137509"/>
            <a:ext cx="4221176" cy="430887"/>
          </a:xfrm>
          <a:prstGeom prst="rect">
            <a:avLst/>
          </a:prstGeom>
          <a:noFill/>
        </p:spPr>
        <p:txBody>
          <a:bodyPr wrap="square">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グループ画面へ移動（追加予定）</a:t>
            </a:r>
          </a:p>
        </p:txBody>
      </p:sp>
      <p:cxnSp>
        <p:nvCxnSpPr>
          <p:cNvPr id="27" name="直線矢印コネクタ 26">
            <a:extLst>
              <a:ext uri="{FF2B5EF4-FFF2-40B4-BE49-F238E27FC236}">
                <a16:creationId xmlns:a16="http://schemas.microsoft.com/office/drawing/2014/main" id="{DCCF06E8-80F9-A694-4706-2FD8DE7A1148}"/>
              </a:ext>
            </a:extLst>
          </p:cNvPr>
          <p:cNvCxnSpPr>
            <a:cxnSpLocks/>
          </p:cNvCxnSpPr>
          <p:nvPr/>
        </p:nvCxnSpPr>
        <p:spPr>
          <a:xfrm>
            <a:off x="5911520" y="3835956"/>
            <a:ext cx="1826467" cy="96947"/>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8658DDAC-A272-9E19-72EA-E301DB087258}"/>
              </a:ext>
            </a:extLst>
          </p:cNvPr>
          <p:cNvSpPr txBox="1"/>
          <p:nvPr/>
        </p:nvSpPr>
        <p:spPr>
          <a:xfrm>
            <a:off x="3168371" y="3608884"/>
            <a:ext cx="2825255" cy="430887"/>
          </a:xfrm>
          <a:prstGeom prst="rect">
            <a:avLst/>
          </a:prstGeom>
          <a:noFill/>
        </p:spPr>
        <p:txBody>
          <a:bodyPr wrap="square">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個人設定画面へ移動</a:t>
            </a:r>
          </a:p>
        </p:txBody>
      </p:sp>
      <p:cxnSp>
        <p:nvCxnSpPr>
          <p:cNvPr id="30" name="直線矢印コネクタ 29">
            <a:extLst>
              <a:ext uri="{FF2B5EF4-FFF2-40B4-BE49-F238E27FC236}">
                <a16:creationId xmlns:a16="http://schemas.microsoft.com/office/drawing/2014/main" id="{FCEA71FC-EC14-DFBC-A01E-947D189110CB}"/>
              </a:ext>
            </a:extLst>
          </p:cNvPr>
          <p:cNvCxnSpPr>
            <a:cxnSpLocks/>
          </p:cNvCxnSpPr>
          <p:nvPr/>
        </p:nvCxnSpPr>
        <p:spPr>
          <a:xfrm flipV="1">
            <a:off x="5804994" y="4329057"/>
            <a:ext cx="1841042" cy="77929"/>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FFC116D2-71DB-8C32-7C67-0E793CB5CA54}"/>
              </a:ext>
            </a:extLst>
          </p:cNvPr>
          <p:cNvSpPr txBox="1"/>
          <p:nvPr/>
        </p:nvSpPr>
        <p:spPr>
          <a:xfrm>
            <a:off x="4455793" y="4188137"/>
            <a:ext cx="1502555" cy="430887"/>
          </a:xfrm>
          <a:prstGeom prst="rect">
            <a:avLst/>
          </a:prstGeom>
          <a:noFill/>
        </p:spPr>
        <p:txBody>
          <a:bodyPr wrap="square">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ログアウト</a:t>
            </a:r>
          </a:p>
        </p:txBody>
      </p:sp>
    </p:spTree>
    <p:extLst>
      <p:ext uri="{BB962C8B-B14F-4D97-AF65-F5344CB8AC3E}">
        <p14:creationId xmlns:p14="http://schemas.microsoft.com/office/powerpoint/2010/main" val="143727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a:xfrm>
            <a:off x="544983" y="1786296"/>
            <a:ext cx="10085439" cy="4351338"/>
          </a:xfrm>
        </p:spPr>
        <p:txBody>
          <a:bodyPr vert="horz" lIns="91440" tIns="45720" rIns="91440" bIns="45720" rtlCol="0" anchor="t">
            <a:normAutofit/>
          </a:bodyPr>
          <a:lstStyle/>
          <a:p>
            <a:pPr marL="0" indent="0">
              <a:buNone/>
            </a:pPr>
            <a:r>
              <a:rPr lang="ja-JP" altLang="en-US" b="1">
                <a:latin typeface="Meiryo UI"/>
                <a:ea typeface="Meiryo UI"/>
              </a:rPr>
              <a:t>名前・身長・体重設定</a:t>
            </a:r>
            <a:endParaRPr lang="ja-JP" b="1">
              <a:latin typeface="Meiryo UI"/>
              <a:ea typeface="Meiryo UI"/>
            </a:endParaRPr>
          </a:p>
          <a:p>
            <a:pPr>
              <a:buFont typeface="Arial"/>
              <a:buChar char="•"/>
            </a:pPr>
            <a:r>
              <a:rPr lang="ja-JP" altLang="en-US">
                <a:latin typeface="Meiryo UI"/>
                <a:ea typeface="Meiryo UI"/>
              </a:rPr>
              <a:t>入力するだけで…</a:t>
            </a:r>
            <a:endParaRPr lang="ja-JP">
              <a:latin typeface="Meiryo UI"/>
              <a:ea typeface="Meiryo UI"/>
            </a:endParaRPr>
          </a:p>
          <a:p>
            <a:pPr marL="457200" lvl="1" indent="0">
              <a:buNone/>
            </a:pPr>
            <a:r>
              <a:rPr lang="ja-JP" altLang="en-US">
                <a:latin typeface="Meiryo UI"/>
                <a:ea typeface="Meiryo UI"/>
              </a:rPr>
              <a:t>→BMIが自動で計算される！</a:t>
            </a:r>
          </a:p>
          <a:p>
            <a:pPr marL="0" indent="0">
              <a:lnSpc>
                <a:spcPct val="150000"/>
              </a:lnSpc>
              <a:buNone/>
            </a:pPr>
            <a:endParaRPr lang="en-US" altLang="ja-JP">
              <a:latin typeface="Meiryo UI"/>
              <a:ea typeface="Meiryo UI"/>
            </a:endParaRPr>
          </a:p>
        </p:txBody>
      </p:sp>
      <p:sp>
        <p:nvSpPr>
          <p:cNvPr id="7" name="タイトル 1">
            <a:extLst>
              <a:ext uri="{FF2B5EF4-FFF2-40B4-BE49-F238E27FC236}">
                <a16:creationId xmlns:a16="http://schemas.microsoft.com/office/drawing/2014/main" id="{558632DA-9362-95D4-10C9-6E4D51974425}"/>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ユーザー設定画面</a:t>
            </a:r>
          </a:p>
        </p:txBody>
      </p:sp>
    </p:spTree>
    <p:extLst>
      <p:ext uri="{BB962C8B-B14F-4D97-AF65-F5344CB8AC3E}">
        <p14:creationId xmlns:p14="http://schemas.microsoft.com/office/powerpoint/2010/main" val="306671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E3F6E57-B3F2-FA06-484C-528B6702BD1D}"/>
              </a:ext>
            </a:extLst>
          </p:cNvPr>
          <p:cNvPicPr>
            <a:picLocks noChangeAspect="1"/>
          </p:cNvPicPr>
          <p:nvPr/>
        </p:nvPicPr>
        <p:blipFill>
          <a:blip r:embed="rId2">
            <a:alphaModFix amt="21000"/>
          </a:blip>
          <a:stretch>
            <a:fillRect/>
          </a:stretch>
        </p:blipFill>
        <p:spPr>
          <a:xfrm>
            <a:off x="10370383" y="528979"/>
            <a:ext cx="1287831" cy="830244"/>
          </a:xfrm>
          <a:prstGeom prst="rect">
            <a:avLst/>
          </a:prstGeom>
          <a:ln>
            <a:solidFill>
              <a:srgbClr val="FEFFDE"/>
            </a:solidFill>
          </a:ln>
        </p:spPr>
      </p:pic>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a:xfrm>
            <a:off x="483433" y="1825625"/>
            <a:ext cx="10515600" cy="4351338"/>
          </a:xfrm>
        </p:spPr>
        <p:txBody>
          <a:bodyPr vert="horz" lIns="91440" tIns="45720" rIns="91440" bIns="45720" rtlCol="0" anchor="t">
            <a:normAutofit/>
          </a:bodyPr>
          <a:lstStyle/>
          <a:p>
            <a:pPr marL="0" indent="0">
              <a:buNone/>
            </a:pPr>
            <a:r>
              <a:rPr lang="ja-JP" altLang="en-US" b="1">
                <a:latin typeface="Meiryo UI"/>
                <a:ea typeface="Meiryo UI"/>
              </a:rPr>
              <a:t>ルート登録機能</a:t>
            </a:r>
          </a:p>
          <a:p>
            <a:r>
              <a:rPr lang="ja-JP" altLang="en-US">
                <a:latin typeface="Meiryo UI"/>
                <a:ea typeface="Meiryo UI"/>
              </a:rPr>
              <a:t>マップにピンを突き刺せ！</a:t>
            </a:r>
            <a:endParaRPr lang="ja-JP"/>
          </a:p>
          <a:p>
            <a:pPr marL="457200" lvl="1" indent="0">
              <a:buNone/>
            </a:pPr>
            <a:r>
              <a:rPr lang="ja-JP" altLang="en-US">
                <a:latin typeface="Meiryo UI"/>
                <a:ea typeface="Meiryo UI"/>
              </a:rPr>
              <a:t>→移動手段を選ぶだけで…</a:t>
            </a:r>
          </a:p>
          <a:p>
            <a:pPr marL="457200" lvl="1" indent="0">
              <a:buNone/>
            </a:pPr>
            <a:r>
              <a:rPr lang="ja-JP" altLang="en-US">
                <a:latin typeface="Meiryo UI"/>
                <a:ea typeface="Meiryo UI"/>
              </a:rPr>
              <a:t> →距離と消費カロリーが自動で算出！</a:t>
            </a:r>
          </a:p>
          <a:p>
            <a:endParaRPr lang="ja-JP" altLang="en-US">
              <a:latin typeface="Meiryo UI"/>
              <a:ea typeface="Meiryo UI"/>
            </a:endParaRPr>
          </a:p>
          <a:p>
            <a:pPr marL="457200" lvl="1" indent="0">
              <a:buNone/>
            </a:pPr>
            <a:r>
              <a:rPr lang="ja-JP" altLang="en-US">
                <a:latin typeface="Meiryo UI"/>
                <a:ea typeface="Meiryo UI"/>
              </a:rPr>
              <a:t>その日の移動を振り返りながら</a:t>
            </a:r>
          </a:p>
          <a:p>
            <a:pPr marL="457200" lvl="1" indent="0">
              <a:buNone/>
            </a:pPr>
            <a:r>
              <a:rPr lang="ja-JP" altLang="en-US">
                <a:latin typeface="Meiryo UI"/>
                <a:ea typeface="Meiryo UI"/>
              </a:rPr>
              <a:t>          記録できる♪</a:t>
            </a:r>
            <a:endParaRPr lang="ja-JP"/>
          </a:p>
          <a:p>
            <a:endParaRPr lang="ja-JP" altLang="en-US">
              <a:latin typeface="Meiryo UI"/>
              <a:ea typeface="Meiryo UI"/>
            </a:endParaRPr>
          </a:p>
          <a:p>
            <a:endParaRPr lang="ja-JP" altLang="en-US">
              <a:latin typeface="Meiryo UI"/>
              <a:ea typeface="Meiryo UI"/>
            </a:endParaRPr>
          </a:p>
          <a:p>
            <a:endParaRPr lang="ja-JP" altLang="en-US">
              <a:latin typeface="Meiryo UI"/>
              <a:ea typeface="Meiryo UI"/>
            </a:endParaRPr>
          </a:p>
        </p:txBody>
      </p:sp>
      <p:sp>
        <p:nvSpPr>
          <p:cNvPr id="7" name="タイトル 1">
            <a:extLst>
              <a:ext uri="{FF2B5EF4-FFF2-40B4-BE49-F238E27FC236}">
                <a16:creationId xmlns:a16="http://schemas.microsoft.com/office/drawing/2014/main" id="{54EBEA92-CEE2-2FCF-1E07-F728F6041AFD}"/>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運動登録</a:t>
            </a:r>
            <a:r>
              <a:rPr lang="ja-JP" altLang="en-US" i="1">
                <a:solidFill>
                  <a:srgbClr val="52734D"/>
                </a:solidFill>
                <a:latin typeface="Meiryo UI"/>
                <a:ea typeface="Meiryo UI"/>
              </a:rPr>
              <a:t>(ルート登録)</a:t>
            </a:r>
            <a:endParaRPr lang="ja-JP" altLang="en-US" i="1">
              <a:ea typeface="游ゴシック Light"/>
            </a:endParaRPr>
          </a:p>
        </p:txBody>
      </p:sp>
    </p:spTree>
    <p:extLst>
      <p:ext uri="{BB962C8B-B14F-4D97-AF65-F5344CB8AC3E}">
        <p14:creationId xmlns:p14="http://schemas.microsoft.com/office/powerpoint/2010/main" val="26754267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DBC4A69-8BA9-07E7-69A8-9443A8FFADED}"/>
              </a:ext>
            </a:extLst>
          </p:cNvPr>
          <p:cNvSpPr>
            <a:spLocks noGrp="1"/>
          </p:cNvSpPr>
          <p:nvPr>
            <p:ph idx="1"/>
          </p:nvPr>
        </p:nvSpPr>
        <p:spPr>
          <a:xfrm>
            <a:off x="479314" y="1825625"/>
            <a:ext cx="10515600" cy="4351338"/>
          </a:xfrm>
        </p:spPr>
        <p:txBody>
          <a:bodyPr vert="horz" lIns="91440" tIns="45720" rIns="91440" bIns="45720" rtlCol="0" anchor="t">
            <a:normAutofit/>
          </a:bodyPr>
          <a:lstStyle/>
          <a:p>
            <a:r>
              <a:rPr lang="ja-JP" altLang="en-US">
                <a:latin typeface="Meiryo UI"/>
                <a:ea typeface="Meiryo UI"/>
              </a:rPr>
              <a:t>地図関連は大変難航</a:t>
            </a:r>
          </a:p>
          <a:p>
            <a:pPr lvl="1">
              <a:buFont typeface="Courier New" panose="020B0604020202020204" pitchFamily="34" charset="0"/>
              <a:buChar char="o"/>
            </a:pPr>
            <a:r>
              <a:rPr lang="ja-JP" altLang="en-US">
                <a:latin typeface="Meiryo UI"/>
                <a:ea typeface="Meiryo UI"/>
              </a:rPr>
              <a:t>特に座標の入力・出力は最も困難な工程に…</a:t>
            </a:r>
          </a:p>
          <a:p>
            <a:pPr lvl="1">
              <a:buFont typeface="Courier New" panose="020B0604020202020204" pitchFamily="34" charset="0"/>
              <a:buChar char="o"/>
            </a:pPr>
            <a:r>
              <a:rPr lang="ja-JP" altLang="en-US">
                <a:latin typeface="Meiryo UI"/>
                <a:ea typeface="Meiryo UI"/>
              </a:rPr>
              <a:t>学習範囲外の技術が必要に…</a:t>
            </a:r>
          </a:p>
          <a:p>
            <a:pPr marL="0" indent="0">
              <a:buNone/>
            </a:pPr>
            <a:endParaRPr lang="ja-JP" altLang="en-US">
              <a:solidFill>
                <a:schemeClr val="bg2"/>
              </a:solidFill>
              <a:latin typeface="Meiryo UI"/>
              <a:ea typeface="Meiryo UI"/>
            </a:endParaRPr>
          </a:p>
          <a:p>
            <a:pPr marL="0" indent="0">
              <a:buNone/>
            </a:pPr>
            <a:r>
              <a:rPr lang="ja-JP" altLang="en-US">
                <a:latin typeface="Meiryo UI"/>
                <a:ea typeface="Meiryo UI"/>
              </a:rPr>
              <a:t> →講師の方と綿密なコミュニケーションで解決！</a:t>
            </a:r>
          </a:p>
          <a:p>
            <a:pPr marL="0" indent="0">
              <a:buNone/>
            </a:pPr>
            <a:r>
              <a:rPr lang="ja-JP" altLang="en-US">
                <a:latin typeface="Meiryo UI"/>
                <a:ea typeface="Meiryo UI"/>
              </a:rPr>
              <a:t>  何度も丁寧に教えて頂きました💦</a:t>
            </a:r>
          </a:p>
          <a:p>
            <a:pPr marL="0" indent="0">
              <a:buNone/>
            </a:pPr>
            <a:endParaRPr lang="ja-JP" altLang="en-US">
              <a:solidFill>
                <a:srgbClr val="000000"/>
              </a:solidFill>
              <a:latin typeface="Meiryo UI"/>
              <a:ea typeface="Meiryo UI"/>
            </a:endParaRPr>
          </a:p>
          <a:p>
            <a:pPr marL="0" indent="0">
              <a:buNone/>
            </a:pPr>
            <a:endParaRPr lang="ja-JP" altLang="en-US">
              <a:solidFill>
                <a:srgbClr val="000000"/>
              </a:solidFill>
              <a:latin typeface="Meiryo UI"/>
              <a:ea typeface="Meiryo UI"/>
            </a:endParaRPr>
          </a:p>
          <a:p>
            <a:pPr marL="0" indent="0">
              <a:buNone/>
            </a:pPr>
            <a:endParaRPr lang="en-US" altLang="ja-JP">
              <a:solidFill>
                <a:srgbClr val="000000"/>
              </a:solidFill>
              <a:latin typeface="Meiryo UI"/>
              <a:ea typeface="Meiryo UI"/>
            </a:endParaRPr>
          </a:p>
          <a:p>
            <a:pPr marL="0" indent="0">
              <a:buNone/>
            </a:pPr>
            <a:endParaRPr lang="ja-JP" altLang="en-US">
              <a:solidFill>
                <a:srgbClr val="000000"/>
              </a:solidFill>
              <a:latin typeface="Meiryo UI"/>
              <a:ea typeface="Meiryo UI"/>
            </a:endParaRPr>
          </a:p>
          <a:p>
            <a:pPr marL="0" indent="0">
              <a:buNone/>
            </a:pPr>
            <a:endParaRPr lang="ja-JP" altLang="en-US" b="1">
              <a:solidFill>
                <a:srgbClr val="E97132"/>
              </a:solidFill>
              <a:latin typeface="Meiryo UI"/>
              <a:ea typeface="Meiryo UI"/>
            </a:endParaRPr>
          </a:p>
        </p:txBody>
      </p:sp>
      <p:sp>
        <p:nvSpPr>
          <p:cNvPr id="6" name="タイトル 1">
            <a:extLst>
              <a:ext uri="{FF2B5EF4-FFF2-40B4-BE49-F238E27FC236}">
                <a16:creationId xmlns:a16="http://schemas.microsoft.com/office/drawing/2014/main" id="{CE84E69A-93D7-FD5E-E163-CCC29156051A}"/>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苦労した点</a:t>
            </a:r>
            <a:endParaRPr kumimoji="1" lang="ja-JP" altLang="en-US"/>
          </a:p>
        </p:txBody>
      </p:sp>
      <p:pic>
        <p:nvPicPr>
          <p:cNvPr id="2" name="図 1" descr="テキスト&#10;&#10;説明は自動で生成されたものです">
            <a:extLst>
              <a:ext uri="{FF2B5EF4-FFF2-40B4-BE49-F238E27FC236}">
                <a16:creationId xmlns:a16="http://schemas.microsoft.com/office/drawing/2014/main" id="{DC2E3679-A171-1764-1FE0-F284C7DD852D}"/>
              </a:ext>
            </a:extLst>
          </p:cNvPr>
          <p:cNvPicPr>
            <a:picLocks noChangeAspect="1"/>
          </p:cNvPicPr>
          <p:nvPr/>
        </p:nvPicPr>
        <p:blipFill>
          <a:blip r:embed="rId2"/>
          <a:stretch>
            <a:fillRect/>
          </a:stretch>
        </p:blipFill>
        <p:spPr>
          <a:xfrm>
            <a:off x="7687312" y="1361607"/>
            <a:ext cx="4187540" cy="4172262"/>
          </a:xfrm>
          <a:prstGeom prst="rect">
            <a:avLst/>
          </a:prstGeom>
        </p:spPr>
      </p:pic>
    </p:spTree>
    <p:extLst>
      <p:ext uri="{BB962C8B-B14F-4D97-AF65-F5344CB8AC3E}">
        <p14:creationId xmlns:p14="http://schemas.microsoft.com/office/powerpoint/2010/main" val="19682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a:xfrm>
            <a:off x="789534" y="1361174"/>
            <a:ext cx="6451834" cy="4815787"/>
          </a:xfrm>
        </p:spPr>
        <p:txBody>
          <a:bodyPr>
            <a:normAutofit lnSpcReduction="10000"/>
          </a:bodyPr>
          <a:lstStyle/>
          <a:p>
            <a:pPr marL="0" indent="0">
              <a:lnSpc>
                <a:spcPct val="150000"/>
              </a:lnSpc>
              <a:buNone/>
            </a:pPr>
            <a:r>
              <a:rPr lang="ja-JP" altLang="en-US">
                <a:latin typeface="Meiryo UI"/>
                <a:ea typeface="Meiryo UI"/>
              </a:rPr>
              <a:t>カロリー計算 </a:t>
            </a:r>
            <a:endParaRPr lang="en-US" altLang="ja-JP">
              <a:latin typeface="Meiryo UI"/>
              <a:ea typeface="Meiryo UI"/>
            </a:endParaRPr>
          </a:p>
          <a:p>
            <a:pPr marL="0" indent="0">
              <a:lnSpc>
                <a:spcPct val="150000"/>
              </a:lnSpc>
              <a:buNone/>
            </a:pPr>
            <a:r>
              <a:rPr lang="ja-JP" altLang="en-US">
                <a:latin typeface="Meiryo UI"/>
                <a:ea typeface="Meiryo UI"/>
              </a:rPr>
              <a:t>・</a:t>
            </a:r>
            <a:r>
              <a:rPr lang="ja-JP" altLang="en-US" sz="2400">
                <a:latin typeface="Meiryo UI"/>
                <a:ea typeface="Meiryo UI"/>
              </a:rPr>
              <a:t>選択した運動ごとに歩数か時間かを判別</a:t>
            </a:r>
            <a:endParaRPr lang="en-US" altLang="ja-JP" sz="2400">
              <a:latin typeface="Meiryo UI"/>
              <a:ea typeface="Meiryo UI"/>
            </a:endParaRPr>
          </a:p>
          <a:p>
            <a:pPr marL="0" indent="0">
              <a:lnSpc>
                <a:spcPct val="150000"/>
              </a:lnSpc>
              <a:buNone/>
            </a:pPr>
            <a:endParaRPr lang="en-US" altLang="ja-JP" sz="2400" b="1">
              <a:solidFill>
                <a:schemeClr val="accent2"/>
              </a:solidFill>
              <a:latin typeface="Meiryo UI"/>
              <a:ea typeface="Meiryo UI"/>
            </a:endParaRPr>
          </a:p>
          <a:p>
            <a:pPr marL="0" indent="0">
              <a:lnSpc>
                <a:spcPct val="150000"/>
              </a:lnSpc>
              <a:buNone/>
            </a:pPr>
            <a:endParaRPr lang="en-US" altLang="ja-JP" sz="2400" b="1">
              <a:solidFill>
                <a:schemeClr val="accent2"/>
              </a:solidFill>
              <a:latin typeface="Meiryo UI"/>
              <a:ea typeface="Meiryo UI"/>
            </a:endParaRPr>
          </a:p>
          <a:p>
            <a:pPr marL="0" indent="0">
              <a:lnSpc>
                <a:spcPct val="150000"/>
              </a:lnSpc>
              <a:buNone/>
            </a:pPr>
            <a:r>
              <a:rPr lang="ja-JP" altLang="en-US" sz="2400" b="1">
                <a:solidFill>
                  <a:schemeClr val="accent2"/>
                </a:solidFill>
                <a:latin typeface="Meiryo UI"/>
                <a:ea typeface="Meiryo UI"/>
              </a:rPr>
              <a:t>→自動で消費カロリーを計算し表示</a:t>
            </a:r>
            <a:endParaRPr lang="en-US" altLang="ja-JP" sz="2400" b="1">
              <a:solidFill>
                <a:schemeClr val="accent2"/>
              </a:solidFill>
              <a:latin typeface="Meiryo UI"/>
              <a:ea typeface="Meiryo UI"/>
            </a:endParaRPr>
          </a:p>
          <a:p>
            <a:pPr marL="0" indent="0">
              <a:lnSpc>
                <a:spcPct val="150000"/>
              </a:lnSpc>
              <a:buNone/>
            </a:pPr>
            <a:r>
              <a:rPr lang="ja-JP" altLang="en-US" sz="2400">
                <a:latin typeface="Meiryo UI"/>
                <a:ea typeface="Meiryo UI"/>
              </a:rPr>
              <a:t>・チェックをつけ登録</a:t>
            </a:r>
            <a:endParaRPr lang="en-US" altLang="ja-JP" sz="2400">
              <a:latin typeface="Meiryo UI"/>
              <a:ea typeface="Meiryo UI"/>
            </a:endParaRPr>
          </a:p>
          <a:p>
            <a:pPr marL="0" indent="0">
              <a:lnSpc>
                <a:spcPct val="150000"/>
              </a:lnSpc>
              <a:buNone/>
            </a:pPr>
            <a:r>
              <a:rPr lang="ja-JP" altLang="en-US" sz="2400">
                <a:latin typeface="Meiryo UI"/>
                <a:ea typeface="Meiryo UI"/>
              </a:rPr>
              <a:t>→運動結果画面に反映される</a:t>
            </a:r>
            <a:endParaRPr lang="en-US" altLang="ja-JP" sz="2400">
              <a:latin typeface="Meiryo UI"/>
              <a:ea typeface="Meiryo UI"/>
            </a:endParaRPr>
          </a:p>
          <a:p>
            <a:pPr marL="0" indent="0">
              <a:lnSpc>
                <a:spcPct val="150000"/>
              </a:lnSpc>
              <a:buNone/>
            </a:pPr>
            <a:endParaRPr lang="en-US" altLang="ja-JP">
              <a:latin typeface="Meiryo UI"/>
              <a:ea typeface="Meiryo UI"/>
            </a:endParaRPr>
          </a:p>
        </p:txBody>
      </p:sp>
      <p:sp>
        <p:nvSpPr>
          <p:cNvPr id="7" name="タイトル 1">
            <a:extLst>
              <a:ext uri="{FF2B5EF4-FFF2-40B4-BE49-F238E27FC236}">
                <a16:creationId xmlns:a16="http://schemas.microsoft.com/office/drawing/2014/main" id="{8BEA47E7-0169-1C45-B3F5-8AE7A343E3CC}"/>
              </a:ext>
            </a:extLst>
          </p:cNvPr>
          <p:cNvSpPr>
            <a:spLocks noGrp="1"/>
          </p:cNvSpPr>
          <p:nvPr>
            <p:ph type="title"/>
          </p:nvPr>
        </p:nvSpPr>
        <p:spPr>
          <a:xfrm>
            <a:off x="498389" y="35611"/>
            <a:ext cx="10515600" cy="1325563"/>
          </a:xfrm>
        </p:spPr>
        <p:txBody>
          <a:bodyPr/>
          <a:lstStyle/>
          <a:p>
            <a:r>
              <a:rPr kumimoji="1" lang="ja-JP" altLang="en-US" b="1">
                <a:solidFill>
                  <a:srgbClr val="52734D"/>
                </a:solidFill>
                <a:latin typeface="Meiryo UI"/>
                <a:ea typeface="Meiryo UI"/>
              </a:rPr>
              <a:t>運動登録（その他）</a:t>
            </a:r>
            <a:endParaRPr kumimoji="1" lang="ja-JP" altLang="en-US"/>
          </a:p>
        </p:txBody>
      </p:sp>
      <p:pic>
        <p:nvPicPr>
          <p:cNvPr id="4" name="図 3" descr="テキスト&#10;&#10;自動的に生成された説明">
            <a:extLst>
              <a:ext uri="{FF2B5EF4-FFF2-40B4-BE49-F238E27FC236}">
                <a16:creationId xmlns:a16="http://schemas.microsoft.com/office/drawing/2014/main" id="{56AAF58E-0AC3-D905-7CA4-F55487C6A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26" y="2702931"/>
            <a:ext cx="4689101" cy="1452138"/>
          </a:xfrm>
          <a:prstGeom prst="rect">
            <a:avLst/>
          </a:prstGeom>
        </p:spPr>
      </p:pic>
    </p:spTree>
    <p:extLst>
      <p:ext uri="{BB962C8B-B14F-4D97-AF65-F5344CB8AC3E}">
        <p14:creationId xmlns:p14="http://schemas.microsoft.com/office/powerpoint/2010/main" val="343107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DBC4A69-8BA9-07E7-69A8-9443A8FFADED}"/>
              </a:ext>
            </a:extLst>
          </p:cNvPr>
          <p:cNvSpPr>
            <a:spLocks noGrp="1"/>
          </p:cNvSpPr>
          <p:nvPr>
            <p:ph idx="1"/>
          </p:nvPr>
        </p:nvSpPr>
        <p:spPr>
          <a:xfrm>
            <a:off x="838200" y="1393006"/>
            <a:ext cx="10515600" cy="4351338"/>
          </a:xfrm>
        </p:spPr>
        <p:txBody>
          <a:bodyPr/>
          <a:lstStyle/>
          <a:p>
            <a:r>
              <a:rPr lang="ja-JP" altLang="en-US">
                <a:latin typeface="Meiryo UI"/>
                <a:ea typeface="Meiryo UI"/>
              </a:rPr>
              <a:t>入力フォーム値を取得するプログラム→</a:t>
            </a:r>
            <a:r>
              <a:rPr lang="en-US" altLang="ja-JP">
                <a:latin typeface="Meiryo UI"/>
                <a:ea typeface="Meiryo UI"/>
              </a:rPr>
              <a:t>JSP</a:t>
            </a:r>
            <a:r>
              <a:rPr lang="ja-JP" altLang="en-US">
                <a:latin typeface="Meiryo UI"/>
                <a:ea typeface="Meiryo UI"/>
              </a:rPr>
              <a:t>と合わせる難しさ</a:t>
            </a:r>
            <a:endParaRPr lang="en-US" altLang="ja-JP">
              <a:latin typeface="Meiryo UI"/>
              <a:ea typeface="Meiryo UI"/>
            </a:endParaRPr>
          </a:p>
          <a:p>
            <a:pPr marL="0" indent="0">
              <a:buNone/>
            </a:pPr>
            <a:r>
              <a:rPr lang="ja-JP" altLang="en-US" sz="2800" b="1">
                <a:solidFill>
                  <a:schemeClr val="accent2"/>
                </a:solidFill>
                <a:latin typeface="Meiryo UI"/>
                <a:ea typeface="Meiryo UI"/>
              </a:rPr>
              <a:t>　→</a:t>
            </a:r>
            <a:r>
              <a:rPr lang="ja-JP" altLang="en-US" b="1">
                <a:solidFill>
                  <a:schemeClr val="accent2"/>
                </a:solidFill>
                <a:latin typeface="Meiryo UI"/>
                <a:ea typeface="Meiryo UI"/>
              </a:rPr>
              <a:t>チームと相談し解決</a:t>
            </a:r>
            <a:endParaRPr lang="en-US" altLang="ja-JP" sz="2800" b="1">
              <a:solidFill>
                <a:schemeClr val="accent2"/>
              </a:solidFill>
              <a:latin typeface="Meiryo UI"/>
              <a:ea typeface="Meiryo UI"/>
            </a:endParaRPr>
          </a:p>
          <a:p>
            <a:endParaRPr lang="en-US" altLang="ja-JP">
              <a:latin typeface="Meiryo UI"/>
              <a:ea typeface="Meiryo UI"/>
            </a:endParaRPr>
          </a:p>
          <a:p>
            <a:pPr marL="0" indent="0">
              <a:buNone/>
            </a:pPr>
            <a:endParaRPr lang="en-US" altLang="ja-JP">
              <a:latin typeface="Meiryo UI"/>
              <a:ea typeface="Meiryo UI"/>
            </a:endParaRPr>
          </a:p>
          <a:p>
            <a:pPr marL="0" indent="0">
              <a:buNone/>
            </a:pPr>
            <a:endParaRPr lang="ja-JP" altLang="en-US">
              <a:latin typeface="Meiryo UI"/>
              <a:ea typeface="Meiryo UI"/>
            </a:endParaRPr>
          </a:p>
        </p:txBody>
      </p:sp>
      <p:sp>
        <p:nvSpPr>
          <p:cNvPr id="28" name="矢印: 五方向 27">
            <a:extLst>
              <a:ext uri="{FF2B5EF4-FFF2-40B4-BE49-F238E27FC236}">
                <a16:creationId xmlns:a16="http://schemas.microsoft.com/office/drawing/2014/main" id="{32C2153B-2271-D93F-D06C-26E8D456B903}"/>
              </a:ext>
            </a:extLst>
          </p:cNvPr>
          <p:cNvSpPr/>
          <p:nvPr/>
        </p:nvSpPr>
        <p:spPr>
          <a:xfrm>
            <a:off x="379301" y="2674244"/>
            <a:ext cx="2832913" cy="1469973"/>
          </a:xfrm>
          <a:prstGeom prst="homePlat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eiryo UI" panose="020B0604030504040204" pitchFamily="50" charset="-128"/>
                <a:ea typeface="Meiryo UI" panose="020B0604030504040204" pitchFamily="50" charset="-128"/>
              </a:rPr>
              <a:t>チェックされた場合</a:t>
            </a:r>
            <a:endParaRPr lang="en-US" altLang="ja-JP">
              <a:solidFill>
                <a:schemeClr val="tx1"/>
              </a:solidFill>
              <a:latin typeface="Meiryo UI" panose="020B0604030504040204" pitchFamily="50" charset="-128"/>
              <a:ea typeface="Meiryo UI" panose="020B0604030504040204" pitchFamily="50" charset="-128"/>
            </a:endParaRPr>
          </a:p>
          <a:p>
            <a:pPr algn="ctr"/>
            <a:r>
              <a:rPr lang="ja-JP" altLang="en-US">
                <a:solidFill>
                  <a:schemeClr val="tx1"/>
                </a:solidFill>
                <a:latin typeface="Meiryo UI" panose="020B0604030504040204" pitchFamily="50" charset="-128"/>
                <a:ea typeface="Meiryo UI" panose="020B0604030504040204" pitchFamily="50" charset="-128"/>
              </a:rPr>
              <a:t>運動名、時間、歩数</a:t>
            </a:r>
            <a:endParaRPr lang="en-US" altLang="ja-JP">
              <a:solidFill>
                <a:schemeClr val="tx1"/>
              </a:solidFill>
              <a:latin typeface="Meiryo UI" panose="020B0604030504040204" pitchFamily="50" charset="-128"/>
              <a:ea typeface="Meiryo UI" panose="020B0604030504040204" pitchFamily="50" charset="-128"/>
            </a:endParaRPr>
          </a:p>
          <a:p>
            <a:pPr algn="ctr"/>
            <a:r>
              <a:rPr kumimoji="1" lang="ja-JP" altLang="en-US">
                <a:solidFill>
                  <a:schemeClr val="tx1"/>
                </a:solidFill>
                <a:latin typeface="Meiryo UI" panose="020B0604030504040204" pitchFamily="50" charset="-128"/>
                <a:ea typeface="Meiryo UI" panose="020B0604030504040204" pitchFamily="50" charset="-128"/>
              </a:rPr>
              <a:t>消費カロリーを取得</a:t>
            </a:r>
          </a:p>
        </p:txBody>
      </p:sp>
      <p:sp>
        <p:nvSpPr>
          <p:cNvPr id="31" name="矢印: 五方向 30">
            <a:extLst>
              <a:ext uri="{FF2B5EF4-FFF2-40B4-BE49-F238E27FC236}">
                <a16:creationId xmlns:a16="http://schemas.microsoft.com/office/drawing/2014/main" id="{48D5B7D1-C998-0A4A-CFC7-6A85D1B9FC4D}"/>
              </a:ext>
            </a:extLst>
          </p:cNvPr>
          <p:cNvSpPr/>
          <p:nvPr/>
        </p:nvSpPr>
        <p:spPr>
          <a:xfrm>
            <a:off x="379301" y="5821875"/>
            <a:ext cx="2832913" cy="840987"/>
          </a:xfrm>
          <a:prstGeom prst="homePlat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eiryo UI" panose="020B0604030504040204" pitchFamily="50" charset="-128"/>
                <a:ea typeface="Meiryo UI" panose="020B0604030504040204" pitchFamily="50" charset="-128"/>
              </a:rPr>
              <a:t>歩数が未入力の場合</a:t>
            </a:r>
            <a:endParaRPr lang="en-US" altLang="ja-JP">
              <a:solidFill>
                <a:schemeClr val="tx1"/>
              </a:solidFill>
              <a:latin typeface="Meiryo UI" panose="020B0604030504040204" pitchFamily="50" charset="-128"/>
              <a:ea typeface="Meiryo UI" panose="020B0604030504040204" pitchFamily="50" charset="-128"/>
            </a:endParaRPr>
          </a:p>
          <a:p>
            <a:pPr algn="ctr"/>
            <a:r>
              <a:rPr kumimoji="1" lang="ja-JP" altLang="en-US">
                <a:solidFill>
                  <a:schemeClr val="tx1"/>
                </a:solidFill>
                <a:latin typeface="Meiryo UI" panose="020B0604030504040204" pitchFamily="50" charset="-128"/>
                <a:ea typeface="Meiryo UI" panose="020B0604030504040204" pitchFamily="50" charset="-128"/>
              </a:rPr>
              <a:t>→時間を取得する</a:t>
            </a:r>
          </a:p>
        </p:txBody>
      </p:sp>
      <p:sp>
        <p:nvSpPr>
          <p:cNvPr id="32" name="矢印: 五方向 31">
            <a:extLst>
              <a:ext uri="{FF2B5EF4-FFF2-40B4-BE49-F238E27FC236}">
                <a16:creationId xmlns:a16="http://schemas.microsoft.com/office/drawing/2014/main" id="{4F3AC180-CFFF-4248-575A-BCCF2F45EE39}"/>
              </a:ext>
            </a:extLst>
          </p:cNvPr>
          <p:cNvSpPr/>
          <p:nvPr/>
        </p:nvSpPr>
        <p:spPr>
          <a:xfrm>
            <a:off x="379302" y="4935189"/>
            <a:ext cx="2832913" cy="840987"/>
          </a:xfrm>
          <a:prstGeom prst="homePlat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eiryo UI" panose="020B0604030504040204" pitchFamily="50" charset="-128"/>
                <a:ea typeface="Meiryo UI" panose="020B0604030504040204" pitchFamily="50" charset="-128"/>
              </a:rPr>
              <a:t>時間が未入力</a:t>
            </a:r>
            <a:endParaRPr lang="en-US" altLang="ja-JP">
              <a:solidFill>
                <a:schemeClr val="tx1"/>
              </a:solidFill>
              <a:latin typeface="Meiryo UI" panose="020B0604030504040204" pitchFamily="50" charset="-128"/>
              <a:ea typeface="Meiryo UI" panose="020B0604030504040204" pitchFamily="50" charset="-128"/>
            </a:endParaRPr>
          </a:p>
          <a:p>
            <a:pPr algn="ctr"/>
            <a:r>
              <a:rPr lang="ja-JP" altLang="en-US">
                <a:solidFill>
                  <a:schemeClr val="tx1"/>
                </a:solidFill>
                <a:latin typeface="Meiryo UI" panose="020B0604030504040204" pitchFamily="50" charset="-128"/>
                <a:ea typeface="Meiryo UI" panose="020B0604030504040204" pitchFamily="50" charset="-128"/>
              </a:rPr>
              <a:t>→歩数</a:t>
            </a:r>
            <a:r>
              <a:rPr kumimoji="1" lang="ja-JP" altLang="en-US">
                <a:solidFill>
                  <a:schemeClr val="tx1"/>
                </a:solidFill>
                <a:latin typeface="Meiryo UI" panose="020B0604030504040204" pitchFamily="50" charset="-128"/>
                <a:ea typeface="Meiryo UI" panose="020B0604030504040204" pitchFamily="50" charset="-128"/>
              </a:rPr>
              <a:t>を取得する</a:t>
            </a:r>
          </a:p>
        </p:txBody>
      </p:sp>
      <p:sp>
        <p:nvSpPr>
          <p:cNvPr id="6" name="タイトル 1">
            <a:extLst>
              <a:ext uri="{FF2B5EF4-FFF2-40B4-BE49-F238E27FC236}">
                <a16:creationId xmlns:a16="http://schemas.microsoft.com/office/drawing/2014/main" id="{DF91FFDC-CE4F-112B-9159-F6098D08F35E}"/>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苦労した点</a:t>
            </a:r>
            <a:endParaRPr kumimoji="1" lang="ja-JP" altLang="en-US"/>
          </a:p>
        </p:txBody>
      </p:sp>
      <p:pic>
        <p:nvPicPr>
          <p:cNvPr id="7" name="図 6" descr="テキスト&#10;&#10;自動的に生成された説明">
            <a:extLst>
              <a:ext uri="{FF2B5EF4-FFF2-40B4-BE49-F238E27FC236}">
                <a16:creationId xmlns:a16="http://schemas.microsoft.com/office/drawing/2014/main" id="{A4092552-55E7-6E48-7EC3-88BCC69B4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963" y="2630002"/>
            <a:ext cx="8550733" cy="4032859"/>
          </a:xfrm>
          <a:prstGeom prst="rect">
            <a:avLst/>
          </a:prstGeom>
        </p:spPr>
      </p:pic>
    </p:spTree>
    <p:extLst>
      <p:ext uri="{BB962C8B-B14F-4D97-AF65-F5344CB8AC3E}">
        <p14:creationId xmlns:p14="http://schemas.microsoft.com/office/powerpoint/2010/main" val="89657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a:xfrm>
            <a:off x="864546" y="1444624"/>
            <a:ext cx="10515600" cy="4351338"/>
          </a:xfrm>
        </p:spPr>
        <p:txBody>
          <a:bodyPr vert="horz" lIns="91440" tIns="45720" rIns="91440" bIns="45720" rtlCol="0" anchor="t">
            <a:normAutofit/>
          </a:bodyPr>
          <a:lstStyle/>
          <a:p>
            <a:pPr marL="0" indent="0" algn="ctr">
              <a:buNone/>
            </a:pPr>
            <a:r>
              <a:rPr lang="ja-JP" altLang="en-US">
                <a:latin typeface="Meiryo UI"/>
                <a:ea typeface="Meiryo UI"/>
              </a:rPr>
              <a:t>初期表示  ：　　当日の運動結果画面</a:t>
            </a:r>
            <a:endParaRPr lang="ja-JP"/>
          </a:p>
          <a:p>
            <a:endParaRPr lang="ja-JP" altLang="en-US">
              <a:latin typeface="Meiryo UI"/>
              <a:ea typeface="Meiryo UI"/>
            </a:endParaRPr>
          </a:p>
          <a:p>
            <a:endParaRPr lang="ja-JP" altLang="en-US">
              <a:latin typeface="Meiryo UI"/>
              <a:ea typeface="Meiryo UI"/>
            </a:endParaRPr>
          </a:p>
        </p:txBody>
      </p:sp>
      <p:pic>
        <p:nvPicPr>
          <p:cNvPr id="4" name="図 3" descr="グラフィカル ユーザー インターフェイス, アプリケーション&#10;&#10;説明は自動で生成されたものです">
            <a:extLst>
              <a:ext uri="{FF2B5EF4-FFF2-40B4-BE49-F238E27FC236}">
                <a16:creationId xmlns:a16="http://schemas.microsoft.com/office/drawing/2014/main" id="{A9FF92CB-2431-4848-7939-A9D9864EF991}"/>
              </a:ext>
            </a:extLst>
          </p:cNvPr>
          <p:cNvPicPr>
            <a:picLocks noChangeAspect="1"/>
          </p:cNvPicPr>
          <p:nvPr/>
        </p:nvPicPr>
        <p:blipFill rotWithShape="1">
          <a:blip r:embed="rId3"/>
          <a:srcRect r="2741" b="12778"/>
          <a:stretch/>
        </p:blipFill>
        <p:spPr>
          <a:xfrm>
            <a:off x="1660687" y="2102610"/>
            <a:ext cx="8872016" cy="4469753"/>
          </a:xfrm>
          <a:prstGeom prst="rect">
            <a:avLst/>
          </a:prstGeom>
          <a:ln>
            <a:solidFill>
              <a:schemeClr val="tx1"/>
            </a:solidFill>
          </a:ln>
        </p:spPr>
      </p:pic>
      <p:sp>
        <p:nvSpPr>
          <p:cNvPr id="7" name="テキスト ボックス 6">
            <a:extLst>
              <a:ext uri="{FF2B5EF4-FFF2-40B4-BE49-F238E27FC236}">
                <a16:creationId xmlns:a16="http://schemas.microsoft.com/office/drawing/2014/main" id="{D500E2D2-8E4D-97F3-013C-49A06D79877C}"/>
              </a:ext>
            </a:extLst>
          </p:cNvPr>
          <p:cNvSpPr txBox="1"/>
          <p:nvPr/>
        </p:nvSpPr>
        <p:spPr>
          <a:xfrm>
            <a:off x="734697" y="4381080"/>
            <a:ext cx="223692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③キャラクター</a:t>
            </a:r>
          </a:p>
        </p:txBody>
      </p:sp>
      <p:sp>
        <p:nvSpPr>
          <p:cNvPr id="11" name="テキスト ボックス 10">
            <a:extLst>
              <a:ext uri="{FF2B5EF4-FFF2-40B4-BE49-F238E27FC236}">
                <a16:creationId xmlns:a16="http://schemas.microsoft.com/office/drawing/2014/main" id="{B12A52D5-3C40-404D-AE52-C9B65DEAACB3}"/>
              </a:ext>
            </a:extLst>
          </p:cNvPr>
          <p:cNvSpPr txBox="1"/>
          <p:nvPr/>
        </p:nvSpPr>
        <p:spPr>
          <a:xfrm>
            <a:off x="8528421" y="2331799"/>
            <a:ext cx="13120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①目標</a:t>
            </a:r>
          </a:p>
        </p:txBody>
      </p:sp>
      <p:sp>
        <p:nvSpPr>
          <p:cNvPr id="13" name="テキスト ボックス 12">
            <a:extLst>
              <a:ext uri="{FF2B5EF4-FFF2-40B4-BE49-F238E27FC236}">
                <a16:creationId xmlns:a16="http://schemas.microsoft.com/office/drawing/2014/main" id="{9D492636-968D-9E58-3E51-7327D603F269}"/>
              </a:ext>
            </a:extLst>
          </p:cNvPr>
          <p:cNvSpPr txBox="1"/>
          <p:nvPr/>
        </p:nvSpPr>
        <p:spPr>
          <a:xfrm>
            <a:off x="9835672" y="6161592"/>
            <a:ext cx="186014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④運動記録</a:t>
            </a:r>
          </a:p>
        </p:txBody>
      </p:sp>
      <p:cxnSp>
        <p:nvCxnSpPr>
          <p:cNvPr id="20" name="直線矢印コネクタ 19">
            <a:extLst>
              <a:ext uri="{FF2B5EF4-FFF2-40B4-BE49-F238E27FC236}">
                <a16:creationId xmlns:a16="http://schemas.microsoft.com/office/drawing/2014/main" id="{888112AB-B5A6-ABD1-A014-9BBB27237FBC}"/>
              </a:ext>
            </a:extLst>
          </p:cNvPr>
          <p:cNvCxnSpPr/>
          <p:nvPr/>
        </p:nvCxnSpPr>
        <p:spPr>
          <a:xfrm>
            <a:off x="734805" y="2551455"/>
            <a:ext cx="406401" cy="395357"/>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2" name="直線矢印コネクタ 21">
            <a:extLst>
              <a:ext uri="{FF2B5EF4-FFF2-40B4-BE49-F238E27FC236}">
                <a16:creationId xmlns:a16="http://schemas.microsoft.com/office/drawing/2014/main" id="{45184219-3C53-DB5F-1E4B-9B3F2D1B0645}"/>
              </a:ext>
            </a:extLst>
          </p:cNvPr>
          <p:cNvCxnSpPr/>
          <p:nvPr/>
        </p:nvCxnSpPr>
        <p:spPr>
          <a:xfrm flipV="1">
            <a:off x="2158033" y="3453430"/>
            <a:ext cx="1057966" cy="852557"/>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716F881A-82AF-6F07-23CC-A3A07A3A9DAE}"/>
              </a:ext>
            </a:extLst>
          </p:cNvPr>
          <p:cNvCxnSpPr>
            <a:cxnSpLocks/>
          </p:cNvCxnSpPr>
          <p:nvPr/>
        </p:nvCxnSpPr>
        <p:spPr>
          <a:xfrm>
            <a:off x="7382288" y="2547243"/>
            <a:ext cx="1146133" cy="0"/>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 name="直線矢印コネクタ 5">
            <a:extLst>
              <a:ext uri="{FF2B5EF4-FFF2-40B4-BE49-F238E27FC236}">
                <a16:creationId xmlns:a16="http://schemas.microsoft.com/office/drawing/2014/main" id="{4C5EC309-DC36-733B-819A-E3EA11831B41}"/>
              </a:ext>
            </a:extLst>
          </p:cNvPr>
          <p:cNvCxnSpPr>
            <a:cxnSpLocks/>
          </p:cNvCxnSpPr>
          <p:nvPr/>
        </p:nvCxnSpPr>
        <p:spPr>
          <a:xfrm>
            <a:off x="1141206" y="2946812"/>
            <a:ext cx="1594105" cy="0"/>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68D98C22-9BDB-FD67-CE0D-445FC4955E3F}"/>
              </a:ext>
            </a:extLst>
          </p:cNvPr>
          <p:cNvCxnSpPr>
            <a:cxnSpLocks/>
          </p:cNvCxnSpPr>
          <p:nvPr/>
        </p:nvCxnSpPr>
        <p:spPr>
          <a:xfrm flipV="1">
            <a:off x="7831361" y="2547243"/>
            <a:ext cx="705861" cy="446369"/>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5" name="直線矢印コネクタ 14">
            <a:extLst>
              <a:ext uri="{FF2B5EF4-FFF2-40B4-BE49-F238E27FC236}">
                <a16:creationId xmlns:a16="http://schemas.microsoft.com/office/drawing/2014/main" id="{95950855-2949-0120-9C53-C9BFE85BFB7E}"/>
              </a:ext>
            </a:extLst>
          </p:cNvPr>
          <p:cNvCxnSpPr>
            <a:cxnSpLocks/>
          </p:cNvCxnSpPr>
          <p:nvPr/>
        </p:nvCxnSpPr>
        <p:spPr>
          <a:xfrm>
            <a:off x="6096000" y="6377035"/>
            <a:ext cx="3752407" cy="0"/>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BF784FAC-3CE6-BA0D-08DE-40253CEDF796}"/>
              </a:ext>
            </a:extLst>
          </p:cNvPr>
          <p:cNvCxnSpPr>
            <a:cxnSpLocks/>
          </p:cNvCxnSpPr>
          <p:nvPr/>
        </p:nvCxnSpPr>
        <p:spPr>
          <a:xfrm>
            <a:off x="8288594" y="5516370"/>
            <a:ext cx="1551838" cy="860665"/>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6BB1C020-839B-3F0D-1345-E2F0E6650B13}"/>
              </a:ext>
            </a:extLst>
          </p:cNvPr>
          <p:cNvSpPr txBox="1"/>
          <p:nvPr/>
        </p:nvSpPr>
        <p:spPr>
          <a:xfrm>
            <a:off x="41749" y="2237698"/>
            <a:ext cx="138589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b="1">
                <a:solidFill>
                  <a:schemeClr val="accent2"/>
                </a:solidFill>
                <a:latin typeface="Meiryo UI" panose="020B0604030504040204" pitchFamily="50" charset="-128"/>
                <a:ea typeface="Meiryo UI" panose="020B0604030504040204" pitchFamily="50" charset="-128"/>
              </a:rPr>
              <a:t>②レベル</a:t>
            </a:r>
          </a:p>
        </p:txBody>
      </p:sp>
      <p:sp>
        <p:nvSpPr>
          <p:cNvPr id="12" name="テキスト ボックス 11">
            <a:extLst>
              <a:ext uri="{FF2B5EF4-FFF2-40B4-BE49-F238E27FC236}">
                <a16:creationId xmlns:a16="http://schemas.microsoft.com/office/drawing/2014/main" id="{F4EC5304-AA67-B879-A900-525687F704D4}"/>
              </a:ext>
            </a:extLst>
          </p:cNvPr>
          <p:cNvSpPr txBox="1"/>
          <p:nvPr/>
        </p:nvSpPr>
        <p:spPr>
          <a:xfrm>
            <a:off x="3455008" y="3732642"/>
            <a:ext cx="5281983" cy="800219"/>
          </a:xfrm>
          <a:prstGeom prst="rect">
            <a:avLst/>
          </a:prstGeom>
          <a:solidFill>
            <a:srgbClr val="8ED973">
              <a:alpha val="90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600" b="1">
                <a:solidFill>
                  <a:schemeClr val="bg1"/>
                </a:solidFill>
                <a:ea typeface="游ゴシック"/>
              </a:rPr>
              <a:t>モチベーション</a:t>
            </a:r>
            <a:r>
              <a:rPr lang="en-US" altLang="ja-JP" sz="4600" b="1">
                <a:solidFill>
                  <a:schemeClr val="bg1"/>
                </a:solidFill>
                <a:ea typeface="游ゴシック"/>
              </a:rPr>
              <a:t>up!</a:t>
            </a:r>
          </a:p>
        </p:txBody>
      </p:sp>
      <p:sp>
        <p:nvSpPr>
          <p:cNvPr id="10" name="タイトル 1">
            <a:extLst>
              <a:ext uri="{FF2B5EF4-FFF2-40B4-BE49-F238E27FC236}">
                <a16:creationId xmlns:a16="http://schemas.microsoft.com/office/drawing/2014/main" id="{808EDCDA-B04D-0850-A03A-30DB503532D0}"/>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運動結果画面(ホーム)</a:t>
            </a:r>
            <a:endParaRPr kumimoji="1" lang="ja-JP" altLang="en-US"/>
          </a:p>
        </p:txBody>
      </p:sp>
    </p:spTree>
    <p:extLst>
      <p:ext uri="{BB962C8B-B14F-4D97-AF65-F5344CB8AC3E}">
        <p14:creationId xmlns:p14="http://schemas.microsoft.com/office/powerpoint/2010/main" val="12033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p:txBody>
          <a:bodyPr vert="horz" lIns="91440" tIns="45720" rIns="91440" bIns="45720" rtlCol="0" anchor="t">
            <a:normAutofit/>
          </a:bodyPr>
          <a:lstStyle/>
          <a:p>
            <a:r>
              <a:rPr lang="ja-JP" altLang="en-US">
                <a:latin typeface="Meiryo UI"/>
                <a:ea typeface="Meiryo UI"/>
              </a:rPr>
              <a:t>目標</a:t>
            </a:r>
            <a:r>
              <a:rPr lang="en-US" altLang="ja-JP">
                <a:latin typeface="Meiryo UI"/>
                <a:ea typeface="Meiryo UI"/>
              </a:rPr>
              <a:t>(</a:t>
            </a:r>
            <a:r>
              <a:rPr lang="ja-JP" altLang="en-US">
                <a:latin typeface="Meiryo UI"/>
                <a:ea typeface="Meiryo UI"/>
              </a:rPr>
              <a:t>①</a:t>
            </a:r>
            <a:r>
              <a:rPr lang="en-US" altLang="ja-JP">
                <a:latin typeface="Meiryo UI"/>
                <a:ea typeface="Meiryo UI"/>
              </a:rPr>
              <a:t>)</a:t>
            </a:r>
            <a:r>
              <a:rPr lang="ja-JP" altLang="en-US">
                <a:latin typeface="Meiryo UI"/>
                <a:ea typeface="Meiryo UI"/>
              </a:rPr>
              <a:t>    ：　　レベルに合わせた目標と達成までの残り歩数</a:t>
            </a:r>
            <a:endParaRPr lang="ja-JP">
              <a:latin typeface="游ゴシック"/>
              <a:ea typeface="游ゴシック"/>
            </a:endParaRPr>
          </a:p>
          <a:p>
            <a:pPr marL="0" indent="0" algn="ctr">
              <a:buNone/>
            </a:pPr>
            <a:r>
              <a:rPr lang="ja-JP" altLang="en-US">
                <a:latin typeface="Meiryo UI"/>
                <a:ea typeface="Meiryo UI"/>
              </a:rPr>
              <a:t> 　 →ユーザー情報に合わせて計算</a:t>
            </a:r>
            <a:endParaRPr lang="ja-JP">
              <a:ea typeface="游ゴシック"/>
            </a:endParaRPr>
          </a:p>
          <a:p>
            <a:r>
              <a:rPr lang="ja-JP">
                <a:latin typeface="Meiryo UI"/>
                <a:ea typeface="Meiryo UI"/>
              </a:rPr>
              <a:t>レベル</a:t>
            </a:r>
            <a:r>
              <a:rPr lang="en-US" altLang="ja-JP">
                <a:latin typeface="Meiryo UI"/>
                <a:ea typeface="Meiryo UI"/>
              </a:rPr>
              <a:t>(</a:t>
            </a:r>
            <a:r>
              <a:rPr lang="ja-JP" altLang="en-US">
                <a:latin typeface="Meiryo UI"/>
                <a:ea typeface="Meiryo UI"/>
              </a:rPr>
              <a:t>②</a:t>
            </a:r>
            <a:r>
              <a:rPr lang="en-US" altLang="ja-JP">
                <a:latin typeface="Meiryo UI"/>
                <a:ea typeface="Meiryo UI"/>
              </a:rPr>
              <a:t>)</a:t>
            </a:r>
            <a:r>
              <a:rPr lang="ja-JP" altLang="en-US">
                <a:latin typeface="Meiryo UI"/>
                <a:ea typeface="Meiryo UI"/>
              </a:rPr>
              <a:t>   ：　　これまでの目標達成日数でレベルアップ</a:t>
            </a:r>
            <a:endParaRPr lang="ja-JP">
              <a:latin typeface="Meiryo UI"/>
              <a:ea typeface="Meiryo UI"/>
            </a:endParaRPr>
          </a:p>
          <a:p>
            <a:r>
              <a:rPr lang="ja-JP">
                <a:latin typeface="Meiryo UI"/>
                <a:ea typeface="Meiryo UI"/>
              </a:rPr>
              <a:t>キャラクター</a:t>
            </a:r>
            <a:r>
              <a:rPr lang="en-US" altLang="ja-JP">
                <a:latin typeface="Meiryo UI"/>
                <a:ea typeface="Meiryo UI"/>
              </a:rPr>
              <a:t>(</a:t>
            </a:r>
            <a:r>
              <a:rPr lang="ja-JP" altLang="en-US">
                <a:latin typeface="Meiryo UI"/>
                <a:ea typeface="Meiryo UI"/>
              </a:rPr>
              <a:t>③</a:t>
            </a:r>
            <a:r>
              <a:rPr lang="en-US" altLang="ja-JP">
                <a:latin typeface="Meiryo UI"/>
                <a:ea typeface="Meiryo UI"/>
              </a:rPr>
              <a:t>)</a:t>
            </a:r>
            <a:r>
              <a:rPr lang="ja-JP" altLang="en-US">
                <a:latin typeface="Meiryo UI"/>
                <a:ea typeface="Meiryo UI"/>
              </a:rPr>
              <a:t> ：　　応援コメント</a:t>
            </a:r>
          </a:p>
          <a:p>
            <a:pPr marL="0" indent="0" algn="r">
              <a:buNone/>
            </a:pPr>
            <a:r>
              <a:rPr lang="ja-JP">
                <a:latin typeface="Meiryo UI"/>
                <a:ea typeface="Meiryo UI"/>
              </a:rPr>
              <a:t>➡</a:t>
            </a:r>
            <a:r>
              <a:rPr lang="ja-JP" sz="3200" b="1">
                <a:solidFill>
                  <a:schemeClr val="accent2"/>
                </a:solidFill>
                <a:latin typeface="Meiryo UI"/>
                <a:ea typeface="Meiryo UI"/>
              </a:rPr>
              <a:t>モチベーションup!</a:t>
            </a:r>
            <a:endParaRPr lang="ja-JP" altLang="en-US">
              <a:solidFill>
                <a:schemeClr val="accent2"/>
              </a:solidFill>
              <a:latin typeface="Meiryo UI"/>
              <a:ea typeface="Meiryo UI"/>
            </a:endParaRPr>
          </a:p>
          <a:p>
            <a:pPr marL="0" indent="0">
              <a:buNone/>
            </a:pPr>
            <a:endParaRPr lang="ja-JP" sz="3200" b="1">
              <a:solidFill>
                <a:schemeClr val="accent2"/>
              </a:solidFill>
              <a:latin typeface="Meiryo UI"/>
              <a:ea typeface="Meiryo UI"/>
            </a:endParaRPr>
          </a:p>
          <a:p>
            <a:r>
              <a:rPr lang="ja-JP" altLang="en-US">
                <a:latin typeface="Meiryo UI"/>
                <a:ea typeface="Meiryo UI"/>
              </a:rPr>
              <a:t>運動記録</a:t>
            </a:r>
            <a:r>
              <a:rPr lang="en-US" altLang="ja-JP">
                <a:latin typeface="Meiryo UI"/>
                <a:ea typeface="Meiryo UI"/>
              </a:rPr>
              <a:t>(</a:t>
            </a:r>
            <a:r>
              <a:rPr lang="ja-JP" altLang="en-US">
                <a:latin typeface="Meiryo UI"/>
                <a:ea typeface="Meiryo UI"/>
              </a:rPr>
              <a:t>④</a:t>
            </a:r>
            <a:r>
              <a:rPr lang="en-US" altLang="ja-JP">
                <a:latin typeface="Meiryo UI"/>
                <a:ea typeface="Meiryo UI"/>
              </a:rPr>
              <a:t>)</a:t>
            </a:r>
            <a:r>
              <a:rPr lang="ja-JP" altLang="en-US">
                <a:latin typeface="Meiryo UI"/>
                <a:ea typeface="Meiryo UI"/>
              </a:rPr>
              <a:t>  ：　　マップと一覧に記録を表示（削除も可能）</a:t>
            </a:r>
          </a:p>
        </p:txBody>
      </p:sp>
      <p:sp>
        <p:nvSpPr>
          <p:cNvPr id="6" name="タイトル 1">
            <a:extLst>
              <a:ext uri="{FF2B5EF4-FFF2-40B4-BE49-F238E27FC236}">
                <a16:creationId xmlns:a16="http://schemas.microsoft.com/office/drawing/2014/main" id="{D5B6FD47-5483-BF61-BED8-8AABED317601}"/>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運動結果画面(ホーム)</a:t>
            </a:r>
            <a:endParaRPr kumimoji="1" lang="ja-JP" altLang="en-US"/>
          </a:p>
        </p:txBody>
      </p:sp>
    </p:spTree>
    <p:extLst>
      <p:ext uri="{BB962C8B-B14F-4D97-AF65-F5344CB8AC3E}">
        <p14:creationId xmlns:p14="http://schemas.microsoft.com/office/powerpoint/2010/main" val="848892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p:txBody>
          <a:bodyPr vert="horz" lIns="91440" tIns="45720" rIns="91440" bIns="45720" rtlCol="0" anchor="t">
            <a:normAutofit/>
          </a:bodyPr>
          <a:lstStyle/>
          <a:p>
            <a:r>
              <a:rPr lang="ja-JP" altLang="en-US" b="1">
                <a:solidFill>
                  <a:schemeClr val="accent2"/>
                </a:solidFill>
                <a:latin typeface="Meiryo UI"/>
                <a:ea typeface="Meiryo UI"/>
              </a:rPr>
              <a:t>必要なデータが多すぎる！</a:t>
            </a:r>
            <a:endParaRPr lang="en-US" altLang="ja-JP" b="1">
              <a:solidFill>
                <a:schemeClr val="accent2"/>
              </a:solidFill>
              <a:latin typeface="Meiryo UI"/>
              <a:ea typeface="Meiryo UI"/>
            </a:endParaRPr>
          </a:p>
          <a:p>
            <a:endParaRPr lang="en-US" altLang="ja-JP" b="1">
              <a:solidFill>
                <a:schemeClr val="accent2"/>
              </a:solidFill>
              <a:latin typeface="Meiryo UI"/>
              <a:ea typeface="Meiryo UI"/>
            </a:endParaRPr>
          </a:p>
          <a:p>
            <a:r>
              <a:rPr lang="ja-JP" altLang="en-US">
                <a:latin typeface="Meiryo UI"/>
                <a:ea typeface="Meiryo UI"/>
              </a:rPr>
              <a:t>他の画面で登録したデータの表示／</a:t>
            </a:r>
            <a:r>
              <a:rPr lang="en-US" altLang="ja-JP">
                <a:latin typeface="Meiryo UI"/>
                <a:ea typeface="Meiryo UI"/>
              </a:rPr>
              <a:t>DB</a:t>
            </a:r>
            <a:r>
              <a:rPr lang="ja-JP" altLang="en-US">
                <a:latin typeface="Meiryo UI"/>
                <a:ea typeface="Meiryo UI"/>
              </a:rPr>
              <a:t>からの取得など連携が多い</a:t>
            </a:r>
            <a:endParaRPr lang="en-US" altLang="ja-JP">
              <a:latin typeface="Meiryo UI"/>
              <a:ea typeface="Meiryo UI"/>
            </a:endParaRPr>
          </a:p>
          <a:p>
            <a:r>
              <a:rPr lang="ja-JP" altLang="en-US">
                <a:latin typeface="Meiryo UI"/>
                <a:ea typeface="Meiryo UI"/>
              </a:rPr>
              <a:t>他の画面ができないと進められない部分も</a:t>
            </a:r>
            <a:r>
              <a:rPr lang="en-US" altLang="ja-JP">
                <a:latin typeface="Meiryo UI"/>
                <a:ea typeface="Meiryo UI"/>
              </a:rPr>
              <a:t>…</a:t>
            </a:r>
          </a:p>
          <a:p>
            <a:r>
              <a:rPr lang="ja-JP" altLang="en-US">
                <a:latin typeface="Meiryo UI"/>
                <a:ea typeface="Meiryo UI"/>
              </a:rPr>
              <a:t>取得だけでなく計算も必要</a:t>
            </a:r>
            <a:endParaRPr lang="en-US" altLang="ja-JP">
              <a:latin typeface="Meiryo UI"/>
              <a:ea typeface="Meiryo UI"/>
            </a:endParaRPr>
          </a:p>
        </p:txBody>
      </p:sp>
      <p:sp>
        <p:nvSpPr>
          <p:cNvPr id="6" name="タイトル 1">
            <a:extLst>
              <a:ext uri="{FF2B5EF4-FFF2-40B4-BE49-F238E27FC236}">
                <a16:creationId xmlns:a16="http://schemas.microsoft.com/office/drawing/2014/main" id="{C00F1AD2-1B85-88B1-9202-1467B7B7E9B8}"/>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苦労した点</a:t>
            </a:r>
            <a:endParaRPr kumimoji="1" lang="ja-JP" altLang="en-US"/>
          </a:p>
        </p:txBody>
      </p:sp>
    </p:spTree>
    <p:extLst>
      <p:ext uri="{BB962C8B-B14F-4D97-AF65-F5344CB8AC3E}">
        <p14:creationId xmlns:p14="http://schemas.microsoft.com/office/powerpoint/2010/main" val="379927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68B846-A3FE-3F86-9E07-E9E045D43E46}"/>
              </a:ext>
            </a:extLst>
          </p:cNvPr>
          <p:cNvSpPr>
            <a:spLocks noGrp="1"/>
          </p:cNvSpPr>
          <p:nvPr>
            <p:ph type="title"/>
          </p:nvPr>
        </p:nvSpPr>
        <p:spPr/>
        <p:txBody>
          <a:bodyPr/>
          <a:lstStyle/>
          <a:p>
            <a:r>
              <a:rPr kumimoji="1" lang="ja-JP" altLang="en-US" b="1">
                <a:solidFill>
                  <a:srgbClr val="52734D"/>
                </a:solidFill>
                <a:latin typeface="Meiryo UI" panose="020B0604030504040204" pitchFamily="50" charset="-128"/>
                <a:ea typeface="Meiryo UI" panose="020B0604030504040204" pitchFamily="50" charset="-128"/>
              </a:rPr>
              <a:t>目次</a:t>
            </a:r>
          </a:p>
        </p:txBody>
      </p:sp>
      <p:sp>
        <p:nvSpPr>
          <p:cNvPr id="3" name="コンテンツ プレースホルダー 2">
            <a:extLst>
              <a:ext uri="{FF2B5EF4-FFF2-40B4-BE49-F238E27FC236}">
                <a16:creationId xmlns:a16="http://schemas.microsoft.com/office/drawing/2014/main" id="{A56CEC74-CEAE-07FE-4CE5-716CF93F190A}"/>
              </a:ext>
            </a:extLst>
          </p:cNvPr>
          <p:cNvSpPr>
            <a:spLocks noGrp="1"/>
          </p:cNvSpPr>
          <p:nvPr>
            <p:ph idx="1"/>
          </p:nvPr>
        </p:nvSpPr>
        <p:spPr/>
        <p:txBody>
          <a:bodyPr>
            <a:normAutofit lnSpcReduction="10000"/>
          </a:bodyPr>
          <a:lstStyle/>
          <a:p>
            <a:pPr marL="514350" indent="-514350">
              <a:lnSpc>
                <a:spcPct val="200000"/>
              </a:lnSpc>
              <a:buAutoNum type="arabicPeriod"/>
            </a:pPr>
            <a:r>
              <a:rPr kumimoji="1" lang="ja-JP" altLang="en-US" sz="3200">
                <a:latin typeface="Meiryo UI" panose="020B0604030504040204" pitchFamily="50" charset="-128"/>
                <a:ea typeface="Meiryo UI" panose="020B0604030504040204" pitchFamily="50" charset="-128"/>
              </a:rPr>
              <a:t>チーム紹介</a:t>
            </a:r>
            <a:endParaRPr kumimoji="1" lang="en-US" altLang="ja-JP" sz="3200">
              <a:latin typeface="Meiryo UI" panose="020B0604030504040204" pitchFamily="50" charset="-128"/>
              <a:ea typeface="Meiryo UI" panose="020B0604030504040204" pitchFamily="50" charset="-128"/>
            </a:endParaRPr>
          </a:p>
          <a:p>
            <a:pPr marL="514350" indent="-514350">
              <a:lnSpc>
                <a:spcPct val="200000"/>
              </a:lnSpc>
              <a:buAutoNum type="arabicPeriod"/>
            </a:pPr>
            <a:r>
              <a:rPr kumimoji="1" lang="ja-JP" altLang="en-US" sz="3200">
                <a:latin typeface="Meiryo UI" panose="020B0604030504040204" pitchFamily="50" charset="-128"/>
                <a:ea typeface="Meiryo UI" panose="020B0604030504040204" pitchFamily="50" charset="-128"/>
              </a:rPr>
              <a:t>開発概要</a:t>
            </a:r>
            <a:endParaRPr kumimoji="1" lang="en-US" altLang="ja-JP" sz="3200">
              <a:latin typeface="Meiryo UI" panose="020B0604030504040204" pitchFamily="50" charset="-128"/>
              <a:ea typeface="Meiryo UI" panose="020B0604030504040204" pitchFamily="50" charset="-128"/>
            </a:endParaRPr>
          </a:p>
          <a:p>
            <a:pPr marL="514350" indent="-514350">
              <a:lnSpc>
                <a:spcPct val="200000"/>
              </a:lnSpc>
              <a:buAutoNum type="arabicPeriod"/>
            </a:pPr>
            <a:r>
              <a:rPr lang="ja-JP" altLang="en-US" sz="3200">
                <a:latin typeface="Meiryo UI" panose="020B0604030504040204" pitchFamily="50" charset="-128"/>
                <a:ea typeface="Meiryo UI" panose="020B0604030504040204" pitchFamily="50" charset="-128"/>
              </a:rPr>
              <a:t>たけのこーちんぐの機能</a:t>
            </a:r>
            <a:endParaRPr lang="en-US" altLang="ja-JP" sz="3200">
              <a:latin typeface="Meiryo UI" panose="020B0604030504040204" pitchFamily="50" charset="-128"/>
              <a:ea typeface="Meiryo UI" panose="020B0604030504040204" pitchFamily="50" charset="-128"/>
            </a:endParaRPr>
          </a:p>
          <a:p>
            <a:pPr marL="514350" indent="-514350">
              <a:lnSpc>
                <a:spcPct val="200000"/>
              </a:lnSpc>
              <a:buAutoNum type="arabicPeriod"/>
            </a:pPr>
            <a:r>
              <a:rPr kumimoji="1" lang="ja-JP" altLang="en-US" sz="3200">
                <a:latin typeface="Meiryo UI" panose="020B0604030504040204" pitchFamily="50" charset="-128"/>
                <a:ea typeface="Meiryo UI" panose="020B0604030504040204" pitchFamily="50" charset="-128"/>
              </a:rPr>
              <a:t>チーム開発</a:t>
            </a:r>
            <a:r>
              <a:rPr lang="ja-JP" altLang="en-US" sz="3200">
                <a:latin typeface="Meiryo UI" panose="020B0604030504040204" pitchFamily="50" charset="-128"/>
                <a:ea typeface="Meiryo UI" panose="020B0604030504040204" pitchFamily="50" charset="-128"/>
              </a:rPr>
              <a:t>について</a:t>
            </a:r>
            <a:endParaRPr kumimoji="1" lang="en-US" altLang="ja-JP" sz="3200">
              <a:latin typeface="Meiryo UI" panose="020B0604030504040204" pitchFamily="50" charset="-128"/>
              <a:ea typeface="Meiryo UI" panose="020B0604030504040204" pitchFamily="50" charset="-128"/>
            </a:endParaRPr>
          </a:p>
          <a:p>
            <a:pPr marL="0" indent="0">
              <a:buNone/>
            </a:pPr>
            <a:endParaRPr kumimoji="1" lang="ja-JP" altLang="en-US">
              <a:latin typeface="Meiryo UI" panose="020B0604030504040204" pitchFamily="50" charset="-128"/>
              <a:ea typeface="Meiryo UI" panose="020B0604030504040204" pitchFamily="50" charset="-128"/>
            </a:endParaRPr>
          </a:p>
        </p:txBody>
      </p:sp>
      <p:pic>
        <p:nvPicPr>
          <p:cNvPr id="16" name="図 15">
            <a:extLst>
              <a:ext uri="{FF2B5EF4-FFF2-40B4-BE49-F238E27FC236}">
                <a16:creationId xmlns:a16="http://schemas.microsoft.com/office/drawing/2014/main" id="{324426D2-91FB-A174-9790-19346D9ED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996080" y="2944928"/>
            <a:ext cx="3302412" cy="2891152"/>
          </a:xfrm>
          <a:prstGeom prst="rect">
            <a:avLst/>
          </a:prstGeom>
        </p:spPr>
      </p:pic>
      <p:sp>
        <p:nvSpPr>
          <p:cNvPr id="17" name="吹き出し: 角を丸めた四角形 16">
            <a:extLst>
              <a:ext uri="{FF2B5EF4-FFF2-40B4-BE49-F238E27FC236}">
                <a16:creationId xmlns:a16="http://schemas.microsoft.com/office/drawing/2014/main" id="{C2BCE1F8-8E6B-AA9F-1B5F-6B0C74755579}"/>
              </a:ext>
            </a:extLst>
          </p:cNvPr>
          <p:cNvSpPr/>
          <p:nvPr/>
        </p:nvSpPr>
        <p:spPr>
          <a:xfrm>
            <a:off x="5350931" y="1181001"/>
            <a:ext cx="6592711" cy="1628990"/>
          </a:xfrm>
          <a:prstGeom prst="wedgeRoundRectCallout">
            <a:avLst>
              <a:gd name="adj1" fmla="val -13936"/>
              <a:gd name="adj2" fmla="val 67695"/>
              <a:gd name="adj3" fmla="val 16667"/>
            </a:avLst>
          </a:prstGeom>
          <a:solidFill>
            <a:srgbClr val="8ED9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latin typeface="Meiryo UI" panose="020B0604030504040204" pitchFamily="50" charset="-128"/>
                <a:ea typeface="Meiryo UI" panose="020B0604030504040204" pitchFamily="50" charset="-128"/>
              </a:rPr>
              <a:t>僕の名前はたけのコーチ！</a:t>
            </a:r>
            <a:endParaRPr kumimoji="1" lang="en-US" altLang="ja-JP" sz="2400" b="1">
              <a:latin typeface="Meiryo UI" panose="020B0604030504040204" pitchFamily="50" charset="-128"/>
              <a:ea typeface="Meiryo UI" panose="020B0604030504040204" pitchFamily="50" charset="-128"/>
            </a:endParaRPr>
          </a:p>
          <a:p>
            <a:pPr algn="ctr"/>
            <a:r>
              <a:rPr kumimoji="1" lang="ja-JP" altLang="en-US" sz="2400" b="1">
                <a:latin typeface="Meiryo UI" panose="020B0604030504040204" pitchFamily="50" charset="-128"/>
                <a:ea typeface="Meiryo UI" panose="020B0604030504040204" pitchFamily="50" charset="-128"/>
              </a:rPr>
              <a:t>今日は僕と運動記録できるアプリを紹介するね</a:t>
            </a:r>
            <a:r>
              <a:rPr lang="en-US" altLang="ja-JP" sz="2400" b="1">
                <a:latin typeface="Meiryo UI" panose="020B0604030504040204" pitchFamily="50" charset="-128"/>
                <a:ea typeface="Meiryo UI" panose="020B0604030504040204" pitchFamily="50" charset="-128"/>
              </a:rPr>
              <a:t>^^</a:t>
            </a:r>
            <a:endParaRPr kumimoji="1" lang="ja-JP" altLang="en-US" sz="2400" b="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131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E5F8D3-F6C2-3238-A0EE-FE3B20274181}"/>
              </a:ext>
            </a:extLst>
          </p:cNvPr>
          <p:cNvSpPr>
            <a:spLocks noGrp="1"/>
          </p:cNvSpPr>
          <p:nvPr>
            <p:ph idx="1"/>
          </p:nvPr>
        </p:nvSpPr>
        <p:spPr>
          <a:xfrm>
            <a:off x="395416" y="1588788"/>
            <a:ext cx="6231925" cy="4917688"/>
          </a:xfrm>
        </p:spPr>
        <p:txBody>
          <a:bodyPr vert="horz" lIns="91440" tIns="45720" rIns="91440" bIns="45720" rtlCol="0" anchor="ctr">
            <a:normAutofit/>
          </a:bodyPr>
          <a:lstStyle/>
          <a:p>
            <a:pPr marL="0" indent="0">
              <a:lnSpc>
                <a:spcPct val="150000"/>
              </a:lnSpc>
              <a:buNone/>
            </a:pPr>
            <a:r>
              <a:rPr lang="ja-JP" altLang="en-US">
                <a:latin typeface="Meiryo UI"/>
                <a:ea typeface="Meiryo UI"/>
              </a:rPr>
              <a:t>初期表示：当月のカレンダー</a:t>
            </a:r>
            <a:endParaRPr lang="ja-JP">
              <a:ea typeface="游ゴシック"/>
            </a:endParaRPr>
          </a:p>
          <a:p>
            <a:pPr marL="0" indent="0">
              <a:lnSpc>
                <a:spcPct val="150000"/>
              </a:lnSpc>
              <a:buNone/>
            </a:pPr>
            <a:r>
              <a:rPr lang="ja-JP" altLang="en-US">
                <a:latin typeface="Meiryo UI"/>
                <a:ea typeface="Meiryo UI"/>
              </a:rPr>
              <a:t>日付　：　その日の運動記録の閲覧</a:t>
            </a:r>
          </a:p>
          <a:p>
            <a:pPr marL="0" indent="0">
              <a:lnSpc>
                <a:spcPct val="150000"/>
              </a:lnSpc>
              <a:buNone/>
            </a:pPr>
            <a:r>
              <a:rPr lang="ja-JP" altLang="en-US">
                <a:latin typeface="Meiryo UI"/>
                <a:ea typeface="Meiryo UI"/>
              </a:rPr>
              <a:t>   　　今日の日付までクリック可能</a:t>
            </a:r>
          </a:p>
          <a:p>
            <a:pPr marL="0" indent="0">
              <a:lnSpc>
                <a:spcPct val="150000"/>
              </a:lnSpc>
              <a:buNone/>
            </a:pPr>
            <a:r>
              <a:rPr lang="ja-JP" altLang="en-US">
                <a:latin typeface="Meiryo UI"/>
                <a:ea typeface="Meiryo UI"/>
              </a:rPr>
              <a:t>月移動ボタン：前月 </a:t>
            </a:r>
            <a:r>
              <a:rPr lang="en-US" altLang="ja-JP">
                <a:latin typeface="Meiryo UI"/>
                <a:ea typeface="Meiryo UI"/>
              </a:rPr>
              <a:t>/ </a:t>
            </a:r>
            <a:r>
              <a:rPr lang="ja-JP" altLang="en-US">
                <a:latin typeface="Meiryo UI"/>
                <a:ea typeface="Meiryo UI"/>
              </a:rPr>
              <a:t>次月に移動</a:t>
            </a:r>
            <a:endParaRPr lang="ja-JP">
              <a:latin typeface="游ゴシック" panose="02110004020202020204"/>
              <a:ea typeface="游ゴシック"/>
            </a:endParaRPr>
          </a:p>
          <a:p>
            <a:pPr marL="0" indent="0">
              <a:lnSpc>
                <a:spcPct val="150000"/>
              </a:lnSpc>
              <a:buNone/>
            </a:pPr>
            <a:r>
              <a:rPr lang="ja-JP" altLang="en-US">
                <a:latin typeface="Meiryo UI"/>
                <a:ea typeface="Meiryo UI"/>
              </a:rPr>
              <a:t>はなまる：目標達成日にはなまる　　</a:t>
            </a:r>
          </a:p>
          <a:p>
            <a:pPr marL="0" indent="0">
              <a:lnSpc>
                <a:spcPct val="150000"/>
              </a:lnSpc>
              <a:buNone/>
            </a:pPr>
            <a:r>
              <a:rPr lang="ja-JP" altLang="en-US">
                <a:latin typeface="Meiryo UI"/>
                <a:ea typeface="Meiryo UI"/>
              </a:rPr>
              <a:t>　　　　　　➡</a:t>
            </a:r>
            <a:r>
              <a:rPr lang="ja-JP" altLang="en-US" sz="3200" b="1">
                <a:solidFill>
                  <a:schemeClr val="accent2"/>
                </a:solidFill>
                <a:latin typeface="Meiryo UI"/>
                <a:ea typeface="Meiryo UI"/>
              </a:rPr>
              <a:t>モチベーションup!!</a:t>
            </a:r>
            <a:endParaRPr lang="ja-JP">
              <a:solidFill>
                <a:schemeClr val="accent2"/>
              </a:solidFill>
            </a:endParaRPr>
          </a:p>
        </p:txBody>
      </p:sp>
      <p:sp>
        <p:nvSpPr>
          <p:cNvPr id="7" name="タイトル 1">
            <a:extLst>
              <a:ext uri="{FF2B5EF4-FFF2-40B4-BE49-F238E27FC236}">
                <a16:creationId xmlns:a16="http://schemas.microsoft.com/office/drawing/2014/main" id="{2EC078F2-6197-BAC1-3B57-0C2AD33C1CE2}"/>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カレンダー</a:t>
            </a:r>
            <a:endParaRPr kumimoji="1" lang="ja-JP" altLang="en-US"/>
          </a:p>
        </p:txBody>
      </p:sp>
    </p:spTree>
    <p:extLst>
      <p:ext uri="{BB962C8B-B14F-4D97-AF65-F5344CB8AC3E}">
        <p14:creationId xmlns:p14="http://schemas.microsoft.com/office/powerpoint/2010/main" val="371946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3A65A-6828-7206-AED5-BF7AA85CF88C}"/>
              </a:ext>
            </a:extLst>
          </p:cNvPr>
          <p:cNvSpPr>
            <a:spLocks noGrp="1"/>
          </p:cNvSpPr>
          <p:nvPr>
            <p:ph type="title"/>
          </p:nvPr>
        </p:nvSpPr>
        <p:spPr>
          <a:xfrm>
            <a:off x="498389" y="35611"/>
            <a:ext cx="10515600" cy="1325563"/>
          </a:xfrm>
        </p:spPr>
        <p:txBody>
          <a:bodyPr/>
          <a:lstStyle/>
          <a:p>
            <a:r>
              <a:rPr lang="ja-JP" altLang="en-US" b="1">
                <a:solidFill>
                  <a:srgbClr val="52734D"/>
                </a:solidFill>
                <a:latin typeface="Meiryo UI"/>
                <a:ea typeface="Meiryo UI"/>
              </a:rPr>
              <a:t>苦労した点</a:t>
            </a:r>
            <a:endParaRPr kumimoji="1" lang="ja-JP" altLang="en-US"/>
          </a:p>
        </p:txBody>
      </p:sp>
      <p:sp>
        <p:nvSpPr>
          <p:cNvPr id="3" name="コンテンツ プレースホルダー 2">
            <a:extLst>
              <a:ext uri="{FF2B5EF4-FFF2-40B4-BE49-F238E27FC236}">
                <a16:creationId xmlns:a16="http://schemas.microsoft.com/office/drawing/2014/main" id="{DDBC4A69-8BA9-07E7-69A8-9443A8FFADED}"/>
              </a:ext>
            </a:extLst>
          </p:cNvPr>
          <p:cNvSpPr>
            <a:spLocks noGrp="1"/>
          </p:cNvSpPr>
          <p:nvPr>
            <p:ph idx="1"/>
          </p:nvPr>
        </p:nvSpPr>
        <p:spPr>
          <a:xfrm>
            <a:off x="872015" y="1222212"/>
            <a:ext cx="5223985" cy="572231"/>
          </a:xfrm>
        </p:spPr>
        <p:txBody>
          <a:bodyPr vert="horz" lIns="91440" tIns="45720" rIns="91440" bIns="45720" rtlCol="0" anchor="t">
            <a:normAutofit/>
          </a:bodyPr>
          <a:lstStyle/>
          <a:p>
            <a:pPr marL="0" indent="0">
              <a:buNone/>
            </a:pPr>
            <a:r>
              <a:rPr lang="ja-JP" altLang="en-US" b="1">
                <a:latin typeface="Meiryo UI"/>
                <a:ea typeface="Meiryo UI"/>
              </a:rPr>
              <a:t>はなまる表示がうまくいかない！</a:t>
            </a:r>
          </a:p>
          <a:p>
            <a:pPr marL="0" indent="0">
              <a:buNone/>
            </a:pPr>
            <a:endParaRPr lang="ja-JP" altLang="en-US" b="1">
              <a:solidFill>
                <a:schemeClr val="tx1">
                  <a:lumMod val="65000"/>
                  <a:lumOff val="35000"/>
                </a:schemeClr>
              </a:solidFill>
              <a:latin typeface="Meiryo UI"/>
              <a:ea typeface="Meiryo UI"/>
            </a:endParaRPr>
          </a:p>
        </p:txBody>
      </p:sp>
      <p:pic>
        <p:nvPicPr>
          <p:cNvPr id="5" name="図 4">
            <a:extLst>
              <a:ext uri="{FF2B5EF4-FFF2-40B4-BE49-F238E27FC236}">
                <a16:creationId xmlns:a16="http://schemas.microsoft.com/office/drawing/2014/main" id="{6CB5ED7D-51CF-E7B7-4F52-12C985B948AB}"/>
              </a:ext>
            </a:extLst>
          </p:cNvPr>
          <p:cNvPicPr>
            <a:picLocks noChangeAspect="1"/>
          </p:cNvPicPr>
          <p:nvPr/>
        </p:nvPicPr>
        <p:blipFill rotWithShape="1">
          <a:blip r:embed="rId3"/>
          <a:srcRect l="18148" t="25665" r="9722" b="17551"/>
          <a:stretch/>
        </p:blipFill>
        <p:spPr>
          <a:xfrm>
            <a:off x="284345" y="2692835"/>
            <a:ext cx="6743567" cy="4118803"/>
          </a:xfrm>
          <a:prstGeom prst="rect">
            <a:avLst/>
          </a:prstGeom>
        </p:spPr>
      </p:pic>
      <p:sp>
        <p:nvSpPr>
          <p:cNvPr id="7" name="コンテンツ プレースホルダー 2">
            <a:extLst>
              <a:ext uri="{FF2B5EF4-FFF2-40B4-BE49-F238E27FC236}">
                <a16:creationId xmlns:a16="http://schemas.microsoft.com/office/drawing/2014/main" id="{FA6240CD-E528-51CC-51A8-1E3E802B00A3}"/>
              </a:ext>
            </a:extLst>
          </p:cNvPr>
          <p:cNvSpPr txBox="1">
            <a:spLocks/>
          </p:cNvSpPr>
          <p:nvPr/>
        </p:nvSpPr>
        <p:spPr>
          <a:xfrm>
            <a:off x="5874176" y="1221807"/>
            <a:ext cx="6317824" cy="95796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a:latin typeface="Meiryo UI"/>
                <a:ea typeface="Meiryo UI"/>
              </a:rPr>
              <a:t>➡構造が複雑</a:t>
            </a:r>
            <a:r>
              <a:rPr lang="en-US" altLang="ja-JP" b="1">
                <a:latin typeface="Meiryo UI"/>
                <a:ea typeface="Meiryo UI"/>
              </a:rPr>
              <a:t>… </a:t>
            </a:r>
            <a:r>
              <a:rPr lang="ja-JP" altLang="en-US" b="1">
                <a:latin typeface="Meiryo UI"/>
                <a:ea typeface="Meiryo UI"/>
              </a:rPr>
              <a:t>ミスが見つからない</a:t>
            </a:r>
          </a:p>
          <a:p>
            <a:pPr marL="0" indent="0">
              <a:buFont typeface="Arial" panose="020B0604020202020204" pitchFamily="34" charset="0"/>
              <a:buNone/>
            </a:pPr>
            <a:endParaRPr lang="ja-JP" altLang="en-US" b="1">
              <a:solidFill>
                <a:schemeClr val="tx1">
                  <a:lumMod val="65000"/>
                  <a:lumOff val="35000"/>
                </a:schemeClr>
              </a:solidFill>
              <a:latin typeface="Meiryo UI"/>
              <a:ea typeface="Meiryo UI"/>
            </a:endParaRPr>
          </a:p>
        </p:txBody>
      </p:sp>
      <p:sp>
        <p:nvSpPr>
          <p:cNvPr id="8" name="吹き出し: 角を丸めた四角形 7">
            <a:extLst>
              <a:ext uri="{FF2B5EF4-FFF2-40B4-BE49-F238E27FC236}">
                <a16:creationId xmlns:a16="http://schemas.microsoft.com/office/drawing/2014/main" id="{DF962275-1B26-3FB6-C99D-597BC19A6CB5}"/>
              </a:ext>
            </a:extLst>
          </p:cNvPr>
          <p:cNvSpPr/>
          <p:nvPr/>
        </p:nvSpPr>
        <p:spPr>
          <a:xfrm>
            <a:off x="284345" y="1908370"/>
            <a:ext cx="2183027" cy="586946"/>
          </a:xfrm>
          <a:prstGeom prst="wedgeRoundRectCallout">
            <a:avLst>
              <a:gd name="adj1" fmla="val -21734"/>
              <a:gd name="adj2" fmla="val 64175"/>
              <a:gd name="adj3" fmla="val 16667"/>
            </a:avLst>
          </a:prstGeom>
          <a:solidFill>
            <a:srgbClr val="8ED9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a:latin typeface="Meiryo UI" panose="020B0604030504040204" pitchFamily="50" charset="-128"/>
                <a:ea typeface="Meiryo UI" panose="020B0604030504040204" pitchFamily="50" charset="-128"/>
              </a:rPr>
              <a:t>model</a:t>
            </a:r>
          </a:p>
        </p:txBody>
      </p:sp>
      <p:sp>
        <p:nvSpPr>
          <p:cNvPr id="9" name="吹き出し: 角を丸めた四角形 8">
            <a:extLst>
              <a:ext uri="{FF2B5EF4-FFF2-40B4-BE49-F238E27FC236}">
                <a16:creationId xmlns:a16="http://schemas.microsoft.com/office/drawing/2014/main" id="{2CFA3363-B928-AFCB-BFAB-882D412A455B}"/>
              </a:ext>
            </a:extLst>
          </p:cNvPr>
          <p:cNvSpPr/>
          <p:nvPr/>
        </p:nvSpPr>
        <p:spPr>
          <a:xfrm>
            <a:off x="7761022" y="1908370"/>
            <a:ext cx="2183027" cy="586946"/>
          </a:xfrm>
          <a:prstGeom prst="wedgeRoundRectCallout">
            <a:avLst/>
          </a:prstGeom>
          <a:solidFill>
            <a:srgbClr val="8ED97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800" b="1">
                <a:latin typeface="Meiryo UI" panose="020B0604030504040204" pitchFamily="50" charset="-128"/>
                <a:ea typeface="Meiryo UI" panose="020B0604030504040204" pitchFamily="50" charset="-128"/>
              </a:rPr>
              <a:t>jsp</a:t>
            </a:r>
          </a:p>
        </p:txBody>
      </p:sp>
      <p:pic>
        <p:nvPicPr>
          <p:cNvPr id="11" name="図 10">
            <a:extLst>
              <a:ext uri="{FF2B5EF4-FFF2-40B4-BE49-F238E27FC236}">
                <a16:creationId xmlns:a16="http://schemas.microsoft.com/office/drawing/2014/main" id="{C381F87B-F5EC-1008-160E-60A1D811F7E8}"/>
              </a:ext>
            </a:extLst>
          </p:cNvPr>
          <p:cNvPicPr>
            <a:picLocks noChangeAspect="1"/>
          </p:cNvPicPr>
          <p:nvPr/>
        </p:nvPicPr>
        <p:blipFill rotWithShape="1">
          <a:blip r:embed="rId4"/>
          <a:srcRect l="7174" t="27187" r="51820" b="21244"/>
          <a:stretch/>
        </p:blipFill>
        <p:spPr>
          <a:xfrm>
            <a:off x="7344697" y="2726970"/>
            <a:ext cx="4562958" cy="4084668"/>
          </a:xfrm>
          <a:prstGeom prst="rect">
            <a:avLst/>
          </a:prstGeom>
        </p:spPr>
      </p:pic>
    </p:spTree>
    <p:extLst>
      <p:ext uri="{BB962C8B-B14F-4D97-AF65-F5344CB8AC3E}">
        <p14:creationId xmlns:p14="http://schemas.microsoft.com/office/powerpoint/2010/main" val="405763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C18449C-2828-FEF7-353B-66A03345FBD8}"/>
              </a:ext>
            </a:extLst>
          </p:cNvPr>
          <p:cNvSpPr/>
          <p:nvPr/>
        </p:nvSpPr>
        <p:spPr>
          <a:xfrm>
            <a:off x="711588" y="1518248"/>
            <a:ext cx="3830596" cy="3470189"/>
          </a:xfrm>
          <a:prstGeom prst="ellipse">
            <a:avLst/>
          </a:prstGeom>
          <a:solidFill>
            <a:srgbClr val="DDF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テキスト ボックス 1">
            <a:extLst>
              <a:ext uri="{FF2B5EF4-FFF2-40B4-BE49-F238E27FC236}">
                <a16:creationId xmlns:a16="http://schemas.microsoft.com/office/drawing/2014/main" id="{C6ABC794-C9B8-2F29-F2EF-63C7934C3CBE}"/>
              </a:ext>
            </a:extLst>
          </p:cNvPr>
          <p:cNvSpPr txBox="1"/>
          <p:nvPr/>
        </p:nvSpPr>
        <p:spPr>
          <a:xfrm>
            <a:off x="1314094" y="2965088"/>
            <a:ext cx="110670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5400" b="1">
                <a:solidFill>
                  <a:srgbClr val="52734D"/>
                </a:solidFill>
                <a:latin typeface="Meiryo UI" panose="020B0604030504040204" pitchFamily="50" charset="-128"/>
                <a:ea typeface="Meiryo UI" panose="020B0604030504040204" pitchFamily="50" charset="-128"/>
              </a:rPr>
              <a:t>チーム開発について</a:t>
            </a:r>
          </a:p>
        </p:txBody>
      </p:sp>
    </p:spTree>
    <p:extLst>
      <p:ext uri="{BB962C8B-B14F-4D97-AF65-F5344CB8AC3E}">
        <p14:creationId xmlns:p14="http://schemas.microsoft.com/office/powerpoint/2010/main" val="4018244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92C2-6B78-E6D6-93B5-2FE759594A25}"/>
              </a:ext>
            </a:extLst>
          </p:cNvPr>
          <p:cNvSpPr>
            <a:spLocks noGrp="1"/>
          </p:cNvSpPr>
          <p:nvPr>
            <p:ph type="title"/>
          </p:nvPr>
        </p:nvSpPr>
        <p:spPr/>
        <p:txBody>
          <a:bodyPr/>
          <a:lstStyle/>
          <a:p>
            <a:r>
              <a:rPr lang="ja-JP" altLang="en-US" b="1">
                <a:solidFill>
                  <a:srgbClr val="52734D"/>
                </a:solidFill>
                <a:latin typeface="Meiryo UI"/>
                <a:ea typeface="Meiryo UI"/>
              </a:rPr>
              <a:t>たけのこーちんぐのアップデート</a:t>
            </a:r>
          </a:p>
        </p:txBody>
      </p:sp>
      <p:sp>
        <p:nvSpPr>
          <p:cNvPr id="4" name="矢印: ストライプ 3">
            <a:extLst>
              <a:ext uri="{FF2B5EF4-FFF2-40B4-BE49-F238E27FC236}">
                <a16:creationId xmlns:a16="http://schemas.microsoft.com/office/drawing/2014/main" id="{F24EF80A-8075-5D92-0EDF-418B914BEC31}"/>
              </a:ext>
            </a:extLst>
          </p:cNvPr>
          <p:cNvSpPr/>
          <p:nvPr/>
        </p:nvSpPr>
        <p:spPr>
          <a:xfrm>
            <a:off x="583692" y="2866072"/>
            <a:ext cx="11177778" cy="1125855"/>
          </a:xfrm>
          <a:prstGeom prst="stripedRightArrow">
            <a:avLst>
              <a:gd name="adj1" fmla="val 50000"/>
              <a:gd name="adj2" fmla="val 48985"/>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3301DF0-CE3E-6902-BD6D-F9D3D5B2993D}"/>
              </a:ext>
            </a:extLst>
          </p:cNvPr>
          <p:cNvSpPr/>
          <p:nvPr/>
        </p:nvSpPr>
        <p:spPr>
          <a:xfrm>
            <a:off x="1306574" y="2377438"/>
            <a:ext cx="1885950" cy="2103120"/>
          </a:xfrm>
          <a:prstGeom prst="roundRect">
            <a:avLst/>
          </a:prstGeom>
          <a:solidFill>
            <a:srgbClr val="8ED973"/>
          </a:solidFill>
          <a:ln w="38100">
            <a:solidFill>
              <a:srgbClr val="5273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latin typeface="Meiryo UI" panose="020B0604030504040204" pitchFamily="50" charset="-128"/>
                <a:ea typeface="Meiryo UI" panose="020B0604030504040204" pitchFamily="50" charset="-128"/>
              </a:rPr>
              <a:t>地名の表示</a:t>
            </a:r>
          </a:p>
        </p:txBody>
      </p:sp>
      <p:sp>
        <p:nvSpPr>
          <p:cNvPr id="9" name="四角形: 角を丸くする 8">
            <a:extLst>
              <a:ext uri="{FF2B5EF4-FFF2-40B4-BE49-F238E27FC236}">
                <a16:creationId xmlns:a16="http://schemas.microsoft.com/office/drawing/2014/main" id="{8DCCD715-4801-1B4A-E49C-318972B4B779}"/>
              </a:ext>
            </a:extLst>
          </p:cNvPr>
          <p:cNvSpPr/>
          <p:nvPr/>
        </p:nvSpPr>
        <p:spPr>
          <a:xfrm>
            <a:off x="7633350" y="2377438"/>
            <a:ext cx="2700616" cy="2103120"/>
          </a:xfrm>
          <a:prstGeom prst="roundRect">
            <a:avLst/>
          </a:prstGeom>
          <a:solidFill>
            <a:srgbClr val="8ED973"/>
          </a:solidFill>
          <a:ln w="38100">
            <a:solidFill>
              <a:srgbClr val="5273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latin typeface="Meiryo UI" panose="020B0604030504040204" pitchFamily="50" charset="-128"/>
                <a:ea typeface="Meiryo UI" panose="020B0604030504040204" pitchFamily="50" charset="-128"/>
              </a:rPr>
              <a:t>グループ機能</a:t>
            </a:r>
          </a:p>
        </p:txBody>
      </p:sp>
      <p:sp>
        <p:nvSpPr>
          <p:cNvPr id="10" name="楕円 9">
            <a:extLst>
              <a:ext uri="{FF2B5EF4-FFF2-40B4-BE49-F238E27FC236}">
                <a16:creationId xmlns:a16="http://schemas.microsoft.com/office/drawing/2014/main" id="{777123CE-2BAE-E948-2BF8-B49F0CB57AB3}"/>
              </a:ext>
            </a:extLst>
          </p:cNvPr>
          <p:cNvSpPr/>
          <p:nvPr/>
        </p:nvSpPr>
        <p:spPr>
          <a:xfrm>
            <a:off x="7161767" y="2015022"/>
            <a:ext cx="1371457" cy="724831"/>
          </a:xfrm>
          <a:prstGeom prst="ellipse">
            <a:avLst/>
          </a:prstGeom>
          <a:solidFill>
            <a:srgbClr val="52734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Meiryo UI" panose="020B0604030504040204" pitchFamily="50" charset="-128"/>
                <a:ea typeface="Meiryo UI" panose="020B0604030504040204" pitchFamily="50" charset="-128"/>
              </a:rPr>
              <a:t>ver.2.0</a:t>
            </a:r>
            <a:endParaRPr kumimoji="1" lang="ja-JP" altLang="en-US">
              <a:latin typeface="Meiryo UI" panose="020B0604030504040204" pitchFamily="50" charset="-128"/>
              <a:ea typeface="Meiryo UI" panose="020B0604030504040204" pitchFamily="50" charset="-128"/>
            </a:endParaRPr>
          </a:p>
        </p:txBody>
      </p:sp>
      <p:sp>
        <p:nvSpPr>
          <p:cNvPr id="6" name="楕円 5">
            <a:extLst>
              <a:ext uri="{FF2B5EF4-FFF2-40B4-BE49-F238E27FC236}">
                <a16:creationId xmlns:a16="http://schemas.microsoft.com/office/drawing/2014/main" id="{724EB6E0-2936-4EE6-0357-992B4AF1AF2A}"/>
              </a:ext>
            </a:extLst>
          </p:cNvPr>
          <p:cNvSpPr/>
          <p:nvPr/>
        </p:nvSpPr>
        <p:spPr>
          <a:xfrm>
            <a:off x="878092" y="2038169"/>
            <a:ext cx="1371457" cy="724831"/>
          </a:xfrm>
          <a:prstGeom prst="ellipse">
            <a:avLst/>
          </a:prstGeom>
          <a:solidFill>
            <a:srgbClr val="52734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Meiryo UI" panose="020B0604030504040204" pitchFamily="50" charset="-128"/>
                <a:ea typeface="Meiryo UI" panose="020B0604030504040204" pitchFamily="50" charset="-128"/>
              </a:rPr>
              <a:t>ver.1.1</a:t>
            </a:r>
            <a:endParaRPr kumimoji="1" lang="ja-JP" altLang="en-US">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E6CC2C02-30F0-FB7F-C565-A472183457E6}"/>
              </a:ext>
            </a:extLst>
          </p:cNvPr>
          <p:cNvSpPr/>
          <p:nvPr/>
        </p:nvSpPr>
        <p:spPr>
          <a:xfrm>
            <a:off x="4087260" y="2377438"/>
            <a:ext cx="1885950" cy="2103120"/>
          </a:xfrm>
          <a:prstGeom prst="roundRect">
            <a:avLst/>
          </a:prstGeom>
          <a:solidFill>
            <a:srgbClr val="8ED973"/>
          </a:solidFill>
          <a:ln w="38100">
            <a:solidFill>
              <a:srgbClr val="5273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latin typeface="Meiryo UI" panose="020B0604030504040204" pitchFamily="50" charset="-128"/>
                <a:ea typeface="Meiryo UI" panose="020B0604030504040204" pitchFamily="50" charset="-128"/>
              </a:rPr>
              <a:t>履歴からのインポート</a:t>
            </a:r>
          </a:p>
        </p:txBody>
      </p:sp>
      <p:sp>
        <p:nvSpPr>
          <p:cNvPr id="12" name="楕円 11">
            <a:extLst>
              <a:ext uri="{FF2B5EF4-FFF2-40B4-BE49-F238E27FC236}">
                <a16:creationId xmlns:a16="http://schemas.microsoft.com/office/drawing/2014/main" id="{BDB352B8-A75C-A906-59A7-BB65383BB022}"/>
              </a:ext>
            </a:extLst>
          </p:cNvPr>
          <p:cNvSpPr/>
          <p:nvPr/>
        </p:nvSpPr>
        <p:spPr>
          <a:xfrm>
            <a:off x="3658778" y="2038169"/>
            <a:ext cx="1371457" cy="724831"/>
          </a:xfrm>
          <a:prstGeom prst="ellipse">
            <a:avLst/>
          </a:prstGeom>
          <a:solidFill>
            <a:srgbClr val="52734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Meiryo UI" panose="020B0604030504040204" pitchFamily="50" charset="-128"/>
                <a:ea typeface="Meiryo UI" panose="020B0604030504040204" pitchFamily="50" charset="-128"/>
              </a:rPr>
              <a:t>ver.1.2</a:t>
            </a:r>
            <a:endParaRPr kumimoji="1" lang="ja-JP" altLang="en-US">
              <a:latin typeface="Meiryo UI" panose="020B0604030504040204" pitchFamily="50" charset="-128"/>
              <a:ea typeface="Meiryo UI" panose="020B0604030504040204" pitchFamily="50" charset="-128"/>
            </a:endParaRPr>
          </a:p>
        </p:txBody>
      </p:sp>
      <p:sp>
        <p:nvSpPr>
          <p:cNvPr id="13" name="吹き出し: 円形 12">
            <a:extLst>
              <a:ext uri="{FF2B5EF4-FFF2-40B4-BE49-F238E27FC236}">
                <a16:creationId xmlns:a16="http://schemas.microsoft.com/office/drawing/2014/main" id="{C54D93B8-30C4-4A40-8199-0B645831BF45}"/>
              </a:ext>
            </a:extLst>
          </p:cNvPr>
          <p:cNvSpPr/>
          <p:nvPr/>
        </p:nvSpPr>
        <p:spPr>
          <a:xfrm>
            <a:off x="1306574" y="4969192"/>
            <a:ext cx="2488186" cy="1397318"/>
          </a:xfrm>
          <a:prstGeom prst="wedgeEllipseCallout">
            <a:avLst>
              <a:gd name="adj1" fmla="val -27837"/>
              <a:gd name="adj2" fmla="val -97356"/>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eiryo UI"/>
                <a:ea typeface="Meiryo UI"/>
              </a:rPr>
              <a:t>記録したルートの地名を表示して</a:t>
            </a:r>
            <a:r>
              <a:rPr lang="ja-JP" altLang="en-US" b="1">
                <a:solidFill>
                  <a:schemeClr val="accent2"/>
                </a:solidFill>
                <a:latin typeface="Meiryo UI"/>
                <a:ea typeface="Meiryo UI"/>
              </a:rPr>
              <a:t>わかりやすく！</a:t>
            </a:r>
            <a:endParaRPr lang="en-US" altLang="ja-JP" b="1">
              <a:solidFill>
                <a:schemeClr val="accent2"/>
              </a:solidFill>
              <a:latin typeface="Meiryo UI"/>
              <a:ea typeface="Meiryo UI"/>
            </a:endParaRPr>
          </a:p>
        </p:txBody>
      </p:sp>
      <p:sp>
        <p:nvSpPr>
          <p:cNvPr id="15" name="吹き出し: 円形 14">
            <a:extLst>
              <a:ext uri="{FF2B5EF4-FFF2-40B4-BE49-F238E27FC236}">
                <a16:creationId xmlns:a16="http://schemas.microsoft.com/office/drawing/2014/main" id="{AA1A650A-D5CB-9A4F-5AA5-D4A0C35AB030}"/>
              </a:ext>
            </a:extLst>
          </p:cNvPr>
          <p:cNvSpPr/>
          <p:nvPr/>
        </p:nvSpPr>
        <p:spPr>
          <a:xfrm>
            <a:off x="4087260" y="4969192"/>
            <a:ext cx="2488186" cy="1397318"/>
          </a:xfrm>
          <a:prstGeom prst="wedgeEllipseCallout">
            <a:avLst>
              <a:gd name="adj1" fmla="val -27837"/>
              <a:gd name="adj2" fmla="val -97356"/>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a:solidFill>
                  <a:schemeClr val="tx1"/>
                </a:solidFill>
                <a:latin typeface="Meiryo UI"/>
                <a:ea typeface="Meiryo UI"/>
              </a:rPr>
              <a:t>同じ記録は</a:t>
            </a:r>
            <a:endParaRPr lang="en-US" altLang="ja-JP">
              <a:solidFill>
                <a:schemeClr val="tx1"/>
              </a:solidFill>
              <a:latin typeface="Meiryo UI"/>
              <a:ea typeface="Meiryo UI"/>
            </a:endParaRPr>
          </a:p>
          <a:p>
            <a:pPr marL="0" indent="0" algn="ctr">
              <a:buNone/>
            </a:pPr>
            <a:r>
              <a:rPr lang="ja-JP" altLang="en-US">
                <a:solidFill>
                  <a:schemeClr val="tx1"/>
                </a:solidFill>
                <a:latin typeface="Meiryo UI"/>
                <a:ea typeface="Meiryo UI"/>
              </a:rPr>
              <a:t>インポート機能で</a:t>
            </a:r>
            <a:r>
              <a:rPr lang="ja-JP" altLang="en-US" b="1">
                <a:solidFill>
                  <a:schemeClr val="accent2"/>
                </a:solidFill>
                <a:latin typeface="Meiryo UI"/>
                <a:ea typeface="Meiryo UI"/>
              </a:rPr>
              <a:t>入力を簡単に！</a:t>
            </a:r>
          </a:p>
        </p:txBody>
      </p:sp>
      <p:sp>
        <p:nvSpPr>
          <p:cNvPr id="18" name="吹き出し: 円形 17">
            <a:extLst>
              <a:ext uri="{FF2B5EF4-FFF2-40B4-BE49-F238E27FC236}">
                <a16:creationId xmlns:a16="http://schemas.microsoft.com/office/drawing/2014/main" id="{E7115F6A-2535-98CA-EA0A-41BFAA96AD23}"/>
              </a:ext>
            </a:extLst>
          </p:cNvPr>
          <p:cNvSpPr/>
          <p:nvPr/>
        </p:nvSpPr>
        <p:spPr>
          <a:xfrm>
            <a:off x="7633350" y="4734633"/>
            <a:ext cx="3910950" cy="1866436"/>
          </a:xfrm>
          <a:prstGeom prst="wedgeEllipseCallout">
            <a:avLst>
              <a:gd name="adj1" fmla="val -31029"/>
              <a:gd name="adj2" fmla="val -77147"/>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b="1">
                <a:solidFill>
                  <a:schemeClr val="accent2"/>
                </a:solidFill>
                <a:latin typeface="Meiryo UI"/>
                <a:ea typeface="Meiryo UI"/>
              </a:rPr>
              <a:t>大型アップデート</a:t>
            </a:r>
            <a:r>
              <a:rPr lang="en-US" altLang="ja-JP" b="1">
                <a:solidFill>
                  <a:schemeClr val="accent2"/>
                </a:solidFill>
                <a:latin typeface="Meiryo UI"/>
                <a:ea typeface="Meiryo UI"/>
              </a:rPr>
              <a:t>!!</a:t>
            </a:r>
          </a:p>
          <a:p>
            <a:pPr marL="0" indent="0" algn="ctr">
              <a:buNone/>
            </a:pPr>
            <a:r>
              <a:rPr lang="ja-JP" altLang="en-US">
                <a:solidFill>
                  <a:schemeClr val="tx1"/>
                </a:solidFill>
                <a:latin typeface="Meiryo UI"/>
                <a:ea typeface="Meiryo UI"/>
              </a:rPr>
              <a:t>グループで運動予定を</a:t>
            </a:r>
            <a:endParaRPr lang="en-US" altLang="ja-JP">
              <a:solidFill>
                <a:schemeClr val="tx1"/>
              </a:solidFill>
              <a:latin typeface="Meiryo UI"/>
              <a:ea typeface="Meiryo UI"/>
            </a:endParaRPr>
          </a:p>
          <a:p>
            <a:pPr marL="0" indent="0" algn="ctr">
              <a:buNone/>
            </a:pPr>
            <a:r>
              <a:rPr lang="ja-JP" altLang="en-US">
                <a:solidFill>
                  <a:schemeClr val="tx1"/>
                </a:solidFill>
                <a:latin typeface="Meiryo UI"/>
                <a:ea typeface="Meiryo UI"/>
              </a:rPr>
              <a:t>共有することで</a:t>
            </a:r>
            <a:endParaRPr lang="en-US" altLang="ja-JP">
              <a:solidFill>
                <a:schemeClr val="tx1"/>
              </a:solidFill>
              <a:latin typeface="Meiryo UI"/>
              <a:ea typeface="Meiryo UI"/>
            </a:endParaRPr>
          </a:p>
          <a:p>
            <a:pPr marL="0" indent="0" algn="ctr">
              <a:buNone/>
            </a:pPr>
            <a:r>
              <a:rPr lang="ja-JP" altLang="en-US" b="1">
                <a:solidFill>
                  <a:schemeClr val="accent2"/>
                </a:solidFill>
                <a:latin typeface="Meiryo UI"/>
                <a:ea typeface="Meiryo UI"/>
              </a:rPr>
              <a:t>さらにモチベーションアップ！</a:t>
            </a:r>
          </a:p>
        </p:txBody>
      </p:sp>
    </p:spTree>
    <p:extLst>
      <p:ext uri="{BB962C8B-B14F-4D97-AF65-F5344CB8AC3E}">
        <p14:creationId xmlns:p14="http://schemas.microsoft.com/office/powerpoint/2010/main" val="3329239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BFD15-BB1E-C208-7AF1-C0914406944B}"/>
              </a:ext>
            </a:extLst>
          </p:cNvPr>
          <p:cNvSpPr>
            <a:spLocks noGrp="1"/>
          </p:cNvSpPr>
          <p:nvPr>
            <p:ph type="title"/>
          </p:nvPr>
        </p:nvSpPr>
        <p:spPr/>
        <p:txBody>
          <a:bodyPr/>
          <a:lstStyle/>
          <a:p>
            <a:r>
              <a:rPr lang="ja-JP" altLang="en-US" b="1">
                <a:solidFill>
                  <a:srgbClr val="52734D"/>
                </a:solidFill>
                <a:latin typeface="Meiryo UI"/>
                <a:ea typeface="Meiryo UI"/>
              </a:rPr>
              <a:t>チーム開発での学び</a:t>
            </a:r>
            <a:endParaRPr kumimoji="1" lang="ja-JP" altLang="en-US"/>
          </a:p>
        </p:txBody>
      </p:sp>
      <p:sp>
        <p:nvSpPr>
          <p:cNvPr id="3" name="コンテンツ プレースホルダー 2">
            <a:extLst>
              <a:ext uri="{FF2B5EF4-FFF2-40B4-BE49-F238E27FC236}">
                <a16:creationId xmlns:a16="http://schemas.microsoft.com/office/drawing/2014/main" id="{1BD2D36B-C8E1-6542-18EC-E88E4682D5E1}"/>
              </a:ext>
            </a:extLst>
          </p:cNvPr>
          <p:cNvSpPr>
            <a:spLocks noGrp="1"/>
          </p:cNvSpPr>
          <p:nvPr>
            <p:ph idx="1"/>
          </p:nvPr>
        </p:nvSpPr>
        <p:spPr>
          <a:xfrm>
            <a:off x="838200" y="1825624"/>
            <a:ext cx="10515600" cy="3671927"/>
          </a:xfrm>
        </p:spPr>
        <p:txBody>
          <a:bodyPr>
            <a:normAutofit/>
          </a:bodyPr>
          <a:lstStyle/>
          <a:p>
            <a:r>
              <a:rPr lang="ja-JP" altLang="en-US" b="1">
                <a:latin typeface="Meiryo UI"/>
                <a:ea typeface="Meiryo UI"/>
              </a:rPr>
              <a:t>スケジュール管理の大変さ</a:t>
            </a:r>
            <a:endParaRPr lang="en-US" altLang="ja-JP" b="1">
              <a:latin typeface="Meiryo UI"/>
              <a:ea typeface="Meiryo UI"/>
            </a:endParaRPr>
          </a:p>
          <a:p>
            <a:pPr marL="0" indent="0">
              <a:buNone/>
            </a:pPr>
            <a:r>
              <a:rPr lang="ja-JP" altLang="en-US" sz="2400">
                <a:latin typeface="Meiryo UI"/>
                <a:ea typeface="Meiryo UI"/>
              </a:rPr>
              <a:t>　→自分たちの実力に見合った計画を立てられなかった</a:t>
            </a:r>
            <a:endParaRPr lang="en-US" altLang="ja-JP" sz="2400">
              <a:latin typeface="Meiryo UI"/>
              <a:ea typeface="Meiryo UI"/>
            </a:endParaRPr>
          </a:p>
          <a:p>
            <a:pPr marL="0" indent="0">
              <a:buNone/>
            </a:pPr>
            <a:endParaRPr lang="en-US" altLang="ja-JP" sz="800">
              <a:latin typeface="Meiryo UI"/>
              <a:ea typeface="Meiryo UI"/>
            </a:endParaRPr>
          </a:p>
          <a:p>
            <a:r>
              <a:rPr lang="ja-JP" altLang="en-US" b="1">
                <a:latin typeface="Meiryo UI"/>
                <a:ea typeface="Meiryo UI"/>
              </a:rPr>
              <a:t>チームで開発する際の報連相の意識</a:t>
            </a:r>
            <a:endParaRPr lang="en-US" altLang="ja-JP" b="1">
              <a:latin typeface="Meiryo UI"/>
              <a:ea typeface="Meiryo UI"/>
            </a:endParaRPr>
          </a:p>
          <a:p>
            <a:pPr marL="0" indent="0">
              <a:buNone/>
            </a:pPr>
            <a:r>
              <a:rPr lang="ja-JP" altLang="en-US" sz="2400">
                <a:latin typeface="Meiryo UI"/>
                <a:ea typeface="Meiryo UI"/>
              </a:rPr>
              <a:t>　→不明点は迅速に相談、進捗報告時に必要なファイルは共有</a:t>
            </a:r>
            <a:endParaRPr lang="en-US" altLang="ja-JP" sz="2400">
              <a:latin typeface="Meiryo UI"/>
              <a:ea typeface="Meiryo UI"/>
            </a:endParaRPr>
          </a:p>
          <a:p>
            <a:pPr marL="0" indent="0">
              <a:buNone/>
            </a:pPr>
            <a:endParaRPr lang="en-US" altLang="ja-JP" sz="800">
              <a:latin typeface="Meiryo UI"/>
              <a:ea typeface="Meiryo UI"/>
            </a:endParaRPr>
          </a:p>
          <a:p>
            <a:r>
              <a:rPr lang="ja-JP" altLang="en-US" b="1">
                <a:latin typeface="Meiryo UI" panose="020B0604030504040204" pitchFamily="50" charset="-128"/>
                <a:ea typeface="Meiryo UI" panose="020B0604030504040204" pitchFamily="50" charset="-128"/>
              </a:rPr>
              <a:t>チームワーク</a:t>
            </a:r>
            <a:endParaRPr lang="en-US" altLang="ja-JP" b="1">
              <a:latin typeface="Meiryo UI" panose="020B0604030504040204" pitchFamily="50" charset="-128"/>
              <a:ea typeface="Meiryo UI" panose="020B0604030504040204" pitchFamily="50" charset="-128"/>
            </a:endParaRPr>
          </a:p>
          <a:p>
            <a:pPr marL="0" indent="0">
              <a:buNone/>
            </a:pPr>
            <a:r>
              <a:rPr lang="ja-JP" altLang="en-US" sz="2400">
                <a:latin typeface="Meiryo UI" panose="020B0604030504040204" pitchFamily="50" charset="-128"/>
                <a:ea typeface="Meiryo UI" panose="020B0604030504040204" pitchFamily="50" charset="-128"/>
              </a:rPr>
              <a:t>　→個人で解決しようとするマインドから、チーム全員で解決するマインドに</a:t>
            </a:r>
            <a:endParaRPr lang="en-US" altLang="ja-JP">
              <a:latin typeface="Meiryo UI"/>
              <a:ea typeface="Meiryo UI"/>
            </a:endParaRPr>
          </a:p>
          <a:p>
            <a:pPr marL="0" indent="0">
              <a:buNone/>
            </a:pPr>
            <a:endParaRPr kumimoji="1" lang="ja-JP" altLang="en-US"/>
          </a:p>
        </p:txBody>
      </p:sp>
      <p:sp>
        <p:nvSpPr>
          <p:cNvPr id="5" name="テキスト ボックス 4">
            <a:extLst>
              <a:ext uri="{FF2B5EF4-FFF2-40B4-BE49-F238E27FC236}">
                <a16:creationId xmlns:a16="http://schemas.microsoft.com/office/drawing/2014/main" id="{6402369A-289D-BF93-93E0-313FC94DDA31}"/>
              </a:ext>
            </a:extLst>
          </p:cNvPr>
          <p:cNvSpPr txBox="1"/>
          <p:nvPr/>
        </p:nvSpPr>
        <p:spPr>
          <a:xfrm>
            <a:off x="2025014" y="5631101"/>
            <a:ext cx="8141972" cy="861774"/>
          </a:xfrm>
          <a:prstGeom prst="rect">
            <a:avLst/>
          </a:prstGeom>
          <a:noFill/>
        </p:spPr>
        <p:txBody>
          <a:bodyPr wrap="none" rtlCol="0">
            <a:spAutoFit/>
          </a:bodyPr>
          <a:lstStyle/>
          <a:p>
            <a:pPr algn="ctr"/>
            <a:r>
              <a:rPr lang="ja-JP" altLang="en-US" sz="3200" b="1">
                <a:solidFill>
                  <a:schemeClr val="accent2"/>
                </a:solidFill>
                <a:latin typeface="Meiryo UI" panose="020B0604030504040204" pitchFamily="50" charset="-128"/>
                <a:ea typeface="Meiryo UI" panose="020B0604030504040204" pitchFamily="50" charset="-128"/>
              </a:rPr>
              <a:t>前回の個人開発よりも実務に近い経験ができた</a:t>
            </a:r>
            <a:endParaRPr kumimoji="1" lang="en-US" altLang="ja-JP" sz="3200" b="1">
              <a:solidFill>
                <a:schemeClr val="accent2"/>
              </a:solidFill>
              <a:latin typeface="Meiryo UI" panose="020B0604030504040204" pitchFamily="50" charset="-128"/>
              <a:ea typeface="Meiryo UI" panose="020B0604030504040204" pitchFamily="50" charset="-128"/>
            </a:endParaRPr>
          </a:p>
          <a:p>
            <a:endParaRPr kumimoji="1" lang="ja-JP" altLang="en-US"/>
          </a:p>
        </p:txBody>
      </p:sp>
    </p:spTree>
    <p:extLst>
      <p:ext uri="{BB962C8B-B14F-4D97-AF65-F5344CB8AC3E}">
        <p14:creationId xmlns:p14="http://schemas.microsoft.com/office/powerpoint/2010/main" val="147640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BFD15-BB1E-C208-7AF1-C0914406944B}"/>
              </a:ext>
            </a:extLst>
          </p:cNvPr>
          <p:cNvSpPr>
            <a:spLocks noGrp="1"/>
          </p:cNvSpPr>
          <p:nvPr>
            <p:ph type="title"/>
          </p:nvPr>
        </p:nvSpPr>
        <p:spPr/>
        <p:txBody>
          <a:bodyPr/>
          <a:lstStyle/>
          <a:p>
            <a:r>
              <a:rPr kumimoji="1" lang="ja-JP" altLang="en-US" b="1">
                <a:solidFill>
                  <a:srgbClr val="52734D"/>
                </a:solidFill>
                <a:latin typeface="Meiryo UI"/>
                <a:ea typeface="Meiryo UI"/>
              </a:rPr>
              <a:t>個人の成果</a:t>
            </a:r>
            <a:endParaRPr kumimoji="1" lang="ja-JP" altLang="en-US"/>
          </a:p>
        </p:txBody>
      </p:sp>
      <p:sp>
        <p:nvSpPr>
          <p:cNvPr id="3" name="コンテンツ プレースホルダー 2">
            <a:extLst>
              <a:ext uri="{FF2B5EF4-FFF2-40B4-BE49-F238E27FC236}">
                <a16:creationId xmlns:a16="http://schemas.microsoft.com/office/drawing/2014/main" id="{1BD2D36B-C8E1-6542-18EC-E88E4682D5E1}"/>
              </a:ext>
            </a:extLst>
          </p:cNvPr>
          <p:cNvSpPr>
            <a:spLocks noGrp="1"/>
          </p:cNvSpPr>
          <p:nvPr>
            <p:ph idx="1"/>
          </p:nvPr>
        </p:nvSpPr>
        <p:spPr/>
        <p:txBody>
          <a:bodyPr/>
          <a:lstStyle/>
          <a:p>
            <a:pPr marL="0" indent="0">
              <a:lnSpc>
                <a:spcPct val="150000"/>
              </a:lnSpc>
              <a:buNone/>
            </a:pPr>
            <a:r>
              <a:rPr lang="en-US" altLang="ja-JP" b="1">
                <a:solidFill>
                  <a:srgbClr val="52734D"/>
                </a:solidFill>
                <a:latin typeface="Meiryo UI"/>
                <a:ea typeface="Meiryo UI"/>
              </a:rPr>
              <a:t>【</a:t>
            </a:r>
            <a:r>
              <a:rPr lang="ja-JP" altLang="en-US" b="1">
                <a:solidFill>
                  <a:srgbClr val="52734D"/>
                </a:solidFill>
                <a:latin typeface="Meiryo UI"/>
                <a:ea typeface="Meiryo UI"/>
              </a:rPr>
              <a:t>リーダー</a:t>
            </a:r>
            <a:r>
              <a:rPr lang="en-US" altLang="ja-JP" b="1">
                <a:solidFill>
                  <a:srgbClr val="52734D"/>
                </a:solidFill>
                <a:latin typeface="Meiryo UI"/>
                <a:ea typeface="Meiryo UI"/>
              </a:rPr>
              <a:t>】</a:t>
            </a:r>
            <a:r>
              <a:rPr lang="ja-JP" altLang="en-US" b="1">
                <a:solidFill>
                  <a:srgbClr val="52734D"/>
                </a:solidFill>
                <a:latin typeface="Meiryo UI"/>
                <a:ea typeface="Meiryo UI"/>
              </a:rPr>
              <a:t>　山崎翼</a:t>
            </a:r>
          </a:p>
          <a:p>
            <a:r>
              <a:rPr lang="ja-JP" altLang="en-US">
                <a:latin typeface="Meiryo UI" panose="020B0604030504040204" pitchFamily="50" charset="-128"/>
                <a:ea typeface="Meiryo UI" panose="020B0604030504040204" pitchFamily="50" charset="-128"/>
              </a:rPr>
              <a:t>ログイン機能、セッションスコープに関係する処理の作成</a:t>
            </a:r>
            <a:endParaRPr lang="en-US" altLang="ja-JP">
              <a:latin typeface="Meiryo UI" panose="020B0604030504040204" pitchFamily="50" charset="-128"/>
              <a:ea typeface="Meiryo UI" panose="020B0604030504040204" pitchFamily="50" charset="-128"/>
            </a:endParaRPr>
          </a:p>
          <a:p>
            <a:endParaRPr kumimoji="1"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リーダーとしての経験</a:t>
            </a:r>
            <a:endParaRPr lang="en-US" altLang="ja-JP">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不明点を教えあうことによって、学んだ知識の理解が深まった</a:t>
            </a:r>
            <a:endParaRPr kumimoji="1" lang="en-US" altLang="ja-JP">
              <a:latin typeface="Meiryo UI" panose="020B0604030504040204" pitchFamily="50" charset="-128"/>
              <a:ea typeface="Meiryo UI" panose="020B0604030504040204" pitchFamily="50" charset="-128"/>
            </a:endParaRPr>
          </a:p>
          <a:p>
            <a:endParaRPr kumimoji="1" lang="ja-JP" altLang="en-US">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3134998A-ED85-478A-4B18-CB14DB1AB1F2}"/>
              </a:ext>
            </a:extLst>
          </p:cNvPr>
          <p:cNvPicPr>
            <a:picLocks noChangeAspect="1"/>
          </p:cNvPicPr>
          <p:nvPr/>
        </p:nvPicPr>
        <p:blipFill>
          <a:blip r:embed="rId2">
            <a:alphaModFix amt="24000"/>
            <a:extLst>
              <a:ext uri="{28A0092B-C50C-407E-A947-70E740481C1C}">
                <a14:useLocalDpi xmlns:a14="http://schemas.microsoft.com/office/drawing/2010/main" val="0"/>
              </a:ext>
            </a:extLst>
          </a:blip>
          <a:stretch>
            <a:fillRect/>
          </a:stretch>
        </p:blipFill>
        <p:spPr>
          <a:xfrm flipH="1">
            <a:off x="5444603" y="681037"/>
            <a:ext cx="6491757" cy="5683318"/>
          </a:xfrm>
          <a:prstGeom prst="rect">
            <a:avLst/>
          </a:prstGeom>
        </p:spPr>
      </p:pic>
    </p:spTree>
    <p:extLst>
      <p:ext uri="{BB962C8B-B14F-4D97-AF65-F5344CB8AC3E}">
        <p14:creationId xmlns:p14="http://schemas.microsoft.com/office/powerpoint/2010/main" val="167755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BFD15-BB1E-C208-7AF1-C0914406944B}"/>
              </a:ext>
            </a:extLst>
          </p:cNvPr>
          <p:cNvSpPr>
            <a:spLocks noGrp="1"/>
          </p:cNvSpPr>
          <p:nvPr>
            <p:ph type="title"/>
          </p:nvPr>
        </p:nvSpPr>
        <p:spPr/>
        <p:txBody>
          <a:bodyPr/>
          <a:lstStyle/>
          <a:p>
            <a:r>
              <a:rPr kumimoji="1" lang="ja-JP" altLang="en-US" b="1">
                <a:solidFill>
                  <a:srgbClr val="52734D"/>
                </a:solidFill>
                <a:latin typeface="Meiryo UI"/>
                <a:ea typeface="Meiryo UI"/>
              </a:rPr>
              <a:t>個人の成果</a:t>
            </a:r>
            <a:endParaRPr kumimoji="1" lang="ja-JP" altLang="en-US"/>
          </a:p>
        </p:txBody>
      </p:sp>
      <p:sp>
        <p:nvSpPr>
          <p:cNvPr id="3" name="コンテンツ プレースホルダー 2">
            <a:extLst>
              <a:ext uri="{FF2B5EF4-FFF2-40B4-BE49-F238E27FC236}">
                <a16:creationId xmlns:a16="http://schemas.microsoft.com/office/drawing/2014/main" id="{1BD2D36B-C8E1-6542-18EC-E88E4682D5E1}"/>
              </a:ext>
            </a:extLst>
          </p:cNvPr>
          <p:cNvSpPr>
            <a:spLocks noGrp="1"/>
          </p:cNvSpPr>
          <p:nvPr>
            <p:ph idx="1"/>
          </p:nvPr>
        </p:nvSpPr>
        <p:spPr/>
        <p:txBody>
          <a:bodyPr/>
          <a:lstStyle/>
          <a:p>
            <a:pPr marL="0" indent="0">
              <a:lnSpc>
                <a:spcPct val="150000"/>
              </a:lnSpc>
              <a:buNone/>
            </a:pPr>
            <a:r>
              <a:rPr lang="en-US" altLang="ja-JP" b="1">
                <a:solidFill>
                  <a:srgbClr val="52734D"/>
                </a:solidFill>
                <a:latin typeface="Meiryo UI"/>
                <a:ea typeface="Meiryo UI"/>
              </a:rPr>
              <a:t>【</a:t>
            </a:r>
            <a:r>
              <a:rPr lang="ja-JP" altLang="en-US" b="1">
                <a:solidFill>
                  <a:srgbClr val="52734D"/>
                </a:solidFill>
                <a:latin typeface="Meiryo UI"/>
                <a:ea typeface="Meiryo UI"/>
              </a:rPr>
              <a:t>品質</a:t>
            </a:r>
            <a:r>
              <a:rPr lang="en-US" altLang="ja-JP" b="1">
                <a:solidFill>
                  <a:srgbClr val="52734D"/>
                </a:solidFill>
                <a:latin typeface="Meiryo UI"/>
                <a:ea typeface="Meiryo UI"/>
              </a:rPr>
              <a:t>】</a:t>
            </a:r>
            <a:r>
              <a:rPr lang="ja-JP" altLang="en-US" b="1">
                <a:solidFill>
                  <a:srgbClr val="52734D"/>
                </a:solidFill>
                <a:latin typeface="Meiryo UI"/>
                <a:ea typeface="Meiryo UI"/>
              </a:rPr>
              <a:t>　河合萌花</a:t>
            </a:r>
          </a:p>
          <a:p>
            <a:r>
              <a:rPr lang="ja-JP" altLang="en-US">
                <a:latin typeface="Meiryo UI" panose="020B0604030504040204" pitchFamily="50" charset="-128"/>
                <a:ea typeface="Meiryo UI" panose="020B0604030504040204" pitchFamily="50" charset="-128"/>
              </a:rPr>
              <a:t>ホーム画面の作成、テストの実施</a:t>
            </a:r>
            <a:endParaRPr lang="en-US" altLang="ja-JP">
              <a:latin typeface="Meiryo UI" panose="020B0604030504040204" pitchFamily="50" charset="-128"/>
              <a:ea typeface="Meiryo UI" panose="020B0604030504040204" pitchFamily="50" charset="-128"/>
            </a:endParaRPr>
          </a:p>
          <a:p>
            <a:endParaRPr kumimoji="1"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報連相の大切さ</a:t>
            </a:r>
            <a:endParaRPr lang="en-US" altLang="ja-JP">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チームでの利益を第一に考えること</a:t>
            </a:r>
            <a:endParaRPr kumimoji="1" lang="en-US" altLang="ja-JP">
              <a:latin typeface="Meiryo UI" panose="020B0604030504040204" pitchFamily="50" charset="-128"/>
              <a:ea typeface="Meiryo UI" panose="020B0604030504040204" pitchFamily="50" charset="-128"/>
            </a:endParaRPr>
          </a:p>
          <a:p>
            <a:endParaRPr kumimoji="1" lang="ja-JP" altLang="en-US">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8544E065-93A0-00A6-B774-6F90974DC0BE}"/>
              </a:ext>
            </a:extLst>
          </p:cNvPr>
          <p:cNvPicPr>
            <a:picLocks noChangeAspect="1"/>
          </p:cNvPicPr>
          <p:nvPr/>
        </p:nvPicPr>
        <p:blipFill>
          <a:blip r:embed="rId2">
            <a:alphaModFix amt="24000"/>
            <a:extLst>
              <a:ext uri="{28A0092B-C50C-407E-A947-70E740481C1C}">
                <a14:useLocalDpi xmlns:a14="http://schemas.microsoft.com/office/drawing/2010/main" val="0"/>
              </a:ext>
            </a:extLst>
          </a:blip>
          <a:stretch>
            <a:fillRect/>
          </a:stretch>
        </p:blipFill>
        <p:spPr>
          <a:xfrm flipH="1">
            <a:off x="5444603" y="681037"/>
            <a:ext cx="6491757" cy="5683318"/>
          </a:xfrm>
          <a:prstGeom prst="rect">
            <a:avLst/>
          </a:prstGeom>
        </p:spPr>
      </p:pic>
    </p:spTree>
    <p:extLst>
      <p:ext uri="{BB962C8B-B14F-4D97-AF65-F5344CB8AC3E}">
        <p14:creationId xmlns:p14="http://schemas.microsoft.com/office/powerpoint/2010/main" val="3053657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BFD15-BB1E-C208-7AF1-C0914406944B}"/>
              </a:ext>
            </a:extLst>
          </p:cNvPr>
          <p:cNvSpPr>
            <a:spLocks noGrp="1"/>
          </p:cNvSpPr>
          <p:nvPr>
            <p:ph type="title"/>
          </p:nvPr>
        </p:nvSpPr>
        <p:spPr/>
        <p:txBody>
          <a:bodyPr/>
          <a:lstStyle/>
          <a:p>
            <a:r>
              <a:rPr kumimoji="1" lang="ja-JP" altLang="en-US" b="1">
                <a:solidFill>
                  <a:srgbClr val="52734D"/>
                </a:solidFill>
                <a:latin typeface="Meiryo UI"/>
                <a:ea typeface="Meiryo UI"/>
              </a:rPr>
              <a:t>個人の成果</a:t>
            </a:r>
            <a:endParaRPr kumimoji="1" lang="ja-JP" altLang="en-US"/>
          </a:p>
        </p:txBody>
      </p:sp>
      <p:sp>
        <p:nvSpPr>
          <p:cNvPr id="3" name="コンテンツ プレースホルダー 2">
            <a:extLst>
              <a:ext uri="{FF2B5EF4-FFF2-40B4-BE49-F238E27FC236}">
                <a16:creationId xmlns:a16="http://schemas.microsoft.com/office/drawing/2014/main" id="{1BD2D36B-C8E1-6542-18EC-E88E4682D5E1}"/>
              </a:ext>
            </a:extLst>
          </p:cNvPr>
          <p:cNvSpPr>
            <a:spLocks noGrp="1"/>
          </p:cNvSpPr>
          <p:nvPr>
            <p:ph idx="1"/>
          </p:nvPr>
        </p:nvSpPr>
        <p:spPr/>
        <p:txBody>
          <a:bodyPr/>
          <a:lstStyle/>
          <a:p>
            <a:pPr marL="0" indent="0">
              <a:lnSpc>
                <a:spcPct val="150000"/>
              </a:lnSpc>
              <a:buNone/>
            </a:pPr>
            <a:r>
              <a:rPr lang="en-US" altLang="ja-JP" b="1">
                <a:solidFill>
                  <a:srgbClr val="52734D"/>
                </a:solidFill>
                <a:latin typeface="Meiryo UI"/>
                <a:ea typeface="Meiryo UI"/>
              </a:rPr>
              <a:t>【DB】</a:t>
            </a:r>
            <a:r>
              <a:rPr lang="ja-JP" altLang="en-US" b="1">
                <a:solidFill>
                  <a:srgbClr val="52734D"/>
                </a:solidFill>
                <a:latin typeface="Meiryo UI"/>
                <a:ea typeface="Meiryo UI"/>
              </a:rPr>
              <a:t>　益子姫佳</a:t>
            </a:r>
          </a:p>
          <a:p>
            <a:r>
              <a:rPr lang="en-US" altLang="ja-JP">
                <a:latin typeface="Meiryo UI" panose="020B0604030504040204" pitchFamily="50" charset="-128"/>
                <a:ea typeface="Meiryo UI" panose="020B0604030504040204" pitchFamily="50" charset="-128"/>
              </a:rPr>
              <a:t>DB</a:t>
            </a:r>
            <a:r>
              <a:rPr lang="ja-JP" altLang="en-US">
                <a:latin typeface="Meiryo UI" panose="020B0604030504040204" pitchFamily="50" charset="-128"/>
                <a:ea typeface="Meiryo UI" panose="020B0604030504040204" pitchFamily="50" charset="-128"/>
              </a:rPr>
              <a:t>、カレンダー機能、キャラクター、ロゴ作成</a:t>
            </a:r>
            <a:endParaRPr lang="en-US" altLang="ja-JP">
              <a:latin typeface="Meiryo UI" panose="020B0604030504040204" pitchFamily="50" charset="-128"/>
              <a:ea typeface="Meiryo UI" panose="020B0604030504040204" pitchFamily="50" charset="-128"/>
            </a:endParaRPr>
          </a:p>
          <a:p>
            <a:endParaRPr kumimoji="1"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聞くことは大事➡自分で調べたり試してみると力になる</a:t>
            </a:r>
            <a:endParaRPr lang="en-US" altLang="ja-JP">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作業の進捗とスケジュールの把握</a:t>
            </a:r>
            <a:endParaRPr kumimoji="1" lang="en-US" altLang="ja-JP">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B16BD1C4-2BDD-636E-CC5A-D20F29A3465A}"/>
              </a:ext>
            </a:extLst>
          </p:cNvPr>
          <p:cNvPicPr>
            <a:picLocks noChangeAspect="1"/>
          </p:cNvPicPr>
          <p:nvPr/>
        </p:nvPicPr>
        <p:blipFill>
          <a:blip r:embed="rId2">
            <a:alphaModFix amt="24000"/>
            <a:extLst>
              <a:ext uri="{28A0092B-C50C-407E-A947-70E740481C1C}">
                <a14:useLocalDpi xmlns:a14="http://schemas.microsoft.com/office/drawing/2010/main" val="0"/>
              </a:ext>
            </a:extLst>
          </a:blip>
          <a:stretch>
            <a:fillRect/>
          </a:stretch>
        </p:blipFill>
        <p:spPr>
          <a:xfrm flipH="1">
            <a:off x="5444603" y="681037"/>
            <a:ext cx="6491757" cy="5683318"/>
          </a:xfrm>
          <a:prstGeom prst="rect">
            <a:avLst/>
          </a:prstGeom>
        </p:spPr>
      </p:pic>
    </p:spTree>
    <p:extLst>
      <p:ext uri="{BB962C8B-B14F-4D97-AF65-F5344CB8AC3E}">
        <p14:creationId xmlns:p14="http://schemas.microsoft.com/office/powerpoint/2010/main" val="1037225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BFD15-BB1E-C208-7AF1-C0914406944B}"/>
              </a:ext>
            </a:extLst>
          </p:cNvPr>
          <p:cNvSpPr>
            <a:spLocks noGrp="1"/>
          </p:cNvSpPr>
          <p:nvPr>
            <p:ph type="title"/>
          </p:nvPr>
        </p:nvSpPr>
        <p:spPr/>
        <p:txBody>
          <a:bodyPr/>
          <a:lstStyle/>
          <a:p>
            <a:r>
              <a:rPr kumimoji="1" lang="ja-JP" altLang="en-US" b="1">
                <a:solidFill>
                  <a:srgbClr val="52734D"/>
                </a:solidFill>
                <a:latin typeface="Meiryo UI"/>
                <a:ea typeface="Meiryo UI"/>
              </a:rPr>
              <a:t>個人の成果</a:t>
            </a:r>
            <a:endParaRPr kumimoji="1" lang="ja-JP" altLang="en-US"/>
          </a:p>
        </p:txBody>
      </p:sp>
      <p:sp>
        <p:nvSpPr>
          <p:cNvPr id="3" name="コンテンツ プレースホルダー 2">
            <a:extLst>
              <a:ext uri="{FF2B5EF4-FFF2-40B4-BE49-F238E27FC236}">
                <a16:creationId xmlns:a16="http://schemas.microsoft.com/office/drawing/2014/main" id="{1BD2D36B-C8E1-6542-18EC-E88E4682D5E1}"/>
              </a:ext>
            </a:extLst>
          </p:cNvPr>
          <p:cNvSpPr>
            <a:spLocks noGrp="1"/>
          </p:cNvSpPr>
          <p:nvPr>
            <p:ph idx="1"/>
          </p:nvPr>
        </p:nvSpPr>
        <p:spPr/>
        <p:txBody>
          <a:bodyPr/>
          <a:lstStyle/>
          <a:p>
            <a:pPr marL="0" indent="0">
              <a:lnSpc>
                <a:spcPct val="150000"/>
              </a:lnSpc>
              <a:buNone/>
            </a:pPr>
            <a:r>
              <a:rPr lang="en-US" altLang="ja-JP" b="1">
                <a:solidFill>
                  <a:srgbClr val="52734D"/>
                </a:solidFill>
                <a:latin typeface="Meiryo UI"/>
                <a:ea typeface="Meiryo UI"/>
              </a:rPr>
              <a:t>【</a:t>
            </a:r>
            <a:r>
              <a:rPr lang="ja-JP" altLang="en-US" b="1">
                <a:solidFill>
                  <a:srgbClr val="52734D"/>
                </a:solidFill>
                <a:latin typeface="Meiryo UI"/>
                <a:ea typeface="Meiryo UI"/>
              </a:rPr>
              <a:t>機能</a:t>
            </a:r>
            <a:r>
              <a:rPr lang="en-US" altLang="ja-JP" b="1">
                <a:solidFill>
                  <a:srgbClr val="52734D"/>
                </a:solidFill>
                <a:latin typeface="Meiryo UI"/>
                <a:ea typeface="Meiryo UI"/>
              </a:rPr>
              <a:t>】</a:t>
            </a:r>
            <a:r>
              <a:rPr lang="ja-JP" altLang="en-US" b="1">
                <a:solidFill>
                  <a:srgbClr val="52734D"/>
                </a:solidFill>
                <a:latin typeface="Meiryo UI"/>
                <a:ea typeface="Meiryo UI"/>
              </a:rPr>
              <a:t>　椎久陽也</a:t>
            </a:r>
          </a:p>
          <a:p>
            <a:r>
              <a:rPr lang="ja-JP" altLang="en-US">
                <a:latin typeface="Meiryo UI" panose="020B0604030504040204" pitchFamily="50" charset="-128"/>
                <a:ea typeface="Meiryo UI" panose="020B0604030504040204" pitchFamily="50" charset="-128"/>
              </a:rPr>
              <a:t>サイドバー、運動登録機能（その他）作成</a:t>
            </a:r>
            <a:endParaRPr lang="en-US" altLang="ja-JP">
              <a:latin typeface="Meiryo UI" panose="020B0604030504040204" pitchFamily="50" charset="-128"/>
              <a:ea typeface="Meiryo UI" panose="020B0604030504040204" pitchFamily="50" charset="-128"/>
            </a:endParaRPr>
          </a:p>
          <a:p>
            <a:pPr marL="0" indent="0">
              <a:buNone/>
            </a:pPr>
            <a:r>
              <a:rPr kumimoji="1" lang="ja-JP" altLang="en-US">
                <a:latin typeface="Meiryo UI"/>
                <a:ea typeface="Meiryo UI"/>
              </a:rPr>
              <a:t>→</a:t>
            </a:r>
            <a:r>
              <a:rPr kumimoji="1" lang="ja-JP" altLang="en-US">
                <a:latin typeface="Meiryo UI" panose="020B0604030504040204" pitchFamily="50" charset="-128"/>
                <a:ea typeface="Meiryo UI" panose="020B0604030504040204" pitchFamily="50" charset="-128"/>
              </a:rPr>
              <a:t>講義で習っていない部分の開発を通じて技術的に成長することができた。</a:t>
            </a:r>
            <a:endParaRPr kumimoji="1" lang="en-US" altLang="ja-JP">
              <a:latin typeface="Meiryo UI" panose="020B0604030504040204" pitchFamily="50" charset="-128"/>
              <a:ea typeface="Meiryo UI" panose="020B0604030504040204" pitchFamily="50" charset="-128"/>
            </a:endParaRPr>
          </a:p>
          <a:p>
            <a:pPr marL="0" indent="0">
              <a:buNone/>
            </a:pPr>
            <a:endParaRPr kumimoji="1"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コミュニケーションの意識が上がった。</a:t>
            </a:r>
            <a:endParaRPr lang="en-US" altLang="ja-JP">
              <a:latin typeface="Meiryo UI" panose="020B0604030504040204" pitchFamily="50" charset="-128"/>
              <a:ea typeface="Meiryo UI" panose="020B0604030504040204" pitchFamily="50" charset="-128"/>
            </a:endParaRPr>
          </a:p>
          <a:p>
            <a:pPr marL="0" indent="0">
              <a:buNone/>
            </a:pPr>
            <a:r>
              <a:rPr lang="ja-JP" altLang="en-US">
                <a:latin typeface="Meiryo UI"/>
                <a:ea typeface="Meiryo UI"/>
              </a:rPr>
              <a:t>→</a:t>
            </a:r>
            <a:r>
              <a:rPr lang="ja-JP" altLang="en-US">
                <a:latin typeface="Meiryo UI" panose="020B0604030504040204" pitchFamily="50" charset="-128"/>
                <a:ea typeface="Meiryo UI" panose="020B0604030504040204" pitchFamily="50" charset="-128"/>
              </a:rPr>
              <a:t>チーム内の誤解をできるだけ減らすという意識がついた。</a:t>
            </a:r>
            <a:endParaRPr lang="en-US" altLang="ja-JP">
              <a:latin typeface="Meiryo UI" panose="020B0604030504040204" pitchFamily="50" charset="-128"/>
              <a:ea typeface="Meiryo UI" panose="020B0604030504040204" pitchFamily="50" charset="-128"/>
            </a:endParaRPr>
          </a:p>
          <a:p>
            <a:pPr marL="0" indent="0">
              <a:buNone/>
            </a:pPr>
            <a:endParaRPr kumimoji="1" lang="en-US" altLang="ja-JP">
              <a:latin typeface="Meiryo UI" panose="020B0604030504040204" pitchFamily="50" charset="-128"/>
              <a:ea typeface="Meiryo UI" panose="020B0604030504040204" pitchFamily="50" charset="-128"/>
            </a:endParaRPr>
          </a:p>
          <a:p>
            <a:endParaRPr kumimoji="1" lang="ja-JP" altLang="en-US">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8A2AAEED-31B6-596A-0C97-5C502A078DAC}"/>
              </a:ext>
            </a:extLst>
          </p:cNvPr>
          <p:cNvPicPr>
            <a:picLocks noChangeAspect="1"/>
          </p:cNvPicPr>
          <p:nvPr/>
        </p:nvPicPr>
        <p:blipFill>
          <a:blip r:embed="rId2">
            <a:alphaModFix amt="24000"/>
            <a:extLst>
              <a:ext uri="{28A0092B-C50C-407E-A947-70E740481C1C}">
                <a14:useLocalDpi xmlns:a14="http://schemas.microsoft.com/office/drawing/2010/main" val="0"/>
              </a:ext>
            </a:extLst>
          </a:blip>
          <a:stretch>
            <a:fillRect/>
          </a:stretch>
        </p:blipFill>
        <p:spPr>
          <a:xfrm flipH="1">
            <a:off x="5444603" y="681037"/>
            <a:ext cx="6491757" cy="5683318"/>
          </a:xfrm>
          <a:prstGeom prst="rect">
            <a:avLst/>
          </a:prstGeom>
        </p:spPr>
      </p:pic>
    </p:spTree>
    <p:extLst>
      <p:ext uri="{BB962C8B-B14F-4D97-AF65-F5344CB8AC3E}">
        <p14:creationId xmlns:p14="http://schemas.microsoft.com/office/powerpoint/2010/main" val="4134768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BFD15-BB1E-C208-7AF1-C0914406944B}"/>
              </a:ext>
            </a:extLst>
          </p:cNvPr>
          <p:cNvSpPr>
            <a:spLocks noGrp="1"/>
          </p:cNvSpPr>
          <p:nvPr>
            <p:ph type="title"/>
          </p:nvPr>
        </p:nvSpPr>
        <p:spPr/>
        <p:txBody>
          <a:bodyPr/>
          <a:lstStyle/>
          <a:p>
            <a:r>
              <a:rPr kumimoji="1" lang="ja-JP" altLang="en-US" b="1">
                <a:solidFill>
                  <a:srgbClr val="52734D"/>
                </a:solidFill>
                <a:latin typeface="Meiryo UI"/>
                <a:ea typeface="Meiryo UI"/>
              </a:rPr>
              <a:t>個人の成果</a:t>
            </a:r>
            <a:endParaRPr kumimoji="1" lang="ja-JP" altLang="en-US"/>
          </a:p>
        </p:txBody>
      </p:sp>
      <p:sp>
        <p:nvSpPr>
          <p:cNvPr id="3" name="コンテンツ プレースホルダー 2">
            <a:extLst>
              <a:ext uri="{FF2B5EF4-FFF2-40B4-BE49-F238E27FC236}">
                <a16:creationId xmlns:a16="http://schemas.microsoft.com/office/drawing/2014/main" id="{1BD2D36B-C8E1-6542-18EC-E88E4682D5E1}"/>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altLang="ja-JP" b="1">
                <a:solidFill>
                  <a:srgbClr val="52734D"/>
                </a:solidFill>
                <a:latin typeface="Meiryo UI"/>
                <a:ea typeface="Meiryo UI"/>
              </a:rPr>
              <a:t>【</a:t>
            </a:r>
            <a:r>
              <a:rPr lang="ja-JP" altLang="en-US" b="1">
                <a:solidFill>
                  <a:srgbClr val="52734D"/>
                </a:solidFill>
                <a:latin typeface="Meiryo UI"/>
                <a:ea typeface="Meiryo UI"/>
              </a:rPr>
              <a:t>機能</a:t>
            </a:r>
            <a:r>
              <a:rPr lang="en-US" altLang="ja-JP" b="1">
                <a:solidFill>
                  <a:srgbClr val="52734D"/>
                </a:solidFill>
                <a:latin typeface="Meiryo UI"/>
                <a:ea typeface="Meiryo UI"/>
              </a:rPr>
              <a:t>】</a:t>
            </a:r>
            <a:r>
              <a:rPr lang="ja-JP" altLang="en-US" b="1">
                <a:solidFill>
                  <a:srgbClr val="52734D"/>
                </a:solidFill>
                <a:latin typeface="Meiryo UI"/>
                <a:ea typeface="Meiryo UI"/>
              </a:rPr>
              <a:t>　松永悟</a:t>
            </a:r>
          </a:p>
          <a:p>
            <a:r>
              <a:rPr kumimoji="1" lang="ja-JP" altLang="en-US">
                <a:latin typeface="Meiryo UI"/>
                <a:ea typeface="Meiryo UI"/>
              </a:rPr>
              <a:t>運動登録（ルート）、ユーザー設定の作成</a:t>
            </a:r>
            <a:endParaRPr lang="en-US" altLang="ja-JP">
              <a:latin typeface="Meiryo UI"/>
              <a:ea typeface="Meiryo UI"/>
            </a:endParaRPr>
          </a:p>
          <a:p>
            <a:pPr marL="0" indent="0">
              <a:buNone/>
            </a:pPr>
            <a:r>
              <a:rPr lang="ja-JP" altLang="en-US">
                <a:latin typeface="Meiryo UI"/>
                <a:ea typeface="Meiryo UI"/>
              </a:rPr>
              <a:t> </a:t>
            </a:r>
            <a:r>
              <a:rPr lang="ja-JP" sz="2800">
                <a:latin typeface="Meiryo UI"/>
                <a:ea typeface="Meiryo UI"/>
              </a:rPr>
              <a:t>→負荷が大きく、作りごたえがあった</a:t>
            </a:r>
            <a:endParaRPr lang="en-US" altLang="ja-JP">
              <a:latin typeface="Meiryo UI"/>
              <a:ea typeface="Meiryo UI"/>
            </a:endParaRPr>
          </a:p>
          <a:p>
            <a:pPr marL="457200" lvl="1" indent="0">
              <a:buNone/>
            </a:pPr>
            <a:endParaRPr lang="ja-JP" altLang="en-US">
              <a:latin typeface="Meiryo UI"/>
              <a:ea typeface="Meiryo UI"/>
            </a:endParaRPr>
          </a:p>
          <a:p>
            <a:r>
              <a:rPr lang="ja-JP">
                <a:latin typeface="Meiryo UI"/>
                <a:ea typeface="Meiryo UI"/>
              </a:rPr>
              <a:t>他者との連絡を頻繁に</a:t>
            </a:r>
            <a:endParaRPr lang="ja-JP" altLang="en-US">
              <a:latin typeface="Meiryo UI"/>
              <a:ea typeface="Meiryo UI"/>
            </a:endParaRPr>
          </a:p>
          <a:p>
            <a:pPr marL="0" indent="0">
              <a:buNone/>
            </a:pPr>
            <a:r>
              <a:rPr lang="ja-JP" altLang="en-US">
                <a:latin typeface="Meiryo UI"/>
                <a:ea typeface="Meiryo UI"/>
              </a:rPr>
              <a:t> →全く進捗が出ない時に、</a:t>
            </a:r>
            <a:r>
              <a:rPr lang="ja-JP" sz="2600">
                <a:latin typeface="Meiryo UI"/>
                <a:ea typeface="Meiryo UI"/>
              </a:rPr>
              <a:t>一人で抱え込むのは良くないという教訓を得られた</a:t>
            </a:r>
            <a:endParaRPr lang="en-US" altLang="ja-JP" sz="2600">
              <a:latin typeface="Meiryo UI"/>
              <a:ea typeface="Meiryo UI"/>
            </a:endParaRPr>
          </a:p>
          <a:p>
            <a:pPr marL="0" indent="0">
              <a:buNone/>
            </a:pPr>
            <a:endParaRPr lang="ja-JP" sz="2600">
              <a:latin typeface="Meiryo UI"/>
              <a:ea typeface="Meiryo UI"/>
            </a:endParaRPr>
          </a:p>
          <a:p>
            <a:pPr lvl="1">
              <a:buFont typeface="Courier New" panose="020B0604020202020204" pitchFamily="34" charset="0"/>
              <a:buChar char="o"/>
            </a:pPr>
            <a:endParaRPr lang="ja-JP" altLang="en-US">
              <a:latin typeface="Meiryo UI" panose="020B0604030504040204" pitchFamily="50" charset="-128"/>
              <a:ea typeface="Meiryo UI" panose="020B0604030504040204" pitchFamily="50" charset="-128"/>
            </a:endParaRPr>
          </a:p>
          <a:p>
            <a:pPr marL="0" indent="0">
              <a:buNone/>
            </a:pPr>
            <a:endParaRPr lang="ja-JP" altLang="en-US">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endParaRPr lang="ja-JP" altLang="en-US">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DFD4982F-93C9-19FC-AE74-2666518FC17B}"/>
              </a:ext>
            </a:extLst>
          </p:cNvPr>
          <p:cNvPicPr>
            <a:picLocks noChangeAspect="1"/>
          </p:cNvPicPr>
          <p:nvPr/>
        </p:nvPicPr>
        <p:blipFill>
          <a:blip r:embed="rId2">
            <a:alphaModFix amt="24000"/>
            <a:extLst>
              <a:ext uri="{28A0092B-C50C-407E-A947-70E740481C1C}">
                <a14:useLocalDpi xmlns:a14="http://schemas.microsoft.com/office/drawing/2010/main" val="0"/>
              </a:ext>
            </a:extLst>
          </a:blip>
          <a:stretch>
            <a:fillRect/>
          </a:stretch>
        </p:blipFill>
        <p:spPr>
          <a:xfrm flipH="1">
            <a:off x="5444603" y="681037"/>
            <a:ext cx="6491757" cy="5683318"/>
          </a:xfrm>
          <a:prstGeom prst="rect">
            <a:avLst/>
          </a:prstGeom>
        </p:spPr>
      </p:pic>
    </p:spTree>
    <p:extLst>
      <p:ext uri="{BB962C8B-B14F-4D97-AF65-F5344CB8AC3E}">
        <p14:creationId xmlns:p14="http://schemas.microsoft.com/office/powerpoint/2010/main" val="131169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C18449C-2828-FEF7-353B-66A03345FBD8}"/>
              </a:ext>
            </a:extLst>
          </p:cNvPr>
          <p:cNvSpPr/>
          <p:nvPr/>
        </p:nvSpPr>
        <p:spPr>
          <a:xfrm>
            <a:off x="793966" y="1693302"/>
            <a:ext cx="3830596" cy="3470189"/>
          </a:xfrm>
          <a:prstGeom prst="ellipse">
            <a:avLst/>
          </a:prstGeom>
          <a:solidFill>
            <a:srgbClr val="DDF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テキスト ボックス 1">
            <a:extLst>
              <a:ext uri="{FF2B5EF4-FFF2-40B4-BE49-F238E27FC236}">
                <a16:creationId xmlns:a16="http://schemas.microsoft.com/office/drawing/2014/main" id="{C6ABC794-C9B8-2F29-F2EF-63C7934C3CBE}"/>
              </a:ext>
            </a:extLst>
          </p:cNvPr>
          <p:cNvSpPr txBox="1"/>
          <p:nvPr/>
        </p:nvSpPr>
        <p:spPr>
          <a:xfrm>
            <a:off x="1651906" y="2921168"/>
            <a:ext cx="84290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6000" b="1">
                <a:solidFill>
                  <a:srgbClr val="52734D"/>
                </a:solidFill>
                <a:latin typeface="Meiryo UI" panose="020B0604030504040204" pitchFamily="50" charset="-128"/>
                <a:ea typeface="Meiryo UI" panose="020B0604030504040204" pitchFamily="50" charset="-128"/>
              </a:rPr>
              <a:t>チーム紹介</a:t>
            </a:r>
          </a:p>
        </p:txBody>
      </p:sp>
    </p:spTree>
    <p:extLst>
      <p:ext uri="{BB962C8B-B14F-4D97-AF65-F5344CB8AC3E}">
        <p14:creationId xmlns:p14="http://schemas.microsoft.com/office/powerpoint/2010/main" val="3234101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A2C41-A8D6-6D5C-06DA-7FE2EF3E0BF6}"/>
              </a:ext>
            </a:extLst>
          </p:cNvPr>
          <p:cNvSpPr>
            <a:spLocks noGrp="1"/>
          </p:cNvSpPr>
          <p:nvPr>
            <p:ph type="title"/>
          </p:nvPr>
        </p:nvSpPr>
        <p:spPr/>
        <p:txBody>
          <a:bodyPr/>
          <a:lstStyle/>
          <a:p>
            <a:r>
              <a:rPr lang="ja-JP" altLang="en-US" b="1">
                <a:solidFill>
                  <a:srgbClr val="52734D"/>
                </a:solidFill>
                <a:latin typeface="Meiryo UI"/>
                <a:ea typeface="Meiryo UI"/>
              </a:rPr>
              <a:t>謝辞</a:t>
            </a:r>
          </a:p>
        </p:txBody>
      </p:sp>
      <p:sp>
        <p:nvSpPr>
          <p:cNvPr id="3" name="コンテンツ プレースホルダー 2">
            <a:extLst>
              <a:ext uri="{FF2B5EF4-FFF2-40B4-BE49-F238E27FC236}">
                <a16:creationId xmlns:a16="http://schemas.microsoft.com/office/drawing/2014/main" id="{CAA53451-BA4A-3A4D-C19A-1175F7096A33}"/>
              </a:ext>
            </a:extLst>
          </p:cNvPr>
          <p:cNvSpPr>
            <a:spLocks noGrp="1"/>
          </p:cNvSpPr>
          <p:nvPr>
            <p:ph idx="1"/>
          </p:nvPr>
        </p:nvSpPr>
        <p:spPr>
          <a:xfrm>
            <a:off x="838200" y="1817255"/>
            <a:ext cx="10694670" cy="4351338"/>
          </a:xfrm>
        </p:spPr>
        <p:txBody>
          <a:bodyPr vert="horz" lIns="91440" tIns="45720" rIns="91440" bIns="45720" rtlCol="0" anchor="ctr">
            <a:normAutofit/>
          </a:bodyPr>
          <a:lstStyle/>
          <a:p>
            <a:pPr marL="0" indent="0" algn="ctr">
              <a:buNone/>
            </a:pPr>
            <a:r>
              <a:rPr lang="ja-JP" altLang="en-US" sz="3400" b="1" i="1">
                <a:latin typeface="Meiryo UI"/>
                <a:ea typeface="Meiryo UI"/>
              </a:rPr>
              <a:t>今回お世話になった講師の皆様、事務局の皆様、</a:t>
            </a:r>
          </a:p>
          <a:p>
            <a:pPr marL="0" indent="0" algn="ctr">
              <a:buNone/>
            </a:pPr>
            <a:r>
              <a:rPr lang="ja-JP" altLang="en-US" sz="3400" b="1" i="1">
                <a:latin typeface="Meiryo UI"/>
                <a:ea typeface="Meiryo UI"/>
              </a:rPr>
              <a:t>一緒に学習した</a:t>
            </a:r>
            <a:r>
              <a:rPr lang="en-US" altLang="ja-JP" sz="3400" b="1">
                <a:latin typeface="Meiryo UI"/>
                <a:ea typeface="Meiryo UI"/>
              </a:rPr>
              <a:t>D</a:t>
            </a:r>
            <a:r>
              <a:rPr lang="ja-JP" altLang="en-US" sz="3400" b="1" i="1">
                <a:latin typeface="Meiryo UI"/>
                <a:ea typeface="Meiryo UI"/>
              </a:rPr>
              <a:t>クラスの皆様、</a:t>
            </a:r>
          </a:p>
          <a:p>
            <a:pPr marL="0" indent="0" algn="ctr">
              <a:buNone/>
            </a:pPr>
            <a:r>
              <a:rPr lang="ja-JP" altLang="en-US" sz="3400" b="1" i="1">
                <a:latin typeface="Meiryo UI"/>
                <a:ea typeface="Meiryo UI"/>
              </a:rPr>
              <a:t>研修に参加させてくださった企業の皆様に</a:t>
            </a:r>
            <a:endParaRPr lang="ja-JP"/>
          </a:p>
          <a:p>
            <a:pPr marL="0" indent="0" algn="ctr">
              <a:spcBef>
                <a:spcPts val="1000"/>
              </a:spcBef>
              <a:spcAft>
                <a:spcPts val="0"/>
              </a:spcAft>
              <a:buNone/>
            </a:pPr>
            <a:r>
              <a:rPr lang="ja-JP" sz="3400" b="1" i="1">
                <a:latin typeface="Meiryo UI"/>
                <a:ea typeface="Meiryo UI"/>
              </a:rPr>
              <a:t>御礼申し上げます</a:t>
            </a:r>
            <a:r>
              <a:rPr lang="ja-JP" altLang="en-US" sz="3400" b="1" i="1">
                <a:latin typeface="Meiryo UI"/>
                <a:ea typeface="Meiryo UI"/>
              </a:rPr>
              <a:t>。</a:t>
            </a:r>
            <a:endParaRPr lang="ja-JP" sz="3400" b="1" i="1">
              <a:latin typeface="Meiryo UI"/>
              <a:ea typeface="Meiryo UI"/>
            </a:endParaRPr>
          </a:p>
          <a:p>
            <a:pPr marL="0" indent="0">
              <a:buNone/>
            </a:pPr>
            <a:br>
              <a:rPr lang="ja-JP" altLang="en-US"/>
            </a:br>
            <a:endParaRPr lang="ja-JP" altLang="en-US" sz="3600">
              <a:solidFill>
                <a:schemeClr val="tx1">
                  <a:lumMod val="65000"/>
                  <a:lumOff val="35000"/>
                </a:schemeClr>
              </a:solidFill>
              <a:latin typeface="Meiryo UI"/>
              <a:ea typeface="Meiryo UI"/>
            </a:endParaRPr>
          </a:p>
        </p:txBody>
      </p:sp>
      <p:sp>
        <p:nvSpPr>
          <p:cNvPr id="4" name="テキスト ボックス 3">
            <a:extLst>
              <a:ext uri="{FF2B5EF4-FFF2-40B4-BE49-F238E27FC236}">
                <a16:creationId xmlns:a16="http://schemas.microsoft.com/office/drawing/2014/main" id="{1226EA97-F9A8-02DC-FD6C-040E5CB80435}"/>
              </a:ext>
            </a:extLst>
          </p:cNvPr>
          <p:cNvSpPr txBox="1"/>
          <p:nvPr/>
        </p:nvSpPr>
        <p:spPr>
          <a:xfrm>
            <a:off x="5481407" y="5417017"/>
            <a:ext cx="12325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i="1">
                <a:solidFill>
                  <a:srgbClr val="FF0000"/>
                </a:solidFill>
                <a:latin typeface="Berlin Sans FB"/>
                <a:ea typeface="游ゴシック"/>
              </a:rPr>
              <a:t>Thank you!</a:t>
            </a:r>
            <a:endParaRPr lang="ja-JP" altLang="en-US" i="1">
              <a:solidFill>
                <a:srgbClr val="FF0000"/>
              </a:solidFill>
              <a:latin typeface="Berlin Sans FB"/>
            </a:endParaRPr>
          </a:p>
        </p:txBody>
      </p:sp>
    </p:spTree>
    <p:extLst>
      <p:ext uri="{BB962C8B-B14F-4D97-AF65-F5344CB8AC3E}">
        <p14:creationId xmlns:p14="http://schemas.microsoft.com/office/powerpoint/2010/main" val="429297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579A52A-6632-A9B3-4A0E-DBD7C5C213B7}"/>
              </a:ext>
            </a:extLst>
          </p:cNvPr>
          <p:cNvPicPr>
            <a:picLocks noChangeAspect="1"/>
          </p:cNvPicPr>
          <p:nvPr/>
        </p:nvPicPr>
        <p:blipFill>
          <a:blip r:embed="rId3">
            <a:alphaModFix amt="24000"/>
            <a:extLst>
              <a:ext uri="{28A0092B-C50C-407E-A947-70E740481C1C}">
                <a14:useLocalDpi xmlns:a14="http://schemas.microsoft.com/office/drawing/2010/main" val="0"/>
              </a:ext>
            </a:extLst>
          </a:blip>
          <a:stretch>
            <a:fillRect/>
          </a:stretch>
        </p:blipFill>
        <p:spPr>
          <a:xfrm>
            <a:off x="2176224" y="0"/>
            <a:ext cx="7395344" cy="6474378"/>
          </a:xfrm>
          <a:prstGeom prst="rect">
            <a:avLst/>
          </a:prstGeom>
        </p:spPr>
      </p:pic>
      <p:pic>
        <p:nvPicPr>
          <p:cNvPr id="1026" name="Picture 2" descr="ハート – SILHOUETTE DESIGN">
            <a:extLst>
              <a:ext uri="{FF2B5EF4-FFF2-40B4-BE49-F238E27FC236}">
                <a16:creationId xmlns:a16="http://schemas.microsoft.com/office/drawing/2014/main" id="{193A4737-B9F1-F706-9CA3-6F0DCE8C834A}"/>
              </a:ext>
            </a:extLst>
          </p:cNvPr>
          <p:cNvPicPr>
            <a:picLocks noChangeAspect="1" noChangeArrowheads="1"/>
          </p:cNvPicPr>
          <p:nvPr/>
        </p:nvPicPr>
        <p:blipFill rotWithShape="1">
          <a:blip r:embed="rId4">
            <a:alphaModFix amt="29000"/>
            <a:extLst>
              <a:ext uri="{28A0092B-C50C-407E-A947-70E740481C1C}">
                <a14:useLocalDpi xmlns:a14="http://schemas.microsoft.com/office/drawing/2010/main" val="0"/>
              </a:ext>
            </a:extLst>
          </a:blip>
          <a:srcRect r="74430" b="50000"/>
          <a:stretch/>
        </p:blipFill>
        <p:spPr bwMode="auto">
          <a:xfrm>
            <a:off x="7138287" y="2165626"/>
            <a:ext cx="1461319"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077ABC4E-BB6E-99BE-FA9D-6AB88C159544}"/>
              </a:ext>
            </a:extLst>
          </p:cNvPr>
          <p:cNvSpPr txBox="1"/>
          <p:nvPr/>
        </p:nvSpPr>
        <p:spPr>
          <a:xfrm>
            <a:off x="1097308" y="3800919"/>
            <a:ext cx="99973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6000" b="1">
                <a:solidFill>
                  <a:srgbClr val="52734D"/>
                </a:solidFill>
                <a:latin typeface="Meiryo UI"/>
                <a:ea typeface="Meiryo UI"/>
              </a:rPr>
              <a:t>ご清聴ありがとうございました！</a:t>
            </a:r>
            <a:endParaRPr lang="ja-JP" b="1">
              <a:solidFill>
                <a:srgbClr val="52734D"/>
              </a:solidFill>
              <a:ea typeface="游ゴシック"/>
            </a:endParaRPr>
          </a:p>
        </p:txBody>
      </p:sp>
    </p:spTree>
    <p:extLst>
      <p:ext uri="{BB962C8B-B14F-4D97-AF65-F5344CB8AC3E}">
        <p14:creationId xmlns:p14="http://schemas.microsoft.com/office/powerpoint/2010/main" val="75936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A2C41-A8D6-6D5C-06DA-7FE2EF3E0BF6}"/>
              </a:ext>
            </a:extLst>
          </p:cNvPr>
          <p:cNvSpPr>
            <a:spLocks noGrp="1"/>
          </p:cNvSpPr>
          <p:nvPr>
            <p:ph type="title"/>
          </p:nvPr>
        </p:nvSpPr>
        <p:spPr>
          <a:xfrm>
            <a:off x="838200" y="385720"/>
            <a:ext cx="10515600" cy="1325563"/>
          </a:xfrm>
        </p:spPr>
        <p:txBody>
          <a:bodyPr/>
          <a:lstStyle/>
          <a:p>
            <a:r>
              <a:rPr lang="ja-JP" altLang="en-US" b="1">
                <a:solidFill>
                  <a:srgbClr val="52734D"/>
                </a:solidFill>
                <a:latin typeface="Meiryo UI"/>
                <a:ea typeface="Meiryo UI"/>
              </a:rPr>
              <a:t>チーム名：</a:t>
            </a:r>
            <a:r>
              <a:rPr lang="ja-JP" altLang="en-US" sz="4800" b="1">
                <a:solidFill>
                  <a:srgbClr val="52734D"/>
                </a:solidFill>
                <a:latin typeface="Meiryo UI"/>
                <a:ea typeface="Meiryo UI"/>
              </a:rPr>
              <a:t>たけのこ</a:t>
            </a:r>
          </a:p>
        </p:txBody>
      </p:sp>
      <p:sp>
        <p:nvSpPr>
          <p:cNvPr id="3" name="コンテンツ プレースホルダー 2">
            <a:extLst>
              <a:ext uri="{FF2B5EF4-FFF2-40B4-BE49-F238E27FC236}">
                <a16:creationId xmlns:a16="http://schemas.microsoft.com/office/drawing/2014/main" id="{CAA53451-BA4A-3A4D-C19A-1175F7096A33}"/>
              </a:ext>
            </a:extLst>
          </p:cNvPr>
          <p:cNvSpPr>
            <a:spLocks noGrp="1"/>
          </p:cNvSpPr>
          <p:nvPr>
            <p:ph idx="1"/>
          </p:nvPr>
        </p:nvSpPr>
        <p:spPr>
          <a:xfrm>
            <a:off x="280155" y="1982178"/>
            <a:ext cx="6324600" cy="4088020"/>
          </a:xfrm>
        </p:spPr>
        <p:txBody>
          <a:bodyPr vert="horz" lIns="91440" tIns="45720" rIns="91440" bIns="45720" rtlCol="0" anchor="t">
            <a:normAutofit/>
          </a:bodyPr>
          <a:lstStyle/>
          <a:p>
            <a:pPr marL="0" indent="0">
              <a:lnSpc>
                <a:spcPct val="150000"/>
              </a:lnSpc>
              <a:buNone/>
            </a:pPr>
            <a:r>
              <a:rPr lang="en-US" altLang="ja-JP" sz="3200">
                <a:latin typeface="Meiryo UI"/>
                <a:ea typeface="Meiryo UI"/>
              </a:rPr>
              <a:t>【チーム名の由来】</a:t>
            </a:r>
            <a:endParaRPr lang="en-US" altLang="ja-JP" sz="800">
              <a:latin typeface="Meiryo UI"/>
              <a:ea typeface="Meiryo UI"/>
            </a:endParaRPr>
          </a:p>
          <a:p>
            <a:pPr marL="0" indent="0">
              <a:lnSpc>
                <a:spcPct val="150000"/>
              </a:lnSpc>
              <a:buNone/>
            </a:pPr>
            <a:r>
              <a:rPr lang="en-US" altLang="ja-JP" sz="3200">
                <a:latin typeface="Meiryo UI"/>
                <a:ea typeface="Meiryo UI"/>
              </a:rPr>
              <a:t> </a:t>
            </a:r>
            <a:r>
              <a:rPr lang="en-US" altLang="ja-JP">
                <a:latin typeface="Meiryo UI"/>
                <a:ea typeface="Meiryo UI"/>
              </a:rPr>
              <a:t>①</a:t>
            </a:r>
            <a:r>
              <a:rPr kumimoji="1" lang="ja-JP" altLang="en-US">
                <a:latin typeface="Meiryo UI"/>
                <a:ea typeface="Meiryo UI"/>
              </a:rPr>
              <a:t>全員が未経験者</a:t>
            </a:r>
            <a:endParaRPr lang="en-US" altLang="ja-JP">
              <a:latin typeface="Meiryo UI"/>
              <a:ea typeface="Meiryo UI"/>
            </a:endParaRPr>
          </a:p>
          <a:p>
            <a:pPr marL="0" indent="0">
              <a:lnSpc>
                <a:spcPct val="150000"/>
              </a:lnSpc>
              <a:buNone/>
            </a:pPr>
            <a:r>
              <a:rPr lang="ja-JP" altLang="en-US">
                <a:latin typeface="Meiryo UI"/>
                <a:ea typeface="Meiryo UI"/>
              </a:rPr>
              <a:t>    →たけのこのようにぐんぐん成長したい</a:t>
            </a:r>
            <a:endParaRPr lang="en-US" altLang="ja-JP">
              <a:latin typeface="Meiryo UI"/>
              <a:ea typeface="Meiryo UI"/>
            </a:endParaRPr>
          </a:p>
          <a:p>
            <a:pPr marL="0" indent="0">
              <a:lnSpc>
                <a:spcPct val="150000"/>
              </a:lnSpc>
              <a:buNone/>
            </a:pPr>
            <a:endParaRPr lang="en-US" altLang="ja-JP" sz="800">
              <a:latin typeface="Meiryo UI"/>
              <a:ea typeface="Meiryo UI"/>
            </a:endParaRPr>
          </a:p>
          <a:p>
            <a:pPr marL="0" indent="0">
              <a:lnSpc>
                <a:spcPct val="150000"/>
              </a:lnSpc>
              <a:buNone/>
            </a:pPr>
            <a:r>
              <a:rPr lang="ja-JP" altLang="en-US">
                <a:latin typeface="Meiryo UI"/>
                <a:ea typeface="Meiryo UI"/>
              </a:rPr>
              <a:t>  ②過半数がたけのこの里派</a:t>
            </a:r>
          </a:p>
          <a:p>
            <a:pPr marL="0" indent="0">
              <a:lnSpc>
                <a:spcPct val="150000"/>
              </a:lnSpc>
              <a:buNone/>
            </a:pPr>
            <a:endParaRPr lang="ja-JP" altLang="en-US">
              <a:solidFill>
                <a:srgbClr val="000000"/>
              </a:solidFill>
              <a:latin typeface="Meiryo UI"/>
              <a:ea typeface="Meiryo UI"/>
            </a:endParaRPr>
          </a:p>
          <a:p>
            <a:pPr marL="0" indent="0">
              <a:buNone/>
            </a:pPr>
            <a:endParaRPr lang="en-US" altLang="ja-JP">
              <a:solidFill>
                <a:srgbClr val="595959"/>
              </a:solidFill>
              <a:latin typeface="Meiryo UI"/>
              <a:ea typeface="Meiryo UI"/>
            </a:endParaRPr>
          </a:p>
          <a:p>
            <a:pPr marL="0" indent="0">
              <a:buNone/>
            </a:pPr>
            <a:endParaRPr lang="en-US" altLang="ja-JP">
              <a:solidFill>
                <a:srgbClr val="595959"/>
              </a:solidFill>
              <a:latin typeface="Meiryo UI"/>
              <a:ea typeface="Meiryo UI"/>
            </a:endParaRPr>
          </a:p>
          <a:p>
            <a:pPr marL="0" indent="0">
              <a:buNone/>
            </a:pPr>
            <a:endParaRPr lang="en-US" altLang="ja-JP">
              <a:latin typeface="Meiryo UI"/>
              <a:ea typeface="Meiryo UI"/>
            </a:endParaRPr>
          </a:p>
        </p:txBody>
      </p:sp>
      <p:sp>
        <p:nvSpPr>
          <p:cNvPr id="5" name="コンテンツ プレースホルダー 2">
            <a:extLst>
              <a:ext uri="{FF2B5EF4-FFF2-40B4-BE49-F238E27FC236}">
                <a16:creationId xmlns:a16="http://schemas.microsoft.com/office/drawing/2014/main" id="{77716D96-7BA3-F09D-89F9-FAEE930E7BF9}"/>
              </a:ext>
            </a:extLst>
          </p:cNvPr>
          <p:cNvSpPr txBox="1">
            <a:spLocks/>
          </p:cNvSpPr>
          <p:nvPr/>
        </p:nvSpPr>
        <p:spPr>
          <a:xfrm>
            <a:off x="6857107" y="1581886"/>
            <a:ext cx="4810898" cy="4888604"/>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3200">
                <a:solidFill>
                  <a:schemeClr val="tx1">
                    <a:lumMod val="65000"/>
                    <a:lumOff val="35000"/>
                  </a:schemeClr>
                </a:solidFill>
                <a:latin typeface="Meiryo UI"/>
                <a:ea typeface="Meiryo UI"/>
              </a:rPr>
              <a:t> </a:t>
            </a:r>
            <a:endParaRPr lang="en-US" altLang="ja-JP">
              <a:solidFill>
                <a:schemeClr val="tx1">
                  <a:lumMod val="65000"/>
                  <a:lumOff val="35000"/>
                </a:schemeClr>
              </a:solidFill>
              <a:latin typeface="Meiryo UI"/>
              <a:ea typeface="Meiryo UI"/>
            </a:endParaRPr>
          </a:p>
          <a:p>
            <a:pPr marL="0" indent="0">
              <a:buNone/>
            </a:pPr>
            <a:r>
              <a:rPr lang="en-US" altLang="ja-JP" sz="3200">
                <a:latin typeface="Meiryo UI"/>
                <a:ea typeface="Meiryo UI"/>
              </a:rPr>
              <a:t>【 </a:t>
            </a:r>
            <a:r>
              <a:rPr lang="ja-JP" altLang="en-US" sz="3200">
                <a:latin typeface="Meiryo UI"/>
                <a:ea typeface="Meiryo UI"/>
              </a:rPr>
              <a:t>メンバー</a:t>
            </a:r>
            <a:r>
              <a:rPr lang="en-US" altLang="ja-JP" sz="3200">
                <a:latin typeface="Meiryo UI"/>
                <a:ea typeface="Meiryo UI"/>
              </a:rPr>
              <a:t> 】</a:t>
            </a:r>
            <a:endParaRPr lang="en-US" altLang="ja-JP">
              <a:latin typeface="Meiryo UI"/>
              <a:ea typeface="Meiryo UI"/>
            </a:endParaRPr>
          </a:p>
          <a:p>
            <a:pPr marL="0" indent="0">
              <a:lnSpc>
                <a:spcPct val="150000"/>
              </a:lnSpc>
              <a:buNone/>
            </a:pPr>
            <a:r>
              <a:rPr lang="ja-JP" altLang="en-US">
                <a:latin typeface="Meiryo UI"/>
                <a:ea typeface="Meiryo UI"/>
              </a:rPr>
              <a:t> リーダー  ：山崎翼</a:t>
            </a:r>
          </a:p>
          <a:p>
            <a:pPr marL="0" indent="0">
              <a:lnSpc>
                <a:spcPct val="150000"/>
              </a:lnSpc>
              <a:buNone/>
            </a:pPr>
            <a:r>
              <a:rPr lang="ja-JP" altLang="en-US">
                <a:latin typeface="Meiryo UI"/>
                <a:ea typeface="Meiryo UI"/>
              </a:rPr>
              <a:t> 品質管理 ：河合萌花</a:t>
            </a:r>
          </a:p>
          <a:p>
            <a:pPr marL="0" indent="0">
              <a:lnSpc>
                <a:spcPct val="150000"/>
              </a:lnSpc>
              <a:buNone/>
            </a:pPr>
            <a:r>
              <a:rPr lang="ja-JP" altLang="en-US">
                <a:latin typeface="Meiryo UI"/>
                <a:ea typeface="Meiryo UI"/>
              </a:rPr>
              <a:t> DB     ：益子姫佳</a:t>
            </a:r>
          </a:p>
          <a:p>
            <a:pPr marL="0" indent="0">
              <a:lnSpc>
                <a:spcPct val="150000"/>
              </a:lnSpc>
              <a:buNone/>
            </a:pPr>
            <a:r>
              <a:rPr lang="ja-JP" altLang="en-US">
                <a:latin typeface="Meiryo UI"/>
                <a:ea typeface="Meiryo UI"/>
              </a:rPr>
              <a:t> 機能   ：椎久陽也</a:t>
            </a:r>
          </a:p>
          <a:p>
            <a:pPr marL="0" indent="0">
              <a:lnSpc>
                <a:spcPct val="150000"/>
              </a:lnSpc>
              <a:buNone/>
            </a:pPr>
            <a:r>
              <a:rPr lang="ja-JP" altLang="en-US">
                <a:latin typeface="Meiryo UI"/>
                <a:ea typeface="Meiryo UI"/>
              </a:rPr>
              <a:t> 機能   ：松永悟</a:t>
            </a:r>
            <a:endParaRPr lang="en-US" altLang="ja-JP">
              <a:solidFill>
                <a:srgbClr val="595959"/>
              </a:solidFill>
              <a:latin typeface="Meiryo UI"/>
              <a:ea typeface="Meiryo UI"/>
            </a:endParaRPr>
          </a:p>
          <a:p>
            <a:pPr marL="0" indent="0">
              <a:buNone/>
            </a:pPr>
            <a:endParaRPr lang="en-US" altLang="ja-JP">
              <a:latin typeface="Meiryo UI"/>
              <a:ea typeface="Meiryo UI"/>
            </a:endParaRPr>
          </a:p>
        </p:txBody>
      </p:sp>
    </p:spTree>
    <p:extLst>
      <p:ext uri="{BB962C8B-B14F-4D97-AF65-F5344CB8AC3E}">
        <p14:creationId xmlns:p14="http://schemas.microsoft.com/office/powerpoint/2010/main" val="411486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C18449C-2828-FEF7-353B-66A03345FBD8}"/>
              </a:ext>
            </a:extLst>
          </p:cNvPr>
          <p:cNvSpPr/>
          <p:nvPr/>
        </p:nvSpPr>
        <p:spPr>
          <a:xfrm>
            <a:off x="793966" y="1693302"/>
            <a:ext cx="3830596" cy="3470189"/>
          </a:xfrm>
          <a:prstGeom prst="ellipse">
            <a:avLst/>
          </a:prstGeom>
          <a:solidFill>
            <a:srgbClr val="DDF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テキスト ボックス 1">
            <a:extLst>
              <a:ext uri="{FF2B5EF4-FFF2-40B4-BE49-F238E27FC236}">
                <a16:creationId xmlns:a16="http://schemas.microsoft.com/office/drawing/2014/main" id="{C6ABC794-C9B8-2F29-F2EF-63C7934C3CBE}"/>
              </a:ext>
            </a:extLst>
          </p:cNvPr>
          <p:cNvSpPr txBox="1"/>
          <p:nvPr/>
        </p:nvSpPr>
        <p:spPr>
          <a:xfrm>
            <a:off x="1434736" y="2920564"/>
            <a:ext cx="84290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6000" b="1">
                <a:solidFill>
                  <a:srgbClr val="52734D"/>
                </a:solidFill>
                <a:latin typeface="Meiryo UI" panose="020B0604030504040204" pitchFamily="50" charset="-128"/>
                <a:ea typeface="Meiryo UI" panose="020B0604030504040204" pitchFamily="50" charset="-128"/>
              </a:rPr>
              <a:t>開発概要</a:t>
            </a:r>
          </a:p>
        </p:txBody>
      </p:sp>
    </p:spTree>
    <p:extLst>
      <p:ext uri="{BB962C8B-B14F-4D97-AF65-F5344CB8AC3E}">
        <p14:creationId xmlns:p14="http://schemas.microsoft.com/office/powerpoint/2010/main" val="388392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矢印: ストライプ 14">
            <a:extLst>
              <a:ext uri="{FF2B5EF4-FFF2-40B4-BE49-F238E27FC236}">
                <a16:creationId xmlns:a16="http://schemas.microsoft.com/office/drawing/2014/main" id="{8188C30F-4101-307C-48EF-388D9042A29B}"/>
              </a:ext>
            </a:extLst>
          </p:cNvPr>
          <p:cNvSpPr/>
          <p:nvPr/>
        </p:nvSpPr>
        <p:spPr>
          <a:xfrm>
            <a:off x="583692" y="2866072"/>
            <a:ext cx="11177778" cy="1125855"/>
          </a:xfrm>
          <a:prstGeom prst="stripedRightArrow">
            <a:avLst>
              <a:gd name="adj1" fmla="val 50000"/>
              <a:gd name="adj2" fmla="val 48985"/>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65A2C41-A8D6-6D5C-06DA-7FE2EF3E0BF6}"/>
              </a:ext>
            </a:extLst>
          </p:cNvPr>
          <p:cNvSpPr>
            <a:spLocks noGrp="1"/>
          </p:cNvSpPr>
          <p:nvPr>
            <p:ph type="title"/>
          </p:nvPr>
        </p:nvSpPr>
        <p:spPr/>
        <p:txBody>
          <a:bodyPr/>
          <a:lstStyle/>
          <a:p>
            <a:r>
              <a:rPr lang="ja-JP" altLang="en-US" b="1">
                <a:solidFill>
                  <a:srgbClr val="52734D"/>
                </a:solidFill>
                <a:latin typeface="Meiryo UI"/>
                <a:ea typeface="Meiryo UI"/>
              </a:rPr>
              <a:t>開発概要</a:t>
            </a:r>
          </a:p>
        </p:txBody>
      </p:sp>
      <p:sp>
        <p:nvSpPr>
          <p:cNvPr id="3" name="四角形: 角を丸くする 2">
            <a:extLst>
              <a:ext uri="{FF2B5EF4-FFF2-40B4-BE49-F238E27FC236}">
                <a16:creationId xmlns:a16="http://schemas.microsoft.com/office/drawing/2014/main" id="{3DD1127F-4F89-10A9-10A7-6F7C08440813}"/>
              </a:ext>
            </a:extLst>
          </p:cNvPr>
          <p:cNvSpPr/>
          <p:nvPr/>
        </p:nvSpPr>
        <p:spPr>
          <a:xfrm>
            <a:off x="1337309" y="2243969"/>
            <a:ext cx="1550670" cy="2370053"/>
          </a:xfrm>
          <a:prstGeom prst="roundRect">
            <a:avLst/>
          </a:prstGeom>
          <a:solidFill>
            <a:srgbClr val="FEFFDE"/>
          </a:solidFill>
          <a:ln w="50800">
            <a:solidFill>
              <a:srgbClr val="52734D"/>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800" b="1">
                <a:solidFill>
                  <a:schemeClr val="tx1"/>
                </a:solidFill>
                <a:latin typeface="Meiryo UI" panose="020B0604030504040204" pitchFamily="50" charset="-128"/>
                <a:ea typeface="Meiryo UI" panose="020B0604030504040204" pitchFamily="50" charset="-128"/>
              </a:rPr>
              <a:t>要件定義</a:t>
            </a:r>
          </a:p>
        </p:txBody>
      </p:sp>
      <p:sp>
        <p:nvSpPr>
          <p:cNvPr id="11" name="四角形: 角を丸くする 10">
            <a:extLst>
              <a:ext uri="{FF2B5EF4-FFF2-40B4-BE49-F238E27FC236}">
                <a16:creationId xmlns:a16="http://schemas.microsoft.com/office/drawing/2014/main" id="{5439C23A-A925-FA5B-AD6B-FFC334B28ED5}"/>
              </a:ext>
            </a:extLst>
          </p:cNvPr>
          <p:cNvSpPr/>
          <p:nvPr/>
        </p:nvSpPr>
        <p:spPr>
          <a:xfrm>
            <a:off x="7310438" y="2243970"/>
            <a:ext cx="1550670" cy="2370053"/>
          </a:xfrm>
          <a:prstGeom prst="roundRect">
            <a:avLst/>
          </a:prstGeom>
          <a:solidFill>
            <a:srgbClr val="FEFFDE"/>
          </a:solidFill>
          <a:ln w="50800">
            <a:solidFill>
              <a:srgbClr val="52734D"/>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800" b="1">
                <a:solidFill>
                  <a:schemeClr val="tx1"/>
                </a:solidFill>
                <a:latin typeface="Meiryo UI" panose="020B0604030504040204" pitchFamily="50" charset="-128"/>
                <a:ea typeface="Meiryo UI" panose="020B0604030504040204" pitchFamily="50" charset="-128"/>
              </a:rPr>
              <a:t>開発</a:t>
            </a:r>
            <a:endParaRPr kumimoji="1" lang="ja-JP" altLang="en-US" sz="2800" b="1">
              <a:solidFill>
                <a:schemeClr val="tx1"/>
              </a:solidFill>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CC2AD418-AB79-EBB4-ADD5-D077D311E710}"/>
              </a:ext>
            </a:extLst>
          </p:cNvPr>
          <p:cNvSpPr/>
          <p:nvPr/>
        </p:nvSpPr>
        <p:spPr>
          <a:xfrm>
            <a:off x="3330892" y="2243971"/>
            <a:ext cx="1550670" cy="2370053"/>
          </a:xfrm>
          <a:prstGeom prst="roundRect">
            <a:avLst/>
          </a:prstGeom>
          <a:solidFill>
            <a:srgbClr val="FEFFDE"/>
          </a:solidFill>
          <a:ln w="50800">
            <a:solidFill>
              <a:srgbClr val="52734D"/>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800" b="1">
                <a:solidFill>
                  <a:schemeClr val="tx1"/>
                </a:solidFill>
                <a:latin typeface="Meiryo UI" panose="020B0604030504040204" pitchFamily="50" charset="-128"/>
                <a:ea typeface="Meiryo UI" panose="020B0604030504040204" pitchFamily="50" charset="-128"/>
              </a:rPr>
              <a:t>外部設計</a:t>
            </a:r>
            <a:endParaRPr kumimoji="1" lang="ja-JP" altLang="en-US" sz="2800" b="1">
              <a:solidFill>
                <a:schemeClr val="tx1"/>
              </a:solidFill>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8E0C63F3-0E08-1B74-0EF1-2D224C242896}"/>
              </a:ext>
            </a:extLst>
          </p:cNvPr>
          <p:cNvSpPr/>
          <p:nvPr/>
        </p:nvSpPr>
        <p:spPr>
          <a:xfrm>
            <a:off x="5320665" y="2243972"/>
            <a:ext cx="1550670" cy="2370053"/>
          </a:xfrm>
          <a:prstGeom prst="roundRect">
            <a:avLst/>
          </a:prstGeom>
          <a:solidFill>
            <a:srgbClr val="FEFFDE"/>
          </a:solidFill>
          <a:ln w="50800">
            <a:solidFill>
              <a:srgbClr val="52734D"/>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800" b="1">
                <a:solidFill>
                  <a:schemeClr val="tx1"/>
                </a:solidFill>
                <a:latin typeface="Meiryo UI" panose="020B0604030504040204" pitchFamily="50" charset="-128"/>
                <a:ea typeface="Meiryo UI" panose="020B0604030504040204" pitchFamily="50" charset="-128"/>
              </a:rPr>
              <a:t>内部設計</a:t>
            </a:r>
            <a:endParaRPr kumimoji="1" lang="ja-JP" altLang="en-US" sz="2800" b="1">
              <a:solidFill>
                <a:schemeClr val="tx1"/>
              </a:solidFill>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D427E830-0F3C-ED2B-14AF-CE12D98A1B55}"/>
              </a:ext>
            </a:extLst>
          </p:cNvPr>
          <p:cNvSpPr/>
          <p:nvPr/>
        </p:nvSpPr>
        <p:spPr>
          <a:xfrm>
            <a:off x="9304021" y="2243970"/>
            <a:ext cx="1550670" cy="2370053"/>
          </a:xfrm>
          <a:prstGeom prst="roundRect">
            <a:avLst/>
          </a:prstGeom>
          <a:solidFill>
            <a:srgbClr val="FEFFDE"/>
          </a:solidFill>
          <a:ln w="50800">
            <a:solidFill>
              <a:srgbClr val="52734D"/>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800" b="1">
                <a:solidFill>
                  <a:schemeClr val="tx1"/>
                </a:solidFill>
                <a:latin typeface="Meiryo UI" panose="020B0604030504040204" pitchFamily="50" charset="-128"/>
                <a:ea typeface="Meiryo UI" panose="020B0604030504040204" pitchFamily="50" charset="-128"/>
              </a:rPr>
              <a:t>テスト</a:t>
            </a:r>
            <a:endParaRPr kumimoji="1" lang="ja-JP" altLang="en-US" sz="2800" b="1">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405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A2C41-A8D6-6D5C-06DA-7FE2EF3E0BF6}"/>
              </a:ext>
            </a:extLst>
          </p:cNvPr>
          <p:cNvSpPr>
            <a:spLocks noGrp="1"/>
          </p:cNvSpPr>
          <p:nvPr>
            <p:ph type="title"/>
          </p:nvPr>
        </p:nvSpPr>
        <p:spPr/>
        <p:txBody>
          <a:bodyPr/>
          <a:lstStyle/>
          <a:p>
            <a:r>
              <a:rPr lang="ja-JP" altLang="en-US" b="1">
                <a:solidFill>
                  <a:srgbClr val="52734D"/>
                </a:solidFill>
                <a:latin typeface="Meiryo UI"/>
                <a:ea typeface="Meiryo UI"/>
              </a:rPr>
              <a:t>開発概要</a:t>
            </a:r>
          </a:p>
        </p:txBody>
      </p:sp>
      <p:sp>
        <p:nvSpPr>
          <p:cNvPr id="3" name="コンテンツ プレースホルダー 2">
            <a:extLst>
              <a:ext uri="{FF2B5EF4-FFF2-40B4-BE49-F238E27FC236}">
                <a16:creationId xmlns:a16="http://schemas.microsoft.com/office/drawing/2014/main" id="{CAA53451-BA4A-3A4D-C19A-1175F7096A33}"/>
              </a:ext>
            </a:extLst>
          </p:cNvPr>
          <p:cNvSpPr>
            <a:spLocks noGrp="1"/>
          </p:cNvSpPr>
          <p:nvPr>
            <p:ph idx="1"/>
          </p:nvPr>
        </p:nvSpPr>
        <p:spPr>
          <a:xfrm>
            <a:off x="1097526" y="2788220"/>
            <a:ext cx="9996948" cy="3624488"/>
          </a:xfrm>
        </p:spPr>
        <p:txBody>
          <a:bodyPr vert="horz" lIns="91440" tIns="45720" rIns="91440" bIns="45720" rtlCol="0" anchor="t">
            <a:normAutofit lnSpcReduction="10000"/>
          </a:bodyPr>
          <a:lstStyle/>
          <a:p>
            <a:pPr marL="0" indent="0">
              <a:lnSpc>
                <a:spcPct val="150000"/>
              </a:lnSpc>
              <a:buNone/>
            </a:pPr>
            <a:r>
              <a:rPr lang="en-US" altLang="ja-JP">
                <a:latin typeface="Meiryo UI"/>
                <a:ea typeface="Meiryo UI"/>
              </a:rPr>
              <a:t>【3</a:t>
            </a:r>
            <a:r>
              <a:rPr lang="ja-JP" altLang="en-US">
                <a:latin typeface="Meiryo UI"/>
                <a:ea typeface="Meiryo UI"/>
              </a:rPr>
              <a:t>人のペルソナから、見つかった共通点</a:t>
            </a:r>
            <a:r>
              <a:rPr lang="en-US" altLang="ja-JP">
                <a:latin typeface="Meiryo UI"/>
                <a:ea typeface="Meiryo UI"/>
              </a:rPr>
              <a:t>】</a:t>
            </a:r>
          </a:p>
          <a:p>
            <a:pPr marL="0" indent="0">
              <a:lnSpc>
                <a:spcPct val="150000"/>
              </a:lnSpc>
              <a:buNone/>
            </a:pPr>
            <a:r>
              <a:rPr lang="en-US" altLang="ja-JP">
                <a:latin typeface="Meiryo UI"/>
                <a:ea typeface="Meiryo UI"/>
              </a:rPr>
              <a:t>	</a:t>
            </a:r>
            <a:r>
              <a:rPr lang="ja-JP" altLang="en-US">
                <a:latin typeface="Meiryo UI"/>
                <a:ea typeface="Meiryo UI"/>
              </a:rPr>
              <a:t>①デスクワークで運動不足</a:t>
            </a:r>
            <a:endParaRPr lang="en-US" altLang="ja-JP">
              <a:latin typeface="Meiryo UI"/>
              <a:ea typeface="Meiryo UI"/>
            </a:endParaRPr>
          </a:p>
          <a:p>
            <a:pPr marL="0" indent="0">
              <a:lnSpc>
                <a:spcPct val="150000"/>
              </a:lnSpc>
              <a:buNone/>
            </a:pPr>
            <a:r>
              <a:rPr lang="en-US" altLang="ja-JP">
                <a:latin typeface="Meiryo UI"/>
                <a:ea typeface="Meiryo UI"/>
              </a:rPr>
              <a:t>	</a:t>
            </a:r>
            <a:r>
              <a:rPr lang="ja-JP" altLang="en-US">
                <a:latin typeface="Meiryo UI"/>
                <a:ea typeface="Meiryo UI"/>
              </a:rPr>
              <a:t>②運動時間の確保が困難</a:t>
            </a:r>
            <a:endParaRPr lang="en-US" altLang="ja-JP">
              <a:latin typeface="Meiryo UI"/>
              <a:ea typeface="Meiryo UI"/>
            </a:endParaRPr>
          </a:p>
          <a:p>
            <a:pPr marL="0" indent="0">
              <a:lnSpc>
                <a:spcPct val="150000"/>
              </a:lnSpc>
              <a:buNone/>
            </a:pPr>
            <a:endParaRPr lang="en-US" altLang="ja-JP">
              <a:latin typeface="Meiryo UI"/>
              <a:ea typeface="Meiryo UI"/>
            </a:endParaRPr>
          </a:p>
          <a:p>
            <a:pPr marL="0" indent="0">
              <a:buNone/>
            </a:pPr>
            <a:r>
              <a:rPr lang="ja-JP" altLang="ja-JP" sz="4000">
                <a:latin typeface="Meiryo UI"/>
                <a:ea typeface="Meiryo UI"/>
              </a:rPr>
              <a:t>➡</a:t>
            </a:r>
            <a:r>
              <a:rPr lang="ja-JP" altLang="en-US" sz="3900" b="1">
                <a:solidFill>
                  <a:schemeClr val="accent2"/>
                </a:solidFill>
                <a:latin typeface="Meiryo UI"/>
                <a:ea typeface="Meiryo UI"/>
              </a:rPr>
              <a:t>運動習慣の創出・健康状態の改善</a:t>
            </a:r>
            <a:endParaRPr lang="en-US" altLang="ja-JP" sz="3900" b="1">
              <a:solidFill>
                <a:schemeClr val="accent2"/>
              </a:solidFill>
              <a:latin typeface="Meiryo UI"/>
              <a:ea typeface="Meiryo UI"/>
            </a:endParaRPr>
          </a:p>
          <a:p>
            <a:pPr marL="0" indent="0">
              <a:buNone/>
            </a:pPr>
            <a:endParaRPr lang="ja-JP" altLang="en-US" sz="3900">
              <a:solidFill>
                <a:schemeClr val="accent2"/>
              </a:solidFill>
              <a:latin typeface="Meiryo UI"/>
              <a:ea typeface="Meiryo UI"/>
            </a:endParaRPr>
          </a:p>
          <a:p>
            <a:pPr marL="0" indent="0">
              <a:buNone/>
            </a:pPr>
            <a:endParaRPr lang="en-US" altLang="ja-JP">
              <a:latin typeface="Meiryo UI"/>
              <a:ea typeface="Meiryo UI"/>
            </a:endParaRPr>
          </a:p>
          <a:p>
            <a:pPr marL="0" indent="0">
              <a:buNone/>
            </a:pPr>
            <a:endParaRPr lang="ja-JP" altLang="en-US">
              <a:latin typeface="Meiryo UI"/>
              <a:ea typeface="Meiryo UI"/>
            </a:endParaRPr>
          </a:p>
          <a:p>
            <a:endParaRPr lang="ja-JP" altLang="en-US">
              <a:latin typeface="Meiryo UI"/>
              <a:ea typeface="Meiryo UI"/>
            </a:endParaRPr>
          </a:p>
        </p:txBody>
      </p:sp>
      <p:sp>
        <p:nvSpPr>
          <p:cNvPr id="4" name="テキスト ボックス 3">
            <a:extLst>
              <a:ext uri="{FF2B5EF4-FFF2-40B4-BE49-F238E27FC236}">
                <a16:creationId xmlns:a16="http://schemas.microsoft.com/office/drawing/2014/main" id="{3BC76DC2-1C0A-BDF3-5F87-BDD0BA882E2C}"/>
              </a:ext>
            </a:extLst>
          </p:cNvPr>
          <p:cNvSpPr txBox="1"/>
          <p:nvPr/>
        </p:nvSpPr>
        <p:spPr>
          <a:xfrm>
            <a:off x="3605979" y="1672762"/>
            <a:ext cx="6336891" cy="584775"/>
          </a:xfrm>
          <a:prstGeom prst="rect">
            <a:avLst/>
          </a:prstGeom>
          <a:noFill/>
        </p:spPr>
        <p:txBody>
          <a:bodyPr wrap="square" rtlCol="0">
            <a:spAutoFit/>
          </a:bodyPr>
          <a:lstStyle/>
          <a:p>
            <a:r>
              <a:rPr kumimoji="1" lang="ja-JP" altLang="en-US" sz="3200">
                <a:latin typeface="Meiryo UI" panose="020B0604030504040204" pitchFamily="50" charset="-128"/>
                <a:ea typeface="Meiryo UI" panose="020B0604030504040204" pitchFamily="50" charset="-128"/>
              </a:rPr>
              <a:t>健康志向の高まり　⇔　運動不足</a:t>
            </a:r>
          </a:p>
        </p:txBody>
      </p:sp>
      <p:sp>
        <p:nvSpPr>
          <p:cNvPr id="5" name="正方形/長方形 4">
            <a:extLst>
              <a:ext uri="{FF2B5EF4-FFF2-40B4-BE49-F238E27FC236}">
                <a16:creationId xmlns:a16="http://schemas.microsoft.com/office/drawing/2014/main" id="{2837C276-8821-C7EF-086B-36FBC9DC4A9F}"/>
              </a:ext>
            </a:extLst>
          </p:cNvPr>
          <p:cNvSpPr/>
          <p:nvPr/>
        </p:nvSpPr>
        <p:spPr>
          <a:xfrm>
            <a:off x="1130709" y="1690688"/>
            <a:ext cx="2182761" cy="540774"/>
          </a:xfrm>
          <a:prstGeom prst="rect">
            <a:avLst/>
          </a:prstGeom>
          <a:solidFill>
            <a:srgbClr val="5273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a:latin typeface="Meiryo UI" panose="020B0604030504040204" pitchFamily="50" charset="-128"/>
                <a:ea typeface="Meiryo UI" panose="020B0604030504040204" pitchFamily="50" charset="-128"/>
              </a:rPr>
              <a:t>社会的背景</a:t>
            </a:r>
            <a:endParaRPr kumimoji="1" lang="ja-JP" altLang="en-US" sz="2400" b="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545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E0A383C-58DC-973A-AA91-D024FC53B48A}"/>
              </a:ext>
            </a:extLst>
          </p:cNvPr>
          <p:cNvSpPr>
            <a:spLocks noGrp="1"/>
          </p:cNvSpPr>
          <p:nvPr>
            <p:ph idx="1"/>
          </p:nvPr>
        </p:nvSpPr>
        <p:spPr>
          <a:xfrm>
            <a:off x="660317" y="1887580"/>
            <a:ext cx="7441464" cy="3992110"/>
          </a:xfrm>
        </p:spPr>
        <p:txBody>
          <a:bodyPr>
            <a:normAutofit/>
          </a:bodyPr>
          <a:lstStyle/>
          <a:p>
            <a:pPr marL="0" indent="0">
              <a:lnSpc>
                <a:spcPct val="150000"/>
              </a:lnSpc>
              <a:buNone/>
            </a:pPr>
            <a:r>
              <a:rPr lang="ja-JP" altLang="en-US" sz="3600">
                <a:latin typeface="Meiryo UI"/>
                <a:ea typeface="Meiryo UI"/>
              </a:rPr>
              <a:t>運動管理アプリ</a:t>
            </a:r>
            <a:r>
              <a:rPr lang="ja-JP" altLang="en-US" sz="4000" b="1">
                <a:solidFill>
                  <a:schemeClr val="accent2"/>
                </a:solidFill>
                <a:latin typeface="Meiryo UI"/>
                <a:ea typeface="Meiryo UI"/>
              </a:rPr>
              <a:t>「たけのこーちんぐ」</a:t>
            </a:r>
            <a:endParaRPr lang="en-US" altLang="ja-JP" sz="4000" b="1">
              <a:solidFill>
                <a:schemeClr val="accent2"/>
              </a:solidFill>
              <a:latin typeface="Meiryo UI"/>
              <a:ea typeface="Meiryo UI"/>
            </a:endParaRPr>
          </a:p>
          <a:p>
            <a:pPr marL="0" indent="0">
              <a:lnSpc>
                <a:spcPct val="250000"/>
              </a:lnSpc>
              <a:buNone/>
            </a:pPr>
            <a:r>
              <a:rPr lang="ja-JP" altLang="en-US" u="heavy">
                <a:uFill>
                  <a:solidFill>
                    <a:schemeClr val="accent2"/>
                  </a:solidFill>
                </a:uFill>
                <a:latin typeface="Meiryo UI"/>
                <a:ea typeface="Meiryo UI"/>
              </a:rPr>
              <a:t>★マップ機能で通勤も気軽に記録！</a:t>
            </a:r>
            <a:endParaRPr lang="en-US" altLang="ja-JP" u="heavy">
              <a:uFill>
                <a:solidFill>
                  <a:schemeClr val="accent2"/>
                </a:solidFill>
              </a:uFill>
              <a:latin typeface="Meiryo UI"/>
              <a:ea typeface="Meiryo UI"/>
            </a:endParaRPr>
          </a:p>
          <a:p>
            <a:pPr marL="0" indent="0">
              <a:lnSpc>
                <a:spcPct val="250000"/>
              </a:lnSpc>
              <a:buNone/>
            </a:pPr>
            <a:r>
              <a:rPr lang="ja-JP" altLang="en-US" u="heavy">
                <a:uFill>
                  <a:solidFill>
                    <a:schemeClr val="accent2"/>
                  </a:solidFill>
                </a:uFill>
                <a:latin typeface="Meiryo UI"/>
                <a:ea typeface="Meiryo UI"/>
              </a:rPr>
              <a:t>★続けやすい！</a:t>
            </a:r>
            <a:endParaRPr lang="en-US" altLang="ja-JP" u="heavy">
              <a:uFill>
                <a:solidFill>
                  <a:schemeClr val="accent2"/>
                </a:solidFill>
              </a:uFill>
              <a:latin typeface="Meiryo UI"/>
              <a:ea typeface="Meiryo UI"/>
            </a:endParaRPr>
          </a:p>
          <a:p>
            <a:pPr marL="0" indent="0">
              <a:lnSpc>
                <a:spcPct val="150000"/>
              </a:lnSpc>
              <a:buNone/>
            </a:pPr>
            <a:endParaRPr lang="en-US" altLang="ja-JP" u="heavy">
              <a:uFill>
                <a:solidFill>
                  <a:schemeClr val="accent2"/>
                </a:solidFill>
              </a:uFill>
              <a:latin typeface="Meiryo UI"/>
              <a:ea typeface="Meiryo UI"/>
            </a:endParaRPr>
          </a:p>
          <a:p>
            <a:pPr marL="0" indent="0">
              <a:lnSpc>
                <a:spcPct val="150000"/>
              </a:lnSpc>
              <a:buNone/>
            </a:pPr>
            <a:endParaRPr lang="en-US" altLang="ja-JP" u="heavy">
              <a:uFill>
                <a:solidFill>
                  <a:schemeClr val="accent2"/>
                </a:solidFill>
              </a:uFill>
              <a:latin typeface="Meiryo UI"/>
              <a:ea typeface="Meiryo UI"/>
            </a:endParaRPr>
          </a:p>
          <a:p>
            <a:pPr marL="0" indent="0">
              <a:lnSpc>
                <a:spcPct val="150000"/>
              </a:lnSpc>
              <a:buNone/>
            </a:pPr>
            <a:endParaRPr lang="en-US" altLang="ja-JP" u="heavy">
              <a:uFill>
                <a:solidFill>
                  <a:schemeClr val="accent2"/>
                </a:solidFill>
              </a:uFill>
              <a:latin typeface="Meiryo UI"/>
              <a:ea typeface="Meiryo UI"/>
            </a:endParaRPr>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39E917E5-802B-6FA0-C6EB-AF35283E7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419" y="3046439"/>
            <a:ext cx="5612590" cy="3446436"/>
          </a:xfrm>
          <a:prstGeom prst="rect">
            <a:avLst/>
          </a:prstGeom>
          <a:ln w="19050">
            <a:solidFill>
              <a:srgbClr val="8ED973"/>
            </a:solidFill>
          </a:ln>
        </p:spPr>
      </p:pic>
      <p:sp>
        <p:nvSpPr>
          <p:cNvPr id="10" name="タイトル 1">
            <a:extLst>
              <a:ext uri="{FF2B5EF4-FFF2-40B4-BE49-F238E27FC236}">
                <a16:creationId xmlns:a16="http://schemas.microsoft.com/office/drawing/2014/main" id="{37AD40B8-FAEC-EF66-85D5-81DE9570C2D2}"/>
              </a:ext>
            </a:extLst>
          </p:cNvPr>
          <p:cNvSpPr>
            <a:spLocks noGrp="1"/>
          </p:cNvSpPr>
          <p:nvPr>
            <p:ph type="title"/>
          </p:nvPr>
        </p:nvSpPr>
        <p:spPr>
          <a:xfrm>
            <a:off x="838200" y="365125"/>
            <a:ext cx="10515600" cy="1325563"/>
          </a:xfrm>
        </p:spPr>
        <p:txBody>
          <a:bodyPr/>
          <a:lstStyle/>
          <a:p>
            <a:r>
              <a:rPr lang="ja-JP" altLang="en-US" b="1">
                <a:solidFill>
                  <a:srgbClr val="52734D"/>
                </a:solidFill>
                <a:latin typeface="Meiryo UI"/>
                <a:ea typeface="Meiryo UI"/>
              </a:rPr>
              <a:t>開発概要</a:t>
            </a:r>
          </a:p>
        </p:txBody>
      </p:sp>
      <p:pic>
        <p:nvPicPr>
          <p:cNvPr id="2" name="図 1">
            <a:extLst>
              <a:ext uri="{FF2B5EF4-FFF2-40B4-BE49-F238E27FC236}">
                <a16:creationId xmlns:a16="http://schemas.microsoft.com/office/drawing/2014/main" id="{F323A3CC-445F-E656-EA19-F79EB4E9580F}"/>
              </a:ext>
            </a:extLst>
          </p:cNvPr>
          <p:cNvPicPr>
            <a:picLocks noChangeAspect="1"/>
          </p:cNvPicPr>
          <p:nvPr/>
        </p:nvPicPr>
        <p:blipFill>
          <a:blip r:embed="rId3"/>
          <a:stretch>
            <a:fillRect/>
          </a:stretch>
        </p:blipFill>
        <p:spPr>
          <a:xfrm>
            <a:off x="8196808" y="479012"/>
            <a:ext cx="3236552" cy="2091916"/>
          </a:xfrm>
          <a:prstGeom prst="rect">
            <a:avLst/>
          </a:prstGeom>
        </p:spPr>
      </p:pic>
    </p:spTree>
    <p:extLst>
      <p:ext uri="{BB962C8B-B14F-4D97-AF65-F5344CB8AC3E}">
        <p14:creationId xmlns:p14="http://schemas.microsoft.com/office/powerpoint/2010/main" val="19221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C18449C-2828-FEF7-353B-66A03345FBD8}"/>
              </a:ext>
            </a:extLst>
          </p:cNvPr>
          <p:cNvSpPr/>
          <p:nvPr/>
        </p:nvSpPr>
        <p:spPr>
          <a:xfrm>
            <a:off x="711588" y="1518248"/>
            <a:ext cx="3830596" cy="3470189"/>
          </a:xfrm>
          <a:prstGeom prst="ellipse">
            <a:avLst/>
          </a:prstGeom>
          <a:solidFill>
            <a:srgbClr val="DDF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テキスト ボックス 1">
            <a:extLst>
              <a:ext uri="{FF2B5EF4-FFF2-40B4-BE49-F238E27FC236}">
                <a16:creationId xmlns:a16="http://schemas.microsoft.com/office/drawing/2014/main" id="{C6ABC794-C9B8-2F29-F2EF-63C7934C3CBE}"/>
              </a:ext>
            </a:extLst>
          </p:cNvPr>
          <p:cNvSpPr txBox="1"/>
          <p:nvPr/>
        </p:nvSpPr>
        <p:spPr>
          <a:xfrm>
            <a:off x="1340428" y="2789922"/>
            <a:ext cx="110670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5400" b="1">
                <a:solidFill>
                  <a:srgbClr val="52734D"/>
                </a:solidFill>
                <a:ea typeface="游ゴシック"/>
              </a:rPr>
              <a:t>たけのこーちんぐの機能紹介</a:t>
            </a:r>
            <a:endParaRPr lang="ja-JP" sz="5400">
              <a:ea typeface="游ゴシック"/>
            </a:endParaRPr>
          </a:p>
        </p:txBody>
      </p:sp>
    </p:spTree>
    <p:extLst>
      <p:ext uri="{BB962C8B-B14F-4D97-AF65-F5344CB8AC3E}">
        <p14:creationId xmlns:p14="http://schemas.microsoft.com/office/powerpoint/2010/main" val="12032069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D3AB27C864B3094F9396A6D72E012482" ma:contentTypeVersion="4" ma:contentTypeDescription="新しいドキュメントを作成します。" ma:contentTypeScope="" ma:versionID="852daf809ddd011eab6f7a9bc2e93e1b">
  <xsd:schema xmlns:xsd="http://www.w3.org/2001/XMLSchema" xmlns:xs="http://www.w3.org/2001/XMLSchema" xmlns:p="http://schemas.microsoft.com/office/2006/metadata/properties" xmlns:ns3="87cf0ee8-fe20-4b5a-8adf-0a4439756175" targetNamespace="http://schemas.microsoft.com/office/2006/metadata/properties" ma:root="true" ma:fieldsID="da593f20671e75e3083145974722a37d" ns3:_="">
    <xsd:import namespace="87cf0ee8-fe20-4b5a-8adf-0a443975617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cf0ee8-fe20-4b5a-8adf-0a44397561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66E875-46BC-453F-94FD-155806F05337}">
  <ds:schemaRefs>
    <ds:schemaRef ds:uri="http://schemas.microsoft.com/office/2006/documentManagement/types"/>
    <ds:schemaRef ds:uri="http://schemas.microsoft.com/office/infopath/2007/PartnerControls"/>
    <ds:schemaRef ds:uri="http://purl.org/dc/dcmitype/"/>
    <ds:schemaRef ds:uri="http://purl.org/dc/elements/1.1/"/>
    <ds:schemaRef ds:uri="http://www.w3.org/XML/1998/namespace"/>
    <ds:schemaRef ds:uri="http://purl.org/dc/terms/"/>
    <ds:schemaRef ds:uri="http://schemas.openxmlformats.org/package/2006/metadata/core-properties"/>
    <ds:schemaRef ds:uri="87cf0ee8-fe20-4b5a-8adf-0a4439756175"/>
    <ds:schemaRef ds:uri="http://schemas.microsoft.com/office/2006/metadata/properties"/>
  </ds:schemaRefs>
</ds:datastoreItem>
</file>

<file path=customXml/itemProps2.xml><?xml version="1.0" encoding="utf-8"?>
<ds:datastoreItem xmlns:ds="http://schemas.openxmlformats.org/officeDocument/2006/customXml" ds:itemID="{61A9A0D9-CACF-4963-B491-4F36BFC9270B}">
  <ds:schemaRefs>
    <ds:schemaRef ds:uri="87cf0ee8-fe20-4b5a-8adf-0a44397561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C1ECE8A-21F5-441C-A9D0-33FCD9C10F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1072</Words>
  <Application>Microsoft Office PowerPoint</Application>
  <PresentationFormat>ワイド画面</PresentationFormat>
  <Paragraphs>215</Paragraphs>
  <Slides>31</Slides>
  <Notes>3</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Meiryo UI</vt:lpstr>
      <vt:lpstr>游ゴシック</vt:lpstr>
      <vt:lpstr>游ゴシック Light</vt:lpstr>
      <vt:lpstr>Arial</vt:lpstr>
      <vt:lpstr>Berlin Sans FB</vt:lpstr>
      <vt:lpstr>Courier New</vt:lpstr>
      <vt:lpstr>Office テーマ</vt:lpstr>
      <vt:lpstr>研修成果発表</vt:lpstr>
      <vt:lpstr>目次</vt:lpstr>
      <vt:lpstr>PowerPoint プレゼンテーション</vt:lpstr>
      <vt:lpstr>チーム名：たけのこ</vt:lpstr>
      <vt:lpstr>PowerPoint プレゼンテーション</vt:lpstr>
      <vt:lpstr>開発概要</vt:lpstr>
      <vt:lpstr>開発概要</vt:lpstr>
      <vt:lpstr>開発概要</vt:lpstr>
      <vt:lpstr>PowerPoint プレゼンテーション</vt:lpstr>
      <vt:lpstr>ログイン・ログアウト</vt:lpstr>
      <vt:lpstr>サイドバー</vt:lpstr>
      <vt:lpstr>ユーザー設定画面</vt:lpstr>
      <vt:lpstr>運動登録(ルート登録)</vt:lpstr>
      <vt:lpstr>苦労した点</vt:lpstr>
      <vt:lpstr>運動登録（その他）</vt:lpstr>
      <vt:lpstr>苦労した点</vt:lpstr>
      <vt:lpstr>運動結果画面(ホーム)</vt:lpstr>
      <vt:lpstr>運動結果画面(ホーム)</vt:lpstr>
      <vt:lpstr>苦労した点</vt:lpstr>
      <vt:lpstr>カレンダー</vt:lpstr>
      <vt:lpstr>苦労した点</vt:lpstr>
      <vt:lpstr>PowerPoint プレゼンテーション</vt:lpstr>
      <vt:lpstr>たけのこーちんぐのアップデート</vt:lpstr>
      <vt:lpstr>チーム開発での学び</vt:lpstr>
      <vt:lpstr>個人の成果</vt:lpstr>
      <vt:lpstr>個人の成果</vt:lpstr>
      <vt:lpstr>個人の成果</vt:lpstr>
      <vt:lpstr>個人の成果</vt:lpstr>
      <vt:lpstr>個人の成果</vt:lpstr>
      <vt:lpstr>謝辞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椎久陽也</dc:creator>
  <cp:lastModifiedBy>椎久陽也</cp:lastModifiedBy>
  <cp:revision>2</cp:revision>
  <dcterms:created xsi:type="dcterms:W3CDTF">2024-06-25T05:15:36Z</dcterms:created>
  <dcterms:modified xsi:type="dcterms:W3CDTF">2024-06-27T08:51:11Z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0x010100D3AB27C864B3094F9396A6D72E012482</vt:lpwstr>
  </property>
</Properties>
</file>