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269" r:id="rId3"/>
    <p:sldId id="263" r:id="rId4"/>
    <p:sldId id="265" r:id="rId5"/>
    <p:sldId id="267" r:id="rId6"/>
    <p:sldId id="266" r:id="rId7"/>
    <p:sldId id="256" r:id="rId8"/>
    <p:sldId id="257" r:id="rId9"/>
    <p:sldId id="260"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F9"/>
    <a:srgbClr val="E9D1EF"/>
    <a:srgbClr val="F0CCEA"/>
    <a:srgbClr val="BC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autoAdjust="0"/>
  </p:normalViewPr>
  <p:slideViewPr>
    <p:cSldViewPr snapToGrid="0">
      <p:cViewPr varScale="1">
        <p:scale>
          <a:sx n="82" d="100"/>
          <a:sy n="82" d="100"/>
        </p:scale>
        <p:origin x="629" y="72"/>
      </p:cViewPr>
      <p:guideLst/>
    </p:cSldViewPr>
  </p:slideViewPr>
  <p:outlineViewPr>
    <p:cViewPr>
      <p:scale>
        <a:sx n="33" d="100"/>
        <a:sy n="33" d="100"/>
      </p:scale>
      <p:origin x="0" y="-22354"/>
    </p:cViewPr>
  </p:outlineViewPr>
  <p:notesTextViewPr>
    <p:cViewPr>
      <p:scale>
        <a:sx n="1" d="1"/>
        <a:sy n="1" d="1"/>
      </p:scale>
      <p:origin x="0" y="0"/>
    </p:cViewPr>
  </p:notesText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04:36:03.830"/>
    </inkml:context>
    <inkml:brush xml:id="br0">
      <inkml:brushProperty name="width" value="0.035" units="cm"/>
      <inkml:brushProperty name="height" value="0.035" units="cm"/>
    </inkml:brush>
  </inkml:definitions>
  <inkml:trace contextRef="#ctx0" brushRef="#br0">108 109 24575,'-31'87'0,"11"-50"0,12-24 0,0-1 0,1 1 0,1 1 0,0-1 0,1 1 0,1 0 0,0 0 0,-3 21 0,5 222 0,6-120 0,-5-115 0,2 1 0,0-1 0,1 0 0,8 32 0,-8-48 0,0 1 0,1 0 0,0-1 0,0 1 0,0-1 0,1 0 0,0 0 0,0 0 0,0-1 0,1 1 0,0-1 0,0 0 0,1-1 0,-1 1 0,1-1 0,0 0 0,0 0 0,7 2 0,11 4 0,0-1 0,1-2 0,0-1 0,31 5 0,7 1 0,37 7 0,0-4 0,124 3 0,208-19 0,-176-2 0,-157 2 0,110 3 0,-194-1 0,-1 1 0,1 1 0,-1 0 0,1 1 0,-1 1 0,0 0 0,-1 1 0,1 0 0,-1 1 0,-1 1 0,1 0 0,-1 1 0,18 16 0,-21-17 0,0-1 0,0-1 0,1 1 0,0-1 0,0-1 0,0 0 0,1 0 0,-1-1 0,1-1 0,0 1 0,1-2 0,21 3 0,9-2 0,1-2 0,50-5 0,-13 1 0,-59 1 0,0 0 0,0-1 0,0-1 0,-1-1 0,1-1 0,-1-1 0,0-1 0,-1 0 0,0-2 0,0 0 0,-1-1 0,0 0 0,-1-2 0,-1 0 0,0-1 0,0-1 0,19-24 0,-11 13 0,0 1 0,2 1 0,1 1 0,1 1 0,0 2 0,33-17 0,32-27 0,103-91 0,-112 79 0,-52 44 0,2 2 0,1 1 0,42-26 0,-52 42 0,1 0 0,1 2 0,0 1 0,0 1 0,0 2 0,1 0 0,0 2 0,41-2 0,142-12 0,246 10 0,-414 10 0,-1 2 0,1 2 0,76 19 0,-101-19 0,-1 1 0,0 0 0,-1 2 0,0 0 0,0 0 0,0 2 0,-1 0 0,-1 0 0,1 1 0,-2 1 0,24 26 0,-17-11 0,0 2 0,-2 0 0,-1 0 0,-2 2 0,14 36 0,46 167 0,-50-146 0,-6-21 0,-2 1 0,-4 0 0,-2 1 0,-4 1 0,-1 78 0,-7 14 0,-3 101 0,-9-87 0,4-70 0,5 113 0,5-202 0,1 0 0,0 0 0,2-1 0,0 1 0,1-1 0,0 0 0,1 0 0,1-1 0,16 27 0,-9-22 0,1 0 0,0-1 0,1-1 0,1 0 0,1-1 0,22 16 0,10 1 0,1-2 0,2-2 0,1-3 0,94 34 0,76 9 0,-87-31 0,-119-33 0,-1-2 0,0 0 0,1-1 0,0-1 0,0 0 0,0-1 0,0-2 0,0 1 0,0-2 0,-1-1 0,1 0 0,0-1 0,-1 0 0,0-2 0,0 0 0,-1-1 0,1-1 0,-2 0 0,1-1 0,-1-1 0,17-14 0,7-9 0,-1-3 0,-2-1 0,-2-1 0,-1-2 0,-2-1 0,-1-2 0,-3-1 0,-2-1 0,33-79 0,65-170 0,-109 254 0,-1 0 0,-3-1 0,-1 0 0,7-83 0,-13-171 0,-4 197 0,-8-91 0,5 155 0,-1 1 0,-2 0 0,-18-51 0,-2 5 0,2-1 0,-23-144 0,45 200 0,1-1 0,1 0 0,1 0 0,1 1 0,1-1 0,1 0 0,1 1 0,2 0 0,13-39 0,-11 44 0,0 1 0,1 0 0,1 1 0,0 0 0,1 0 0,1 1 0,1 1 0,1 0 0,0 0 0,0 2 0,1 0 0,25-17 0,50-24 0,1 4 0,105-41 0,-130 66 0,2 3 0,1 3 0,0 3 0,2 3 0,75-4 0,364 4 0,-420 14 0,1075 4 0,-1124-5 0,72 9 0,-100-7 0,-1 0 0,1 2 0,-1-1 0,0 2 0,0-1 0,0 2 0,-1-1 0,0 2 0,20 13 0,-5 3 0,-2 0 0,0 2 0,38 51 0,50 94 0,-94-141 0,185 331 0,-166-280 0,-3 1 0,41 148 0,-63-172 0,-2 1 0,4 99 0,-15 120 0,-2-119 0,3-145 0,1 0 0,1 0 0,0-1 0,1 1 0,1 0 0,-1-1 0,2 1 0,0-1 0,0-1 0,1 1 0,1-1 0,0 0 0,0 0 0,1 0 0,1-1 0,-1-1 0,12 10 0,16 12 0,1-2 0,1-1 0,56 29 0,17 5 0,165 68 0,-209-106 0,-47-18 0,-1 0 0,1 2 0,-1 1 0,0 0 0,-1 1 0,23 17 0,-21-11 0,308 269 0,-212-176 0,139 99 0,-241-196 0,0 1 0,0 0 0,-2 1 0,1 1 0,-2 0 0,0 0 0,-1 1 0,0 1 0,7 18 0,4 2 0,1-1 0,2-1 0,1-1 0,54 55 0,-35-41 0,-19-19 0,2-2 0,31 27 0,-49-47 0,1 0 0,-1-1 0,1 0 0,0 0 0,0-1 0,1-1 0,-1 0 0,1 0 0,0-1 0,0 0 0,17 1 0,-9-4 0,-1-1 0,1 0 0,0-2 0,28-7 0,-11 2 0,-29 7 11,-1-1 0,0 0 0,0 0 0,0-1 0,0 0 0,0 0-1,-1 0 1,1-1 0,-1 1 0,9-9 0,-4 2-382,-1-1-1,1 0 1,12-20 0,-8 8-6455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1742B-2795-4F65-A540-0893CF6FAE9E}" type="datetimeFigureOut">
              <a:rPr kumimoji="1" lang="ja-JP" altLang="en-US" smtClean="0"/>
              <a:t>2024/6/7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75DC-8E26-4105-997F-044E94BC0C9C}" type="slidenum">
              <a:rPr kumimoji="1" lang="ja-JP" altLang="en-US" smtClean="0"/>
              <a:t>‹#›</a:t>
            </a:fld>
            <a:endParaRPr kumimoji="1" lang="ja-JP" altLang="en-US"/>
          </a:p>
        </p:txBody>
      </p:sp>
    </p:spTree>
    <p:extLst>
      <p:ext uri="{BB962C8B-B14F-4D97-AF65-F5344CB8AC3E}">
        <p14:creationId xmlns:p14="http://schemas.microsoft.com/office/powerpoint/2010/main" val="643051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17575DC-8E26-4105-997F-044E94BC0C9C}" type="slidenum">
              <a:rPr kumimoji="1" lang="ja-JP" altLang="en-US" smtClean="0"/>
              <a:t>3</a:t>
            </a:fld>
            <a:endParaRPr kumimoji="1" lang="ja-JP" altLang="en-US"/>
          </a:p>
        </p:txBody>
      </p:sp>
    </p:spTree>
    <p:extLst>
      <p:ext uri="{BB962C8B-B14F-4D97-AF65-F5344CB8AC3E}">
        <p14:creationId xmlns:p14="http://schemas.microsoft.com/office/powerpoint/2010/main" val="306138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17575DC-8E26-4105-997F-044E94BC0C9C}" type="slidenum">
              <a:rPr kumimoji="1" lang="ja-JP" altLang="en-US" smtClean="0"/>
              <a:t>4</a:t>
            </a:fld>
            <a:endParaRPr kumimoji="1" lang="ja-JP" altLang="en-US"/>
          </a:p>
        </p:txBody>
      </p:sp>
    </p:spTree>
    <p:extLst>
      <p:ext uri="{BB962C8B-B14F-4D97-AF65-F5344CB8AC3E}">
        <p14:creationId xmlns:p14="http://schemas.microsoft.com/office/powerpoint/2010/main" val="316871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17575DC-8E26-4105-997F-044E94BC0C9C}" type="slidenum">
              <a:rPr kumimoji="1" lang="ja-JP" altLang="en-US" smtClean="0"/>
              <a:t>8</a:t>
            </a:fld>
            <a:endParaRPr kumimoji="1" lang="ja-JP" altLang="en-US"/>
          </a:p>
        </p:txBody>
      </p:sp>
    </p:spTree>
    <p:extLst>
      <p:ext uri="{BB962C8B-B14F-4D97-AF65-F5344CB8AC3E}">
        <p14:creationId xmlns:p14="http://schemas.microsoft.com/office/powerpoint/2010/main" val="130510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17575DC-8E26-4105-997F-044E94BC0C9C}" type="slidenum">
              <a:rPr kumimoji="1" lang="ja-JP" altLang="en-US" smtClean="0"/>
              <a:t>9</a:t>
            </a:fld>
            <a:endParaRPr kumimoji="1" lang="ja-JP" altLang="en-US"/>
          </a:p>
        </p:txBody>
      </p:sp>
    </p:spTree>
    <p:extLst>
      <p:ext uri="{BB962C8B-B14F-4D97-AF65-F5344CB8AC3E}">
        <p14:creationId xmlns:p14="http://schemas.microsoft.com/office/powerpoint/2010/main" val="3973712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17575DC-8E26-4105-997F-044E94BC0C9C}" type="slidenum">
              <a:rPr kumimoji="1" lang="ja-JP" altLang="en-US" smtClean="0"/>
              <a:t>10</a:t>
            </a:fld>
            <a:endParaRPr kumimoji="1" lang="ja-JP" altLang="en-US"/>
          </a:p>
        </p:txBody>
      </p:sp>
    </p:spTree>
    <p:extLst>
      <p:ext uri="{BB962C8B-B14F-4D97-AF65-F5344CB8AC3E}">
        <p14:creationId xmlns:p14="http://schemas.microsoft.com/office/powerpoint/2010/main" val="47111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6CB205F-2972-187D-B390-481189866452}"/>
              </a:ext>
            </a:extLst>
          </p:cNvPr>
          <p:cNvSpPr txBox="1"/>
          <p:nvPr/>
        </p:nvSpPr>
        <p:spPr>
          <a:xfrm>
            <a:off x="102636" y="102637"/>
            <a:ext cx="2519265" cy="369332"/>
          </a:xfrm>
          <a:prstGeom prst="rect">
            <a:avLst/>
          </a:prstGeom>
          <a:noFill/>
        </p:spPr>
        <p:txBody>
          <a:bodyPr wrap="square" rtlCol="0">
            <a:spAutoFit/>
          </a:bodyPr>
          <a:lstStyle/>
          <a:p>
            <a:r>
              <a:rPr kumimoji="1" lang="en-US" altLang="ja-JP" dirty="0"/>
              <a:t>【</a:t>
            </a:r>
            <a:r>
              <a:rPr kumimoji="1" lang="ja-JP" altLang="en-US" dirty="0"/>
              <a:t>ログイン画面</a:t>
            </a:r>
            <a:r>
              <a:rPr kumimoji="1" lang="en-US" altLang="ja-JP" dirty="0"/>
              <a:t>】</a:t>
            </a:r>
            <a:endParaRPr kumimoji="1" lang="ja-JP" altLang="en-US" dirty="0"/>
          </a:p>
        </p:txBody>
      </p:sp>
    </p:spTree>
    <p:extLst>
      <p:ext uri="{BB962C8B-B14F-4D97-AF65-F5344CB8AC3E}">
        <p14:creationId xmlns:p14="http://schemas.microsoft.com/office/powerpoint/2010/main" val="185471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85000" lnSpcReduction="2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都会への憧れがあって上京</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芸能関係に就職</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中高バスケ部、大学はバスケサークル</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やや単純な性格</a:t>
            </a:r>
            <a:endParaRPr lang="ja-JP" altLang="en-US" b="0" dirty="0">
              <a:effectLst/>
            </a:endParaRPr>
          </a:p>
          <a:p>
            <a:pPr rtl="0">
              <a:spcBef>
                <a:spcPts val="0"/>
              </a:spcBef>
              <a:spcAft>
                <a:spcPts val="0"/>
              </a:spcAft>
            </a:pPr>
            <a:br>
              <a:rPr lang="ja-JP" altLang="en-US" b="0" dirty="0">
                <a:effectLst/>
              </a:rPr>
            </a:br>
            <a:r>
              <a:rPr lang="ja-JP" altLang="en-US" sz="1800" b="0" i="0" u="none" strike="noStrike" dirty="0">
                <a:solidFill>
                  <a:srgbClr val="000000"/>
                </a:solidFill>
                <a:effectLst/>
                <a:latin typeface="Arial" panose="020B0604020202020204" pitchFamily="34" charset="0"/>
              </a:rPr>
              <a:t>生活：マネジメントしている芸能人の予定に左右されるので不規則</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狭めのワンルーム（ほぼ寝るために帰る）</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自転車通勤だが仕事で社用車をほとんど毎日利用する</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ゲームがっつりはしてないがスマホゲームくらいはしている</a:t>
            </a:r>
            <a:endParaRPr lang="ja-JP" altLang="en-US" b="0" dirty="0">
              <a:effectLst/>
            </a:endParaRPr>
          </a:p>
          <a:p>
            <a:br>
              <a:rPr lang="ja-JP" altLang="en-US" dirty="0"/>
            </a:br>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248893" y="3461658"/>
            <a:ext cx="3763269" cy="2767219"/>
          </a:xfrm>
        </p:spPr>
        <p:txBody>
          <a:bodyPr>
            <a:normAutofit fontScale="77500" lnSpcReduction="2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氏名：太田誠</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年齢：</a:t>
            </a:r>
            <a:r>
              <a:rPr lang="en-US" altLang="ja-JP" sz="1800" b="0" i="0" u="none" strike="noStrike" dirty="0">
                <a:solidFill>
                  <a:srgbClr val="000000"/>
                </a:solidFill>
                <a:effectLst/>
                <a:latin typeface="Arial" panose="020B0604020202020204" pitchFamily="34" charset="0"/>
              </a:rPr>
              <a:t>24</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職業：芸能関係・マネジメント</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収入：</a:t>
            </a:r>
            <a:r>
              <a:rPr lang="en-US" altLang="ja-JP" sz="1800" b="0" i="0" u="none" strike="noStrike" dirty="0">
                <a:solidFill>
                  <a:srgbClr val="000000"/>
                </a:solidFill>
                <a:effectLst/>
                <a:latin typeface="Arial" panose="020B0604020202020204" pitchFamily="34" charset="0"/>
              </a:rPr>
              <a:t>350</a:t>
            </a:r>
            <a:r>
              <a:rPr lang="ja-JP" altLang="en-US" sz="1800" b="0" i="0" u="none" strike="noStrike" dirty="0">
                <a:solidFill>
                  <a:srgbClr val="000000"/>
                </a:solidFill>
                <a:effectLst/>
                <a:latin typeface="Arial" panose="020B0604020202020204" pitchFamily="34" charset="0"/>
              </a:rPr>
              <a:t>万</a:t>
            </a:r>
            <a:r>
              <a:rPr lang="en-US" altLang="ja-JP" sz="1800" b="0" i="0" u="none" strike="noStrike" dirty="0">
                <a:solidFill>
                  <a:srgbClr val="000000"/>
                </a:solidFill>
                <a:effectLst/>
                <a:latin typeface="Arial" panose="020B0604020202020204" pitchFamily="34" charset="0"/>
              </a:rPr>
              <a:t>(</a:t>
            </a:r>
            <a:r>
              <a:rPr lang="ja-JP" altLang="en-US" sz="1800" b="0" i="0" u="none" strike="noStrike" dirty="0">
                <a:solidFill>
                  <a:srgbClr val="000000"/>
                </a:solidFill>
                <a:effectLst/>
                <a:latin typeface="Arial" panose="020B0604020202020204" pitchFamily="34" charset="0"/>
              </a:rPr>
              <a:t>年収</a:t>
            </a:r>
            <a:r>
              <a:rPr lang="en-US" altLang="ja-JP" sz="1800" b="0" i="0" u="none" strike="noStrike" dirty="0">
                <a:solidFill>
                  <a:srgbClr val="000000"/>
                </a:solidFill>
                <a:effectLst/>
                <a:latin typeface="Arial" panose="020B0604020202020204" pitchFamily="34" charset="0"/>
              </a:rPr>
              <a:t>)</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学歴：有名私立大学</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出生：秋田県</a:t>
            </a:r>
            <a:r>
              <a:rPr lang="en-US" altLang="ja-JP" sz="1800" b="0" i="0" u="none" strike="noStrike" dirty="0">
                <a:solidFill>
                  <a:srgbClr val="000000"/>
                </a:solidFill>
                <a:effectLst/>
                <a:latin typeface="Arial" panose="020B0604020202020204" pitchFamily="34" charset="0"/>
              </a:rPr>
              <a:t>(</a:t>
            </a:r>
            <a:r>
              <a:rPr lang="ja-JP" altLang="en-US" sz="1800" b="0" i="0" u="none" strike="noStrike" dirty="0">
                <a:solidFill>
                  <a:srgbClr val="000000"/>
                </a:solidFill>
                <a:effectLst/>
                <a:latin typeface="Arial" panose="020B0604020202020204" pitchFamily="34" charset="0"/>
              </a:rPr>
              <a:t>鹿角市</a:t>
            </a:r>
            <a:r>
              <a:rPr lang="en-US" altLang="ja-JP" sz="1800" b="0" i="0" u="none" strike="noStrike" dirty="0">
                <a:solidFill>
                  <a:srgbClr val="000000"/>
                </a:solidFill>
                <a:effectLst/>
                <a:latin typeface="Arial" panose="020B0604020202020204" pitchFamily="34" charset="0"/>
              </a:rPr>
              <a:t>)</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家族：三人兄弟（長男、妹、弟）</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800" b="0" i="0" u="none" strike="noStrike" dirty="0">
                <a:solidFill>
                  <a:srgbClr val="000000"/>
                </a:solidFill>
                <a:effectLst/>
                <a:latin typeface="Arial" panose="020B0604020202020204" pitchFamily="34" charset="0"/>
              </a:rPr>
              <a:t>           </a:t>
            </a:r>
            <a:r>
              <a:rPr lang="ja-JP" altLang="en-US" sz="1800" b="0" i="0" u="none" strike="noStrike" dirty="0">
                <a:solidFill>
                  <a:srgbClr val="000000"/>
                </a:solidFill>
                <a:effectLst/>
                <a:latin typeface="Arial" panose="020B0604020202020204" pitchFamily="34" charset="0"/>
              </a:rPr>
              <a:t>大学から一人暮らし（</a:t>
            </a:r>
            <a:r>
              <a:rPr lang="en-US" altLang="ja-JP" sz="1800" b="0" i="0" u="none" strike="noStrike" dirty="0">
                <a:solidFill>
                  <a:srgbClr val="000000"/>
                </a:solidFill>
                <a:effectLst/>
                <a:latin typeface="Arial" panose="020B0604020202020204" pitchFamily="34" charset="0"/>
              </a:rPr>
              <a:t>7</a:t>
            </a:r>
            <a:r>
              <a:rPr lang="ja-JP" altLang="en-US" sz="1800" b="0" i="0" u="none" strike="noStrike" dirty="0">
                <a:solidFill>
                  <a:srgbClr val="000000"/>
                </a:solidFill>
                <a:effectLst/>
                <a:latin typeface="Arial" panose="020B0604020202020204" pitchFamily="34" charset="0"/>
              </a:rPr>
              <a:t>年目）</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特徴：高身長</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長男なので面倒見はいい</a:t>
            </a:r>
            <a:endParaRPr lang="ja-JP" altLang="en-US" sz="1300"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責任感がある</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友人は多い</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（卒業後はこまめには会えていない）</a:t>
            </a:r>
            <a:endParaRPr lang="ja-JP" altLang="en-US" sz="1300" b="0" dirty="0">
              <a:effectLst/>
            </a:endParaRPr>
          </a:p>
          <a:p>
            <a:pPr rtl="0">
              <a:spcBef>
                <a:spcPts val="0"/>
              </a:spcBef>
              <a:spcAft>
                <a:spcPts val="0"/>
              </a:spcAft>
            </a:pPr>
            <a:br>
              <a:rPr lang="ja-JP" altLang="en-US" sz="1300" b="0" dirty="0">
                <a:effectLst/>
              </a:rPr>
            </a:br>
            <a:r>
              <a:rPr lang="ja-JP" altLang="en-US" sz="1800" b="0" i="0" u="none" strike="noStrike" dirty="0">
                <a:solidFill>
                  <a:srgbClr val="000000"/>
                </a:solidFill>
                <a:effectLst/>
                <a:latin typeface="Arial" panose="020B0604020202020204" pitchFamily="34" charset="0"/>
              </a:rPr>
              <a:t>趣味：バスケ</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知り合いに呼ばれて合コン行くこともしばしば</a:t>
            </a:r>
            <a:endParaRPr lang="ja-JP" altLang="en-US" sz="1000" b="0" dirty="0">
              <a:effectLst/>
            </a:endParaRPr>
          </a:p>
          <a:p>
            <a:br>
              <a:rPr lang="ja-JP" altLang="en-US" sz="900" dirty="0"/>
            </a:br>
            <a:endParaRPr lang="ja-JP" altLang="en-US" sz="900"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564688" y="3452606"/>
            <a:ext cx="3946849" cy="2767220"/>
          </a:xfrm>
        </p:spPr>
        <p:txBody>
          <a:bodyPr>
            <a:normAutofit/>
          </a:bodyPr>
          <a:lstStyle/>
          <a:p>
            <a:pPr rtl="0">
              <a:spcBef>
                <a:spcPts val="600"/>
              </a:spcBef>
              <a:spcAft>
                <a:spcPts val="0"/>
              </a:spcAft>
            </a:pPr>
            <a:r>
              <a:rPr lang="en-US" altLang="ja-JP" sz="1400" b="0" i="0" u="none" strike="noStrike" dirty="0">
                <a:solidFill>
                  <a:srgbClr val="000000"/>
                </a:solidFill>
                <a:effectLst/>
                <a:latin typeface="Arial" panose="020B0604020202020204" pitchFamily="34" charset="0"/>
              </a:rPr>
              <a:t>LINE</a:t>
            </a:r>
            <a:r>
              <a:rPr lang="ja-JP" altLang="en-US" sz="1400" b="0" i="0" u="none" strike="noStrike" dirty="0">
                <a:solidFill>
                  <a:srgbClr val="000000"/>
                </a:solidFill>
                <a:effectLst/>
                <a:latin typeface="Arial" panose="020B0604020202020204" pitchFamily="34" charset="0"/>
              </a:rPr>
              <a:t>：毎日</a:t>
            </a:r>
            <a:endParaRPr lang="en-US" altLang="ja-JP" sz="1400" b="0" i="0" u="none" strike="noStrike" dirty="0">
              <a:solidFill>
                <a:srgbClr val="000000"/>
              </a:solidFill>
              <a:effectLst/>
              <a:latin typeface="Arial" panose="020B0604020202020204" pitchFamily="34" charset="0"/>
            </a:endParaRPr>
          </a:p>
          <a:p>
            <a:pPr rtl="0">
              <a:spcBef>
                <a:spcPts val="600"/>
              </a:spcBef>
              <a:spcAft>
                <a:spcPts val="0"/>
              </a:spcAft>
            </a:pPr>
            <a:r>
              <a:rPr lang="ja-JP" altLang="en-US" sz="1400" b="0" i="0" u="none" strike="noStrike" dirty="0">
                <a:solidFill>
                  <a:srgbClr val="000000"/>
                </a:solidFill>
                <a:effectLst/>
                <a:latin typeface="Arial" panose="020B0604020202020204" pitchFamily="34" charset="0"/>
              </a:rPr>
              <a:t>仕事柄こまめに確認する癖がついた</a:t>
            </a:r>
            <a:endParaRPr lang="ja-JP" altLang="en-US" sz="1000" b="0" dirty="0">
              <a:effectLst/>
            </a:endParaRPr>
          </a:p>
          <a:p>
            <a:pPr rtl="0">
              <a:spcBef>
                <a:spcPts val="600"/>
              </a:spcBef>
              <a:spcAft>
                <a:spcPts val="0"/>
              </a:spcAft>
            </a:pPr>
            <a:r>
              <a:rPr lang="en-US" altLang="ja-JP" sz="1400" b="0" i="0" u="none" strike="noStrike" dirty="0">
                <a:solidFill>
                  <a:srgbClr val="000000"/>
                </a:solidFill>
                <a:effectLst/>
                <a:latin typeface="Arial" panose="020B0604020202020204" pitchFamily="34" charset="0"/>
              </a:rPr>
              <a:t>X(</a:t>
            </a:r>
            <a:r>
              <a:rPr lang="ja-JP" altLang="en-US" sz="1400" b="0" i="0" u="none" strike="noStrike" dirty="0">
                <a:solidFill>
                  <a:srgbClr val="000000"/>
                </a:solidFill>
                <a:effectLst/>
                <a:latin typeface="Arial" panose="020B0604020202020204" pitchFamily="34" charset="0"/>
              </a:rPr>
              <a:t>旧</a:t>
            </a:r>
            <a:r>
              <a:rPr lang="en-US" altLang="ja-JP" sz="1400" b="0" i="0" u="none" strike="noStrike" dirty="0">
                <a:solidFill>
                  <a:srgbClr val="000000"/>
                </a:solidFill>
                <a:effectLst/>
                <a:latin typeface="Arial" panose="020B0604020202020204" pitchFamily="34" charset="0"/>
              </a:rPr>
              <a:t>Twitter)</a:t>
            </a:r>
            <a:r>
              <a:rPr lang="ja-JP" altLang="en-US" sz="1400" b="0" i="0" u="none" strike="noStrike" dirty="0">
                <a:solidFill>
                  <a:srgbClr val="000000"/>
                </a:solidFill>
                <a:effectLst/>
                <a:latin typeface="Arial" panose="020B0604020202020204" pitchFamily="34" charset="0"/>
              </a:rPr>
              <a:t>：見る専門</a:t>
            </a:r>
            <a:endParaRPr lang="ja-JP" altLang="en-US" sz="1000" b="0" dirty="0">
              <a:effectLst/>
            </a:endParaRPr>
          </a:p>
          <a:p>
            <a:pPr rtl="0">
              <a:spcBef>
                <a:spcPts val="600"/>
              </a:spcBef>
              <a:spcAft>
                <a:spcPts val="0"/>
              </a:spcAft>
            </a:pPr>
            <a:r>
              <a:rPr lang="en-US" altLang="ja-JP" sz="1400" b="0" i="0" u="none" strike="noStrike" dirty="0">
                <a:solidFill>
                  <a:srgbClr val="000000"/>
                </a:solidFill>
                <a:effectLst/>
                <a:latin typeface="Arial" panose="020B0604020202020204" pitchFamily="34" charset="0"/>
              </a:rPr>
              <a:t>Instagram</a:t>
            </a:r>
            <a:r>
              <a:rPr lang="ja-JP" altLang="en-US" sz="1400" b="0" i="0" u="none" strike="noStrike" dirty="0">
                <a:solidFill>
                  <a:srgbClr val="000000"/>
                </a:solidFill>
                <a:effectLst/>
                <a:latin typeface="Arial" panose="020B0604020202020204" pitchFamily="34" charset="0"/>
              </a:rPr>
              <a:t>：毎日見る</a:t>
            </a:r>
            <a:endParaRPr lang="ja-JP" altLang="en-US" sz="1000" b="0" dirty="0">
              <a:effectLst/>
            </a:endParaRPr>
          </a:p>
          <a:p>
            <a:pPr rtl="0">
              <a:spcBef>
                <a:spcPts val="600"/>
              </a:spcBef>
              <a:spcAft>
                <a:spcPts val="0"/>
              </a:spcAft>
            </a:pPr>
            <a:r>
              <a:rPr lang="en-US" altLang="ja-JP" sz="1400" b="0" i="0" u="none" strike="noStrike" dirty="0">
                <a:solidFill>
                  <a:srgbClr val="000000"/>
                </a:solidFill>
                <a:effectLst/>
                <a:latin typeface="Arial" panose="020B0604020202020204" pitchFamily="34" charset="0"/>
              </a:rPr>
              <a:t>Facebook</a:t>
            </a:r>
            <a:r>
              <a:rPr lang="ja-JP" altLang="en-US" sz="1400" b="0" i="0" u="none" strike="noStrike" dirty="0">
                <a:solidFill>
                  <a:srgbClr val="000000"/>
                </a:solidFill>
                <a:effectLst/>
                <a:latin typeface="Arial" panose="020B0604020202020204" pitchFamily="34" charset="0"/>
              </a:rPr>
              <a:t>：利用してない</a:t>
            </a:r>
            <a:endParaRPr lang="ja-JP" altLang="en-US" sz="1000" b="0" dirty="0">
              <a:effectLst/>
            </a:endParaRPr>
          </a:p>
          <a:p>
            <a:pPr rtl="0">
              <a:spcBef>
                <a:spcPts val="600"/>
              </a:spcBef>
              <a:spcAft>
                <a:spcPts val="0"/>
              </a:spcAft>
            </a:pPr>
            <a:r>
              <a:rPr lang="en-US" altLang="ja-JP" sz="1400" b="0" i="0" u="none" strike="noStrike" dirty="0">
                <a:solidFill>
                  <a:srgbClr val="000000"/>
                </a:solidFill>
                <a:effectLst/>
                <a:latin typeface="Arial" panose="020B0604020202020204" pitchFamily="34" charset="0"/>
              </a:rPr>
              <a:t>YouTube</a:t>
            </a:r>
            <a:r>
              <a:rPr lang="ja-JP" altLang="en-US" sz="1400" b="0" i="0" u="none" strike="noStrike" dirty="0">
                <a:solidFill>
                  <a:srgbClr val="000000"/>
                </a:solidFill>
                <a:effectLst/>
                <a:latin typeface="Arial" panose="020B0604020202020204" pitchFamily="34" charset="0"/>
              </a:rPr>
              <a:t>：休憩時間と寝る前に少し見る</a:t>
            </a:r>
            <a:endParaRPr lang="ja-JP" altLang="en-US" sz="1000" b="0" dirty="0">
              <a:effectLst/>
            </a:endParaRPr>
          </a:p>
          <a:p>
            <a:pPr rtl="0">
              <a:spcBef>
                <a:spcPts val="600"/>
              </a:spcBef>
              <a:spcAft>
                <a:spcPts val="0"/>
              </a:spcAft>
            </a:pPr>
            <a:r>
              <a:rPr lang="en-US" altLang="ja-JP" sz="1400" b="0" i="0" u="none" strike="noStrike" dirty="0">
                <a:solidFill>
                  <a:srgbClr val="000000"/>
                </a:solidFill>
                <a:effectLst/>
                <a:latin typeface="Arial" panose="020B0604020202020204" pitchFamily="34" charset="0"/>
              </a:rPr>
              <a:t>TikTok</a:t>
            </a:r>
            <a:r>
              <a:rPr lang="ja-JP" altLang="en-US" sz="1400" b="0" i="0" u="none" strike="noStrike" dirty="0">
                <a:solidFill>
                  <a:srgbClr val="000000"/>
                </a:solidFill>
                <a:effectLst/>
                <a:latin typeface="Arial" panose="020B0604020202020204" pitchFamily="34" charset="0"/>
              </a:rPr>
              <a:t>：休憩時間と寝る前に少し見る</a:t>
            </a:r>
            <a:endParaRPr lang="ja-JP" altLang="en-US" sz="1000" b="0" dirty="0">
              <a:effectLst/>
            </a:endParaRPr>
          </a:p>
          <a:p>
            <a:br>
              <a:rPr lang="ja-JP" altLang="en-US" dirty="0"/>
            </a:b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pPr rtl="0">
              <a:spcBef>
                <a:spcPts val="0"/>
              </a:spcBef>
              <a:spcAft>
                <a:spcPts val="0"/>
              </a:spcAft>
            </a:pPr>
            <a:r>
              <a:rPr lang="ja-JP" altLang="en-US" sz="1600" b="0" i="0" u="none" strike="noStrike" dirty="0">
                <a:solidFill>
                  <a:srgbClr val="000000"/>
                </a:solidFill>
                <a:effectLst/>
                <a:latin typeface="Arial" panose="020B0604020202020204" pitchFamily="34" charset="0"/>
              </a:rPr>
              <a:t>不満：自分のプライベートな時間が少ない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1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満足：仕事にやりがいがある</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好きなバスケチームが勝つと嬉しい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1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欲求：まとまった時間が欲しい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（バスケもしたい）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積極的ではないけどそろそろ彼女が欲しい</a:t>
            </a:r>
            <a:endParaRPr lang="ja-JP" altLang="en-US" sz="1100" b="0" dirty="0">
              <a:effectLst/>
            </a:endParaRPr>
          </a:p>
          <a:p>
            <a:br>
              <a:rPr lang="ja-JP" altLang="en-US" sz="1100" dirty="0"/>
            </a:br>
            <a:endParaRPr lang="ja-JP" altLang="en-US" sz="1100" dirty="0"/>
          </a:p>
        </p:txBody>
      </p:sp>
    </p:spTree>
    <p:extLst>
      <p:ext uri="{BB962C8B-B14F-4D97-AF65-F5344CB8AC3E}">
        <p14:creationId xmlns:p14="http://schemas.microsoft.com/office/powerpoint/2010/main" val="338502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49ADA2E-45C3-D9D2-E52E-8B9A2F1A5114}"/>
              </a:ext>
            </a:extLst>
          </p:cNvPr>
          <p:cNvSpPr txBox="1"/>
          <p:nvPr/>
        </p:nvSpPr>
        <p:spPr>
          <a:xfrm>
            <a:off x="102636" y="102637"/>
            <a:ext cx="2519265" cy="369332"/>
          </a:xfrm>
          <a:prstGeom prst="rect">
            <a:avLst/>
          </a:prstGeom>
          <a:noFill/>
        </p:spPr>
        <p:txBody>
          <a:bodyPr wrap="square" rtlCol="0">
            <a:spAutoFit/>
          </a:bodyPr>
          <a:lstStyle/>
          <a:p>
            <a:r>
              <a:rPr kumimoji="1" lang="en-US" altLang="ja-JP" dirty="0"/>
              <a:t>【</a:t>
            </a:r>
            <a:r>
              <a:rPr kumimoji="1" lang="ja-JP" altLang="en-US" dirty="0"/>
              <a:t>ホーム画面</a:t>
            </a:r>
            <a:r>
              <a:rPr kumimoji="1" lang="en-US" altLang="ja-JP" dirty="0"/>
              <a:t>】</a:t>
            </a:r>
            <a:endParaRPr kumimoji="1" lang="ja-JP" altLang="en-US" dirty="0"/>
          </a:p>
        </p:txBody>
      </p:sp>
    </p:spTree>
    <p:extLst>
      <p:ext uri="{BB962C8B-B14F-4D97-AF65-F5344CB8AC3E}">
        <p14:creationId xmlns:p14="http://schemas.microsoft.com/office/powerpoint/2010/main" val="352648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図 40">
            <a:extLst>
              <a:ext uri="{FF2B5EF4-FFF2-40B4-BE49-F238E27FC236}">
                <a16:creationId xmlns:a16="http://schemas.microsoft.com/office/drawing/2014/main" id="{C90056C8-A398-98CC-69CB-6072A1108C99}"/>
              </a:ext>
            </a:extLst>
          </p:cNvPr>
          <p:cNvPicPr>
            <a:picLocks noChangeAspect="1"/>
          </p:cNvPicPr>
          <p:nvPr/>
        </p:nvPicPr>
        <p:blipFill>
          <a:blip r:embed="rId3"/>
          <a:stretch>
            <a:fillRect/>
          </a:stretch>
        </p:blipFill>
        <p:spPr>
          <a:xfrm rot="21131562">
            <a:off x="9377292" y="3096430"/>
            <a:ext cx="2298370" cy="2434526"/>
          </a:xfrm>
          <a:prstGeom prst="rect">
            <a:avLst/>
          </a:prstGeom>
        </p:spPr>
      </p:pic>
      <p:grpSp>
        <p:nvGrpSpPr>
          <p:cNvPr id="30" name="グループ化 29">
            <a:extLst>
              <a:ext uri="{FF2B5EF4-FFF2-40B4-BE49-F238E27FC236}">
                <a16:creationId xmlns:a16="http://schemas.microsoft.com/office/drawing/2014/main" id="{084FA357-470B-4F38-0DE7-98998519CF01}"/>
              </a:ext>
            </a:extLst>
          </p:cNvPr>
          <p:cNvGrpSpPr/>
          <p:nvPr/>
        </p:nvGrpSpPr>
        <p:grpSpPr>
          <a:xfrm>
            <a:off x="1489785" y="1612249"/>
            <a:ext cx="7974566" cy="487349"/>
            <a:chOff x="1489785" y="1612249"/>
            <a:chExt cx="7974566" cy="487349"/>
          </a:xfrm>
        </p:grpSpPr>
        <p:sp>
          <p:nvSpPr>
            <p:cNvPr id="2" name="フローチャート: 処理 1">
              <a:extLst>
                <a:ext uri="{FF2B5EF4-FFF2-40B4-BE49-F238E27FC236}">
                  <a16:creationId xmlns:a16="http://schemas.microsoft.com/office/drawing/2014/main" id="{C3152418-50B3-0593-2860-A446A339D0B0}"/>
                </a:ext>
              </a:extLst>
            </p:cNvPr>
            <p:cNvSpPr/>
            <p:nvPr/>
          </p:nvSpPr>
          <p:spPr>
            <a:xfrm>
              <a:off x="1489785" y="1612249"/>
              <a:ext cx="4005945" cy="48734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処理 2">
              <a:extLst>
                <a:ext uri="{FF2B5EF4-FFF2-40B4-BE49-F238E27FC236}">
                  <a16:creationId xmlns:a16="http://schemas.microsoft.com/office/drawing/2014/main" id="{75775147-AEE5-FB88-6041-3C96AD7DCD53}"/>
                </a:ext>
              </a:extLst>
            </p:cNvPr>
            <p:cNvSpPr/>
            <p:nvPr/>
          </p:nvSpPr>
          <p:spPr>
            <a:xfrm>
              <a:off x="5458406" y="1612249"/>
              <a:ext cx="4005945" cy="487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2D5A7158-2893-3C6D-CA44-6B3417D71E3B}"/>
              </a:ext>
            </a:extLst>
          </p:cNvPr>
          <p:cNvSpPr txBox="1"/>
          <p:nvPr/>
        </p:nvSpPr>
        <p:spPr>
          <a:xfrm>
            <a:off x="6655839" y="2163244"/>
            <a:ext cx="3209730" cy="369332"/>
          </a:xfrm>
          <a:prstGeom prst="rect">
            <a:avLst/>
          </a:prstGeom>
          <a:noFill/>
        </p:spPr>
        <p:txBody>
          <a:bodyPr wrap="square" rtlCol="0">
            <a:spAutoFit/>
          </a:bodyPr>
          <a:lstStyle/>
          <a:p>
            <a:r>
              <a:rPr kumimoji="1" lang="ja-JP" altLang="en-US" dirty="0"/>
              <a:t>目標達成まであと〇〇歩！</a:t>
            </a:r>
          </a:p>
        </p:txBody>
      </p:sp>
      <p:sp>
        <p:nvSpPr>
          <p:cNvPr id="6" name="テキスト ボックス 5">
            <a:extLst>
              <a:ext uri="{FF2B5EF4-FFF2-40B4-BE49-F238E27FC236}">
                <a16:creationId xmlns:a16="http://schemas.microsoft.com/office/drawing/2014/main" id="{AAF7C1B5-6FEE-6DE4-6719-0B76997C5D3B}"/>
              </a:ext>
            </a:extLst>
          </p:cNvPr>
          <p:cNvSpPr txBox="1"/>
          <p:nvPr/>
        </p:nvSpPr>
        <p:spPr>
          <a:xfrm>
            <a:off x="9762931" y="1651519"/>
            <a:ext cx="1228530" cy="369332"/>
          </a:xfrm>
          <a:prstGeom prst="rect">
            <a:avLst/>
          </a:prstGeom>
          <a:noFill/>
        </p:spPr>
        <p:txBody>
          <a:bodyPr wrap="square" rtlCol="0">
            <a:spAutoFit/>
          </a:bodyPr>
          <a:lstStyle/>
          <a:p>
            <a:r>
              <a:rPr kumimoji="1" lang="en-US" altLang="ja-JP" dirty="0"/>
              <a:t>200Kcal</a:t>
            </a:r>
            <a:endParaRPr kumimoji="1" lang="ja-JP" altLang="en-US" dirty="0"/>
          </a:p>
        </p:txBody>
      </p:sp>
      <p:sp>
        <p:nvSpPr>
          <p:cNvPr id="7" name="テキスト ボックス 6">
            <a:extLst>
              <a:ext uri="{FF2B5EF4-FFF2-40B4-BE49-F238E27FC236}">
                <a16:creationId xmlns:a16="http://schemas.microsoft.com/office/drawing/2014/main" id="{7674F6B1-7F46-CF14-70F3-097D8B61E7E4}"/>
              </a:ext>
            </a:extLst>
          </p:cNvPr>
          <p:cNvSpPr txBox="1"/>
          <p:nvPr/>
        </p:nvSpPr>
        <p:spPr>
          <a:xfrm>
            <a:off x="1558212" y="1199958"/>
            <a:ext cx="3209730" cy="369332"/>
          </a:xfrm>
          <a:prstGeom prst="rect">
            <a:avLst/>
          </a:prstGeom>
          <a:noFill/>
        </p:spPr>
        <p:txBody>
          <a:bodyPr wrap="square" rtlCol="0">
            <a:spAutoFit/>
          </a:bodyPr>
          <a:lstStyle/>
          <a:p>
            <a:r>
              <a:rPr kumimoji="1" lang="ja-JP" altLang="en-US" dirty="0"/>
              <a:t>消費カロリー</a:t>
            </a:r>
          </a:p>
        </p:txBody>
      </p:sp>
      <p:sp>
        <p:nvSpPr>
          <p:cNvPr id="8" name="テキスト ボックス 7">
            <a:extLst>
              <a:ext uri="{FF2B5EF4-FFF2-40B4-BE49-F238E27FC236}">
                <a16:creationId xmlns:a16="http://schemas.microsoft.com/office/drawing/2014/main" id="{091C2381-32FF-7A64-8BFA-C7C5EC8723A5}"/>
              </a:ext>
            </a:extLst>
          </p:cNvPr>
          <p:cNvSpPr txBox="1"/>
          <p:nvPr/>
        </p:nvSpPr>
        <p:spPr>
          <a:xfrm>
            <a:off x="4491135" y="333183"/>
            <a:ext cx="3209730" cy="523220"/>
          </a:xfrm>
          <a:prstGeom prst="rect">
            <a:avLst/>
          </a:prstGeom>
          <a:noFill/>
        </p:spPr>
        <p:txBody>
          <a:bodyPr wrap="square" rtlCol="0">
            <a:spAutoFit/>
          </a:bodyPr>
          <a:lstStyle/>
          <a:p>
            <a:r>
              <a:rPr kumimoji="1" lang="en-US" altLang="ja-JP" sz="2800" dirty="0"/>
              <a:t>【</a:t>
            </a:r>
            <a:r>
              <a:rPr kumimoji="1" lang="ja-JP" altLang="en-US" sz="2800" dirty="0"/>
              <a:t>ホーム画面</a:t>
            </a:r>
            <a:r>
              <a:rPr kumimoji="1" lang="en-US" altLang="ja-JP" sz="2800" dirty="0"/>
              <a:t>】</a:t>
            </a:r>
            <a:endParaRPr kumimoji="1" lang="ja-JP" altLang="en-US" sz="2800" dirty="0"/>
          </a:p>
        </p:txBody>
      </p:sp>
      <p:grpSp>
        <p:nvGrpSpPr>
          <p:cNvPr id="29" name="グループ化 28">
            <a:extLst>
              <a:ext uri="{FF2B5EF4-FFF2-40B4-BE49-F238E27FC236}">
                <a16:creationId xmlns:a16="http://schemas.microsoft.com/office/drawing/2014/main" id="{258A2071-9D8D-E240-FF62-96263E2FEACC}"/>
              </a:ext>
            </a:extLst>
          </p:cNvPr>
          <p:cNvGrpSpPr/>
          <p:nvPr/>
        </p:nvGrpSpPr>
        <p:grpSpPr>
          <a:xfrm>
            <a:off x="1857131" y="2855444"/>
            <a:ext cx="7352523" cy="2491273"/>
            <a:chOff x="1782146" y="2911150"/>
            <a:chExt cx="7352523" cy="2491273"/>
          </a:xfrm>
        </p:grpSpPr>
        <p:sp>
          <p:nvSpPr>
            <p:cNvPr id="9" name="フローチャート: 処理 8">
              <a:extLst>
                <a:ext uri="{FF2B5EF4-FFF2-40B4-BE49-F238E27FC236}">
                  <a16:creationId xmlns:a16="http://schemas.microsoft.com/office/drawing/2014/main" id="{A558A14F-1996-CCE6-F1BB-E2B8DACCA81F}"/>
                </a:ext>
              </a:extLst>
            </p:cNvPr>
            <p:cNvSpPr/>
            <p:nvPr/>
          </p:nvSpPr>
          <p:spPr>
            <a:xfrm>
              <a:off x="1782146" y="2911150"/>
              <a:ext cx="7352523" cy="2491273"/>
            </a:xfrm>
            <a:prstGeom prst="flowChart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6CE98DF-3AFC-E947-8EE5-05E58DF36027}"/>
                </a:ext>
              </a:extLst>
            </p:cNvPr>
            <p:cNvSpPr txBox="1"/>
            <p:nvPr/>
          </p:nvSpPr>
          <p:spPr>
            <a:xfrm>
              <a:off x="2593911" y="3332974"/>
              <a:ext cx="3209730" cy="369332"/>
            </a:xfrm>
            <a:prstGeom prst="rect">
              <a:avLst/>
            </a:prstGeom>
            <a:noFill/>
          </p:spPr>
          <p:txBody>
            <a:bodyPr wrap="square" rtlCol="0">
              <a:spAutoFit/>
            </a:bodyPr>
            <a:lstStyle/>
            <a:p>
              <a:r>
                <a:rPr kumimoji="1" lang="ja-JP" altLang="en-US" dirty="0"/>
                <a:t>📍</a:t>
              </a:r>
            </a:p>
          </p:txBody>
        </p:sp>
        <p:sp>
          <p:nvSpPr>
            <p:cNvPr id="11" name="テキスト ボックス 10">
              <a:extLst>
                <a:ext uri="{FF2B5EF4-FFF2-40B4-BE49-F238E27FC236}">
                  <a16:creationId xmlns:a16="http://schemas.microsoft.com/office/drawing/2014/main" id="{8528E125-E455-4366-FDDC-FB860993C1BF}"/>
                </a:ext>
              </a:extLst>
            </p:cNvPr>
            <p:cNvSpPr txBox="1"/>
            <p:nvPr/>
          </p:nvSpPr>
          <p:spPr>
            <a:xfrm>
              <a:off x="7290319" y="4613215"/>
              <a:ext cx="799322" cy="369332"/>
            </a:xfrm>
            <a:prstGeom prst="rect">
              <a:avLst/>
            </a:prstGeom>
            <a:noFill/>
          </p:spPr>
          <p:txBody>
            <a:bodyPr wrap="square" rtlCol="0">
              <a:spAutoFit/>
            </a:bodyPr>
            <a:lstStyle/>
            <a:p>
              <a:r>
                <a:rPr kumimoji="1" lang="ja-JP" altLang="en-US" dirty="0"/>
                <a:t>📍</a:t>
              </a:r>
            </a:p>
          </p:txBody>
        </p:sp>
        <mc:AlternateContent xmlns:mc="http://schemas.openxmlformats.org/markup-compatibility/2006" xmlns:p14="http://schemas.microsoft.com/office/powerpoint/2010/main">
          <mc:Choice Requires="p14">
            <p:contentPart p14:bwMode="auto" r:id="rId4">
              <p14:nvContentPartPr>
                <p14:cNvPr id="12" name="インク 11">
                  <a:extLst>
                    <a:ext uri="{FF2B5EF4-FFF2-40B4-BE49-F238E27FC236}">
                      <a16:creationId xmlns:a16="http://schemas.microsoft.com/office/drawing/2014/main" id="{93649D3C-9B94-B5B1-B723-3E1AE17599EE}"/>
                    </a:ext>
                  </a:extLst>
                </p14:cNvPr>
                <p14:cNvContentPartPr/>
                <p14:nvPr/>
              </p14:nvContentPartPr>
              <p14:xfrm>
                <a:off x="2807170" y="3581001"/>
                <a:ext cx="4735800" cy="1354680"/>
              </p14:xfrm>
            </p:contentPart>
          </mc:Choice>
          <mc:Fallback xmlns="">
            <p:pic>
              <p:nvPicPr>
                <p:cNvPr id="12" name="インク 11">
                  <a:extLst>
                    <a:ext uri="{FF2B5EF4-FFF2-40B4-BE49-F238E27FC236}">
                      <a16:creationId xmlns:a16="http://schemas.microsoft.com/office/drawing/2014/main" id="{93649D3C-9B94-B5B1-B723-3E1AE17599EE}"/>
                    </a:ext>
                  </a:extLst>
                </p:cNvPr>
                <p:cNvPicPr/>
                <p:nvPr/>
              </p:nvPicPr>
              <p:blipFill>
                <a:blip r:embed="rId5"/>
                <a:stretch>
                  <a:fillRect/>
                </a:stretch>
              </p:blipFill>
              <p:spPr>
                <a:xfrm>
                  <a:off x="2801050" y="3574881"/>
                  <a:ext cx="4748040" cy="1366920"/>
                </a:xfrm>
                <a:prstGeom prst="rect">
                  <a:avLst/>
                </a:prstGeom>
              </p:spPr>
            </p:pic>
          </mc:Fallback>
        </mc:AlternateContent>
      </p:grpSp>
      <p:sp>
        <p:nvSpPr>
          <p:cNvPr id="13" name="テキスト ボックス 12">
            <a:extLst>
              <a:ext uri="{FF2B5EF4-FFF2-40B4-BE49-F238E27FC236}">
                <a16:creationId xmlns:a16="http://schemas.microsoft.com/office/drawing/2014/main" id="{4BECB10D-3E95-092B-5880-60F1DE18A77C}"/>
              </a:ext>
            </a:extLst>
          </p:cNvPr>
          <p:cNvSpPr txBox="1"/>
          <p:nvPr/>
        </p:nvSpPr>
        <p:spPr>
          <a:xfrm>
            <a:off x="1782146" y="5585545"/>
            <a:ext cx="5346440" cy="923330"/>
          </a:xfrm>
          <a:prstGeom prst="rect">
            <a:avLst/>
          </a:prstGeom>
          <a:noFill/>
        </p:spPr>
        <p:txBody>
          <a:bodyPr wrap="square" rtlCol="0">
            <a:spAutoFit/>
          </a:bodyPr>
          <a:lstStyle/>
          <a:p>
            <a:r>
              <a:rPr kumimoji="1" lang="ja-JP" altLang="en-US" dirty="0"/>
              <a:t>今日の記録</a:t>
            </a:r>
            <a:endParaRPr kumimoji="1" lang="en-US" altLang="ja-JP" dirty="0"/>
          </a:p>
          <a:p>
            <a:r>
              <a:rPr lang="ja-JP" altLang="en-US" dirty="0"/>
              <a:t>　　四ツ谷～麹町　　徒歩</a:t>
            </a:r>
            <a:r>
              <a:rPr lang="en-US" altLang="ja-JP" dirty="0"/>
              <a:t>15</a:t>
            </a:r>
            <a:r>
              <a:rPr lang="ja-JP" altLang="en-US" dirty="0"/>
              <a:t>分　　○○</a:t>
            </a:r>
            <a:r>
              <a:rPr lang="en-US" altLang="ja-JP" dirty="0"/>
              <a:t>kcal</a:t>
            </a:r>
          </a:p>
          <a:p>
            <a:r>
              <a:rPr lang="ja-JP" altLang="en-US" dirty="0"/>
              <a:t>　　ランニング　　　　　</a:t>
            </a:r>
            <a:r>
              <a:rPr lang="en-US" altLang="ja-JP" dirty="0"/>
              <a:t>30</a:t>
            </a:r>
            <a:r>
              <a:rPr lang="ja-JP" altLang="en-US" dirty="0"/>
              <a:t>分　　○○</a:t>
            </a:r>
            <a:r>
              <a:rPr lang="en-US" altLang="ja-JP" dirty="0"/>
              <a:t>kcal</a:t>
            </a:r>
            <a:endParaRPr kumimoji="1" lang="ja-JP" altLang="en-US" dirty="0"/>
          </a:p>
        </p:txBody>
      </p:sp>
      <p:grpSp>
        <p:nvGrpSpPr>
          <p:cNvPr id="31" name="グループ化 30">
            <a:extLst>
              <a:ext uri="{FF2B5EF4-FFF2-40B4-BE49-F238E27FC236}">
                <a16:creationId xmlns:a16="http://schemas.microsoft.com/office/drawing/2014/main" id="{8D482A64-76B6-3225-58EF-B2DD12BB4986}"/>
              </a:ext>
            </a:extLst>
          </p:cNvPr>
          <p:cNvGrpSpPr/>
          <p:nvPr/>
        </p:nvGrpSpPr>
        <p:grpSpPr>
          <a:xfrm>
            <a:off x="0" y="0"/>
            <a:ext cx="1489786" cy="6858000"/>
            <a:chOff x="0" y="0"/>
            <a:chExt cx="1489786" cy="6858000"/>
          </a:xfrm>
        </p:grpSpPr>
        <p:sp>
          <p:nvSpPr>
            <p:cNvPr id="17" name="正方形/長方形 16">
              <a:extLst>
                <a:ext uri="{FF2B5EF4-FFF2-40B4-BE49-F238E27FC236}">
                  <a16:creationId xmlns:a16="http://schemas.microsoft.com/office/drawing/2014/main" id="{37B0D881-DCD9-63D2-6E99-7D7ECD81AD2A}"/>
                </a:ext>
              </a:extLst>
            </p:cNvPr>
            <p:cNvSpPr/>
            <p:nvPr/>
          </p:nvSpPr>
          <p:spPr>
            <a:xfrm>
              <a:off x="0" y="0"/>
              <a:ext cx="1247190"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6275070-3221-492B-A468-221B590141A0}"/>
                </a:ext>
              </a:extLst>
            </p:cNvPr>
            <p:cNvSpPr txBox="1"/>
            <p:nvPr/>
          </p:nvSpPr>
          <p:spPr>
            <a:xfrm>
              <a:off x="55979" y="1521596"/>
              <a:ext cx="1312509" cy="369332"/>
            </a:xfrm>
            <a:prstGeom prst="rect">
              <a:avLst/>
            </a:prstGeom>
            <a:noFill/>
            <a:ln>
              <a:noFill/>
            </a:ln>
          </p:spPr>
          <p:txBody>
            <a:bodyPr wrap="square">
              <a:spAutoFit/>
            </a:bodyPr>
            <a:lstStyle/>
            <a:p>
              <a:r>
                <a:rPr lang="ja-JP" altLang="en-US" b="1" dirty="0"/>
                <a:t>グループ</a:t>
              </a:r>
            </a:p>
          </p:txBody>
        </p:sp>
        <p:sp>
          <p:nvSpPr>
            <p:cNvPr id="19" name="テキスト ボックス 18">
              <a:extLst>
                <a:ext uri="{FF2B5EF4-FFF2-40B4-BE49-F238E27FC236}">
                  <a16:creationId xmlns:a16="http://schemas.microsoft.com/office/drawing/2014/main" id="{F946020F-9F22-93C0-0059-FA59AA9DA325}"/>
                </a:ext>
              </a:extLst>
            </p:cNvPr>
            <p:cNvSpPr txBox="1"/>
            <p:nvPr/>
          </p:nvSpPr>
          <p:spPr>
            <a:xfrm>
              <a:off x="261250" y="1004333"/>
              <a:ext cx="727789" cy="369332"/>
            </a:xfrm>
            <a:prstGeom prst="rect">
              <a:avLst/>
            </a:prstGeom>
            <a:solidFill>
              <a:schemeClr val="bg1">
                <a:lumMod val="95000"/>
              </a:schemeClr>
            </a:solidFill>
            <a:ln>
              <a:noFill/>
            </a:ln>
          </p:spPr>
          <p:txBody>
            <a:bodyPr wrap="square">
              <a:spAutoFit/>
            </a:bodyPr>
            <a:lstStyle/>
            <a:p>
              <a:r>
                <a:rPr lang="ja-JP" altLang="en-US" b="1" dirty="0"/>
                <a:t>入力</a:t>
              </a:r>
            </a:p>
          </p:txBody>
        </p:sp>
        <p:sp>
          <p:nvSpPr>
            <p:cNvPr id="20" name="テキスト ボックス 19">
              <a:extLst>
                <a:ext uri="{FF2B5EF4-FFF2-40B4-BE49-F238E27FC236}">
                  <a16:creationId xmlns:a16="http://schemas.microsoft.com/office/drawing/2014/main" id="{7A7BB57C-11FB-808B-98DB-BC77917D360E}"/>
                </a:ext>
              </a:extLst>
            </p:cNvPr>
            <p:cNvSpPr txBox="1"/>
            <p:nvPr/>
          </p:nvSpPr>
          <p:spPr>
            <a:xfrm>
              <a:off x="311018" y="6172973"/>
              <a:ext cx="727789" cy="369332"/>
            </a:xfrm>
            <a:prstGeom prst="rect">
              <a:avLst/>
            </a:prstGeom>
            <a:solidFill>
              <a:schemeClr val="bg1">
                <a:lumMod val="95000"/>
              </a:schemeClr>
            </a:solidFill>
            <a:ln>
              <a:noFill/>
            </a:ln>
          </p:spPr>
          <p:txBody>
            <a:bodyPr wrap="square">
              <a:spAutoFit/>
            </a:bodyPr>
            <a:lstStyle/>
            <a:p>
              <a:r>
                <a:rPr lang="ja-JP" altLang="en-US" b="1" dirty="0"/>
                <a:t>設定</a:t>
              </a:r>
            </a:p>
          </p:txBody>
        </p:sp>
        <p:sp>
          <p:nvSpPr>
            <p:cNvPr id="21" name="テキスト ボックス 20">
              <a:extLst>
                <a:ext uri="{FF2B5EF4-FFF2-40B4-BE49-F238E27FC236}">
                  <a16:creationId xmlns:a16="http://schemas.microsoft.com/office/drawing/2014/main" id="{71CBFA27-ED72-0DAC-AE03-F344E7732200}"/>
                </a:ext>
              </a:extLst>
            </p:cNvPr>
            <p:cNvSpPr txBox="1"/>
            <p:nvPr/>
          </p:nvSpPr>
          <p:spPr>
            <a:xfrm>
              <a:off x="177277" y="487071"/>
              <a:ext cx="1312509" cy="369332"/>
            </a:xfrm>
            <a:prstGeom prst="rect">
              <a:avLst/>
            </a:prstGeom>
            <a:noFill/>
            <a:ln>
              <a:noFill/>
            </a:ln>
          </p:spPr>
          <p:txBody>
            <a:bodyPr wrap="square">
              <a:spAutoFit/>
            </a:bodyPr>
            <a:lstStyle/>
            <a:p>
              <a:r>
                <a:rPr lang="ja-JP" altLang="en-US" b="1" dirty="0"/>
                <a:t>ホーム</a:t>
              </a:r>
            </a:p>
          </p:txBody>
        </p:sp>
      </p:grpSp>
      <p:grpSp>
        <p:nvGrpSpPr>
          <p:cNvPr id="38" name="グループ化 37">
            <a:extLst>
              <a:ext uri="{FF2B5EF4-FFF2-40B4-BE49-F238E27FC236}">
                <a16:creationId xmlns:a16="http://schemas.microsoft.com/office/drawing/2014/main" id="{99364E2A-42DE-1C73-D36A-CBAF926AB93D}"/>
              </a:ext>
            </a:extLst>
          </p:cNvPr>
          <p:cNvGrpSpPr/>
          <p:nvPr/>
        </p:nvGrpSpPr>
        <p:grpSpPr>
          <a:xfrm>
            <a:off x="9537998" y="3408107"/>
            <a:ext cx="1781298" cy="1847066"/>
            <a:chOff x="9961122" y="3363684"/>
            <a:chExt cx="1781298" cy="1847066"/>
          </a:xfrm>
          <a:solidFill>
            <a:schemeClr val="accent4">
              <a:lumMod val="20000"/>
              <a:lumOff val="80000"/>
            </a:schemeClr>
          </a:solidFill>
        </p:grpSpPr>
        <p:sp>
          <p:nvSpPr>
            <p:cNvPr id="26" name="楕円 25">
              <a:extLst>
                <a:ext uri="{FF2B5EF4-FFF2-40B4-BE49-F238E27FC236}">
                  <a16:creationId xmlns:a16="http://schemas.microsoft.com/office/drawing/2014/main" id="{359348B4-0780-55F8-8952-E06F74BEBB14}"/>
                </a:ext>
              </a:extLst>
            </p:cNvPr>
            <p:cNvSpPr/>
            <p:nvPr/>
          </p:nvSpPr>
          <p:spPr>
            <a:xfrm rot="2038534">
              <a:off x="10834401" y="4841418"/>
              <a:ext cx="830425" cy="369332"/>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13A4FCB-F9D7-31AC-4BD7-C91BBB61CCF9}"/>
                </a:ext>
              </a:extLst>
            </p:cNvPr>
            <p:cNvSpPr/>
            <p:nvPr/>
          </p:nvSpPr>
          <p:spPr>
            <a:xfrm rot="2038534">
              <a:off x="9961122" y="4089520"/>
              <a:ext cx="830425" cy="369332"/>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FCFE913-1631-D1F1-719F-E482CF827AB0}"/>
                </a:ext>
              </a:extLst>
            </p:cNvPr>
            <p:cNvSpPr/>
            <p:nvPr/>
          </p:nvSpPr>
          <p:spPr>
            <a:xfrm>
              <a:off x="10409854" y="3853541"/>
              <a:ext cx="811413" cy="135294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楕円 21">
              <a:extLst>
                <a:ext uri="{FF2B5EF4-FFF2-40B4-BE49-F238E27FC236}">
                  <a16:creationId xmlns:a16="http://schemas.microsoft.com/office/drawing/2014/main" id="{57BF8B8B-4E72-B068-99FF-6DE594C699E9}"/>
                </a:ext>
              </a:extLst>
            </p:cNvPr>
            <p:cNvSpPr/>
            <p:nvPr/>
          </p:nvSpPr>
          <p:spPr>
            <a:xfrm>
              <a:off x="10442511" y="3363684"/>
              <a:ext cx="914400" cy="82109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F22467E-7338-B745-B114-A3D7B4183319}"/>
                </a:ext>
              </a:extLst>
            </p:cNvPr>
            <p:cNvSpPr/>
            <p:nvPr/>
          </p:nvSpPr>
          <p:spPr>
            <a:xfrm rot="2038534">
              <a:off x="10911995" y="4287265"/>
              <a:ext cx="830425" cy="369332"/>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74D29185-BF1C-6758-DC87-BC335972CBE4}"/>
                </a:ext>
              </a:extLst>
            </p:cNvPr>
            <p:cNvSpPr/>
            <p:nvPr/>
          </p:nvSpPr>
          <p:spPr>
            <a:xfrm rot="2038534">
              <a:off x="10128724" y="4822961"/>
              <a:ext cx="830425" cy="369332"/>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吹き出し: 四角形 27">
            <a:extLst>
              <a:ext uri="{FF2B5EF4-FFF2-40B4-BE49-F238E27FC236}">
                <a16:creationId xmlns:a16="http://schemas.microsoft.com/office/drawing/2014/main" id="{E1E745A9-7A70-9D3D-0EAF-230FB369C477}"/>
              </a:ext>
            </a:extLst>
          </p:cNvPr>
          <p:cNvSpPr/>
          <p:nvPr/>
        </p:nvSpPr>
        <p:spPr>
          <a:xfrm>
            <a:off x="9582398" y="2341395"/>
            <a:ext cx="2431490" cy="908456"/>
          </a:xfrm>
          <a:prstGeom prst="wedgeRectCallout">
            <a:avLst>
              <a:gd name="adj1" fmla="val -8553"/>
              <a:gd name="adj2" fmla="val 64554"/>
            </a:avLst>
          </a:prstGeom>
          <a:solidFill>
            <a:srgbClr val="FCE0F9">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E55568A-83C1-4B20-F5DB-7D8B414B40B1}"/>
              </a:ext>
            </a:extLst>
          </p:cNvPr>
          <p:cNvSpPr txBox="1"/>
          <p:nvPr/>
        </p:nvSpPr>
        <p:spPr>
          <a:xfrm>
            <a:off x="2118045" y="3013570"/>
            <a:ext cx="1374712" cy="369332"/>
          </a:xfrm>
          <a:prstGeom prst="rect">
            <a:avLst/>
          </a:prstGeom>
          <a:noFill/>
          <a:ln>
            <a:noFill/>
          </a:ln>
        </p:spPr>
        <p:txBody>
          <a:bodyPr wrap="square">
            <a:spAutoFit/>
          </a:bodyPr>
          <a:lstStyle/>
          <a:p>
            <a:r>
              <a:rPr lang="ja-JP" altLang="en-US" b="1" dirty="0"/>
              <a:t>四ツ谷</a:t>
            </a:r>
          </a:p>
        </p:txBody>
      </p:sp>
      <p:sp>
        <p:nvSpPr>
          <p:cNvPr id="33" name="テキスト ボックス 32">
            <a:extLst>
              <a:ext uri="{FF2B5EF4-FFF2-40B4-BE49-F238E27FC236}">
                <a16:creationId xmlns:a16="http://schemas.microsoft.com/office/drawing/2014/main" id="{652CD6A9-6373-9961-5446-806AA1580303}"/>
              </a:ext>
            </a:extLst>
          </p:cNvPr>
          <p:cNvSpPr txBox="1"/>
          <p:nvPr/>
        </p:nvSpPr>
        <p:spPr>
          <a:xfrm>
            <a:off x="7573348" y="4797881"/>
            <a:ext cx="1374712" cy="369332"/>
          </a:xfrm>
          <a:prstGeom prst="rect">
            <a:avLst/>
          </a:prstGeom>
          <a:noFill/>
          <a:ln>
            <a:noFill/>
          </a:ln>
        </p:spPr>
        <p:txBody>
          <a:bodyPr wrap="square">
            <a:spAutoFit/>
          </a:bodyPr>
          <a:lstStyle/>
          <a:p>
            <a:r>
              <a:rPr lang="ja-JP" altLang="en-US" b="1" dirty="0"/>
              <a:t>麹町</a:t>
            </a:r>
          </a:p>
        </p:txBody>
      </p:sp>
      <p:grpSp>
        <p:nvGrpSpPr>
          <p:cNvPr id="37" name="グループ化 36">
            <a:extLst>
              <a:ext uri="{FF2B5EF4-FFF2-40B4-BE49-F238E27FC236}">
                <a16:creationId xmlns:a16="http://schemas.microsoft.com/office/drawing/2014/main" id="{B64F0F31-5403-3C64-DB4C-3D5AAF5EA2C3}"/>
              </a:ext>
            </a:extLst>
          </p:cNvPr>
          <p:cNvGrpSpPr/>
          <p:nvPr/>
        </p:nvGrpSpPr>
        <p:grpSpPr>
          <a:xfrm>
            <a:off x="46414" y="1855923"/>
            <a:ext cx="1322073" cy="1068664"/>
            <a:chOff x="24628" y="1828118"/>
            <a:chExt cx="1322073" cy="796272"/>
          </a:xfrm>
        </p:grpSpPr>
        <p:sp>
          <p:nvSpPr>
            <p:cNvPr id="34" name="テキスト ボックス 33">
              <a:extLst>
                <a:ext uri="{FF2B5EF4-FFF2-40B4-BE49-F238E27FC236}">
                  <a16:creationId xmlns:a16="http://schemas.microsoft.com/office/drawing/2014/main" id="{4381B460-6E62-571D-A106-A0593E74AFB4}"/>
                </a:ext>
              </a:extLst>
            </p:cNvPr>
            <p:cNvSpPr txBox="1"/>
            <p:nvPr/>
          </p:nvSpPr>
          <p:spPr>
            <a:xfrm>
              <a:off x="24628" y="1828118"/>
              <a:ext cx="1312509" cy="389857"/>
            </a:xfrm>
            <a:prstGeom prst="rect">
              <a:avLst/>
            </a:prstGeom>
            <a:noFill/>
            <a:ln>
              <a:noFill/>
            </a:ln>
          </p:spPr>
          <p:txBody>
            <a:bodyPr wrap="square">
              <a:spAutoFit/>
            </a:bodyPr>
            <a:lstStyle/>
            <a:p>
              <a:r>
                <a:rPr lang="ja-JP" altLang="en-US" sz="1400" dirty="0"/>
                <a:t>・個人</a:t>
              </a:r>
              <a:endParaRPr lang="en-US" altLang="ja-JP" sz="1400" dirty="0"/>
            </a:p>
            <a:p>
              <a:r>
                <a:rPr lang="ja-JP" altLang="en-US" sz="1400" dirty="0"/>
                <a:t>・グループ</a:t>
              </a:r>
              <a:r>
                <a:rPr lang="en-US" altLang="ja-JP" sz="1400" dirty="0"/>
                <a:t>1</a:t>
              </a:r>
              <a:endParaRPr lang="ja-JP" altLang="en-US" sz="1400" dirty="0"/>
            </a:p>
          </p:txBody>
        </p:sp>
        <p:sp>
          <p:nvSpPr>
            <p:cNvPr id="35" name="テキスト ボックス 34">
              <a:extLst>
                <a:ext uri="{FF2B5EF4-FFF2-40B4-BE49-F238E27FC236}">
                  <a16:creationId xmlns:a16="http://schemas.microsoft.com/office/drawing/2014/main" id="{1D8C79C5-975B-5680-484A-A94B12C8B168}"/>
                </a:ext>
              </a:extLst>
            </p:cNvPr>
            <p:cNvSpPr txBox="1"/>
            <p:nvPr/>
          </p:nvSpPr>
          <p:spPr>
            <a:xfrm>
              <a:off x="24628" y="2147902"/>
              <a:ext cx="1312509" cy="307777"/>
            </a:xfrm>
            <a:prstGeom prst="rect">
              <a:avLst/>
            </a:prstGeom>
            <a:noFill/>
            <a:ln>
              <a:noFill/>
            </a:ln>
          </p:spPr>
          <p:txBody>
            <a:bodyPr wrap="square">
              <a:spAutoFit/>
            </a:bodyPr>
            <a:lstStyle/>
            <a:p>
              <a:r>
                <a:rPr lang="ja-JP" altLang="en-US" sz="1400" dirty="0"/>
                <a:t>・グループ</a:t>
              </a:r>
              <a:r>
                <a:rPr lang="en-US" altLang="ja-JP" sz="1400" dirty="0"/>
                <a:t>2</a:t>
              </a:r>
              <a:endParaRPr lang="ja-JP" altLang="en-US" sz="1400" dirty="0"/>
            </a:p>
          </p:txBody>
        </p:sp>
        <p:sp>
          <p:nvSpPr>
            <p:cNvPr id="36" name="テキスト ボックス 35">
              <a:extLst>
                <a:ext uri="{FF2B5EF4-FFF2-40B4-BE49-F238E27FC236}">
                  <a16:creationId xmlns:a16="http://schemas.microsoft.com/office/drawing/2014/main" id="{EBC3E4FD-ED43-3A12-428D-115272546979}"/>
                </a:ext>
              </a:extLst>
            </p:cNvPr>
            <p:cNvSpPr txBox="1"/>
            <p:nvPr/>
          </p:nvSpPr>
          <p:spPr>
            <a:xfrm>
              <a:off x="34192" y="2316613"/>
              <a:ext cx="1312509" cy="307777"/>
            </a:xfrm>
            <a:prstGeom prst="rect">
              <a:avLst/>
            </a:prstGeom>
            <a:noFill/>
            <a:ln>
              <a:noFill/>
            </a:ln>
          </p:spPr>
          <p:txBody>
            <a:bodyPr wrap="square">
              <a:spAutoFit/>
            </a:bodyPr>
            <a:lstStyle/>
            <a:p>
              <a:r>
                <a:rPr lang="ja-JP" altLang="en-US" sz="1400" dirty="0"/>
                <a:t>・グループ</a:t>
              </a:r>
              <a:r>
                <a:rPr lang="en-US" altLang="ja-JP" sz="1400" dirty="0"/>
                <a:t>3</a:t>
              </a:r>
              <a:endParaRPr lang="ja-JP" altLang="en-US" sz="1400" dirty="0"/>
            </a:p>
          </p:txBody>
        </p:sp>
      </p:grpSp>
      <p:pic>
        <p:nvPicPr>
          <p:cNvPr id="40" name="図 39">
            <a:extLst>
              <a:ext uri="{FF2B5EF4-FFF2-40B4-BE49-F238E27FC236}">
                <a16:creationId xmlns:a16="http://schemas.microsoft.com/office/drawing/2014/main" id="{4A36C165-CC00-A492-9BD4-A4D9782582A5}"/>
              </a:ext>
            </a:extLst>
          </p:cNvPr>
          <p:cNvPicPr>
            <a:picLocks noChangeAspect="1"/>
          </p:cNvPicPr>
          <p:nvPr/>
        </p:nvPicPr>
        <p:blipFill>
          <a:blip r:embed="rId6"/>
          <a:stretch>
            <a:fillRect/>
          </a:stretch>
        </p:blipFill>
        <p:spPr>
          <a:xfrm>
            <a:off x="11256691" y="95877"/>
            <a:ext cx="935309" cy="908456"/>
          </a:xfrm>
          <a:prstGeom prst="rect">
            <a:avLst/>
          </a:prstGeom>
        </p:spPr>
      </p:pic>
      <p:sp>
        <p:nvSpPr>
          <p:cNvPr id="43" name="楕円 42">
            <a:extLst>
              <a:ext uri="{FF2B5EF4-FFF2-40B4-BE49-F238E27FC236}">
                <a16:creationId xmlns:a16="http://schemas.microsoft.com/office/drawing/2014/main" id="{3C4081D0-31C1-B19E-F4AE-FD5DC30E4063}"/>
              </a:ext>
            </a:extLst>
          </p:cNvPr>
          <p:cNvSpPr/>
          <p:nvPr/>
        </p:nvSpPr>
        <p:spPr>
          <a:xfrm>
            <a:off x="10289150" y="3796969"/>
            <a:ext cx="45719" cy="65314"/>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24110F6-D02E-54D3-DF81-51D46B7CFD85}"/>
              </a:ext>
            </a:extLst>
          </p:cNvPr>
          <p:cNvSpPr/>
          <p:nvPr/>
        </p:nvSpPr>
        <p:spPr>
          <a:xfrm>
            <a:off x="10533457" y="3796969"/>
            <a:ext cx="45719" cy="65314"/>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58C57108-A4E0-D85C-B706-C1811DC401DC}"/>
              </a:ext>
            </a:extLst>
          </p:cNvPr>
          <p:cNvGrpSpPr/>
          <p:nvPr/>
        </p:nvGrpSpPr>
        <p:grpSpPr>
          <a:xfrm>
            <a:off x="10302835" y="3933223"/>
            <a:ext cx="253481" cy="96162"/>
            <a:chOff x="9052249" y="5936304"/>
            <a:chExt cx="648478" cy="421335"/>
          </a:xfrm>
        </p:grpSpPr>
        <p:cxnSp>
          <p:nvCxnSpPr>
            <p:cNvPr id="46" name="直線コネクタ 45">
              <a:extLst>
                <a:ext uri="{FF2B5EF4-FFF2-40B4-BE49-F238E27FC236}">
                  <a16:creationId xmlns:a16="http://schemas.microsoft.com/office/drawing/2014/main" id="{AA62DE99-60E3-0BE9-877E-1910357A0D5E}"/>
                </a:ext>
              </a:extLst>
            </p:cNvPr>
            <p:cNvCxnSpPr>
              <a:cxnSpLocks/>
            </p:cNvCxnSpPr>
            <p:nvPr/>
          </p:nvCxnSpPr>
          <p:spPr>
            <a:xfrm>
              <a:off x="9052249" y="5956490"/>
              <a:ext cx="343678" cy="401149"/>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9126155-6CC7-CE5D-932A-1162DAF26B88}"/>
                </a:ext>
              </a:extLst>
            </p:cNvPr>
            <p:cNvCxnSpPr>
              <a:cxnSpLocks/>
            </p:cNvCxnSpPr>
            <p:nvPr/>
          </p:nvCxnSpPr>
          <p:spPr>
            <a:xfrm flipH="1">
              <a:off x="9395927" y="5936304"/>
              <a:ext cx="304800" cy="413041"/>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4" name="フローチャート: 端子 53">
            <a:extLst>
              <a:ext uri="{FF2B5EF4-FFF2-40B4-BE49-F238E27FC236}">
                <a16:creationId xmlns:a16="http://schemas.microsoft.com/office/drawing/2014/main" id="{E51914F7-BF2B-AC58-8A54-887F54A4B415}"/>
              </a:ext>
            </a:extLst>
          </p:cNvPr>
          <p:cNvSpPr/>
          <p:nvPr/>
        </p:nvSpPr>
        <p:spPr>
          <a:xfrm>
            <a:off x="10650501" y="3843559"/>
            <a:ext cx="279919" cy="143851"/>
          </a:xfrm>
          <a:prstGeom prst="flowChartTerminator">
            <a:avLst/>
          </a:prstGeom>
          <a:solidFill>
            <a:srgbClr val="F0CCEA">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a:extLst>
              <a:ext uri="{FF2B5EF4-FFF2-40B4-BE49-F238E27FC236}">
                <a16:creationId xmlns:a16="http://schemas.microsoft.com/office/drawing/2014/main" id="{71DF98A1-31B9-2B51-9B79-13EA14673186}"/>
              </a:ext>
            </a:extLst>
          </p:cNvPr>
          <p:cNvPicPr>
            <a:picLocks noChangeAspect="1"/>
          </p:cNvPicPr>
          <p:nvPr/>
        </p:nvPicPr>
        <p:blipFill>
          <a:blip r:embed="rId7"/>
          <a:stretch>
            <a:fillRect/>
          </a:stretch>
        </p:blipFill>
        <p:spPr>
          <a:xfrm>
            <a:off x="10005747" y="3858582"/>
            <a:ext cx="280440" cy="146317"/>
          </a:xfrm>
          <a:prstGeom prst="rect">
            <a:avLst/>
          </a:prstGeom>
        </p:spPr>
      </p:pic>
    </p:spTree>
    <p:extLst>
      <p:ext uri="{BB962C8B-B14F-4D97-AF65-F5344CB8AC3E}">
        <p14:creationId xmlns:p14="http://schemas.microsoft.com/office/powerpoint/2010/main" val="42250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BBD5E96-9768-513D-A1BF-07E6414BB4A8}"/>
              </a:ext>
            </a:extLst>
          </p:cNvPr>
          <p:cNvSpPr txBox="1"/>
          <p:nvPr/>
        </p:nvSpPr>
        <p:spPr>
          <a:xfrm>
            <a:off x="1574900" y="1371400"/>
            <a:ext cx="540774" cy="523220"/>
          </a:xfrm>
          <a:prstGeom prst="rect">
            <a:avLst/>
          </a:prstGeom>
          <a:noFill/>
        </p:spPr>
        <p:txBody>
          <a:bodyPr wrap="square" rtlCol="0">
            <a:spAutoFit/>
          </a:bodyPr>
          <a:lstStyle/>
          <a:p>
            <a:r>
              <a:rPr kumimoji="1" lang="ja-JP" altLang="en-US" sz="2800" b="1" dirty="0"/>
              <a:t>月</a:t>
            </a:r>
          </a:p>
        </p:txBody>
      </p:sp>
      <p:sp>
        <p:nvSpPr>
          <p:cNvPr id="4" name="テキスト ボックス 3">
            <a:extLst>
              <a:ext uri="{FF2B5EF4-FFF2-40B4-BE49-F238E27FC236}">
                <a16:creationId xmlns:a16="http://schemas.microsoft.com/office/drawing/2014/main" id="{F14AE2B2-0A82-FC4A-CA35-179C27F9444F}"/>
              </a:ext>
            </a:extLst>
          </p:cNvPr>
          <p:cNvSpPr txBox="1"/>
          <p:nvPr/>
        </p:nvSpPr>
        <p:spPr>
          <a:xfrm>
            <a:off x="2819189" y="1378134"/>
            <a:ext cx="1312509" cy="523220"/>
          </a:xfrm>
          <a:prstGeom prst="rect">
            <a:avLst/>
          </a:prstGeom>
          <a:noFill/>
          <a:ln>
            <a:noFill/>
          </a:ln>
        </p:spPr>
        <p:txBody>
          <a:bodyPr wrap="square">
            <a:spAutoFit/>
          </a:bodyPr>
          <a:lstStyle/>
          <a:p>
            <a:r>
              <a:rPr lang="ja-JP" altLang="en-US" sz="2800" b="1" dirty="0"/>
              <a:t>火</a:t>
            </a:r>
          </a:p>
        </p:txBody>
      </p:sp>
      <p:sp>
        <p:nvSpPr>
          <p:cNvPr id="5" name="テキスト ボックス 4">
            <a:extLst>
              <a:ext uri="{FF2B5EF4-FFF2-40B4-BE49-F238E27FC236}">
                <a16:creationId xmlns:a16="http://schemas.microsoft.com/office/drawing/2014/main" id="{23CA8039-A7BD-8AE0-46B7-128A84FB8D43}"/>
              </a:ext>
            </a:extLst>
          </p:cNvPr>
          <p:cNvSpPr txBox="1"/>
          <p:nvPr/>
        </p:nvSpPr>
        <p:spPr>
          <a:xfrm>
            <a:off x="4056573" y="1377934"/>
            <a:ext cx="1312509" cy="523220"/>
          </a:xfrm>
          <a:prstGeom prst="rect">
            <a:avLst/>
          </a:prstGeom>
          <a:noFill/>
          <a:ln>
            <a:noFill/>
          </a:ln>
        </p:spPr>
        <p:txBody>
          <a:bodyPr wrap="square">
            <a:spAutoFit/>
          </a:bodyPr>
          <a:lstStyle/>
          <a:p>
            <a:r>
              <a:rPr lang="ja-JP" altLang="en-US" sz="2800" b="1" dirty="0"/>
              <a:t>水</a:t>
            </a:r>
          </a:p>
        </p:txBody>
      </p:sp>
      <p:sp>
        <p:nvSpPr>
          <p:cNvPr id="6" name="テキスト ボックス 5">
            <a:extLst>
              <a:ext uri="{FF2B5EF4-FFF2-40B4-BE49-F238E27FC236}">
                <a16:creationId xmlns:a16="http://schemas.microsoft.com/office/drawing/2014/main" id="{FB8422AF-6EB8-B29E-4433-59A255360F28}"/>
              </a:ext>
            </a:extLst>
          </p:cNvPr>
          <p:cNvSpPr txBox="1"/>
          <p:nvPr/>
        </p:nvSpPr>
        <p:spPr>
          <a:xfrm>
            <a:off x="5287365" y="1341012"/>
            <a:ext cx="1312509" cy="523220"/>
          </a:xfrm>
          <a:prstGeom prst="rect">
            <a:avLst/>
          </a:prstGeom>
          <a:noFill/>
          <a:ln>
            <a:noFill/>
          </a:ln>
        </p:spPr>
        <p:txBody>
          <a:bodyPr wrap="square">
            <a:spAutoFit/>
          </a:bodyPr>
          <a:lstStyle/>
          <a:p>
            <a:r>
              <a:rPr lang="ja-JP" altLang="en-US" sz="2800" b="1" dirty="0"/>
              <a:t>木</a:t>
            </a:r>
          </a:p>
        </p:txBody>
      </p:sp>
      <p:sp>
        <p:nvSpPr>
          <p:cNvPr id="7" name="テキスト ボックス 6">
            <a:extLst>
              <a:ext uri="{FF2B5EF4-FFF2-40B4-BE49-F238E27FC236}">
                <a16:creationId xmlns:a16="http://schemas.microsoft.com/office/drawing/2014/main" id="{CB94B4A7-BBF8-AB95-764F-2700E780B41D}"/>
              </a:ext>
            </a:extLst>
          </p:cNvPr>
          <p:cNvSpPr txBox="1"/>
          <p:nvPr/>
        </p:nvSpPr>
        <p:spPr>
          <a:xfrm>
            <a:off x="6400231" y="1304090"/>
            <a:ext cx="1312509" cy="523220"/>
          </a:xfrm>
          <a:prstGeom prst="rect">
            <a:avLst/>
          </a:prstGeom>
          <a:noFill/>
          <a:ln>
            <a:noFill/>
          </a:ln>
        </p:spPr>
        <p:txBody>
          <a:bodyPr wrap="square">
            <a:spAutoFit/>
          </a:bodyPr>
          <a:lstStyle/>
          <a:p>
            <a:r>
              <a:rPr lang="ja-JP" altLang="en-US" sz="2800" b="1" dirty="0"/>
              <a:t>金</a:t>
            </a:r>
          </a:p>
        </p:txBody>
      </p:sp>
      <p:sp>
        <p:nvSpPr>
          <p:cNvPr id="8" name="テキスト ボックス 7">
            <a:extLst>
              <a:ext uri="{FF2B5EF4-FFF2-40B4-BE49-F238E27FC236}">
                <a16:creationId xmlns:a16="http://schemas.microsoft.com/office/drawing/2014/main" id="{3566412B-4310-7AB5-5D94-8261E695EF2B}"/>
              </a:ext>
            </a:extLst>
          </p:cNvPr>
          <p:cNvSpPr txBox="1"/>
          <p:nvPr/>
        </p:nvSpPr>
        <p:spPr>
          <a:xfrm>
            <a:off x="7712740" y="1292163"/>
            <a:ext cx="1312509" cy="523220"/>
          </a:xfrm>
          <a:prstGeom prst="rect">
            <a:avLst/>
          </a:prstGeom>
          <a:noFill/>
          <a:ln>
            <a:noFill/>
          </a:ln>
        </p:spPr>
        <p:txBody>
          <a:bodyPr wrap="square">
            <a:spAutoFit/>
          </a:bodyPr>
          <a:lstStyle/>
          <a:p>
            <a:r>
              <a:rPr lang="ja-JP" altLang="en-US" sz="2800" b="1" dirty="0"/>
              <a:t>土</a:t>
            </a:r>
          </a:p>
        </p:txBody>
      </p:sp>
      <p:sp>
        <p:nvSpPr>
          <p:cNvPr id="9" name="テキスト ボックス 8">
            <a:extLst>
              <a:ext uri="{FF2B5EF4-FFF2-40B4-BE49-F238E27FC236}">
                <a16:creationId xmlns:a16="http://schemas.microsoft.com/office/drawing/2014/main" id="{D62F1AA3-507D-0E87-E34A-A74A8B8E5A51}"/>
              </a:ext>
            </a:extLst>
          </p:cNvPr>
          <p:cNvSpPr txBox="1"/>
          <p:nvPr/>
        </p:nvSpPr>
        <p:spPr>
          <a:xfrm>
            <a:off x="8825606" y="1279836"/>
            <a:ext cx="1312509" cy="523220"/>
          </a:xfrm>
          <a:prstGeom prst="rect">
            <a:avLst/>
          </a:prstGeom>
          <a:noFill/>
          <a:ln>
            <a:noFill/>
          </a:ln>
        </p:spPr>
        <p:txBody>
          <a:bodyPr wrap="square">
            <a:spAutoFit/>
          </a:bodyPr>
          <a:lstStyle/>
          <a:p>
            <a:r>
              <a:rPr lang="ja-JP" altLang="en-US" sz="2800" b="1" dirty="0"/>
              <a:t>日</a:t>
            </a:r>
          </a:p>
        </p:txBody>
      </p:sp>
      <p:graphicFrame>
        <p:nvGraphicFramePr>
          <p:cNvPr id="10" name="表 9">
            <a:extLst>
              <a:ext uri="{FF2B5EF4-FFF2-40B4-BE49-F238E27FC236}">
                <a16:creationId xmlns:a16="http://schemas.microsoft.com/office/drawing/2014/main" id="{EE8DEE31-2C3F-9999-3CAE-9C51E5BA2500}"/>
              </a:ext>
            </a:extLst>
          </p:cNvPr>
          <p:cNvGraphicFramePr>
            <a:graphicFrameLocks noGrp="1"/>
          </p:cNvGraphicFramePr>
          <p:nvPr>
            <p:extLst>
              <p:ext uri="{D42A27DB-BD31-4B8C-83A1-F6EECF244321}">
                <p14:modId xmlns:p14="http://schemas.microsoft.com/office/powerpoint/2010/main" val="2260638721"/>
              </p:ext>
            </p:extLst>
          </p:nvPr>
        </p:nvGraphicFramePr>
        <p:xfrm>
          <a:off x="1256022" y="2023505"/>
          <a:ext cx="8527848" cy="4012880"/>
        </p:xfrm>
        <a:graphic>
          <a:graphicData uri="http://schemas.openxmlformats.org/drawingml/2006/table">
            <a:tbl>
              <a:tblPr firstRow="1" bandRow="1">
                <a:tableStyleId>{C4B1156A-380E-4F78-BDF5-A606A8083BF9}</a:tableStyleId>
              </a:tblPr>
              <a:tblGrid>
                <a:gridCol w="1218264">
                  <a:extLst>
                    <a:ext uri="{9D8B030D-6E8A-4147-A177-3AD203B41FA5}">
                      <a16:colId xmlns:a16="http://schemas.microsoft.com/office/drawing/2014/main" val="2673651999"/>
                    </a:ext>
                  </a:extLst>
                </a:gridCol>
                <a:gridCol w="1218264">
                  <a:extLst>
                    <a:ext uri="{9D8B030D-6E8A-4147-A177-3AD203B41FA5}">
                      <a16:colId xmlns:a16="http://schemas.microsoft.com/office/drawing/2014/main" val="1122242309"/>
                    </a:ext>
                  </a:extLst>
                </a:gridCol>
                <a:gridCol w="1218264">
                  <a:extLst>
                    <a:ext uri="{9D8B030D-6E8A-4147-A177-3AD203B41FA5}">
                      <a16:colId xmlns:a16="http://schemas.microsoft.com/office/drawing/2014/main" val="786516118"/>
                    </a:ext>
                  </a:extLst>
                </a:gridCol>
                <a:gridCol w="1218264">
                  <a:extLst>
                    <a:ext uri="{9D8B030D-6E8A-4147-A177-3AD203B41FA5}">
                      <a16:colId xmlns:a16="http://schemas.microsoft.com/office/drawing/2014/main" val="1517170247"/>
                    </a:ext>
                  </a:extLst>
                </a:gridCol>
                <a:gridCol w="1218264">
                  <a:extLst>
                    <a:ext uri="{9D8B030D-6E8A-4147-A177-3AD203B41FA5}">
                      <a16:colId xmlns:a16="http://schemas.microsoft.com/office/drawing/2014/main" val="3476669186"/>
                    </a:ext>
                  </a:extLst>
                </a:gridCol>
                <a:gridCol w="1218264">
                  <a:extLst>
                    <a:ext uri="{9D8B030D-6E8A-4147-A177-3AD203B41FA5}">
                      <a16:colId xmlns:a16="http://schemas.microsoft.com/office/drawing/2014/main" val="143332633"/>
                    </a:ext>
                  </a:extLst>
                </a:gridCol>
                <a:gridCol w="1218264">
                  <a:extLst>
                    <a:ext uri="{9D8B030D-6E8A-4147-A177-3AD203B41FA5}">
                      <a16:colId xmlns:a16="http://schemas.microsoft.com/office/drawing/2014/main" val="407409873"/>
                    </a:ext>
                  </a:extLst>
                </a:gridCol>
              </a:tblGrid>
              <a:tr h="100322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80721518"/>
                  </a:ext>
                </a:extLst>
              </a:tr>
              <a:tr h="100322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35597952"/>
                  </a:ext>
                </a:extLst>
              </a:tr>
              <a:tr h="100322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14817339"/>
                  </a:ext>
                </a:extLst>
              </a:tr>
              <a:tr h="100322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6165321"/>
                  </a:ext>
                </a:extLst>
              </a:tr>
            </a:tbl>
          </a:graphicData>
        </a:graphic>
      </p:graphicFrame>
      <p:sp>
        <p:nvSpPr>
          <p:cNvPr id="12" name="テキスト ボックス 11">
            <a:extLst>
              <a:ext uri="{FF2B5EF4-FFF2-40B4-BE49-F238E27FC236}">
                <a16:creationId xmlns:a16="http://schemas.microsoft.com/office/drawing/2014/main" id="{E25CB621-D7C5-131D-CE1D-3C4505855102}"/>
              </a:ext>
            </a:extLst>
          </p:cNvPr>
          <p:cNvSpPr txBox="1"/>
          <p:nvPr/>
        </p:nvSpPr>
        <p:spPr>
          <a:xfrm>
            <a:off x="7712741" y="2174725"/>
            <a:ext cx="1312509" cy="307777"/>
          </a:xfrm>
          <a:prstGeom prst="rect">
            <a:avLst/>
          </a:prstGeom>
          <a:noFill/>
          <a:ln>
            <a:noFill/>
          </a:ln>
        </p:spPr>
        <p:txBody>
          <a:bodyPr wrap="square">
            <a:spAutoFit/>
          </a:bodyPr>
          <a:lstStyle/>
          <a:p>
            <a:r>
              <a:rPr lang="en-US" altLang="ja-JP" sz="1400" dirty="0"/>
              <a:t>6/1</a:t>
            </a:r>
            <a:endParaRPr lang="ja-JP" altLang="en-US" sz="1400" dirty="0"/>
          </a:p>
        </p:txBody>
      </p:sp>
      <p:sp>
        <p:nvSpPr>
          <p:cNvPr id="13" name="テキスト ボックス 12">
            <a:extLst>
              <a:ext uri="{FF2B5EF4-FFF2-40B4-BE49-F238E27FC236}">
                <a16:creationId xmlns:a16="http://schemas.microsoft.com/office/drawing/2014/main" id="{C0694B95-2E18-0458-434A-071A1868EF1E}"/>
              </a:ext>
            </a:extLst>
          </p:cNvPr>
          <p:cNvSpPr txBox="1"/>
          <p:nvPr/>
        </p:nvSpPr>
        <p:spPr>
          <a:xfrm>
            <a:off x="8890923" y="2174725"/>
            <a:ext cx="1312509" cy="307777"/>
          </a:xfrm>
          <a:prstGeom prst="rect">
            <a:avLst/>
          </a:prstGeom>
          <a:noFill/>
          <a:ln>
            <a:noFill/>
          </a:ln>
        </p:spPr>
        <p:txBody>
          <a:bodyPr wrap="square">
            <a:spAutoFit/>
          </a:bodyPr>
          <a:lstStyle/>
          <a:p>
            <a:r>
              <a:rPr lang="en-US" altLang="ja-JP" sz="1400" dirty="0"/>
              <a:t>6/2</a:t>
            </a:r>
            <a:endParaRPr lang="ja-JP" altLang="en-US" sz="1400" dirty="0"/>
          </a:p>
        </p:txBody>
      </p:sp>
      <p:sp>
        <p:nvSpPr>
          <p:cNvPr id="14" name="テキスト ボックス 13">
            <a:extLst>
              <a:ext uri="{FF2B5EF4-FFF2-40B4-BE49-F238E27FC236}">
                <a16:creationId xmlns:a16="http://schemas.microsoft.com/office/drawing/2014/main" id="{A3E152DD-6DF1-D528-0D1A-8CDD9E83948B}"/>
              </a:ext>
            </a:extLst>
          </p:cNvPr>
          <p:cNvSpPr txBox="1"/>
          <p:nvPr/>
        </p:nvSpPr>
        <p:spPr>
          <a:xfrm>
            <a:off x="1600721" y="3121223"/>
            <a:ext cx="1312509" cy="307777"/>
          </a:xfrm>
          <a:prstGeom prst="rect">
            <a:avLst/>
          </a:prstGeom>
          <a:noFill/>
          <a:ln>
            <a:noFill/>
          </a:ln>
        </p:spPr>
        <p:txBody>
          <a:bodyPr wrap="square">
            <a:spAutoFit/>
          </a:bodyPr>
          <a:lstStyle/>
          <a:p>
            <a:r>
              <a:rPr lang="en-US" altLang="ja-JP" sz="1400" dirty="0"/>
              <a:t>6/3</a:t>
            </a:r>
            <a:endParaRPr lang="ja-JP" altLang="en-US" sz="1400" dirty="0"/>
          </a:p>
        </p:txBody>
      </p:sp>
      <p:pic>
        <p:nvPicPr>
          <p:cNvPr id="16" name="図 15">
            <a:extLst>
              <a:ext uri="{FF2B5EF4-FFF2-40B4-BE49-F238E27FC236}">
                <a16:creationId xmlns:a16="http://schemas.microsoft.com/office/drawing/2014/main" id="{9A4CB540-C5B3-762A-63DD-F97CF59C0BC4}"/>
              </a:ext>
            </a:extLst>
          </p:cNvPr>
          <p:cNvPicPr>
            <a:picLocks noChangeAspect="1"/>
          </p:cNvPicPr>
          <p:nvPr/>
        </p:nvPicPr>
        <p:blipFill>
          <a:blip r:embed="rId3">
            <a:alphaModFix amt="20000"/>
          </a:blip>
          <a:stretch>
            <a:fillRect/>
          </a:stretch>
        </p:blipFill>
        <p:spPr>
          <a:xfrm>
            <a:off x="7513980" y="2174725"/>
            <a:ext cx="855014" cy="821615"/>
          </a:xfrm>
          <a:prstGeom prst="rect">
            <a:avLst/>
          </a:prstGeom>
        </p:spPr>
      </p:pic>
      <p:pic>
        <p:nvPicPr>
          <p:cNvPr id="17" name="図 16">
            <a:extLst>
              <a:ext uri="{FF2B5EF4-FFF2-40B4-BE49-F238E27FC236}">
                <a16:creationId xmlns:a16="http://schemas.microsoft.com/office/drawing/2014/main" id="{B48A0A66-7086-781D-B593-B5CE516582D2}"/>
              </a:ext>
            </a:extLst>
          </p:cNvPr>
          <p:cNvPicPr>
            <a:picLocks noChangeAspect="1"/>
          </p:cNvPicPr>
          <p:nvPr/>
        </p:nvPicPr>
        <p:blipFill>
          <a:blip r:embed="rId3">
            <a:alphaModFix amt="20000"/>
          </a:blip>
          <a:stretch>
            <a:fillRect/>
          </a:stretch>
        </p:blipFill>
        <p:spPr>
          <a:xfrm>
            <a:off x="8711130" y="2187052"/>
            <a:ext cx="855014" cy="821615"/>
          </a:xfrm>
          <a:prstGeom prst="rect">
            <a:avLst/>
          </a:prstGeom>
        </p:spPr>
      </p:pic>
      <p:sp>
        <p:nvSpPr>
          <p:cNvPr id="18" name="テキスト ボックス 17">
            <a:extLst>
              <a:ext uri="{FF2B5EF4-FFF2-40B4-BE49-F238E27FC236}">
                <a16:creationId xmlns:a16="http://schemas.microsoft.com/office/drawing/2014/main" id="{F5F4041C-34B8-5048-A0EC-D75B746844F3}"/>
              </a:ext>
            </a:extLst>
          </p:cNvPr>
          <p:cNvSpPr txBox="1"/>
          <p:nvPr/>
        </p:nvSpPr>
        <p:spPr>
          <a:xfrm>
            <a:off x="4386313" y="454818"/>
            <a:ext cx="4398294" cy="523220"/>
          </a:xfrm>
          <a:prstGeom prst="rect">
            <a:avLst/>
          </a:prstGeom>
          <a:noFill/>
        </p:spPr>
        <p:txBody>
          <a:bodyPr wrap="square" rtlCol="0">
            <a:spAutoFit/>
          </a:bodyPr>
          <a:lstStyle/>
          <a:p>
            <a:r>
              <a:rPr kumimoji="1" lang="ja-JP" altLang="en-US" sz="2800" b="1" dirty="0"/>
              <a:t>実績カレンダー</a:t>
            </a:r>
          </a:p>
        </p:txBody>
      </p:sp>
      <p:sp>
        <p:nvSpPr>
          <p:cNvPr id="19" name="吹き出し: 円形 18">
            <a:extLst>
              <a:ext uri="{FF2B5EF4-FFF2-40B4-BE49-F238E27FC236}">
                <a16:creationId xmlns:a16="http://schemas.microsoft.com/office/drawing/2014/main" id="{A91564E6-A499-D241-47E3-0294B9EB64BD}"/>
              </a:ext>
            </a:extLst>
          </p:cNvPr>
          <p:cNvSpPr/>
          <p:nvPr/>
        </p:nvSpPr>
        <p:spPr>
          <a:xfrm>
            <a:off x="4202248" y="2187052"/>
            <a:ext cx="2635396" cy="1118287"/>
          </a:xfrm>
          <a:prstGeom prst="wedgeEllipseCallout">
            <a:avLst>
              <a:gd name="adj1" fmla="val 68418"/>
              <a:gd name="adj2" fmla="val -9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目標達成</a:t>
            </a:r>
            <a:endParaRPr kumimoji="1" lang="en-US" altLang="ja-JP" dirty="0"/>
          </a:p>
          <a:p>
            <a:pPr algn="ctr"/>
            <a:r>
              <a:rPr lang="ja-JP" altLang="en-US" dirty="0"/>
              <a:t>→背景はなまる</a:t>
            </a:r>
            <a:endParaRPr kumimoji="1" lang="ja-JP" altLang="en-US" dirty="0"/>
          </a:p>
        </p:txBody>
      </p:sp>
    </p:spTree>
    <p:extLst>
      <p:ext uri="{BB962C8B-B14F-4D97-AF65-F5344CB8AC3E}">
        <p14:creationId xmlns:p14="http://schemas.microsoft.com/office/powerpoint/2010/main" val="196529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6655AFBA-B40F-9804-3F55-420C9249DF8B}"/>
              </a:ext>
            </a:extLst>
          </p:cNvPr>
          <p:cNvGraphicFramePr>
            <a:graphicFrameLocks noGrp="1"/>
          </p:cNvGraphicFramePr>
          <p:nvPr/>
        </p:nvGraphicFramePr>
        <p:xfrm>
          <a:off x="2116535" y="1574355"/>
          <a:ext cx="7958930" cy="2845836"/>
        </p:xfrm>
        <a:graphic>
          <a:graphicData uri="http://schemas.openxmlformats.org/drawingml/2006/table">
            <a:tbl>
              <a:tblPr firstRow="1" bandRow="1">
                <a:tableStyleId>{C4B1156A-380E-4F78-BDF5-A606A8083BF9}</a:tableStyleId>
              </a:tblPr>
              <a:tblGrid>
                <a:gridCol w="1136990">
                  <a:extLst>
                    <a:ext uri="{9D8B030D-6E8A-4147-A177-3AD203B41FA5}">
                      <a16:colId xmlns:a16="http://schemas.microsoft.com/office/drawing/2014/main" val="2673651999"/>
                    </a:ext>
                  </a:extLst>
                </a:gridCol>
                <a:gridCol w="1136990">
                  <a:extLst>
                    <a:ext uri="{9D8B030D-6E8A-4147-A177-3AD203B41FA5}">
                      <a16:colId xmlns:a16="http://schemas.microsoft.com/office/drawing/2014/main" val="1122242309"/>
                    </a:ext>
                  </a:extLst>
                </a:gridCol>
                <a:gridCol w="1136990">
                  <a:extLst>
                    <a:ext uri="{9D8B030D-6E8A-4147-A177-3AD203B41FA5}">
                      <a16:colId xmlns:a16="http://schemas.microsoft.com/office/drawing/2014/main" val="786516118"/>
                    </a:ext>
                  </a:extLst>
                </a:gridCol>
                <a:gridCol w="1136990">
                  <a:extLst>
                    <a:ext uri="{9D8B030D-6E8A-4147-A177-3AD203B41FA5}">
                      <a16:colId xmlns:a16="http://schemas.microsoft.com/office/drawing/2014/main" val="1517170247"/>
                    </a:ext>
                  </a:extLst>
                </a:gridCol>
                <a:gridCol w="1136990">
                  <a:extLst>
                    <a:ext uri="{9D8B030D-6E8A-4147-A177-3AD203B41FA5}">
                      <a16:colId xmlns:a16="http://schemas.microsoft.com/office/drawing/2014/main" val="3476669186"/>
                    </a:ext>
                  </a:extLst>
                </a:gridCol>
                <a:gridCol w="1136990">
                  <a:extLst>
                    <a:ext uri="{9D8B030D-6E8A-4147-A177-3AD203B41FA5}">
                      <a16:colId xmlns:a16="http://schemas.microsoft.com/office/drawing/2014/main" val="143332633"/>
                    </a:ext>
                  </a:extLst>
                </a:gridCol>
                <a:gridCol w="1136990">
                  <a:extLst>
                    <a:ext uri="{9D8B030D-6E8A-4147-A177-3AD203B41FA5}">
                      <a16:colId xmlns:a16="http://schemas.microsoft.com/office/drawing/2014/main" val="407409873"/>
                    </a:ext>
                  </a:extLst>
                </a:gridCol>
              </a:tblGrid>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80721518"/>
                  </a:ext>
                </a:extLst>
              </a:tr>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35597952"/>
                  </a:ext>
                </a:extLst>
              </a:tr>
              <a:tr h="711459">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14817339"/>
                  </a:ext>
                </a:extLst>
              </a:tr>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6165321"/>
                  </a:ext>
                </a:extLst>
              </a:tr>
            </a:tbl>
          </a:graphicData>
        </a:graphic>
      </p:graphicFrame>
      <p:sp>
        <p:nvSpPr>
          <p:cNvPr id="3" name="テキスト ボックス 2">
            <a:extLst>
              <a:ext uri="{FF2B5EF4-FFF2-40B4-BE49-F238E27FC236}">
                <a16:creationId xmlns:a16="http://schemas.microsoft.com/office/drawing/2014/main" id="{366DDC8E-709C-1A34-B588-BB2E877E928D}"/>
              </a:ext>
            </a:extLst>
          </p:cNvPr>
          <p:cNvSpPr txBox="1"/>
          <p:nvPr/>
        </p:nvSpPr>
        <p:spPr>
          <a:xfrm>
            <a:off x="4488949" y="193208"/>
            <a:ext cx="4398294" cy="523220"/>
          </a:xfrm>
          <a:prstGeom prst="rect">
            <a:avLst/>
          </a:prstGeom>
          <a:noFill/>
        </p:spPr>
        <p:txBody>
          <a:bodyPr wrap="square" rtlCol="0">
            <a:spAutoFit/>
          </a:bodyPr>
          <a:lstStyle/>
          <a:p>
            <a:r>
              <a:rPr kumimoji="1" lang="ja-JP" altLang="en-US" sz="2800" b="1" dirty="0"/>
              <a:t>個人予定ページ</a:t>
            </a:r>
          </a:p>
        </p:txBody>
      </p:sp>
      <p:sp>
        <p:nvSpPr>
          <p:cNvPr id="4" name="テキスト ボックス 3">
            <a:extLst>
              <a:ext uri="{FF2B5EF4-FFF2-40B4-BE49-F238E27FC236}">
                <a16:creationId xmlns:a16="http://schemas.microsoft.com/office/drawing/2014/main" id="{522F0009-B21D-0FEA-7764-C307D5031623}"/>
              </a:ext>
            </a:extLst>
          </p:cNvPr>
          <p:cNvSpPr txBox="1"/>
          <p:nvPr/>
        </p:nvSpPr>
        <p:spPr>
          <a:xfrm>
            <a:off x="3502256" y="193208"/>
            <a:ext cx="1153719" cy="523220"/>
          </a:xfrm>
          <a:prstGeom prst="rect">
            <a:avLst/>
          </a:prstGeom>
          <a:noFill/>
        </p:spPr>
        <p:txBody>
          <a:bodyPr wrap="square" rtlCol="0">
            <a:spAutoFit/>
          </a:bodyPr>
          <a:lstStyle/>
          <a:p>
            <a:r>
              <a:rPr kumimoji="1" lang="en-US" altLang="ja-JP" sz="2800" b="1" dirty="0"/>
              <a:t>6</a:t>
            </a:r>
            <a:r>
              <a:rPr kumimoji="1" lang="ja-JP" altLang="en-US" sz="2800" b="1" dirty="0"/>
              <a:t>月</a:t>
            </a:r>
          </a:p>
        </p:txBody>
      </p:sp>
      <p:sp>
        <p:nvSpPr>
          <p:cNvPr id="5" name="テキスト ボックス 4">
            <a:extLst>
              <a:ext uri="{FF2B5EF4-FFF2-40B4-BE49-F238E27FC236}">
                <a16:creationId xmlns:a16="http://schemas.microsoft.com/office/drawing/2014/main" id="{BDFA5167-08E9-A117-A0DB-3B694534D3E6}"/>
              </a:ext>
            </a:extLst>
          </p:cNvPr>
          <p:cNvSpPr txBox="1"/>
          <p:nvPr/>
        </p:nvSpPr>
        <p:spPr>
          <a:xfrm>
            <a:off x="2358672" y="1072820"/>
            <a:ext cx="540774" cy="523220"/>
          </a:xfrm>
          <a:prstGeom prst="rect">
            <a:avLst/>
          </a:prstGeom>
          <a:noFill/>
        </p:spPr>
        <p:txBody>
          <a:bodyPr wrap="square" rtlCol="0">
            <a:spAutoFit/>
          </a:bodyPr>
          <a:lstStyle/>
          <a:p>
            <a:r>
              <a:rPr kumimoji="1" lang="ja-JP" altLang="en-US" sz="2800" b="1" dirty="0"/>
              <a:t>月</a:t>
            </a:r>
          </a:p>
        </p:txBody>
      </p:sp>
      <p:sp>
        <p:nvSpPr>
          <p:cNvPr id="6" name="テキスト ボックス 5">
            <a:extLst>
              <a:ext uri="{FF2B5EF4-FFF2-40B4-BE49-F238E27FC236}">
                <a16:creationId xmlns:a16="http://schemas.microsoft.com/office/drawing/2014/main" id="{DC9FBB23-7558-A6B4-72A1-8603A283CFA6}"/>
              </a:ext>
            </a:extLst>
          </p:cNvPr>
          <p:cNvSpPr txBox="1"/>
          <p:nvPr/>
        </p:nvSpPr>
        <p:spPr>
          <a:xfrm>
            <a:off x="3483595" y="1072820"/>
            <a:ext cx="1312509" cy="523220"/>
          </a:xfrm>
          <a:prstGeom prst="rect">
            <a:avLst/>
          </a:prstGeom>
          <a:noFill/>
          <a:ln>
            <a:noFill/>
          </a:ln>
        </p:spPr>
        <p:txBody>
          <a:bodyPr wrap="square">
            <a:spAutoFit/>
          </a:bodyPr>
          <a:lstStyle/>
          <a:p>
            <a:r>
              <a:rPr lang="ja-JP" altLang="en-US" sz="2800" b="1" dirty="0"/>
              <a:t>火</a:t>
            </a:r>
          </a:p>
        </p:txBody>
      </p:sp>
      <p:sp>
        <p:nvSpPr>
          <p:cNvPr id="7" name="テキスト ボックス 6">
            <a:extLst>
              <a:ext uri="{FF2B5EF4-FFF2-40B4-BE49-F238E27FC236}">
                <a16:creationId xmlns:a16="http://schemas.microsoft.com/office/drawing/2014/main" id="{3D27A44C-031E-1F57-363B-A845EC050E1D}"/>
              </a:ext>
            </a:extLst>
          </p:cNvPr>
          <p:cNvSpPr txBox="1"/>
          <p:nvPr/>
        </p:nvSpPr>
        <p:spPr>
          <a:xfrm>
            <a:off x="4637314" y="1072820"/>
            <a:ext cx="1312509" cy="523220"/>
          </a:xfrm>
          <a:prstGeom prst="rect">
            <a:avLst/>
          </a:prstGeom>
          <a:noFill/>
          <a:ln>
            <a:noFill/>
          </a:ln>
        </p:spPr>
        <p:txBody>
          <a:bodyPr wrap="square">
            <a:spAutoFit/>
          </a:bodyPr>
          <a:lstStyle/>
          <a:p>
            <a:r>
              <a:rPr lang="ja-JP" altLang="en-US" sz="2800" b="1" dirty="0"/>
              <a:t>水</a:t>
            </a:r>
          </a:p>
        </p:txBody>
      </p:sp>
      <p:sp>
        <p:nvSpPr>
          <p:cNvPr id="8" name="テキスト ボックス 7">
            <a:extLst>
              <a:ext uri="{FF2B5EF4-FFF2-40B4-BE49-F238E27FC236}">
                <a16:creationId xmlns:a16="http://schemas.microsoft.com/office/drawing/2014/main" id="{FC7DE0E4-6DF7-D8B5-A5E8-F2AE1ACF5B80}"/>
              </a:ext>
            </a:extLst>
          </p:cNvPr>
          <p:cNvSpPr txBox="1"/>
          <p:nvPr/>
        </p:nvSpPr>
        <p:spPr>
          <a:xfrm>
            <a:off x="5819024" y="1072820"/>
            <a:ext cx="1312509" cy="523220"/>
          </a:xfrm>
          <a:prstGeom prst="rect">
            <a:avLst/>
          </a:prstGeom>
          <a:noFill/>
          <a:ln>
            <a:noFill/>
          </a:ln>
        </p:spPr>
        <p:txBody>
          <a:bodyPr wrap="square">
            <a:spAutoFit/>
          </a:bodyPr>
          <a:lstStyle/>
          <a:p>
            <a:r>
              <a:rPr lang="ja-JP" altLang="en-US" sz="2800" b="1" dirty="0"/>
              <a:t>木</a:t>
            </a:r>
          </a:p>
        </p:txBody>
      </p:sp>
      <p:sp>
        <p:nvSpPr>
          <p:cNvPr id="9" name="テキスト ボックス 8">
            <a:extLst>
              <a:ext uri="{FF2B5EF4-FFF2-40B4-BE49-F238E27FC236}">
                <a16:creationId xmlns:a16="http://schemas.microsoft.com/office/drawing/2014/main" id="{B719F242-A386-D0D5-3A65-2A5363B17A91}"/>
              </a:ext>
            </a:extLst>
          </p:cNvPr>
          <p:cNvSpPr txBox="1"/>
          <p:nvPr/>
        </p:nvSpPr>
        <p:spPr>
          <a:xfrm>
            <a:off x="6972743" y="1072820"/>
            <a:ext cx="1312509" cy="523220"/>
          </a:xfrm>
          <a:prstGeom prst="rect">
            <a:avLst/>
          </a:prstGeom>
          <a:noFill/>
          <a:ln>
            <a:noFill/>
          </a:ln>
        </p:spPr>
        <p:txBody>
          <a:bodyPr wrap="square">
            <a:spAutoFit/>
          </a:bodyPr>
          <a:lstStyle/>
          <a:p>
            <a:r>
              <a:rPr lang="ja-JP" altLang="en-US" sz="2800" b="1" dirty="0"/>
              <a:t>金</a:t>
            </a:r>
          </a:p>
        </p:txBody>
      </p:sp>
      <p:sp>
        <p:nvSpPr>
          <p:cNvPr id="10" name="テキスト ボックス 9">
            <a:extLst>
              <a:ext uri="{FF2B5EF4-FFF2-40B4-BE49-F238E27FC236}">
                <a16:creationId xmlns:a16="http://schemas.microsoft.com/office/drawing/2014/main" id="{D95ABA13-3958-50AE-1451-AFE01A643708}"/>
              </a:ext>
            </a:extLst>
          </p:cNvPr>
          <p:cNvSpPr txBox="1"/>
          <p:nvPr/>
        </p:nvSpPr>
        <p:spPr>
          <a:xfrm>
            <a:off x="7995663" y="1072820"/>
            <a:ext cx="1312509" cy="523220"/>
          </a:xfrm>
          <a:prstGeom prst="rect">
            <a:avLst/>
          </a:prstGeom>
          <a:noFill/>
          <a:ln>
            <a:noFill/>
          </a:ln>
        </p:spPr>
        <p:txBody>
          <a:bodyPr wrap="square">
            <a:spAutoFit/>
          </a:bodyPr>
          <a:lstStyle/>
          <a:p>
            <a:r>
              <a:rPr lang="ja-JP" altLang="en-US" sz="2800" b="1" dirty="0"/>
              <a:t>土</a:t>
            </a:r>
          </a:p>
        </p:txBody>
      </p:sp>
      <p:sp>
        <p:nvSpPr>
          <p:cNvPr id="11" name="テキスト ボックス 10">
            <a:extLst>
              <a:ext uri="{FF2B5EF4-FFF2-40B4-BE49-F238E27FC236}">
                <a16:creationId xmlns:a16="http://schemas.microsoft.com/office/drawing/2014/main" id="{0A0B2A87-B5DA-2B64-62AE-CAB75EA7CF17}"/>
              </a:ext>
            </a:extLst>
          </p:cNvPr>
          <p:cNvSpPr txBox="1"/>
          <p:nvPr/>
        </p:nvSpPr>
        <p:spPr>
          <a:xfrm>
            <a:off x="9177073" y="1072820"/>
            <a:ext cx="1312509" cy="523220"/>
          </a:xfrm>
          <a:prstGeom prst="rect">
            <a:avLst/>
          </a:prstGeom>
          <a:noFill/>
          <a:ln>
            <a:noFill/>
          </a:ln>
        </p:spPr>
        <p:txBody>
          <a:bodyPr wrap="square">
            <a:spAutoFit/>
          </a:bodyPr>
          <a:lstStyle/>
          <a:p>
            <a:r>
              <a:rPr lang="ja-JP" altLang="en-US" sz="2800" b="1" dirty="0"/>
              <a:t>日</a:t>
            </a:r>
          </a:p>
        </p:txBody>
      </p:sp>
      <p:sp>
        <p:nvSpPr>
          <p:cNvPr id="12" name="フローチャート: 代替処理 11">
            <a:extLst>
              <a:ext uri="{FF2B5EF4-FFF2-40B4-BE49-F238E27FC236}">
                <a16:creationId xmlns:a16="http://schemas.microsoft.com/office/drawing/2014/main" id="{8FBE7AAC-905B-77A7-415E-B5300F4E7662}"/>
              </a:ext>
            </a:extLst>
          </p:cNvPr>
          <p:cNvSpPr/>
          <p:nvPr/>
        </p:nvSpPr>
        <p:spPr>
          <a:xfrm>
            <a:off x="3318881" y="1663181"/>
            <a:ext cx="1025443" cy="289251"/>
          </a:xfrm>
          <a:prstGeom prst="flowChartAlternateProcess">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ランニ</a:t>
            </a:r>
            <a:r>
              <a:rPr lang="en-US" altLang="ja-JP" sz="1600" dirty="0">
                <a:solidFill>
                  <a:schemeClr val="tx1"/>
                </a:solidFill>
              </a:rPr>
              <a:t>…</a:t>
            </a:r>
            <a:endParaRPr kumimoji="1" lang="ja-JP" altLang="en-US" sz="1600" dirty="0">
              <a:solidFill>
                <a:schemeClr val="tx1"/>
              </a:solidFill>
            </a:endParaRPr>
          </a:p>
        </p:txBody>
      </p:sp>
      <p:pic>
        <p:nvPicPr>
          <p:cNvPr id="14" name="図 13">
            <a:extLst>
              <a:ext uri="{FF2B5EF4-FFF2-40B4-BE49-F238E27FC236}">
                <a16:creationId xmlns:a16="http://schemas.microsoft.com/office/drawing/2014/main" id="{675F8AC0-45CC-758E-C87C-0587D69C0D61}"/>
              </a:ext>
            </a:extLst>
          </p:cNvPr>
          <p:cNvPicPr>
            <a:picLocks noChangeAspect="1"/>
          </p:cNvPicPr>
          <p:nvPr/>
        </p:nvPicPr>
        <p:blipFill>
          <a:blip r:embed="rId2"/>
          <a:stretch>
            <a:fillRect/>
          </a:stretch>
        </p:blipFill>
        <p:spPr>
          <a:xfrm>
            <a:off x="4167601" y="1874948"/>
            <a:ext cx="289250" cy="289250"/>
          </a:xfrm>
          <a:prstGeom prst="rect">
            <a:avLst/>
          </a:prstGeom>
        </p:spPr>
      </p:pic>
      <p:sp>
        <p:nvSpPr>
          <p:cNvPr id="15" name="テキスト ボックス 14">
            <a:extLst>
              <a:ext uri="{FF2B5EF4-FFF2-40B4-BE49-F238E27FC236}">
                <a16:creationId xmlns:a16="http://schemas.microsoft.com/office/drawing/2014/main" id="{617DF489-4844-3322-5E96-2467B22ED60F}"/>
              </a:ext>
            </a:extLst>
          </p:cNvPr>
          <p:cNvSpPr txBox="1"/>
          <p:nvPr/>
        </p:nvSpPr>
        <p:spPr>
          <a:xfrm>
            <a:off x="2304030" y="5756391"/>
            <a:ext cx="2333284" cy="646331"/>
          </a:xfrm>
          <a:prstGeom prst="rect">
            <a:avLst/>
          </a:prstGeom>
          <a:noFill/>
        </p:spPr>
        <p:txBody>
          <a:bodyPr wrap="square" rtlCol="0">
            <a:spAutoFit/>
          </a:bodyPr>
          <a:lstStyle/>
          <a:p>
            <a:r>
              <a:rPr lang="ja-JP" altLang="en-US" dirty="0"/>
              <a:t>予定</a:t>
            </a:r>
            <a:endParaRPr lang="en-US" altLang="ja-JP" dirty="0"/>
          </a:p>
          <a:p>
            <a:r>
              <a:rPr lang="ja-JP" altLang="en-US" dirty="0"/>
              <a:t>・ランニング　</a:t>
            </a:r>
            <a:r>
              <a:rPr lang="en-US" altLang="ja-JP" dirty="0"/>
              <a:t>30</a:t>
            </a:r>
            <a:r>
              <a:rPr lang="ja-JP" altLang="en-US" dirty="0"/>
              <a:t>分</a:t>
            </a:r>
            <a:endParaRPr kumimoji="1" lang="ja-JP" altLang="en-US" dirty="0"/>
          </a:p>
        </p:txBody>
      </p:sp>
      <p:pic>
        <p:nvPicPr>
          <p:cNvPr id="16" name="図 15">
            <a:extLst>
              <a:ext uri="{FF2B5EF4-FFF2-40B4-BE49-F238E27FC236}">
                <a16:creationId xmlns:a16="http://schemas.microsoft.com/office/drawing/2014/main" id="{3344EC5F-5709-5E5C-51DE-496A890C70DC}"/>
              </a:ext>
            </a:extLst>
          </p:cNvPr>
          <p:cNvPicPr>
            <a:picLocks noChangeAspect="1"/>
          </p:cNvPicPr>
          <p:nvPr/>
        </p:nvPicPr>
        <p:blipFill>
          <a:blip r:embed="rId3"/>
          <a:stretch>
            <a:fillRect/>
          </a:stretch>
        </p:blipFill>
        <p:spPr>
          <a:xfrm>
            <a:off x="4802157" y="6001653"/>
            <a:ext cx="401069" cy="401069"/>
          </a:xfrm>
          <a:prstGeom prst="rect">
            <a:avLst/>
          </a:prstGeom>
        </p:spPr>
      </p:pic>
      <p:sp>
        <p:nvSpPr>
          <p:cNvPr id="17" name="テキスト ボックス 16">
            <a:extLst>
              <a:ext uri="{FF2B5EF4-FFF2-40B4-BE49-F238E27FC236}">
                <a16:creationId xmlns:a16="http://schemas.microsoft.com/office/drawing/2014/main" id="{6D41FD8E-96B8-2B34-E8E9-C3D7A3A8541B}"/>
              </a:ext>
            </a:extLst>
          </p:cNvPr>
          <p:cNvSpPr txBox="1"/>
          <p:nvPr/>
        </p:nvSpPr>
        <p:spPr>
          <a:xfrm>
            <a:off x="2321149" y="4494902"/>
            <a:ext cx="307910" cy="338554"/>
          </a:xfrm>
          <a:prstGeom prst="rect">
            <a:avLst/>
          </a:prstGeom>
          <a:noFill/>
          <a:ln>
            <a:solidFill>
              <a:schemeClr val="tx1"/>
            </a:solidFill>
          </a:ln>
        </p:spPr>
        <p:txBody>
          <a:bodyPr wrap="square" rtlCol="0">
            <a:spAutoFit/>
          </a:bodyPr>
          <a:lstStyle/>
          <a:p>
            <a:r>
              <a:rPr kumimoji="1" lang="en-US" altLang="ja-JP" sz="1600" dirty="0"/>
              <a:t>6</a:t>
            </a:r>
            <a:endParaRPr kumimoji="1" lang="ja-JP" altLang="en-US" sz="1600" dirty="0"/>
          </a:p>
        </p:txBody>
      </p:sp>
      <p:sp>
        <p:nvSpPr>
          <p:cNvPr id="18" name="テキスト ボックス 17">
            <a:extLst>
              <a:ext uri="{FF2B5EF4-FFF2-40B4-BE49-F238E27FC236}">
                <a16:creationId xmlns:a16="http://schemas.microsoft.com/office/drawing/2014/main" id="{03AD6DE3-68F9-6DA7-98BF-5A579FB898E0}"/>
              </a:ext>
            </a:extLst>
          </p:cNvPr>
          <p:cNvSpPr txBox="1"/>
          <p:nvPr/>
        </p:nvSpPr>
        <p:spPr>
          <a:xfrm>
            <a:off x="2976925" y="4494902"/>
            <a:ext cx="307910" cy="338554"/>
          </a:xfrm>
          <a:prstGeom prst="rect">
            <a:avLst/>
          </a:prstGeom>
          <a:noFill/>
          <a:ln>
            <a:solidFill>
              <a:schemeClr val="tx1"/>
            </a:solidFill>
          </a:ln>
        </p:spPr>
        <p:txBody>
          <a:bodyPr wrap="square" rtlCol="0">
            <a:spAutoFit/>
          </a:bodyPr>
          <a:lstStyle/>
          <a:p>
            <a:r>
              <a:rPr kumimoji="1" lang="en-US" altLang="ja-JP" sz="1600" dirty="0"/>
              <a:t>2</a:t>
            </a:r>
            <a:endParaRPr kumimoji="1" lang="ja-JP" altLang="en-US" sz="1600" dirty="0"/>
          </a:p>
        </p:txBody>
      </p:sp>
      <p:sp>
        <p:nvSpPr>
          <p:cNvPr id="20" name="テキスト ボックス 19">
            <a:extLst>
              <a:ext uri="{FF2B5EF4-FFF2-40B4-BE49-F238E27FC236}">
                <a16:creationId xmlns:a16="http://schemas.microsoft.com/office/drawing/2014/main" id="{33D674D9-12F8-82E2-A382-5DE54349F9F4}"/>
              </a:ext>
            </a:extLst>
          </p:cNvPr>
          <p:cNvSpPr txBox="1"/>
          <p:nvPr/>
        </p:nvSpPr>
        <p:spPr>
          <a:xfrm>
            <a:off x="2634058" y="4494902"/>
            <a:ext cx="530775" cy="338554"/>
          </a:xfrm>
          <a:prstGeom prst="rect">
            <a:avLst/>
          </a:prstGeom>
          <a:noFill/>
        </p:spPr>
        <p:txBody>
          <a:bodyPr wrap="square" rtlCol="0">
            <a:spAutoFit/>
          </a:bodyPr>
          <a:lstStyle/>
          <a:p>
            <a:r>
              <a:rPr kumimoji="1" lang="ja-JP" altLang="en-US" sz="1600" dirty="0"/>
              <a:t>月</a:t>
            </a:r>
          </a:p>
        </p:txBody>
      </p:sp>
      <p:sp>
        <p:nvSpPr>
          <p:cNvPr id="21" name="テキスト ボックス 20">
            <a:extLst>
              <a:ext uri="{FF2B5EF4-FFF2-40B4-BE49-F238E27FC236}">
                <a16:creationId xmlns:a16="http://schemas.microsoft.com/office/drawing/2014/main" id="{359A9DD9-DEBC-2429-FE41-AE1CE1EC3818}"/>
              </a:ext>
            </a:extLst>
          </p:cNvPr>
          <p:cNvSpPr txBox="1"/>
          <p:nvPr/>
        </p:nvSpPr>
        <p:spPr>
          <a:xfrm>
            <a:off x="3329582" y="4494902"/>
            <a:ext cx="1312509" cy="338554"/>
          </a:xfrm>
          <a:prstGeom prst="rect">
            <a:avLst/>
          </a:prstGeom>
          <a:noFill/>
          <a:ln>
            <a:noFill/>
          </a:ln>
        </p:spPr>
        <p:txBody>
          <a:bodyPr wrap="square">
            <a:spAutoFit/>
          </a:bodyPr>
          <a:lstStyle/>
          <a:p>
            <a:r>
              <a:rPr lang="ja-JP" altLang="en-US" sz="1600" dirty="0"/>
              <a:t>日</a:t>
            </a:r>
          </a:p>
        </p:txBody>
      </p:sp>
      <p:sp>
        <p:nvSpPr>
          <p:cNvPr id="22" name="テキスト ボックス 21">
            <a:extLst>
              <a:ext uri="{FF2B5EF4-FFF2-40B4-BE49-F238E27FC236}">
                <a16:creationId xmlns:a16="http://schemas.microsoft.com/office/drawing/2014/main" id="{0D4AD2CD-6A40-B8A2-2BFC-2A3CFF5B3BF8}"/>
              </a:ext>
            </a:extLst>
          </p:cNvPr>
          <p:cNvSpPr txBox="1"/>
          <p:nvPr/>
        </p:nvSpPr>
        <p:spPr>
          <a:xfrm>
            <a:off x="2647185" y="4984879"/>
            <a:ext cx="2008790" cy="338554"/>
          </a:xfrm>
          <a:prstGeom prst="rect">
            <a:avLst/>
          </a:prstGeom>
          <a:noFill/>
          <a:ln>
            <a:solidFill>
              <a:schemeClr val="tx1"/>
            </a:solidFill>
          </a:ln>
        </p:spPr>
        <p:txBody>
          <a:bodyPr wrap="square" rtlCol="0">
            <a:spAutoFit/>
          </a:bodyPr>
          <a:lstStyle/>
          <a:p>
            <a:pPr algn="ctr"/>
            <a:r>
              <a:rPr kumimoji="1" lang="ja-JP" altLang="en-US" sz="1600" dirty="0"/>
              <a:t>運動の種類</a:t>
            </a:r>
          </a:p>
        </p:txBody>
      </p:sp>
      <p:sp>
        <p:nvSpPr>
          <p:cNvPr id="23" name="テキスト ボックス 22">
            <a:extLst>
              <a:ext uri="{FF2B5EF4-FFF2-40B4-BE49-F238E27FC236}">
                <a16:creationId xmlns:a16="http://schemas.microsoft.com/office/drawing/2014/main" id="{FD950FE8-4B53-ADB1-CBC8-3305F1A545FC}"/>
              </a:ext>
            </a:extLst>
          </p:cNvPr>
          <p:cNvSpPr txBox="1"/>
          <p:nvPr/>
        </p:nvSpPr>
        <p:spPr>
          <a:xfrm>
            <a:off x="4751851" y="5005252"/>
            <a:ext cx="1022919" cy="338554"/>
          </a:xfrm>
          <a:prstGeom prst="rect">
            <a:avLst/>
          </a:prstGeom>
          <a:noFill/>
          <a:ln>
            <a:solidFill>
              <a:schemeClr val="tx1"/>
            </a:solidFill>
          </a:ln>
        </p:spPr>
        <p:txBody>
          <a:bodyPr wrap="square" rtlCol="0">
            <a:spAutoFit/>
          </a:bodyPr>
          <a:lstStyle/>
          <a:p>
            <a:pPr algn="ctr"/>
            <a:r>
              <a:rPr kumimoji="1" lang="ja-JP" altLang="en-US" sz="1600" dirty="0"/>
              <a:t>○○</a:t>
            </a:r>
          </a:p>
        </p:txBody>
      </p:sp>
      <p:sp>
        <p:nvSpPr>
          <p:cNvPr id="24" name="テキスト ボックス 23">
            <a:extLst>
              <a:ext uri="{FF2B5EF4-FFF2-40B4-BE49-F238E27FC236}">
                <a16:creationId xmlns:a16="http://schemas.microsoft.com/office/drawing/2014/main" id="{DA021D3C-7EF5-3C29-2312-16BA1AB12557}"/>
              </a:ext>
            </a:extLst>
          </p:cNvPr>
          <p:cNvSpPr txBox="1"/>
          <p:nvPr/>
        </p:nvSpPr>
        <p:spPr>
          <a:xfrm>
            <a:off x="6096000" y="5005252"/>
            <a:ext cx="1022920" cy="338554"/>
          </a:xfrm>
          <a:prstGeom prst="rect">
            <a:avLst/>
          </a:prstGeom>
          <a:noFill/>
        </p:spPr>
        <p:txBody>
          <a:bodyPr wrap="square" rtlCol="0">
            <a:spAutoFit/>
          </a:bodyPr>
          <a:lstStyle/>
          <a:p>
            <a:r>
              <a:rPr kumimoji="1" lang="ja-JP" altLang="en-US" sz="1600" dirty="0"/>
              <a:t>分</a:t>
            </a:r>
          </a:p>
        </p:txBody>
      </p:sp>
      <p:sp>
        <p:nvSpPr>
          <p:cNvPr id="26" name="テキスト ボックス 25">
            <a:extLst>
              <a:ext uri="{FF2B5EF4-FFF2-40B4-BE49-F238E27FC236}">
                <a16:creationId xmlns:a16="http://schemas.microsoft.com/office/drawing/2014/main" id="{1C0337F8-2B96-4D2E-0498-825E12953D84}"/>
              </a:ext>
            </a:extLst>
          </p:cNvPr>
          <p:cNvSpPr txBox="1"/>
          <p:nvPr/>
        </p:nvSpPr>
        <p:spPr>
          <a:xfrm>
            <a:off x="6065070" y="5323433"/>
            <a:ext cx="1022920" cy="338554"/>
          </a:xfrm>
          <a:prstGeom prst="rect">
            <a:avLst/>
          </a:prstGeom>
          <a:noFill/>
        </p:spPr>
        <p:txBody>
          <a:bodyPr wrap="square" rtlCol="0">
            <a:spAutoFit/>
          </a:bodyPr>
          <a:lstStyle/>
          <a:p>
            <a:r>
              <a:rPr kumimoji="1" lang="en-US" altLang="ja-JP" sz="1600" dirty="0"/>
              <a:t>km</a:t>
            </a:r>
            <a:endParaRPr kumimoji="1" lang="ja-JP" altLang="en-US" sz="1600" dirty="0"/>
          </a:p>
        </p:txBody>
      </p:sp>
      <p:sp>
        <p:nvSpPr>
          <p:cNvPr id="27" name="テキスト ボックス 26">
            <a:extLst>
              <a:ext uri="{FF2B5EF4-FFF2-40B4-BE49-F238E27FC236}">
                <a16:creationId xmlns:a16="http://schemas.microsoft.com/office/drawing/2014/main" id="{57CF74BD-B166-8AA6-DF05-3955681B61CB}"/>
              </a:ext>
            </a:extLst>
          </p:cNvPr>
          <p:cNvSpPr txBox="1"/>
          <p:nvPr/>
        </p:nvSpPr>
        <p:spPr>
          <a:xfrm>
            <a:off x="7628997" y="5283645"/>
            <a:ext cx="656255" cy="338554"/>
          </a:xfrm>
          <a:prstGeom prst="rect">
            <a:avLst/>
          </a:prstGeom>
          <a:solidFill>
            <a:schemeClr val="bg1">
              <a:lumMod val="95000"/>
            </a:schemeClr>
          </a:solidFill>
          <a:ln>
            <a:solidFill>
              <a:schemeClr val="tx1"/>
            </a:solidFill>
          </a:ln>
        </p:spPr>
        <p:txBody>
          <a:bodyPr wrap="square" rtlCol="0">
            <a:spAutoFit/>
          </a:bodyPr>
          <a:lstStyle/>
          <a:p>
            <a:r>
              <a:rPr kumimoji="1" lang="ja-JP" altLang="en-US" sz="1600" dirty="0"/>
              <a:t>追加</a:t>
            </a:r>
          </a:p>
        </p:txBody>
      </p:sp>
      <p:sp>
        <p:nvSpPr>
          <p:cNvPr id="13" name="吹き出し: 円形 12">
            <a:extLst>
              <a:ext uri="{FF2B5EF4-FFF2-40B4-BE49-F238E27FC236}">
                <a16:creationId xmlns:a16="http://schemas.microsoft.com/office/drawing/2014/main" id="{CFC3EEA9-E379-74AE-0FC4-754035C8748F}"/>
              </a:ext>
            </a:extLst>
          </p:cNvPr>
          <p:cNvSpPr/>
          <p:nvPr/>
        </p:nvSpPr>
        <p:spPr>
          <a:xfrm>
            <a:off x="139960" y="1393288"/>
            <a:ext cx="2635396" cy="1118287"/>
          </a:xfrm>
          <a:prstGeom prst="wedgeEllipseCallout">
            <a:avLst>
              <a:gd name="adj1" fmla="val 68418"/>
              <a:gd name="adj2" fmla="val -9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クリック</a:t>
            </a:r>
            <a:endParaRPr kumimoji="1" lang="en-US" altLang="ja-JP" dirty="0"/>
          </a:p>
          <a:p>
            <a:pPr algn="ctr"/>
            <a:r>
              <a:rPr lang="ja-JP" altLang="en-US" dirty="0"/>
              <a:t>→一覧みたいに下部に表示</a:t>
            </a:r>
            <a:endParaRPr kumimoji="1" lang="ja-JP" altLang="en-US" dirty="0"/>
          </a:p>
        </p:txBody>
      </p:sp>
      <p:sp>
        <p:nvSpPr>
          <p:cNvPr id="19" name="吹き出し: 円形 18">
            <a:extLst>
              <a:ext uri="{FF2B5EF4-FFF2-40B4-BE49-F238E27FC236}">
                <a16:creationId xmlns:a16="http://schemas.microsoft.com/office/drawing/2014/main" id="{E9396C15-0DD1-6C0C-F3D4-7B5E0D1958B6}"/>
              </a:ext>
            </a:extLst>
          </p:cNvPr>
          <p:cNvSpPr/>
          <p:nvPr/>
        </p:nvSpPr>
        <p:spPr>
          <a:xfrm>
            <a:off x="5232500" y="2253887"/>
            <a:ext cx="3174382" cy="1118287"/>
          </a:xfrm>
          <a:prstGeom prst="wedgeEllipseCallout">
            <a:avLst>
              <a:gd name="adj1" fmla="val -72494"/>
              <a:gd name="adj2" fmla="val -782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予定と実績運動記録が同じ（達成）</a:t>
            </a:r>
            <a:endParaRPr kumimoji="1" lang="en-US" altLang="ja-JP" dirty="0"/>
          </a:p>
          <a:p>
            <a:pPr algn="ctr"/>
            <a:r>
              <a:rPr lang="ja-JP" altLang="en-US" dirty="0"/>
              <a:t>→☑で達成表示</a:t>
            </a:r>
            <a:endParaRPr kumimoji="1" lang="ja-JP" altLang="en-US" dirty="0"/>
          </a:p>
        </p:txBody>
      </p:sp>
      <p:sp>
        <p:nvSpPr>
          <p:cNvPr id="25" name="テキスト ボックス 24">
            <a:extLst>
              <a:ext uri="{FF2B5EF4-FFF2-40B4-BE49-F238E27FC236}">
                <a16:creationId xmlns:a16="http://schemas.microsoft.com/office/drawing/2014/main" id="{8F53C5E6-D6F9-CE84-81B2-A19046564BDA}"/>
              </a:ext>
            </a:extLst>
          </p:cNvPr>
          <p:cNvSpPr txBox="1"/>
          <p:nvPr/>
        </p:nvSpPr>
        <p:spPr>
          <a:xfrm>
            <a:off x="3164833" y="1615610"/>
            <a:ext cx="998376" cy="369332"/>
          </a:xfrm>
          <a:prstGeom prst="rect">
            <a:avLst/>
          </a:prstGeom>
          <a:noFill/>
        </p:spPr>
        <p:txBody>
          <a:bodyPr wrap="square" rtlCol="0">
            <a:spAutoFit/>
          </a:bodyPr>
          <a:lstStyle/>
          <a:p>
            <a:r>
              <a:rPr kumimoji="1" lang="ja-JP" altLang="en-US" dirty="0">
                <a:solidFill>
                  <a:srgbClr val="FF0000"/>
                </a:solidFill>
              </a:rPr>
              <a:t>☑</a:t>
            </a:r>
          </a:p>
        </p:txBody>
      </p:sp>
      <p:sp>
        <p:nvSpPr>
          <p:cNvPr id="28" name="吹き出し: 円形 27">
            <a:extLst>
              <a:ext uri="{FF2B5EF4-FFF2-40B4-BE49-F238E27FC236}">
                <a16:creationId xmlns:a16="http://schemas.microsoft.com/office/drawing/2014/main" id="{6F308A05-5E48-257B-7F21-05DE3F34C037}"/>
              </a:ext>
            </a:extLst>
          </p:cNvPr>
          <p:cNvSpPr/>
          <p:nvPr/>
        </p:nvSpPr>
        <p:spPr>
          <a:xfrm>
            <a:off x="7628997" y="4292775"/>
            <a:ext cx="4336846" cy="1118287"/>
          </a:xfrm>
          <a:prstGeom prst="wedgeEllipseCallout">
            <a:avLst>
              <a:gd name="adj1" fmla="val -36712"/>
              <a:gd name="adj2" fmla="val 486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個人ページで入力した予定</a:t>
            </a:r>
            <a:endParaRPr kumimoji="1" lang="en-US" altLang="ja-JP" sz="1600" dirty="0"/>
          </a:p>
          <a:p>
            <a:pPr algn="ctr"/>
            <a:r>
              <a:rPr kumimoji="1" lang="ja-JP" altLang="en-US" sz="1600" dirty="0"/>
              <a:t>→所属グループの予定にも反映</a:t>
            </a:r>
          </a:p>
        </p:txBody>
      </p:sp>
    </p:spTree>
    <p:extLst>
      <p:ext uri="{BB962C8B-B14F-4D97-AF65-F5344CB8AC3E}">
        <p14:creationId xmlns:p14="http://schemas.microsoft.com/office/powerpoint/2010/main" val="302796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6655AFBA-B40F-9804-3F55-420C9249DF8B}"/>
              </a:ext>
            </a:extLst>
          </p:cNvPr>
          <p:cNvGraphicFramePr>
            <a:graphicFrameLocks noGrp="1"/>
          </p:cNvGraphicFramePr>
          <p:nvPr>
            <p:extLst>
              <p:ext uri="{D42A27DB-BD31-4B8C-83A1-F6EECF244321}">
                <p14:modId xmlns:p14="http://schemas.microsoft.com/office/powerpoint/2010/main" val="4281456085"/>
              </p:ext>
            </p:extLst>
          </p:nvPr>
        </p:nvGraphicFramePr>
        <p:xfrm>
          <a:off x="2116535" y="1574355"/>
          <a:ext cx="7958930" cy="2845836"/>
        </p:xfrm>
        <a:graphic>
          <a:graphicData uri="http://schemas.openxmlformats.org/drawingml/2006/table">
            <a:tbl>
              <a:tblPr firstRow="1" bandRow="1">
                <a:tableStyleId>{C4B1156A-380E-4F78-BDF5-A606A8083BF9}</a:tableStyleId>
              </a:tblPr>
              <a:tblGrid>
                <a:gridCol w="1136990">
                  <a:extLst>
                    <a:ext uri="{9D8B030D-6E8A-4147-A177-3AD203B41FA5}">
                      <a16:colId xmlns:a16="http://schemas.microsoft.com/office/drawing/2014/main" val="2673651999"/>
                    </a:ext>
                  </a:extLst>
                </a:gridCol>
                <a:gridCol w="1136990">
                  <a:extLst>
                    <a:ext uri="{9D8B030D-6E8A-4147-A177-3AD203B41FA5}">
                      <a16:colId xmlns:a16="http://schemas.microsoft.com/office/drawing/2014/main" val="1122242309"/>
                    </a:ext>
                  </a:extLst>
                </a:gridCol>
                <a:gridCol w="1136990">
                  <a:extLst>
                    <a:ext uri="{9D8B030D-6E8A-4147-A177-3AD203B41FA5}">
                      <a16:colId xmlns:a16="http://schemas.microsoft.com/office/drawing/2014/main" val="786516118"/>
                    </a:ext>
                  </a:extLst>
                </a:gridCol>
                <a:gridCol w="1136990">
                  <a:extLst>
                    <a:ext uri="{9D8B030D-6E8A-4147-A177-3AD203B41FA5}">
                      <a16:colId xmlns:a16="http://schemas.microsoft.com/office/drawing/2014/main" val="1517170247"/>
                    </a:ext>
                  </a:extLst>
                </a:gridCol>
                <a:gridCol w="1136990">
                  <a:extLst>
                    <a:ext uri="{9D8B030D-6E8A-4147-A177-3AD203B41FA5}">
                      <a16:colId xmlns:a16="http://schemas.microsoft.com/office/drawing/2014/main" val="3476669186"/>
                    </a:ext>
                  </a:extLst>
                </a:gridCol>
                <a:gridCol w="1136990">
                  <a:extLst>
                    <a:ext uri="{9D8B030D-6E8A-4147-A177-3AD203B41FA5}">
                      <a16:colId xmlns:a16="http://schemas.microsoft.com/office/drawing/2014/main" val="143332633"/>
                    </a:ext>
                  </a:extLst>
                </a:gridCol>
                <a:gridCol w="1136990">
                  <a:extLst>
                    <a:ext uri="{9D8B030D-6E8A-4147-A177-3AD203B41FA5}">
                      <a16:colId xmlns:a16="http://schemas.microsoft.com/office/drawing/2014/main" val="407409873"/>
                    </a:ext>
                  </a:extLst>
                </a:gridCol>
              </a:tblGrid>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80721518"/>
                  </a:ext>
                </a:extLst>
              </a:tr>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35597952"/>
                  </a:ext>
                </a:extLst>
              </a:tr>
              <a:tr h="711459">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14817339"/>
                  </a:ext>
                </a:extLst>
              </a:tr>
              <a:tr h="71145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96165321"/>
                  </a:ext>
                </a:extLst>
              </a:tr>
            </a:tbl>
          </a:graphicData>
        </a:graphic>
      </p:graphicFrame>
      <p:sp>
        <p:nvSpPr>
          <p:cNvPr id="3" name="テキスト ボックス 2">
            <a:extLst>
              <a:ext uri="{FF2B5EF4-FFF2-40B4-BE49-F238E27FC236}">
                <a16:creationId xmlns:a16="http://schemas.microsoft.com/office/drawing/2014/main" id="{366DDC8E-709C-1A34-B588-BB2E877E928D}"/>
              </a:ext>
            </a:extLst>
          </p:cNvPr>
          <p:cNvSpPr txBox="1"/>
          <p:nvPr/>
        </p:nvSpPr>
        <p:spPr>
          <a:xfrm>
            <a:off x="4488949" y="193208"/>
            <a:ext cx="4398294" cy="523220"/>
          </a:xfrm>
          <a:prstGeom prst="rect">
            <a:avLst/>
          </a:prstGeom>
          <a:noFill/>
        </p:spPr>
        <p:txBody>
          <a:bodyPr wrap="square" rtlCol="0">
            <a:spAutoFit/>
          </a:bodyPr>
          <a:lstStyle/>
          <a:p>
            <a:r>
              <a:rPr kumimoji="1" lang="ja-JP" altLang="en-US" sz="2800" b="1" dirty="0"/>
              <a:t>グループ予定ページ</a:t>
            </a:r>
          </a:p>
        </p:txBody>
      </p:sp>
      <p:sp>
        <p:nvSpPr>
          <p:cNvPr id="4" name="テキスト ボックス 3">
            <a:extLst>
              <a:ext uri="{FF2B5EF4-FFF2-40B4-BE49-F238E27FC236}">
                <a16:creationId xmlns:a16="http://schemas.microsoft.com/office/drawing/2014/main" id="{522F0009-B21D-0FEA-7764-C307D5031623}"/>
              </a:ext>
            </a:extLst>
          </p:cNvPr>
          <p:cNvSpPr txBox="1"/>
          <p:nvPr/>
        </p:nvSpPr>
        <p:spPr>
          <a:xfrm>
            <a:off x="3483595" y="193208"/>
            <a:ext cx="1153719" cy="523220"/>
          </a:xfrm>
          <a:prstGeom prst="rect">
            <a:avLst/>
          </a:prstGeom>
          <a:noFill/>
        </p:spPr>
        <p:txBody>
          <a:bodyPr wrap="square" rtlCol="0">
            <a:spAutoFit/>
          </a:bodyPr>
          <a:lstStyle/>
          <a:p>
            <a:r>
              <a:rPr kumimoji="1" lang="en-US" altLang="ja-JP" sz="2800" b="1" dirty="0"/>
              <a:t>6</a:t>
            </a:r>
            <a:r>
              <a:rPr kumimoji="1" lang="ja-JP" altLang="en-US" sz="2800" b="1" dirty="0"/>
              <a:t>月</a:t>
            </a:r>
          </a:p>
        </p:txBody>
      </p:sp>
      <p:sp>
        <p:nvSpPr>
          <p:cNvPr id="5" name="テキスト ボックス 4">
            <a:extLst>
              <a:ext uri="{FF2B5EF4-FFF2-40B4-BE49-F238E27FC236}">
                <a16:creationId xmlns:a16="http://schemas.microsoft.com/office/drawing/2014/main" id="{BDFA5167-08E9-A117-A0DB-3B694534D3E6}"/>
              </a:ext>
            </a:extLst>
          </p:cNvPr>
          <p:cNvSpPr txBox="1"/>
          <p:nvPr/>
        </p:nvSpPr>
        <p:spPr>
          <a:xfrm>
            <a:off x="2358672" y="1072820"/>
            <a:ext cx="540774" cy="523220"/>
          </a:xfrm>
          <a:prstGeom prst="rect">
            <a:avLst/>
          </a:prstGeom>
          <a:noFill/>
        </p:spPr>
        <p:txBody>
          <a:bodyPr wrap="square" rtlCol="0">
            <a:spAutoFit/>
          </a:bodyPr>
          <a:lstStyle/>
          <a:p>
            <a:r>
              <a:rPr kumimoji="1" lang="ja-JP" altLang="en-US" sz="2800" b="1" dirty="0"/>
              <a:t>月</a:t>
            </a:r>
          </a:p>
        </p:txBody>
      </p:sp>
      <p:sp>
        <p:nvSpPr>
          <p:cNvPr id="6" name="テキスト ボックス 5">
            <a:extLst>
              <a:ext uri="{FF2B5EF4-FFF2-40B4-BE49-F238E27FC236}">
                <a16:creationId xmlns:a16="http://schemas.microsoft.com/office/drawing/2014/main" id="{DC9FBB23-7558-A6B4-72A1-8603A283CFA6}"/>
              </a:ext>
            </a:extLst>
          </p:cNvPr>
          <p:cNvSpPr txBox="1"/>
          <p:nvPr/>
        </p:nvSpPr>
        <p:spPr>
          <a:xfrm>
            <a:off x="3483595" y="1072820"/>
            <a:ext cx="1312509" cy="523220"/>
          </a:xfrm>
          <a:prstGeom prst="rect">
            <a:avLst/>
          </a:prstGeom>
          <a:noFill/>
          <a:ln>
            <a:noFill/>
          </a:ln>
        </p:spPr>
        <p:txBody>
          <a:bodyPr wrap="square">
            <a:spAutoFit/>
          </a:bodyPr>
          <a:lstStyle/>
          <a:p>
            <a:r>
              <a:rPr lang="ja-JP" altLang="en-US" sz="2800" b="1" dirty="0"/>
              <a:t>火</a:t>
            </a:r>
          </a:p>
        </p:txBody>
      </p:sp>
      <p:sp>
        <p:nvSpPr>
          <p:cNvPr id="7" name="テキスト ボックス 6">
            <a:extLst>
              <a:ext uri="{FF2B5EF4-FFF2-40B4-BE49-F238E27FC236}">
                <a16:creationId xmlns:a16="http://schemas.microsoft.com/office/drawing/2014/main" id="{3D27A44C-031E-1F57-363B-A845EC050E1D}"/>
              </a:ext>
            </a:extLst>
          </p:cNvPr>
          <p:cNvSpPr txBox="1"/>
          <p:nvPr/>
        </p:nvSpPr>
        <p:spPr>
          <a:xfrm>
            <a:off x="4637314" y="1072820"/>
            <a:ext cx="1312509" cy="523220"/>
          </a:xfrm>
          <a:prstGeom prst="rect">
            <a:avLst/>
          </a:prstGeom>
          <a:noFill/>
          <a:ln>
            <a:noFill/>
          </a:ln>
        </p:spPr>
        <p:txBody>
          <a:bodyPr wrap="square">
            <a:spAutoFit/>
          </a:bodyPr>
          <a:lstStyle/>
          <a:p>
            <a:r>
              <a:rPr lang="ja-JP" altLang="en-US" sz="2800" b="1" dirty="0"/>
              <a:t>水</a:t>
            </a:r>
          </a:p>
        </p:txBody>
      </p:sp>
      <p:sp>
        <p:nvSpPr>
          <p:cNvPr id="8" name="テキスト ボックス 7">
            <a:extLst>
              <a:ext uri="{FF2B5EF4-FFF2-40B4-BE49-F238E27FC236}">
                <a16:creationId xmlns:a16="http://schemas.microsoft.com/office/drawing/2014/main" id="{FC7DE0E4-6DF7-D8B5-A5E8-F2AE1ACF5B80}"/>
              </a:ext>
            </a:extLst>
          </p:cNvPr>
          <p:cNvSpPr txBox="1"/>
          <p:nvPr/>
        </p:nvSpPr>
        <p:spPr>
          <a:xfrm>
            <a:off x="5819024" y="1072820"/>
            <a:ext cx="1312509" cy="523220"/>
          </a:xfrm>
          <a:prstGeom prst="rect">
            <a:avLst/>
          </a:prstGeom>
          <a:noFill/>
          <a:ln>
            <a:noFill/>
          </a:ln>
        </p:spPr>
        <p:txBody>
          <a:bodyPr wrap="square">
            <a:spAutoFit/>
          </a:bodyPr>
          <a:lstStyle/>
          <a:p>
            <a:r>
              <a:rPr lang="ja-JP" altLang="en-US" sz="2800" b="1" dirty="0"/>
              <a:t>木</a:t>
            </a:r>
          </a:p>
        </p:txBody>
      </p:sp>
      <p:sp>
        <p:nvSpPr>
          <p:cNvPr id="9" name="テキスト ボックス 8">
            <a:extLst>
              <a:ext uri="{FF2B5EF4-FFF2-40B4-BE49-F238E27FC236}">
                <a16:creationId xmlns:a16="http://schemas.microsoft.com/office/drawing/2014/main" id="{B719F242-A386-D0D5-3A65-2A5363B17A91}"/>
              </a:ext>
            </a:extLst>
          </p:cNvPr>
          <p:cNvSpPr txBox="1"/>
          <p:nvPr/>
        </p:nvSpPr>
        <p:spPr>
          <a:xfrm>
            <a:off x="6972743" y="1072820"/>
            <a:ext cx="1312509" cy="523220"/>
          </a:xfrm>
          <a:prstGeom prst="rect">
            <a:avLst/>
          </a:prstGeom>
          <a:noFill/>
          <a:ln>
            <a:noFill/>
          </a:ln>
        </p:spPr>
        <p:txBody>
          <a:bodyPr wrap="square">
            <a:spAutoFit/>
          </a:bodyPr>
          <a:lstStyle/>
          <a:p>
            <a:r>
              <a:rPr lang="ja-JP" altLang="en-US" sz="2800" b="1" dirty="0"/>
              <a:t>金</a:t>
            </a:r>
          </a:p>
        </p:txBody>
      </p:sp>
      <p:sp>
        <p:nvSpPr>
          <p:cNvPr id="10" name="テキスト ボックス 9">
            <a:extLst>
              <a:ext uri="{FF2B5EF4-FFF2-40B4-BE49-F238E27FC236}">
                <a16:creationId xmlns:a16="http://schemas.microsoft.com/office/drawing/2014/main" id="{D95ABA13-3958-50AE-1451-AFE01A643708}"/>
              </a:ext>
            </a:extLst>
          </p:cNvPr>
          <p:cNvSpPr txBox="1"/>
          <p:nvPr/>
        </p:nvSpPr>
        <p:spPr>
          <a:xfrm>
            <a:off x="7995663" y="1072820"/>
            <a:ext cx="1312509" cy="523220"/>
          </a:xfrm>
          <a:prstGeom prst="rect">
            <a:avLst/>
          </a:prstGeom>
          <a:noFill/>
          <a:ln>
            <a:noFill/>
          </a:ln>
        </p:spPr>
        <p:txBody>
          <a:bodyPr wrap="square">
            <a:spAutoFit/>
          </a:bodyPr>
          <a:lstStyle/>
          <a:p>
            <a:r>
              <a:rPr lang="ja-JP" altLang="en-US" sz="2800" b="1" dirty="0"/>
              <a:t>土</a:t>
            </a:r>
          </a:p>
        </p:txBody>
      </p:sp>
      <p:sp>
        <p:nvSpPr>
          <p:cNvPr id="11" name="テキスト ボックス 10">
            <a:extLst>
              <a:ext uri="{FF2B5EF4-FFF2-40B4-BE49-F238E27FC236}">
                <a16:creationId xmlns:a16="http://schemas.microsoft.com/office/drawing/2014/main" id="{0A0B2A87-B5DA-2B64-62AE-CAB75EA7CF17}"/>
              </a:ext>
            </a:extLst>
          </p:cNvPr>
          <p:cNvSpPr txBox="1"/>
          <p:nvPr/>
        </p:nvSpPr>
        <p:spPr>
          <a:xfrm>
            <a:off x="9177073" y="1072820"/>
            <a:ext cx="1312509" cy="523220"/>
          </a:xfrm>
          <a:prstGeom prst="rect">
            <a:avLst/>
          </a:prstGeom>
          <a:noFill/>
          <a:ln>
            <a:noFill/>
          </a:ln>
        </p:spPr>
        <p:txBody>
          <a:bodyPr wrap="square">
            <a:spAutoFit/>
          </a:bodyPr>
          <a:lstStyle/>
          <a:p>
            <a:r>
              <a:rPr lang="ja-JP" altLang="en-US" sz="2800" b="1" dirty="0"/>
              <a:t>日</a:t>
            </a:r>
          </a:p>
        </p:txBody>
      </p:sp>
      <p:sp>
        <p:nvSpPr>
          <p:cNvPr id="12" name="フローチャート: 代替処理 11">
            <a:extLst>
              <a:ext uri="{FF2B5EF4-FFF2-40B4-BE49-F238E27FC236}">
                <a16:creationId xmlns:a16="http://schemas.microsoft.com/office/drawing/2014/main" id="{8FBE7AAC-905B-77A7-415E-B5300F4E7662}"/>
              </a:ext>
            </a:extLst>
          </p:cNvPr>
          <p:cNvSpPr/>
          <p:nvPr/>
        </p:nvSpPr>
        <p:spPr>
          <a:xfrm>
            <a:off x="3318881" y="1663181"/>
            <a:ext cx="1025443" cy="211767"/>
          </a:xfrm>
          <a:prstGeom prst="flowChartAlternateProcess">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ランニ</a:t>
            </a:r>
            <a:r>
              <a:rPr lang="en-US" altLang="ja-JP" sz="1200" dirty="0">
                <a:solidFill>
                  <a:schemeClr val="tx1"/>
                </a:solidFill>
              </a:rPr>
              <a:t>…</a:t>
            </a:r>
            <a:endParaRPr kumimoji="1" lang="ja-JP" altLang="en-US" sz="1200" dirty="0">
              <a:solidFill>
                <a:schemeClr val="tx1"/>
              </a:solidFill>
            </a:endParaRPr>
          </a:p>
        </p:txBody>
      </p:sp>
      <p:sp>
        <p:nvSpPr>
          <p:cNvPr id="28" name="フローチャート: 代替処理 27">
            <a:extLst>
              <a:ext uri="{FF2B5EF4-FFF2-40B4-BE49-F238E27FC236}">
                <a16:creationId xmlns:a16="http://schemas.microsoft.com/office/drawing/2014/main" id="{D8865F04-74DB-B4F7-F3B8-5529C7C31755}"/>
              </a:ext>
            </a:extLst>
          </p:cNvPr>
          <p:cNvSpPr/>
          <p:nvPr/>
        </p:nvSpPr>
        <p:spPr>
          <a:xfrm>
            <a:off x="3318880" y="1926426"/>
            <a:ext cx="1025443" cy="249782"/>
          </a:xfrm>
          <a:prstGeom prst="flowChartAlternateProcess">
            <a:avLst/>
          </a:prstGeom>
          <a:solidFill>
            <a:srgbClr val="BCC3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バスケ</a:t>
            </a:r>
            <a:endParaRPr kumimoji="1" lang="ja-JP" altLang="en-US" sz="1200" dirty="0">
              <a:solidFill>
                <a:schemeClr val="tx1"/>
              </a:solidFill>
            </a:endParaRPr>
          </a:p>
        </p:txBody>
      </p:sp>
      <p:sp>
        <p:nvSpPr>
          <p:cNvPr id="29" name="テキスト ボックス 28">
            <a:extLst>
              <a:ext uri="{FF2B5EF4-FFF2-40B4-BE49-F238E27FC236}">
                <a16:creationId xmlns:a16="http://schemas.microsoft.com/office/drawing/2014/main" id="{5B68B2A9-C3AB-9954-DA18-4BAFBBE8DFB1}"/>
              </a:ext>
            </a:extLst>
          </p:cNvPr>
          <p:cNvSpPr txBox="1"/>
          <p:nvPr/>
        </p:nvSpPr>
        <p:spPr>
          <a:xfrm>
            <a:off x="1101013" y="4572000"/>
            <a:ext cx="774440" cy="369332"/>
          </a:xfrm>
          <a:prstGeom prst="rect">
            <a:avLst/>
          </a:prstGeom>
          <a:noFill/>
        </p:spPr>
        <p:txBody>
          <a:bodyPr wrap="square" rtlCol="0">
            <a:spAutoFit/>
          </a:bodyPr>
          <a:lstStyle/>
          <a:p>
            <a:r>
              <a:rPr kumimoji="1" lang="ja-JP" altLang="en-US" b="1" dirty="0"/>
              <a:t>作成</a:t>
            </a:r>
          </a:p>
        </p:txBody>
      </p:sp>
      <p:sp>
        <p:nvSpPr>
          <p:cNvPr id="30" name="テキスト ボックス 29">
            <a:extLst>
              <a:ext uri="{FF2B5EF4-FFF2-40B4-BE49-F238E27FC236}">
                <a16:creationId xmlns:a16="http://schemas.microsoft.com/office/drawing/2014/main" id="{EDC2717A-2E39-ABD4-FB3B-9833B2F3A49E}"/>
              </a:ext>
            </a:extLst>
          </p:cNvPr>
          <p:cNvSpPr txBox="1"/>
          <p:nvPr/>
        </p:nvSpPr>
        <p:spPr>
          <a:xfrm>
            <a:off x="1875452" y="4939564"/>
            <a:ext cx="2468871" cy="338554"/>
          </a:xfrm>
          <a:prstGeom prst="rect">
            <a:avLst/>
          </a:prstGeom>
          <a:noFill/>
          <a:ln>
            <a:solidFill>
              <a:schemeClr val="tx1"/>
            </a:solidFill>
          </a:ln>
        </p:spPr>
        <p:txBody>
          <a:bodyPr wrap="square" rtlCol="0">
            <a:spAutoFit/>
          </a:bodyPr>
          <a:lstStyle/>
          <a:p>
            <a:pPr algn="ctr"/>
            <a:r>
              <a:rPr kumimoji="1" lang="ja-JP" altLang="en-US" sz="1600" dirty="0"/>
              <a:t>グループ名</a:t>
            </a:r>
          </a:p>
        </p:txBody>
      </p:sp>
      <p:sp>
        <p:nvSpPr>
          <p:cNvPr id="32" name="テキスト ボックス 31">
            <a:extLst>
              <a:ext uri="{FF2B5EF4-FFF2-40B4-BE49-F238E27FC236}">
                <a16:creationId xmlns:a16="http://schemas.microsoft.com/office/drawing/2014/main" id="{808B1CC2-E684-3CF2-6384-D090E517E355}"/>
              </a:ext>
            </a:extLst>
          </p:cNvPr>
          <p:cNvSpPr txBox="1"/>
          <p:nvPr/>
        </p:nvSpPr>
        <p:spPr>
          <a:xfrm>
            <a:off x="5669027" y="4972393"/>
            <a:ext cx="561591" cy="307777"/>
          </a:xfrm>
          <a:prstGeom prst="rect">
            <a:avLst/>
          </a:prstGeom>
          <a:solidFill>
            <a:schemeClr val="bg1">
              <a:lumMod val="95000"/>
            </a:schemeClr>
          </a:solidFill>
          <a:ln>
            <a:solidFill>
              <a:schemeClr val="tx1"/>
            </a:solidFill>
          </a:ln>
        </p:spPr>
        <p:txBody>
          <a:bodyPr wrap="square" rtlCol="0">
            <a:spAutoFit/>
          </a:bodyPr>
          <a:lstStyle/>
          <a:p>
            <a:r>
              <a:rPr kumimoji="1" lang="ja-JP" altLang="en-US" sz="1400" dirty="0"/>
              <a:t>追加</a:t>
            </a:r>
          </a:p>
        </p:txBody>
      </p:sp>
      <p:sp>
        <p:nvSpPr>
          <p:cNvPr id="33" name="テキスト ボックス 32">
            <a:extLst>
              <a:ext uri="{FF2B5EF4-FFF2-40B4-BE49-F238E27FC236}">
                <a16:creationId xmlns:a16="http://schemas.microsoft.com/office/drawing/2014/main" id="{8DCFE09C-1BA1-1919-0349-0C7ABD355484}"/>
              </a:ext>
            </a:extLst>
          </p:cNvPr>
          <p:cNvSpPr txBox="1"/>
          <p:nvPr/>
        </p:nvSpPr>
        <p:spPr>
          <a:xfrm>
            <a:off x="1875453" y="5822591"/>
            <a:ext cx="2468870" cy="338554"/>
          </a:xfrm>
          <a:prstGeom prst="rect">
            <a:avLst/>
          </a:prstGeom>
          <a:noFill/>
          <a:ln>
            <a:solidFill>
              <a:schemeClr val="tx1"/>
            </a:solidFill>
          </a:ln>
        </p:spPr>
        <p:txBody>
          <a:bodyPr wrap="square" rtlCol="0">
            <a:spAutoFit/>
          </a:bodyPr>
          <a:lstStyle/>
          <a:p>
            <a:pPr algn="ctr"/>
            <a:r>
              <a:rPr kumimoji="1" lang="ja-JP" altLang="en-US" sz="1600" dirty="0"/>
              <a:t>グループ</a:t>
            </a:r>
            <a:r>
              <a:rPr kumimoji="1" lang="en-US" altLang="ja-JP" sz="1600" dirty="0"/>
              <a:t>ID</a:t>
            </a:r>
            <a:endParaRPr kumimoji="1" lang="ja-JP" altLang="en-US" sz="1600" dirty="0"/>
          </a:p>
        </p:txBody>
      </p:sp>
      <p:sp>
        <p:nvSpPr>
          <p:cNvPr id="34" name="テキスト ボックス 33">
            <a:extLst>
              <a:ext uri="{FF2B5EF4-FFF2-40B4-BE49-F238E27FC236}">
                <a16:creationId xmlns:a16="http://schemas.microsoft.com/office/drawing/2014/main" id="{D5F442FA-2B5E-C227-46E8-C4B6E576C5AD}"/>
              </a:ext>
            </a:extLst>
          </p:cNvPr>
          <p:cNvSpPr txBox="1"/>
          <p:nvPr/>
        </p:nvSpPr>
        <p:spPr>
          <a:xfrm>
            <a:off x="1101013" y="5460705"/>
            <a:ext cx="774440" cy="369332"/>
          </a:xfrm>
          <a:prstGeom prst="rect">
            <a:avLst/>
          </a:prstGeom>
          <a:noFill/>
        </p:spPr>
        <p:txBody>
          <a:bodyPr wrap="square" rtlCol="0">
            <a:spAutoFit/>
          </a:bodyPr>
          <a:lstStyle/>
          <a:p>
            <a:r>
              <a:rPr lang="ja-JP" altLang="en-US" b="1" dirty="0"/>
              <a:t>参加</a:t>
            </a:r>
            <a:endParaRPr kumimoji="1" lang="ja-JP" altLang="en-US" b="1" dirty="0"/>
          </a:p>
        </p:txBody>
      </p:sp>
      <p:sp>
        <p:nvSpPr>
          <p:cNvPr id="35" name="テキスト ボックス 34">
            <a:extLst>
              <a:ext uri="{FF2B5EF4-FFF2-40B4-BE49-F238E27FC236}">
                <a16:creationId xmlns:a16="http://schemas.microsoft.com/office/drawing/2014/main" id="{7AF3B145-713B-1737-AA1C-0F298AD95569}"/>
              </a:ext>
            </a:extLst>
          </p:cNvPr>
          <p:cNvSpPr txBox="1"/>
          <p:nvPr/>
        </p:nvSpPr>
        <p:spPr>
          <a:xfrm>
            <a:off x="5669027" y="5832372"/>
            <a:ext cx="561591" cy="307777"/>
          </a:xfrm>
          <a:prstGeom prst="rect">
            <a:avLst/>
          </a:prstGeom>
          <a:solidFill>
            <a:schemeClr val="bg1">
              <a:lumMod val="95000"/>
            </a:schemeClr>
          </a:solidFill>
          <a:ln>
            <a:solidFill>
              <a:schemeClr val="tx1"/>
            </a:solidFill>
          </a:ln>
        </p:spPr>
        <p:txBody>
          <a:bodyPr wrap="square" rtlCol="0">
            <a:spAutoFit/>
          </a:bodyPr>
          <a:lstStyle/>
          <a:p>
            <a:r>
              <a:rPr kumimoji="1" lang="ja-JP" altLang="en-US" sz="1400" dirty="0"/>
              <a:t>参加</a:t>
            </a:r>
          </a:p>
        </p:txBody>
      </p:sp>
      <p:sp>
        <p:nvSpPr>
          <p:cNvPr id="37" name="テキスト ボックス 36">
            <a:extLst>
              <a:ext uri="{FF2B5EF4-FFF2-40B4-BE49-F238E27FC236}">
                <a16:creationId xmlns:a16="http://schemas.microsoft.com/office/drawing/2014/main" id="{BF2324C1-907E-36FA-27B7-0DBC204AEAFB}"/>
              </a:ext>
            </a:extLst>
          </p:cNvPr>
          <p:cNvSpPr txBox="1"/>
          <p:nvPr/>
        </p:nvSpPr>
        <p:spPr>
          <a:xfrm>
            <a:off x="9987108" y="136026"/>
            <a:ext cx="2468871" cy="338554"/>
          </a:xfrm>
          <a:prstGeom prst="rect">
            <a:avLst/>
          </a:prstGeom>
          <a:noFill/>
          <a:ln>
            <a:noFill/>
          </a:ln>
        </p:spPr>
        <p:txBody>
          <a:bodyPr wrap="square" rtlCol="0">
            <a:spAutoFit/>
          </a:bodyPr>
          <a:lstStyle/>
          <a:p>
            <a:pPr algn="ctr"/>
            <a:r>
              <a:rPr kumimoji="1" lang="en-US" altLang="ja-JP" sz="1600" dirty="0"/>
              <a:t>ID</a:t>
            </a:r>
            <a:r>
              <a:rPr kumimoji="1" lang="ja-JP" altLang="en-US" sz="1600" dirty="0"/>
              <a:t>：</a:t>
            </a:r>
            <a:r>
              <a:rPr kumimoji="1" lang="en-US" altLang="ja-JP" sz="1600" dirty="0"/>
              <a:t>5297</a:t>
            </a:r>
            <a:endParaRPr kumimoji="1" lang="ja-JP" altLang="en-US" sz="1600" dirty="0"/>
          </a:p>
        </p:txBody>
      </p:sp>
      <p:pic>
        <p:nvPicPr>
          <p:cNvPr id="14" name="図 13">
            <a:extLst>
              <a:ext uri="{FF2B5EF4-FFF2-40B4-BE49-F238E27FC236}">
                <a16:creationId xmlns:a16="http://schemas.microsoft.com/office/drawing/2014/main" id="{675F8AC0-45CC-758E-C87C-0587D69C0D61}"/>
              </a:ext>
            </a:extLst>
          </p:cNvPr>
          <p:cNvPicPr>
            <a:picLocks noChangeAspect="1"/>
          </p:cNvPicPr>
          <p:nvPr/>
        </p:nvPicPr>
        <p:blipFill>
          <a:blip r:embed="rId2"/>
          <a:stretch>
            <a:fillRect/>
          </a:stretch>
        </p:blipFill>
        <p:spPr>
          <a:xfrm>
            <a:off x="10592279" y="2997273"/>
            <a:ext cx="289250" cy="289250"/>
          </a:xfrm>
          <a:prstGeom prst="rect">
            <a:avLst/>
          </a:prstGeom>
        </p:spPr>
      </p:pic>
    </p:spTree>
    <p:extLst>
      <p:ext uri="{BB962C8B-B14F-4D97-AF65-F5344CB8AC3E}">
        <p14:creationId xmlns:p14="http://schemas.microsoft.com/office/powerpoint/2010/main" val="124702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85000" lnSpcReduction="1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最近健康診断で引っかかった</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仕事終わりのビールが至福（基本発泡酒でたまに生ビール）</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お腹周りが気になってきた</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土日は家で休みたいが娘のお願いで外に遊びに行くこともしばしば</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生活：通勤は片道</a:t>
            </a:r>
            <a:r>
              <a:rPr lang="en-US" altLang="ja-JP" sz="1800" b="0" i="0" u="none" strike="noStrike" dirty="0">
                <a:solidFill>
                  <a:srgbClr val="000000"/>
                </a:solidFill>
                <a:effectLst/>
                <a:latin typeface="Arial" panose="020B0604020202020204" pitchFamily="34" charset="0"/>
              </a:rPr>
              <a:t>90~105</a:t>
            </a:r>
            <a:r>
              <a:rPr lang="ja-JP" altLang="en-US" sz="1800" b="0" i="0" u="none" strike="noStrike" dirty="0">
                <a:solidFill>
                  <a:srgbClr val="000000"/>
                </a:solidFill>
                <a:effectLst/>
                <a:latin typeface="Arial" panose="020B0604020202020204" pitchFamily="34" charset="0"/>
              </a:rPr>
              <a:t>分（家から駅：</a:t>
            </a:r>
            <a:r>
              <a:rPr lang="en-US" altLang="ja-JP" sz="1800" b="0" i="0" u="none" strike="noStrike" dirty="0">
                <a:solidFill>
                  <a:srgbClr val="000000"/>
                </a:solidFill>
                <a:effectLst/>
                <a:latin typeface="Arial" panose="020B0604020202020204" pitchFamily="34" charset="0"/>
              </a:rPr>
              <a:t>20</a:t>
            </a:r>
            <a:r>
              <a:rPr lang="ja-JP" altLang="en-US" sz="1800" b="0" i="0" u="none" strike="noStrike" dirty="0">
                <a:solidFill>
                  <a:srgbClr val="000000"/>
                </a:solidFill>
                <a:effectLst/>
                <a:latin typeface="Arial" panose="020B0604020202020204" pitchFamily="34" charset="0"/>
              </a:rPr>
              <a:t>分、電車：</a:t>
            </a:r>
            <a:r>
              <a:rPr lang="en-US" altLang="ja-JP" sz="1800" b="0" i="0" u="none" strike="noStrike" dirty="0">
                <a:solidFill>
                  <a:srgbClr val="000000"/>
                </a:solidFill>
                <a:effectLst/>
                <a:latin typeface="Arial" panose="020B0604020202020204" pitchFamily="34" charset="0"/>
              </a:rPr>
              <a:t>65~75</a:t>
            </a:r>
            <a:r>
              <a:rPr lang="ja-JP" altLang="en-US" sz="1800" b="0" i="0" u="none" strike="noStrike" dirty="0">
                <a:solidFill>
                  <a:srgbClr val="000000"/>
                </a:solidFill>
                <a:effectLst/>
                <a:latin typeface="Arial" panose="020B0604020202020204" pitchFamily="34" charset="0"/>
              </a:rPr>
              <a:t>分、駅から会社：</a:t>
            </a:r>
            <a:r>
              <a:rPr lang="en-US" altLang="ja-JP" sz="1800" b="0" i="0" u="none" strike="noStrike" dirty="0">
                <a:solidFill>
                  <a:srgbClr val="000000"/>
                </a:solidFill>
                <a:effectLst/>
                <a:latin typeface="Arial" panose="020B0604020202020204" pitchFamily="34" charset="0"/>
              </a:rPr>
              <a:t>5~10</a:t>
            </a:r>
            <a:r>
              <a:rPr lang="ja-JP" altLang="en-US" sz="1800" b="0" i="0" u="none" strike="noStrike" dirty="0">
                <a:solidFill>
                  <a:srgbClr val="000000"/>
                </a:solidFill>
                <a:effectLst/>
                <a:latin typeface="Arial" panose="020B0604020202020204" pitchFamily="34" charset="0"/>
              </a:rPr>
              <a:t>分）</a:t>
            </a:r>
            <a:endParaRPr lang="ja-JP" altLang="en-US" b="0" dirty="0">
              <a:effectLst/>
            </a:endParaRPr>
          </a:p>
          <a:p>
            <a:pPr indent="457200" rtl="0">
              <a:spcBef>
                <a:spcPts val="0"/>
              </a:spcBef>
              <a:spcAft>
                <a:spcPts val="0"/>
              </a:spcAft>
            </a:pPr>
            <a:r>
              <a:rPr lang="ja-JP" altLang="en-US" sz="1800" b="0" i="0" u="none" strike="noStrike" dirty="0">
                <a:solidFill>
                  <a:srgbClr val="000000"/>
                </a:solidFill>
                <a:effectLst/>
                <a:latin typeface="Arial" panose="020B0604020202020204" pitchFamily="34" charset="0"/>
              </a:rPr>
              <a:t>  就業時間は</a:t>
            </a:r>
            <a:r>
              <a:rPr lang="en-US" altLang="ja-JP" sz="1800" b="0" i="0" u="none" strike="noStrike" dirty="0">
                <a:solidFill>
                  <a:srgbClr val="000000"/>
                </a:solidFill>
                <a:effectLst/>
                <a:latin typeface="Arial" panose="020B0604020202020204" pitchFamily="34" charset="0"/>
              </a:rPr>
              <a:t>9:00~18:00</a:t>
            </a:r>
            <a:r>
              <a:rPr lang="ja-JP" altLang="en-US" sz="1800" b="0" i="0" u="none" strike="noStrike" dirty="0">
                <a:solidFill>
                  <a:srgbClr val="000000"/>
                </a:solidFill>
                <a:effectLst/>
                <a:latin typeface="Arial" panose="020B0604020202020204" pitchFamily="34" charset="0"/>
              </a:rPr>
              <a:t>で残業は平均月</a:t>
            </a:r>
            <a:r>
              <a:rPr lang="en-US" altLang="ja-JP" sz="1800" b="0" i="0" u="none" strike="noStrike" dirty="0">
                <a:solidFill>
                  <a:srgbClr val="000000"/>
                </a:solidFill>
                <a:effectLst/>
                <a:latin typeface="Arial" panose="020B0604020202020204" pitchFamily="34" charset="0"/>
              </a:rPr>
              <a:t>50</a:t>
            </a:r>
            <a:r>
              <a:rPr lang="ja-JP" altLang="en-US" sz="1800" b="0" i="0" u="none" strike="noStrike" dirty="0">
                <a:solidFill>
                  <a:srgbClr val="000000"/>
                </a:solidFill>
                <a:effectLst/>
                <a:latin typeface="Arial" panose="020B0604020202020204" pitchFamily="34" charset="0"/>
              </a:rPr>
              <a:t>時間</a:t>
            </a:r>
            <a:endParaRPr lang="ja-JP" altLang="en-US" b="0" dirty="0">
              <a:effectLst/>
            </a:endParaRPr>
          </a:p>
          <a:p>
            <a:br>
              <a:rPr lang="ja-JP" altLang="en-US" dirty="0"/>
            </a:br>
            <a:br>
              <a:rPr lang="ja-JP" altLang="en-US" dirty="0"/>
            </a:br>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47154" y="3527251"/>
            <a:ext cx="4061849" cy="2767219"/>
          </a:xfrm>
        </p:spPr>
        <p:txBody>
          <a:bodyPr>
            <a:normAutofit fontScale="85000" lnSpcReduction="1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氏名：大和　豊（やまとゆたか）</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年齢：</a:t>
            </a:r>
            <a:r>
              <a:rPr lang="en-US" altLang="ja-JP" sz="1800" b="0" i="0" u="none" strike="noStrike" dirty="0">
                <a:solidFill>
                  <a:srgbClr val="000000"/>
                </a:solidFill>
                <a:effectLst/>
                <a:latin typeface="Arial" panose="020B0604020202020204" pitchFamily="34" charset="0"/>
              </a:rPr>
              <a:t>38</a:t>
            </a: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職業：システムエンジニア</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収入：</a:t>
            </a:r>
            <a:r>
              <a:rPr lang="en-US" altLang="ja-JP" sz="1800" b="0" i="0" u="none" strike="noStrike" dirty="0">
                <a:solidFill>
                  <a:srgbClr val="000000"/>
                </a:solidFill>
                <a:effectLst/>
                <a:latin typeface="Arial" panose="020B0604020202020204" pitchFamily="34" charset="0"/>
              </a:rPr>
              <a:t>460</a:t>
            </a:r>
            <a:r>
              <a:rPr lang="ja-JP" altLang="en-US" sz="1800" b="0" i="0" u="none" strike="noStrike" dirty="0">
                <a:solidFill>
                  <a:srgbClr val="000000"/>
                </a:solidFill>
                <a:effectLst/>
                <a:latin typeface="Arial" panose="020B0604020202020204" pitchFamily="34" charset="0"/>
              </a:rPr>
              <a:t>万</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学歴：</a:t>
            </a:r>
            <a:r>
              <a:rPr lang="en-US" altLang="ja-JP" sz="1800" b="0" i="0" u="none" strike="noStrike" dirty="0">
                <a:solidFill>
                  <a:srgbClr val="000000"/>
                </a:solidFill>
                <a:effectLst/>
                <a:latin typeface="Arial" panose="020B0604020202020204" pitchFamily="34" charset="0"/>
              </a:rPr>
              <a:t>4</a:t>
            </a:r>
            <a:r>
              <a:rPr lang="ja-JP" altLang="en-US" sz="1800" b="0" i="0" u="none" strike="noStrike" dirty="0">
                <a:solidFill>
                  <a:srgbClr val="000000"/>
                </a:solidFill>
                <a:effectLst/>
                <a:latin typeface="Arial" panose="020B0604020202020204" pitchFamily="34" charset="0"/>
              </a:rPr>
              <a:t>年大学卒</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出生：栃木県</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家族：既婚者（結婚</a:t>
            </a:r>
            <a:r>
              <a:rPr lang="en-US" altLang="ja-JP" sz="1800" b="0" i="0" u="none" strike="noStrike" dirty="0">
                <a:solidFill>
                  <a:srgbClr val="000000"/>
                </a:solidFill>
                <a:effectLst/>
                <a:latin typeface="Arial" panose="020B0604020202020204" pitchFamily="34" charset="0"/>
              </a:rPr>
              <a:t>10</a:t>
            </a:r>
            <a:r>
              <a:rPr lang="ja-JP" altLang="en-US" sz="1800" b="0" i="0" u="none" strike="noStrike" dirty="0">
                <a:solidFill>
                  <a:srgbClr val="000000"/>
                </a:solidFill>
                <a:effectLst/>
                <a:latin typeface="Arial" panose="020B0604020202020204" pitchFamily="34" charset="0"/>
              </a:rPr>
              <a:t>年目）</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dirty="0">
                <a:solidFill>
                  <a:srgbClr val="000000"/>
                </a:solidFill>
                <a:latin typeface="Arial" panose="020B0604020202020204" pitchFamily="34" charset="0"/>
              </a:rPr>
              <a:t>　　　</a:t>
            </a:r>
            <a:r>
              <a:rPr lang="ja-JP" altLang="en-US" sz="1800" b="0" i="0" u="none" strike="noStrike" dirty="0">
                <a:solidFill>
                  <a:srgbClr val="000000"/>
                </a:solidFill>
                <a:effectLst/>
                <a:latin typeface="Arial" panose="020B0604020202020204" pitchFamily="34" charset="0"/>
              </a:rPr>
              <a:t>娘（</a:t>
            </a:r>
            <a:r>
              <a:rPr lang="en-US" altLang="ja-JP" sz="1800" b="0" i="0" u="none" strike="noStrike" dirty="0">
                <a:solidFill>
                  <a:srgbClr val="000000"/>
                </a:solidFill>
                <a:effectLst/>
                <a:latin typeface="Arial" panose="020B0604020202020204" pitchFamily="34" charset="0"/>
              </a:rPr>
              <a:t>7</a:t>
            </a:r>
            <a:r>
              <a:rPr lang="ja-JP" altLang="en-US" sz="1800" b="0" i="0" u="none" strike="noStrike" dirty="0">
                <a:solidFill>
                  <a:srgbClr val="000000"/>
                </a:solidFill>
                <a:effectLst/>
                <a:latin typeface="Arial" panose="020B0604020202020204" pitchFamily="34" charset="0"/>
              </a:rPr>
              <a:t>歳）の三人家族</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特徴：平均一般男性</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冴えない三次請けエンジニア</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インドア</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dirty="0">
                <a:solidFill>
                  <a:srgbClr val="000000"/>
                </a:solidFill>
                <a:latin typeface="Arial" panose="020B0604020202020204" pitchFamily="34" charset="0"/>
              </a:rPr>
              <a:t>　　</a:t>
            </a:r>
            <a:r>
              <a:rPr lang="en-US" altLang="ja-JP" sz="1800" b="0" i="0" u="none" strike="noStrike" dirty="0">
                <a:solidFill>
                  <a:srgbClr val="000000"/>
                </a:solidFill>
                <a:effectLst/>
                <a:latin typeface="Arial" panose="020B0604020202020204" pitchFamily="34" charset="0"/>
              </a:rPr>
              <a:t>(</a:t>
            </a:r>
            <a:r>
              <a:rPr lang="ja-JP" altLang="en-US" sz="1800" b="0" i="0" u="none" strike="noStrike" dirty="0">
                <a:solidFill>
                  <a:srgbClr val="000000"/>
                </a:solidFill>
                <a:effectLst/>
                <a:latin typeface="Arial" panose="020B0604020202020204" pitchFamily="34" charset="0"/>
              </a:rPr>
              <a:t>運動習慣ほぼなし、通勤の徒歩のみ</a:t>
            </a:r>
            <a:r>
              <a:rPr lang="en-US" altLang="ja-JP" sz="1800" b="0" i="0" u="none" strike="noStrike" dirty="0">
                <a:solidFill>
                  <a:srgbClr val="000000"/>
                </a:solidFill>
                <a:effectLst/>
                <a:latin typeface="Arial" panose="020B0604020202020204" pitchFamily="34" charset="0"/>
              </a:rPr>
              <a:t>)</a:t>
            </a:r>
            <a:endParaRPr lang="ja-JP" altLang="en-US" b="0" dirty="0">
              <a:effectLst/>
            </a:endParaRPr>
          </a:p>
          <a:p>
            <a:br>
              <a:rPr lang="ja-JP" altLang="en-US" dirty="0"/>
            </a:b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normAutofit fontScale="85000" lnSpcReduction="10000"/>
          </a:bodyPr>
          <a:lstStyle/>
          <a:p>
            <a:pPr rtl="0">
              <a:spcBef>
                <a:spcPts val="600"/>
              </a:spcBef>
              <a:spcAft>
                <a:spcPts val="0"/>
              </a:spcAft>
            </a:pPr>
            <a:r>
              <a:rPr lang="en-US" altLang="ja-JP" sz="1800" b="0" i="0" u="none" strike="noStrike" dirty="0">
                <a:solidFill>
                  <a:srgbClr val="000000"/>
                </a:solidFill>
                <a:effectLst/>
                <a:latin typeface="Arial" panose="020B0604020202020204" pitchFamily="34" charset="0"/>
              </a:rPr>
              <a:t>LINE</a:t>
            </a:r>
            <a:r>
              <a:rPr lang="ja-JP" altLang="en-US" sz="1800" b="0" i="0" u="none" strike="noStrike" dirty="0">
                <a:solidFill>
                  <a:srgbClr val="000000"/>
                </a:solidFill>
                <a:effectLst/>
                <a:latin typeface="Arial" panose="020B0604020202020204" pitchFamily="34" charset="0"/>
              </a:rPr>
              <a:t>：アイコンは娘</a:t>
            </a:r>
            <a:endParaRPr lang="en-US" altLang="ja-JP" sz="1800" b="0" i="0" u="none" strike="noStrike" dirty="0">
              <a:solidFill>
                <a:srgbClr val="000000"/>
              </a:solidFill>
              <a:effectLst/>
              <a:latin typeface="Arial" panose="020B0604020202020204" pitchFamily="34" charset="0"/>
            </a:endParaRPr>
          </a:p>
          <a:p>
            <a:pPr rtl="0">
              <a:spcBef>
                <a:spcPts val="600"/>
              </a:spcBef>
              <a:spcAft>
                <a:spcPts val="0"/>
              </a:spcAft>
            </a:pPr>
            <a:r>
              <a:rPr lang="en-US" altLang="ja-JP" sz="1800" dirty="0">
                <a:solidFill>
                  <a:srgbClr val="000000"/>
                </a:solidFill>
                <a:latin typeface="Arial" panose="020B0604020202020204" pitchFamily="34" charset="0"/>
              </a:rPr>
              <a:t>            </a:t>
            </a:r>
            <a:r>
              <a:rPr lang="ja-JP" altLang="en-US" sz="1800" b="0" i="0" u="none" strike="noStrike" dirty="0">
                <a:solidFill>
                  <a:srgbClr val="000000"/>
                </a:solidFill>
                <a:effectLst/>
                <a:latin typeface="Arial" panose="020B0604020202020204" pitchFamily="34" charset="0"/>
              </a:rPr>
              <a:t>返信は遅め</a:t>
            </a:r>
            <a:endParaRPr lang="ja-JP" altLang="en-US" b="0" dirty="0">
              <a:effectLst/>
            </a:endParaRPr>
          </a:p>
          <a:p>
            <a:pPr rtl="0">
              <a:spcBef>
                <a:spcPts val="600"/>
              </a:spcBef>
              <a:spcAft>
                <a:spcPts val="0"/>
              </a:spcAft>
            </a:pPr>
            <a:r>
              <a:rPr lang="en-US" altLang="ja-JP" sz="1800" b="0" i="0" u="none" strike="noStrike" dirty="0">
                <a:solidFill>
                  <a:srgbClr val="000000"/>
                </a:solidFill>
                <a:effectLst/>
                <a:latin typeface="Arial" panose="020B0604020202020204" pitchFamily="34" charset="0"/>
              </a:rPr>
              <a:t>X(</a:t>
            </a:r>
            <a:r>
              <a:rPr lang="ja-JP" altLang="en-US" sz="1800" b="0" i="0" u="none" strike="noStrike" dirty="0">
                <a:solidFill>
                  <a:srgbClr val="000000"/>
                </a:solidFill>
                <a:effectLst/>
                <a:latin typeface="Arial" panose="020B0604020202020204" pitchFamily="34" charset="0"/>
              </a:rPr>
              <a:t>旧</a:t>
            </a:r>
            <a:r>
              <a:rPr lang="en-US" altLang="ja-JP" sz="1800" b="0" i="0" u="none" strike="noStrike" dirty="0">
                <a:solidFill>
                  <a:srgbClr val="000000"/>
                </a:solidFill>
                <a:effectLst/>
                <a:latin typeface="Arial" panose="020B0604020202020204" pitchFamily="34" charset="0"/>
              </a:rPr>
              <a:t>Twitter)</a:t>
            </a:r>
            <a:r>
              <a:rPr lang="ja-JP" altLang="en-US" sz="1800" b="0" i="0" u="none" strike="noStrike" dirty="0">
                <a:solidFill>
                  <a:srgbClr val="000000"/>
                </a:solidFill>
                <a:effectLst/>
                <a:latin typeface="Arial" panose="020B0604020202020204" pitchFamily="34" charset="0"/>
              </a:rPr>
              <a:t>：</a:t>
            </a:r>
            <a:r>
              <a:rPr lang="en-US" altLang="ja-JP" sz="1800" b="0" i="0" u="none" strike="noStrike" dirty="0">
                <a:solidFill>
                  <a:srgbClr val="000000"/>
                </a:solidFill>
                <a:effectLst/>
                <a:latin typeface="Arial" panose="020B0604020202020204" pitchFamily="34" charset="0"/>
              </a:rPr>
              <a:t>(</a:t>
            </a:r>
            <a:r>
              <a:rPr lang="ja-JP" altLang="en-US" sz="1800" b="0" i="0" u="none" strike="noStrike" dirty="0">
                <a:solidFill>
                  <a:srgbClr val="000000"/>
                </a:solidFill>
                <a:effectLst/>
                <a:latin typeface="Arial" panose="020B0604020202020204" pitchFamily="34" charset="0"/>
              </a:rPr>
              <a:t>初期アイコン</a:t>
            </a:r>
            <a:r>
              <a:rPr lang="en-US" altLang="ja-JP" sz="1800" b="0" i="0" u="none" strike="noStrike" dirty="0">
                <a:solidFill>
                  <a:srgbClr val="000000"/>
                </a:solidFill>
                <a:effectLst/>
                <a:latin typeface="Arial" panose="020B0604020202020204" pitchFamily="34" charset="0"/>
              </a:rPr>
              <a:t>)</a:t>
            </a:r>
            <a:endParaRPr lang="ja-JP" altLang="en-US" b="0" dirty="0">
              <a:effectLst/>
            </a:endParaRPr>
          </a:p>
          <a:p>
            <a:pPr rtl="0">
              <a:spcBef>
                <a:spcPts val="600"/>
              </a:spcBef>
              <a:spcAft>
                <a:spcPts val="0"/>
              </a:spcAft>
            </a:pPr>
            <a:r>
              <a:rPr lang="en-US" altLang="ja-JP" sz="1800" b="0" i="0" u="none" strike="noStrike" dirty="0">
                <a:solidFill>
                  <a:srgbClr val="000000"/>
                </a:solidFill>
                <a:effectLst/>
                <a:latin typeface="Arial" panose="020B0604020202020204" pitchFamily="34" charset="0"/>
              </a:rPr>
              <a:t>Instagram</a:t>
            </a:r>
            <a:r>
              <a:rPr lang="ja-JP" altLang="en-US" sz="1800" b="0" i="0" u="none" strike="noStrike" dirty="0">
                <a:solidFill>
                  <a:srgbClr val="000000"/>
                </a:solidFill>
                <a:effectLst/>
                <a:latin typeface="Arial" panose="020B0604020202020204" pitchFamily="34" charset="0"/>
              </a:rPr>
              <a:t>：利用していない</a:t>
            </a:r>
            <a:endParaRPr lang="ja-JP" altLang="en-US" b="0" dirty="0">
              <a:effectLst/>
            </a:endParaRPr>
          </a:p>
          <a:p>
            <a:pPr rtl="0">
              <a:spcBef>
                <a:spcPts val="600"/>
              </a:spcBef>
              <a:spcAft>
                <a:spcPts val="0"/>
              </a:spcAft>
            </a:pPr>
            <a:r>
              <a:rPr lang="en-US" altLang="ja-JP" sz="1800" b="0" i="0" u="none" strike="noStrike" dirty="0">
                <a:solidFill>
                  <a:srgbClr val="000000"/>
                </a:solidFill>
                <a:effectLst/>
                <a:latin typeface="Arial" panose="020B0604020202020204" pitchFamily="34" charset="0"/>
              </a:rPr>
              <a:t>Facebook</a:t>
            </a:r>
            <a:r>
              <a:rPr lang="ja-JP" altLang="en-US" sz="1800" b="0" i="0" u="none" strike="noStrike" dirty="0">
                <a:solidFill>
                  <a:srgbClr val="000000"/>
                </a:solidFill>
                <a:effectLst/>
                <a:latin typeface="Arial" panose="020B0604020202020204" pitchFamily="34" charset="0"/>
              </a:rPr>
              <a:t>：同僚や学生時代の友人と近況報告のために投稿</a:t>
            </a:r>
            <a:endParaRPr lang="ja-JP" altLang="en-US" b="0" dirty="0">
              <a:effectLst/>
            </a:endParaRPr>
          </a:p>
          <a:p>
            <a:pPr rtl="0">
              <a:spcBef>
                <a:spcPts val="600"/>
              </a:spcBef>
              <a:spcAft>
                <a:spcPts val="0"/>
              </a:spcAft>
            </a:pPr>
            <a:r>
              <a:rPr lang="en-US" altLang="ja-JP" sz="1800" b="0" i="0" u="none" strike="noStrike" dirty="0">
                <a:solidFill>
                  <a:srgbClr val="000000"/>
                </a:solidFill>
                <a:effectLst/>
                <a:latin typeface="Arial" panose="020B0604020202020204" pitchFamily="34" charset="0"/>
              </a:rPr>
              <a:t>YouTube</a:t>
            </a:r>
            <a:r>
              <a:rPr lang="ja-JP" altLang="en-US" sz="1800" b="0" i="0" u="none" strike="noStrike" dirty="0">
                <a:solidFill>
                  <a:srgbClr val="000000"/>
                </a:solidFill>
                <a:effectLst/>
                <a:latin typeface="Arial" panose="020B0604020202020204" pitchFamily="34" charset="0"/>
              </a:rPr>
              <a:t>：</a:t>
            </a:r>
            <a:endParaRPr lang="ja-JP" altLang="en-US" b="0" dirty="0">
              <a:effectLst/>
            </a:endParaRPr>
          </a:p>
          <a:p>
            <a:pPr rtl="0">
              <a:spcBef>
                <a:spcPts val="600"/>
              </a:spcBef>
              <a:spcAft>
                <a:spcPts val="0"/>
              </a:spcAft>
            </a:pPr>
            <a:r>
              <a:rPr lang="en-US" altLang="ja-JP" sz="1800" b="0" i="0" u="none" strike="noStrike" dirty="0">
                <a:solidFill>
                  <a:srgbClr val="000000"/>
                </a:solidFill>
                <a:effectLst/>
                <a:latin typeface="Arial" panose="020B0604020202020204" pitchFamily="34" charset="0"/>
              </a:rPr>
              <a:t>TikTok</a:t>
            </a:r>
            <a:r>
              <a:rPr lang="ja-JP" altLang="en-US" sz="1800" b="0" i="0" u="none" strike="noStrike" dirty="0">
                <a:solidFill>
                  <a:srgbClr val="000000"/>
                </a:solidFill>
                <a:effectLst/>
                <a:latin typeface="Arial" panose="020B0604020202020204" pitchFamily="34" charset="0"/>
              </a:rPr>
              <a:t>：利用していない</a:t>
            </a:r>
            <a:endParaRPr lang="ja-JP" altLang="en-US" b="0" dirty="0">
              <a:effectLst/>
            </a:endParaRPr>
          </a:p>
          <a:p>
            <a:br>
              <a:rPr lang="ja-JP" altLang="en-US" b="0" dirty="0">
                <a:effectLst/>
              </a:rPr>
            </a:b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6"/>
            <a:ext cx="4987582" cy="2767220"/>
          </a:xfrm>
        </p:spPr>
        <p:txBody>
          <a:bodyPr>
            <a:normAutofit fontScale="92500" lnSpcReduction="10000"/>
          </a:bodyPr>
          <a:lstStyle/>
          <a:p>
            <a:pPr rtl="0">
              <a:spcBef>
                <a:spcPts val="0"/>
              </a:spcBef>
              <a:spcAft>
                <a:spcPts val="0"/>
              </a:spcAft>
            </a:pPr>
            <a:r>
              <a:rPr lang="ja-JP" altLang="en-US" sz="1600" b="0" i="0" u="none" strike="noStrike" dirty="0">
                <a:solidFill>
                  <a:srgbClr val="000000"/>
                </a:solidFill>
                <a:effectLst/>
                <a:latin typeface="Arial" panose="020B0604020202020204" pitchFamily="34" charset="0"/>
              </a:rPr>
              <a:t>不満：老化を少し感じる（息が切れやすい）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　　　もう少し生ビールを飲む頻度を増やしたい</a:t>
            </a:r>
            <a:endParaRPr lang="ja-JP" altLang="en-US" sz="1000" b="0" dirty="0">
              <a:effectLst/>
            </a:endParaRPr>
          </a:p>
          <a:p>
            <a:pPr indent="457200" rtl="0">
              <a:spcBef>
                <a:spcPts val="0"/>
              </a:spcBef>
              <a:spcAft>
                <a:spcPts val="0"/>
              </a:spcAft>
            </a:pPr>
            <a:r>
              <a:rPr lang="ja-JP" altLang="en-US"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満員電車がつらい</a:t>
            </a:r>
            <a:endParaRPr lang="en-US" altLang="ja-JP" sz="1600" b="0" i="0" u="none" strike="noStrike" dirty="0">
              <a:solidFill>
                <a:srgbClr val="000000"/>
              </a:solidFill>
              <a:effectLst/>
              <a:latin typeface="Arial" panose="020B0604020202020204" pitchFamily="34" charset="0"/>
            </a:endParaRPr>
          </a:p>
          <a:p>
            <a:pPr indent="457200" rtl="0">
              <a:spcBef>
                <a:spcPts val="0"/>
              </a:spcBef>
              <a:spcAft>
                <a:spcPts val="0"/>
              </a:spcAft>
            </a:pPr>
            <a:r>
              <a:rPr lang="ja-JP" altLang="en-US" sz="1600" b="0" i="0" u="none" strike="noStrike" dirty="0">
                <a:solidFill>
                  <a:srgbClr val="000000"/>
                </a:solidFill>
                <a:effectLst/>
                <a:latin typeface="Arial" panose="020B0604020202020204" pitchFamily="34" charset="0"/>
              </a:rPr>
              <a:t>   給料が少なくて残業するしかない</a:t>
            </a:r>
            <a:endParaRPr lang="en-US" altLang="ja-JP" sz="1600" b="0" i="0" u="none" strike="noStrike" dirty="0">
              <a:solidFill>
                <a:srgbClr val="000000"/>
              </a:solidFill>
              <a:effectLst/>
              <a:latin typeface="Arial" panose="020B0604020202020204" pitchFamily="34" charset="0"/>
            </a:endParaRPr>
          </a:p>
          <a:p>
            <a:pPr indent="457200" rtl="0">
              <a:spcBef>
                <a:spcPts val="0"/>
              </a:spcBef>
              <a:spcAft>
                <a:spcPts val="0"/>
              </a:spcAft>
            </a:pPr>
            <a:endParaRPr lang="ja-JP" altLang="en-US" sz="10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満足：娘の寝顔を見ること</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給料日に妻に内緒で少し買い食いを楽しむ</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0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欲求：同期が体調を崩すことが増え、</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           自身も健康習慣を改善したくなっている</a:t>
            </a:r>
            <a:endParaRPr lang="ja-JP" altLang="en-US" sz="10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           娘に会うために残業を減らしたい</a:t>
            </a:r>
            <a:endParaRPr lang="ja-JP" altLang="en-US" sz="1000" b="0" dirty="0">
              <a:effectLst/>
            </a:endParaRPr>
          </a:p>
          <a:p>
            <a:pPr indent="457200" rtl="0">
              <a:spcBef>
                <a:spcPts val="0"/>
              </a:spcBef>
              <a:spcAft>
                <a:spcPts val="0"/>
              </a:spcAft>
            </a:pPr>
            <a:r>
              <a:rPr lang="ja-JP" altLang="en-US" sz="1600" b="0" i="0" u="none" strike="noStrike" dirty="0">
                <a:solidFill>
                  <a:srgbClr val="000000"/>
                </a:solidFill>
                <a:effectLst/>
                <a:latin typeface="Arial" panose="020B0604020202020204" pitchFamily="34" charset="0"/>
              </a:rPr>
              <a:t>  健康保険料が値上がりし始めた為、</a:t>
            </a:r>
            <a:endParaRPr lang="en-US" altLang="ja-JP" sz="1600" b="0" i="0" u="none" strike="noStrike" dirty="0">
              <a:solidFill>
                <a:srgbClr val="000000"/>
              </a:solidFill>
              <a:effectLst/>
              <a:latin typeface="Arial" panose="020B0604020202020204" pitchFamily="34" charset="0"/>
            </a:endParaRPr>
          </a:p>
          <a:p>
            <a:pPr indent="457200" rtl="0">
              <a:spcBef>
                <a:spcPts val="0"/>
              </a:spcBef>
              <a:spcAft>
                <a:spcPts val="0"/>
              </a:spcAft>
            </a:pPr>
            <a:r>
              <a:rPr lang="ja-JP" altLang="en-US"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病気のリスクを低減させたい</a:t>
            </a:r>
            <a:endParaRPr lang="ja-JP" altLang="en-US" sz="1000" b="0" dirty="0">
              <a:effectLst/>
            </a:endParaRPr>
          </a:p>
          <a:p>
            <a:br>
              <a:rPr lang="ja-JP" altLang="en-US" sz="1000" dirty="0"/>
            </a:br>
            <a:endParaRPr lang="ja-JP" altLang="en-US" sz="1000" dirty="0"/>
          </a:p>
        </p:txBody>
      </p:sp>
    </p:spTree>
    <p:extLst>
      <p:ext uri="{BB962C8B-B14F-4D97-AF65-F5344CB8AC3E}">
        <p14:creationId xmlns:p14="http://schemas.microsoft.com/office/powerpoint/2010/main" val="7005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85000" lnSpcReduction="1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一人娘で大事に育てられてきたが、流石に自立したいと思い今年から一人暮らしを始める</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友人とよく遊ぶ</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周りが結婚しはじめて焦りを感じている</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生活：通勤は片道</a:t>
            </a:r>
            <a:r>
              <a:rPr lang="en-US" altLang="ja-JP" sz="1800" b="0" i="0" u="none" strike="noStrike" dirty="0">
                <a:solidFill>
                  <a:srgbClr val="000000"/>
                </a:solidFill>
                <a:effectLst/>
                <a:latin typeface="Arial" panose="020B0604020202020204" pitchFamily="34" charset="0"/>
              </a:rPr>
              <a:t>40~50</a:t>
            </a:r>
            <a:r>
              <a:rPr lang="ja-JP" altLang="en-US" sz="1800" b="0" i="0" u="none" strike="noStrike" dirty="0">
                <a:solidFill>
                  <a:srgbClr val="000000"/>
                </a:solidFill>
                <a:effectLst/>
                <a:latin typeface="Arial" panose="020B0604020202020204" pitchFamily="34" charset="0"/>
              </a:rPr>
              <a:t>分（家から駅：</a:t>
            </a:r>
            <a:r>
              <a:rPr lang="en-US" altLang="ja-JP" sz="1800" b="0" i="0" u="none" strike="noStrike" dirty="0">
                <a:solidFill>
                  <a:srgbClr val="000000"/>
                </a:solidFill>
                <a:effectLst/>
                <a:latin typeface="Arial" panose="020B0604020202020204" pitchFamily="34" charset="0"/>
              </a:rPr>
              <a:t>15~20</a:t>
            </a:r>
            <a:r>
              <a:rPr lang="ja-JP" altLang="en-US" sz="1800" b="0" i="0" u="none" strike="noStrike" dirty="0">
                <a:solidFill>
                  <a:srgbClr val="000000"/>
                </a:solidFill>
                <a:effectLst/>
                <a:latin typeface="Arial" panose="020B0604020202020204" pitchFamily="34" charset="0"/>
              </a:rPr>
              <a:t>分、電車：</a:t>
            </a:r>
            <a:r>
              <a:rPr lang="en-US" altLang="ja-JP" sz="1800" b="0" i="0" u="none" strike="noStrike" dirty="0">
                <a:solidFill>
                  <a:srgbClr val="000000"/>
                </a:solidFill>
                <a:effectLst/>
                <a:latin typeface="Arial" panose="020B0604020202020204" pitchFamily="34" charset="0"/>
              </a:rPr>
              <a:t>20</a:t>
            </a:r>
            <a:r>
              <a:rPr lang="ja-JP" altLang="en-US" sz="1800" b="0" i="0" u="none" strike="noStrike" dirty="0">
                <a:solidFill>
                  <a:srgbClr val="000000"/>
                </a:solidFill>
                <a:effectLst/>
                <a:latin typeface="Arial" panose="020B0604020202020204" pitchFamily="34" charset="0"/>
              </a:rPr>
              <a:t>分、駅から会社：</a:t>
            </a:r>
            <a:r>
              <a:rPr lang="en-US" altLang="ja-JP" sz="1800" b="0" i="0" u="none" strike="noStrike" dirty="0">
                <a:solidFill>
                  <a:srgbClr val="000000"/>
                </a:solidFill>
                <a:effectLst/>
                <a:latin typeface="Arial" panose="020B0604020202020204" pitchFamily="34" charset="0"/>
              </a:rPr>
              <a:t>5~10</a:t>
            </a:r>
            <a:r>
              <a:rPr lang="ja-JP" altLang="en-US" sz="1800" b="0" i="0" u="none" strike="noStrike" dirty="0">
                <a:solidFill>
                  <a:srgbClr val="000000"/>
                </a:solidFill>
                <a:effectLst/>
                <a:latin typeface="Arial" panose="020B0604020202020204" pitchFamily="34" charset="0"/>
              </a:rPr>
              <a:t>分）</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就業時間は</a:t>
            </a:r>
            <a:r>
              <a:rPr lang="en-US" altLang="ja-JP" sz="1800" b="0" i="0" u="none" strike="noStrike" dirty="0">
                <a:solidFill>
                  <a:srgbClr val="000000"/>
                </a:solidFill>
                <a:effectLst/>
                <a:latin typeface="Arial" panose="020B0604020202020204" pitchFamily="34" charset="0"/>
              </a:rPr>
              <a:t>9:00~17:00</a:t>
            </a:r>
            <a:r>
              <a:rPr lang="ja-JP" altLang="en-US" sz="1800" b="0" i="0" u="none" strike="noStrike" dirty="0">
                <a:solidFill>
                  <a:srgbClr val="000000"/>
                </a:solidFill>
                <a:effectLst/>
                <a:latin typeface="Arial" panose="020B0604020202020204" pitchFamily="34" charset="0"/>
              </a:rPr>
              <a:t>の土日祝休み</a:t>
            </a:r>
            <a:endParaRPr lang="ja-JP" altLang="en-US" b="0" dirty="0">
              <a:effectLst/>
            </a:endParaRPr>
          </a:p>
          <a:p>
            <a:br>
              <a:rPr lang="ja-JP" altLang="en-US" dirty="0"/>
            </a:br>
            <a:br>
              <a:rPr lang="ja-JP" altLang="en-US" dirty="0"/>
            </a:br>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387929" y="3452606"/>
            <a:ext cx="3804887" cy="2767219"/>
          </a:xfrm>
        </p:spPr>
        <p:txBody>
          <a:bodyPr>
            <a:normAutofit fontScale="85000" lnSpcReduction="10000"/>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氏名：滝澤　唯</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年齢：</a:t>
            </a:r>
            <a:r>
              <a:rPr lang="en-US" altLang="ja-JP" sz="1800" b="0" i="0" u="none" strike="noStrike" dirty="0">
                <a:solidFill>
                  <a:srgbClr val="000000"/>
                </a:solidFill>
                <a:effectLst/>
                <a:latin typeface="Arial" panose="020B0604020202020204" pitchFamily="34" charset="0"/>
              </a:rPr>
              <a:t>27</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職業：金融事務</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収入：</a:t>
            </a:r>
            <a:r>
              <a:rPr lang="en-US" altLang="ja-JP" sz="1800" b="0" i="0" u="none" strike="noStrike" dirty="0">
                <a:solidFill>
                  <a:srgbClr val="000000"/>
                </a:solidFill>
                <a:effectLst/>
                <a:latin typeface="Arial" panose="020B0604020202020204" pitchFamily="34" charset="0"/>
              </a:rPr>
              <a:t>320</a:t>
            </a:r>
            <a:r>
              <a:rPr lang="ja-JP" altLang="en-US" sz="1800" b="0" i="0" u="none" strike="noStrike" dirty="0">
                <a:solidFill>
                  <a:srgbClr val="000000"/>
                </a:solidFill>
                <a:effectLst/>
                <a:latin typeface="Arial" panose="020B0604020202020204" pitchFamily="34" charset="0"/>
              </a:rPr>
              <a:t>万</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学歴：</a:t>
            </a:r>
            <a:r>
              <a:rPr lang="en-US" altLang="ja-JP" sz="1800" b="0" i="0" u="none" strike="noStrike" dirty="0">
                <a:solidFill>
                  <a:srgbClr val="000000"/>
                </a:solidFill>
                <a:effectLst/>
                <a:latin typeface="Arial" panose="020B0604020202020204" pitchFamily="34" charset="0"/>
              </a:rPr>
              <a:t>4</a:t>
            </a:r>
            <a:r>
              <a:rPr lang="ja-JP" altLang="en-US" sz="1800" b="0" i="0" u="none" strike="noStrike" dirty="0">
                <a:solidFill>
                  <a:srgbClr val="000000"/>
                </a:solidFill>
                <a:effectLst/>
                <a:latin typeface="Arial" panose="020B0604020202020204" pitchFamily="34" charset="0"/>
              </a:rPr>
              <a:t>年大学卒</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出生：東京都</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家族：未婚、一人暮らし</a:t>
            </a:r>
            <a:r>
              <a:rPr lang="en-US" altLang="ja-JP" sz="1800" b="0" i="0" u="none" strike="noStrike" dirty="0">
                <a:solidFill>
                  <a:srgbClr val="000000"/>
                </a:solidFill>
                <a:effectLst/>
                <a:latin typeface="Arial" panose="020B0604020202020204" pitchFamily="34" charset="0"/>
              </a:rPr>
              <a:t>1</a:t>
            </a:r>
            <a:r>
              <a:rPr lang="ja-JP" altLang="en-US" sz="1800" b="0" i="0" u="none" strike="noStrike" dirty="0">
                <a:solidFill>
                  <a:srgbClr val="000000"/>
                </a:solidFill>
                <a:effectLst/>
                <a:latin typeface="Arial" panose="020B0604020202020204" pitchFamily="34" charset="0"/>
              </a:rPr>
              <a:t>年目</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特徴：平均一般女性</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インドア</a:t>
            </a:r>
            <a:endParaRPr lang="ja-JP" altLang="en-US" b="0" dirty="0">
              <a:effectLst/>
            </a:endParaRPr>
          </a:p>
          <a:p>
            <a:pPr indent="457200" rtl="0">
              <a:spcBef>
                <a:spcPts val="0"/>
              </a:spcBef>
              <a:spcAft>
                <a:spcPts val="0"/>
              </a:spcAft>
            </a:pPr>
            <a:r>
              <a:rPr lang="ja-JP" altLang="en-US" sz="1800" dirty="0">
                <a:solidFill>
                  <a:srgbClr val="000000"/>
                </a:solidFill>
                <a:latin typeface="Arial" panose="020B0604020202020204" pitchFamily="34" charset="0"/>
              </a:rPr>
              <a:t>   </a:t>
            </a:r>
            <a:r>
              <a:rPr lang="ja-JP" altLang="en-US" sz="1800" b="0" i="0" u="none" strike="noStrike" dirty="0">
                <a:solidFill>
                  <a:srgbClr val="000000"/>
                </a:solidFill>
                <a:effectLst/>
                <a:latin typeface="Arial" panose="020B0604020202020204" pitchFamily="34" charset="0"/>
              </a:rPr>
              <a:t>お酒はカクテル・果実酒が好き</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　　　最近運動不足に気がついた</a:t>
            </a:r>
            <a:endParaRPr lang="ja-JP" altLang="en-US" b="0" dirty="0">
              <a:effectLst/>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趣味：ドラマ鑑賞、ジャニーズ（中堅）</a:t>
            </a:r>
            <a:endParaRPr lang="ja-JP" altLang="en-US" b="0" dirty="0">
              <a:effectLst/>
            </a:endParaRPr>
          </a:p>
          <a:p>
            <a:br>
              <a:rPr lang="ja-JP" altLang="en-US" dirty="0"/>
            </a:b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599261" y="3452605"/>
            <a:ext cx="3437228" cy="2767220"/>
          </a:xfrm>
        </p:spPr>
        <p:txBody>
          <a:bodyPr>
            <a:normAutofit fontScale="92500" lnSpcReduction="10000"/>
          </a:bodyPr>
          <a:lstStyle/>
          <a:p>
            <a:pPr rtl="0">
              <a:spcBef>
                <a:spcPts val="600"/>
              </a:spcBef>
              <a:spcAft>
                <a:spcPts val="0"/>
              </a:spcAft>
            </a:pPr>
            <a:r>
              <a:rPr lang="en-US" altLang="ja-JP" sz="1500" b="0" i="0" u="none" strike="noStrike" dirty="0">
                <a:solidFill>
                  <a:srgbClr val="000000"/>
                </a:solidFill>
                <a:effectLst/>
                <a:latin typeface="Arial" panose="020B0604020202020204" pitchFamily="34" charset="0"/>
              </a:rPr>
              <a:t>LINE</a:t>
            </a:r>
            <a:r>
              <a:rPr lang="ja-JP" altLang="en-US" sz="1500" b="0" i="0" u="none" strike="noStrike" dirty="0">
                <a:solidFill>
                  <a:srgbClr val="000000"/>
                </a:solidFill>
                <a:effectLst/>
                <a:latin typeface="Arial" panose="020B0604020202020204" pitchFamily="34" charset="0"/>
              </a:rPr>
              <a:t>：毎日</a:t>
            </a:r>
            <a:endParaRPr lang="ja-JP" altLang="en-US" sz="1000" b="0" dirty="0">
              <a:effectLst/>
            </a:endParaRPr>
          </a:p>
          <a:p>
            <a:pPr rtl="0">
              <a:spcBef>
                <a:spcPts val="600"/>
              </a:spcBef>
              <a:spcAft>
                <a:spcPts val="0"/>
              </a:spcAft>
            </a:pPr>
            <a:r>
              <a:rPr lang="en-US" altLang="ja-JP" sz="1500" b="0" i="0" u="none" strike="noStrike" dirty="0">
                <a:solidFill>
                  <a:srgbClr val="000000"/>
                </a:solidFill>
                <a:effectLst/>
                <a:latin typeface="Arial" panose="020B0604020202020204" pitchFamily="34" charset="0"/>
              </a:rPr>
              <a:t>X(</a:t>
            </a:r>
            <a:r>
              <a:rPr lang="ja-JP" altLang="en-US" sz="1500" b="0" i="0" u="none" strike="noStrike" dirty="0">
                <a:solidFill>
                  <a:srgbClr val="000000"/>
                </a:solidFill>
                <a:effectLst/>
                <a:latin typeface="Arial" panose="020B0604020202020204" pitchFamily="34" charset="0"/>
              </a:rPr>
              <a:t>旧</a:t>
            </a:r>
            <a:r>
              <a:rPr lang="en-US" altLang="ja-JP" sz="1500" b="0" i="0" u="none" strike="noStrike" dirty="0">
                <a:solidFill>
                  <a:srgbClr val="000000"/>
                </a:solidFill>
                <a:effectLst/>
                <a:latin typeface="Arial" panose="020B0604020202020204" pitchFamily="34" charset="0"/>
              </a:rPr>
              <a:t>Twitter)</a:t>
            </a:r>
            <a:r>
              <a:rPr lang="ja-JP" altLang="en-US" sz="1500" b="0" i="0" u="none" strike="noStrike" dirty="0">
                <a:solidFill>
                  <a:srgbClr val="000000"/>
                </a:solidFill>
                <a:effectLst/>
                <a:latin typeface="Arial" panose="020B0604020202020204" pitchFamily="34" charset="0"/>
              </a:rPr>
              <a:t>：ほぼフォローしている人を見るだけ</a:t>
            </a:r>
            <a:endParaRPr lang="ja-JP" altLang="en-US" sz="1000" b="0" dirty="0">
              <a:effectLst/>
            </a:endParaRPr>
          </a:p>
          <a:p>
            <a:pPr rtl="0">
              <a:spcBef>
                <a:spcPts val="600"/>
              </a:spcBef>
              <a:spcAft>
                <a:spcPts val="0"/>
              </a:spcAft>
            </a:pPr>
            <a:r>
              <a:rPr lang="en-US" altLang="ja-JP" sz="1500" b="0" i="0" u="none" strike="noStrike" dirty="0">
                <a:solidFill>
                  <a:srgbClr val="000000"/>
                </a:solidFill>
                <a:effectLst/>
                <a:latin typeface="Arial" panose="020B0604020202020204" pitchFamily="34" charset="0"/>
              </a:rPr>
              <a:t>Instagram</a:t>
            </a:r>
            <a:r>
              <a:rPr lang="ja-JP" altLang="en-US" sz="1500" b="0" i="0" u="none" strike="noStrike" dirty="0">
                <a:solidFill>
                  <a:srgbClr val="000000"/>
                </a:solidFill>
                <a:effectLst/>
                <a:latin typeface="Arial" panose="020B0604020202020204" pitchFamily="34" charset="0"/>
              </a:rPr>
              <a:t>：ストーリーは投稿</a:t>
            </a:r>
            <a:endParaRPr lang="ja-JP" altLang="en-US" sz="1000" b="0" dirty="0">
              <a:effectLst/>
            </a:endParaRPr>
          </a:p>
          <a:p>
            <a:pPr rtl="0">
              <a:spcBef>
                <a:spcPts val="600"/>
              </a:spcBef>
              <a:spcAft>
                <a:spcPts val="0"/>
              </a:spcAft>
            </a:pPr>
            <a:r>
              <a:rPr lang="en-US" altLang="ja-JP" sz="1500" b="0" i="0" u="none" strike="noStrike" dirty="0">
                <a:solidFill>
                  <a:srgbClr val="000000"/>
                </a:solidFill>
                <a:effectLst/>
                <a:latin typeface="Arial" panose="020B0604020202020204" pitchFamily="34" charset="0"/>
              </a:rPr>
              <a:t>Facebook</a:t>
            </a:r>
            <a:r>
              <a:rPr lang="ja-JP" altLang="en-US" sz="1500" b="0" i="0" u="none" strike="noStrike" dirty="0">
                <a:solidFill>
                  <a:srgbClr val="000000"/>
                </a:solidFill>
                <a:effectLst/>
                <a:latin typeface="Arial" panose="020B0604020202020204" pitchFamily="34" charset="0"/>
              </a:rPr>
              <a:t>：利用していない</a:t>
            </a:r>
            <a:endParaRPr lang="ja-JP" altLang="en-US" sz="1000" b="0" dirty="0">
              <a:effectLst/>
            </a:endParaRPr>
          </a:p>
          <a:p>
            <a:pPr rtl="0">
              <a:spcBef>
                <a:spcPts val="600"/>
              </a:spcBef>
              <a:spcAft>
                <a:spcPts val="0"/>
              </a:spcAft>
            </a:pPr>
            <a:r>
              <a:rPr lang="en-US" altLang="ja-JP" sz="1500" b="0" i="0" u="none" strike="noStrike" dirty="0">
                <a:solidFill>
                  <a:srgbClr val="000000"/>
                </a:solidFill>
                <a:effectLst/>
                <a:latin typeface="Arial" panose="020B0604020202020204" pitchFamily="34" charset="0"/>
              </a:rPr>
              <a:t>YouTube</a:t>
            </a:r>
            <a:r>
              <a:rPr lang="ja-JP" altLang="en-US" sz="1500" b="0" i="0" u="none" strike="noStrike" dirty="0">
                <a:solidFill>
                  <a:srgbClr val="000000"/>
                </a:solidFill>
                <a:effectLst/>
                <a:latin typeface="Arial" panose="020B0604020202020204" pitchFamily="34" charset="0"/>
              </a:rPr>
              <a:t>：美容系（メイク、ファッション）、ショート動画</a:t>
            </a:r>
            <a:endParaRPr lang="ja-JP" altLang="en-US" sz="1000" b="0" dirty="0">
              <a:effectLst/>
            </a:endParaRPr>
          </a:p>
          <a:p>
            <a:pPr rtl="0">
              <a:spcBef>
                <a:spcPts val="600"/>
              </a:spcBef>
              <a:spcAft>
                <a:spcPts val="0"/>
              </a:spcAft>
            </a:pPr>
            <a:r>
              <a:rPr lang="en-US" altLang="ja-JP" sz="1500" b="0" i="0" u="none" strike="noStrike" dirty="0">
                <a:solidFill>
                  <a:srgbClr val="000000"/>
                </a:solidFill>
                <a:effectLst/>
                <a:latin typeface="Arial" panose="020B0604020202020204" pitchFamily="34" charset="0"/>
              </a:rPr>
              <a:t>TikTok</a:t>
            </a:r>
            <a:r>
              <a:rPr lang="ja-JP" altLang="en-US" sz="1500" b="0" i="0" u="none" strike="noStrike" dirty="0">
                <a:solidFill>
                  <a:srgbClr val="000000"/>
                </a:solidFill>
                <a:effectLst/>
                <a:latin typeface="Arial" panose="020B0604020202020204" pitchFamily="34" charset="0"/>
              </a:rPr>
              <a:t>：見る専門</a:t>
            </a:r>
            <a:endParaRPr lang="en-US" altLang="ja-JP" sz="1500" b="0" i="0" u="none" strike="noStrike" dirty="0">
              <a:solidFill>
                <a:srgbClr val="000000"/>
              </a:solidFill>
              <a:effectLst/>
              <a:latin typeface="Arial" panose="020B0604020202020204" pitchFamily="34" charset="0"/>
            </a:endParaRPr>
          </a:p>
          <a:p>
            <a:pPr rtl="0">
              <a:spcBef>
                <a:spcPts val="600"/>
              </a:spcBef>
              <a:spcAft>
                <a:spcPts val="0"/>
              </a:spcAft>
            </a:pPr>
            <a:r>
              <a:rPr lang="ja-JP" altLang="en-US" sz="1500" b="0" i="0" u="none" strike="noStrike" dirty="0">
                <a:solidFill>
                  <a:srgbClr val="000000"/>
                </a:solidFill>
                <a:effectLst/>
                <a:latin typeface="Arial" panose="020B0604020202020204" pitchFamily="34" charset="0"/>
              </a:rPr>
              <a:t>動物や赤ちゃんの動画が流れてくると、ついリピートしてしまう</a:t>
            </a:r>
            <a:endParaRPr lang="ja-JP" altLang="en-US" sz="1000" b="0" dirty="0">
              <a:effectLst/>
            </a:endParaRPr>
          </a:p>
          <a:p>
            <a:br>
              <a:rPr lang="ja-JP" altLang="en-US" dirty="0"/>
            </a:b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pPr rtl="0">
              <a:spcBef>
                <a:spcPts val="0"/>
              </a:spcBef>
              <a:spcAft>
                <a:spcPts val="0"/>
              </a:spcAft>
            </a:pPr>
            <a:r>
              <a:rPr lang="ja-JP" altLang="en-US" sz="1600" b="0" i="0" u="none" strike="noStrike" dirty="0">
                <a:solidFill>
                  <a:srgbClr val="000000"/>
                </a:solidFill>
                <a:effectLst/>
                <a:latin typeface="Arial" panose="020B0604020202020204" pitchFamily="34" charset="0"/>
              </a:rPr>
              <a:t>不満：ダイエットをしたいが、野菜が高い。</a:t>
            </a:r>
            <a:endParaRPr lang="ja-JP" altLang="en-US" sz="11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満足：実家の猫がかわいい、推しの存在</a:t>
            </a:r>
            <a:endParaRPr lang="ja-JP" altLang="en-US" sz="11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欲求：結婚したい。推しにもっと会いたい　</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600" dirty="0">
                <a:solidFill>
                  <a:srgbClr val="000000"/>
                </a:solidFill>
                <a:latin typeface="Arial" panose="020B0604020202020204" pitchFamily="34" charset="0"/>
              </a:rPr>
              <a:t>　</a:t>
            </a:r>
            <a:r>
              <a:rPr lang="ja-JP" altLang="en-US" sz="1600" b="0" i="0" u="none" strike="noStrike" dirty="0">
                <a:solidFill>
                  <a:srgbClr val="000000"/>
                </a:solidFill>
                <a:effectLst/>
                <a:latin typeface="Arial" panose="020B0604020202020204" pitchFamily="34" charset="0"/>
              </a:rPr>
              <a:t>　（地方のツアーも参加したい）</a:t>
            </a:r>
            <a:endParaRPr lang="ja-JP" altLang="en-US" sz="1100" b="0" dirty="0">
              <a:effectLst/>
            </a:endParaRPr>
          </a:p>
          <a:p>
            <a:br>
              <a:rPr lang="ja-JP" altLang="en-US" sz="1100" b="0" dirty="0">
                <a:effectLst/>
              </a:rPr>
            </a:br>
            <a:endParaRPr lang="ja-JP" altLang="en-US" sz="1100" dirty="0"/>
          </a:p>
        </p:txBody>
      </p:sp>
    </p:spTree>
    <p:extLst>
      <p:ext uri="{BB962C8B-B14F-4D97-AF65-F5344CB8AC3E}">
        <p14:creationId xmlns:p14="http://schemas.microsoft.com/office/powerpoint/2010/main" val="1001004506"/>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TotalTime>
  <Words>970</Words>
  <Application>Microsoft Office PowerPoint</Application>
  <PresentationFormat>ワイド画面</PresentationFormat>
  <Paragraphs>204</Paragraphs>
  <Slides>10</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10</vt:i4>
      </vt:variant>
    </vt:vector>
  </HeadingPairs>
  <TitlesOfParts>
    <vt:vector size="13" baseType="lpstr">
      <vt:lpstr>游ゴシック</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ペルソナ設定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益子姫佳</cp:lastModifiedBy>
  <cp:revision>42</cp:revision>
  <dcterms:created xsi:type="dcterms:W3CDTF">2022-05-26T01:13:26Z</dcterms:created>
  <dcterms:modified xsi:type="dcterms:W3CDTF">2024-06-07T00:51:24Z</dcterms:modified>
</cp:coreProperties>
</file>