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92" r:id="rId4"/>
    <p:sldId id="291" r:id="rId5"/>
    <p:sldId id="270" r:id="rId6"/>
    <p:sldId id="273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305" r:id="rId19"/>
    <p:sldId id="306" r:id="rId20"/>
    <p:sldId id="307" r:id="rId21"/>
    <p:sldId id="308" r:id="rId22"/>
    <p:sldId id="309" r:id="rId23"/>
    <p:sldId id="288" r:id="rId24"/>
    <p:sldId id="267" r:id="rId25"/>
    <p:sldId id="275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FEE"/>
    <a:srgbClr val="FBF0B2"/>
    <a:srgbClr val="72B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C5081-01A9-4BCC-8A86-AEE2E8318B0F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96149-B29A-441A-87EF-388A4CCA1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7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96149-B29A-441A-87EF-388A4CCA177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0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D8D69-7464-2027-4133-F04B2694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4DA045-D3EC-8350-C7F8-C8F62EA73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B6E46-5DED-B5DA-49B1-0DCAF8BE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8ACD5-A481-3300-F47A-7D9DEB3D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CB5A60-7CDD-FF16-8873-646CD7F7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35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828D2-39D5-55AE-76D9-D69E8908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151CCE-6469-5508-D0D5-235A3B2F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CC941-B657-3DE8-5DB5-1293FEA3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87C9C-D2D6-0366-C87F-A4DACFA2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B2121-40EA-9F97-F940-0C8277C2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B781B3-6625-4B01-43CF-41E07DE97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1EF5EE-57B6-E2AE-DE67-434CDD6B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A5DFE-1068-6671-896A-E31011D2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BF170B-C7B7-CF14-D6F6-2DBE4BFC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AE56D7-B629-7F04-F3D0-EAF42BF6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70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D8D69-7464-2027-4133-F04B2694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4DA045-D3EC-8350-C7F8-C8F62EA73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B6E46-5DED-B5DA-49B1-0DCAF8BE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8ACD5-A481-3300-F47A-7D9DEB3D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CB5A60-7CDD-FF16-8873-646CD7F7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07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90CD6-24CB-A123-671D-F7741008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F9A467-1BBC-B78C-079C-013D0E0C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FAD013-1488-3997-A683-29696887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611B3-CAEA-877B-BEC1-6B8A122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314C8-11D6-0FCF-721F-EDE62723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3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7DAAE-E278-68DB-FC1D-9EBAAF3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E278F-A11E-FB97-3A37-74222F5A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207858-DFBB-7E64-D211-FD716188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E712B-DCED-05DB-06B9-5055E966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5A4217-E748-0D82-8D0D-E658F118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3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64907-861E-6F1F-94BE-67B4E085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ED3F9-BBF4-457D-0466-34D88C924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BED74-6129-47E7-0BF9-9A6DF69A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E35C07-DF45-61EC-C6CA-CC6CA120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253D2A-CE24-15C1-A0BD-4C1F0883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451879-D127-A689-FEF6-ECF923A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3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A8FC4-0997-FF0F-97A9-C93708E9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0D5FD-4CDC-9C94-CD48-B03FA381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FBB8A7-74D5-261A-6F31-2496245B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E4C6A1-F160-EA2A-686F-B8D05A3C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448925-54DA-6D30-8E76-804909410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0C0373-968F-734C-B55B-4F2680EA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F835E1-AD54-638F-5D3E-65A99A88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2732C3-DF21-482B-555A-519E87EE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3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CE959-5D34-B77E-1FED-DE31C4F1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21D151-EE78-F33F-D072-DC92CE2B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C6A39-5252-BC84-C951-C569749D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61EDC4-4529-3A3A-705F-E8CA941E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07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F42060-6316-C7FE-DF18-80E783CD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7DADC1-76F1-52D1-CE0E-334BF48D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E963C-F252-036B-8A56-3B935B18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966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09235-E719-ED9E-5ABD-EE013F16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FA203-100D-47D1-B59B-2BBFE815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DBA39D-8AC7-7F53-8BA0-F8E470F9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F4C076-243E-4E9A-4690-19DB7AA2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F2636-909A-0B00-D6D0-E96A0629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8BDFBB-E574-0C13-1ACC-C533EC1A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0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90CD6-24CB-A123-671D-F7741008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F9A467-1BBC-B78C-079C-013D0E0C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FAD013-1488-3997-A683-29696887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611B3-CAEA-877B-BEC1-6B8A122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314C8-11D6-0FCF-721F-EDE62723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47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A1F3A-A4AE-3A3C-858D-07B5162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68E4EE-A2AB-3033-9AAE-B31B6490E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F556F7-D6C7-8773-0EFE-BA0C047FF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F3B106-9D41-86D7-E6F9-78E9630F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F2AF3D-2D0C-7365-ACD9-1F444B51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55AC9D-1321-F713-6BED-15CC7177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67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828D2-39D5-55AE-76D9-D69E8908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151CCE-6469-5508-D0D5-235A3B2F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CC941-B657-3DE8-5DB5-1293FEA3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87C9C-D2D6-0366-C87F-A4DACFA2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B2121-40EA-9F97-F940-0C8277C2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002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B781B3-6625-4B01-43CF-41E07DE97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1EF5EE-57B6-E2AE-DE67-434CDD6B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A5DFE-1068-6671-896A-E31011D2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BF170B-C7B7-CF14-D6F6-2DBE4BFC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AE56D7-B629-7F04-F3D0-EAF42BF6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97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7DAAE-E278-68DB-FC1D-9EBAAF3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E278F-A11E-FB97-3A37-74222F5A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207858-DFBB-7E64-D211-FD716188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E712B-DCED-05DB-06B9-5055E966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5A4217-E748-0D82-8D0D-E658F118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17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64907-861E-6F1F-94BE-67B4E085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ED3F9-BBF4-457D-0466-34D88C924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BED74-6129-47E7-0BF9-9A6DF69A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E35C07-DF45-61EC-C6CA-CC6CA120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253D2A-CE24-15C1-A0BD-4C1F0883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451879-D127-A689-FEF6-ECF923A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1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A8FC4-0997-FF0F-97A9-C93708E9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0D5FD-4CDC-9C94-CD48-B03FA381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FBB8A7-74D5-261A-6F31-2496245B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E4C6A1-F160-EA2A-686F-B8D05A3C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448925-54DA-6D30-8E76-804909410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0C0373-968F-734C-B55B-4F2680EA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F835E1-AD54-638F-5D3E-65A99A88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2732C3-DF21-482B-555A-519E87EE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10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CE959-5D34-B77E-1FED-DE31C4F1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21D151-EE78-F33F-D072-DC92CE2B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C6A39-5252-BC84-C951-C569749D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61EDC4-4529-3A3A-705F-E8CA941E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59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F42060-6316-C7FE-DF18-80E783CD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7DADC1-76F1-52D1-CE0E-334BF48D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E963C-F252-036B-8A56-3B935B18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09235-E719-ED9E-5ABD-EE013F16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FA203-100D-47D1-B59B-2BBFE815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DBA39D-8AC7-7F53-8BA0-F8E470F9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F4C076-243E-4E9A-4690-19DB7AA2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F2636-909A-0B00-D6D0-E96A0629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8BDFBB-E574-0C13-1ACC-C533EC1A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40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A1F3A-A4AE-3A3C-858D-07B5162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68E4EE-A2AB-3033-9AAE-B31B6490E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F556F7-D6C7-8773-0EFE-BA0C047FF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F3B106-9D41-86D7-E6F9-78E9630F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F2AF3D-2D0C-7365-ACD9-1F444B51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55AC9D-1321-F713-6BED-15CC7177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949B5A-9F92-C790-40ED-266ED482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6ECF83-A18D-0383-D728-699BD132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BA4CE-EDFA-9982-7422-D714AD573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5D503-A450-382E-FBA6-65FE2B68C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1A42E7-C808-4EB4-C55C-86ADE858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5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949B5A-9F92-C790-40ED-266ED482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6ECF83-A18D-0383-D728-699BD132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BA4CE-EDFA-9982-7422-D714AD573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368E2-48F0-4BE2-A9C9-1E5D456B40A1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5D503-A450-382E-FBA6-65FE2B68C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1A42E7-C808-4EB4-C55C-86ADE858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90400-ECD4-4665-B303-BFE0BC910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9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44.gif"/><Relationship Id="rId4" Type="http://schemas.openxmlformats.org/officeDocument/2006/relationships/image" Target="../media/image4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30196A2-7D92-9679-C545-56E704FE5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61" y="85725"/>
            <a:ext cx="33813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47A6486-66AC-0198-67FB-B79AF2B0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06409CC-1DEF-BB2A-D530-BBB240342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BC55A2E-AE25-25D1-D71B-40C1B9D61D88}"/>
              </a:ext>
            </a:extLst>
          </p:cNvPr>
          <p:cNvSpPr txBox="1">
            <a:spLocks/>
          </p:cNvSpPr>
          <p:nvPr/>
        </p:nvSpPr>
        <p:spPr>
          <a:xfrm>
            <a:off x="1041400" y="13785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54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そこで！</a:t>
            </a:r>
            <a:endParaRPr lang="en-US" altLang="ja-JP" sz="54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育成ゲームの要素を取り入れ、癒しの効果によるモチベーションの維持を図ったアプリの開発を目指した。</a:t>
            </a:r>
            <a:endParaRPr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　　そして完成したのが．．．</a:t>
            </a:r>
            <a:endParaRPr lang="en-US" altLang="ja-JP" dirty="0">
              <a:solidFill>
                <a:srgbClr val="FF0000"/>
              </a:solidFill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pic>
        <p:nvPicPr>
          <p:cNvPr id="16" name="図 15" descr="グラフ&#10;&#10;低い精度で自動的に生成された説明">
            <a:extLst>
              <a:ext uri="{FF2B5EF4-FFF2-40B4-BE49-F238E27FC236}">
                <a16:creationId xmlns:a16="http://schemas.microsoft.com/office/drawing/2014/main" id="{B2C003CA-14EB-743A-3A43-8F5D131C2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09" y="3026657"/>
            <a:ext cx="3407016" cy="18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xit" presetSubtype="8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018A4ED9-B6F3-1EBC-28F2-FB707188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6C78F8F-4180-C53D-06AE-0D0D907D1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8965F7F-7749-C719-0959-AE554C1B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27" y="7223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・想定利用者と目的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CB108-1393-A19D-312A-6AD87DBD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45" y="1708264"/>
            <a:ext cx="3881284" cy="17787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・想定利用者</a:t>
            </a:r>
            <a:endParaRPr kumimoji="1" lang="en-US" altLang="ja-JP" sz="28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食べたり飲んだりする</a:t>
            </a:r>
            <a:endParaRPr kumimoji="1" lang="en-US" altLang="ja-JP" sz="28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ことが好きな新入社員</a:t>
            </a: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　　　　　　</a:t>
            </a:r>
            <a:endParaRPr kumimoji="1" lang="ja-JP" altLang="en-US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BDA6CE-07A4-9D6D-D911-DB3BBA621C83}"/>
              </a:ext>
            </a:extLst>
          </p:cNvPr>
          <p:cNvSpPr txBox="1"/>
          <p:nvPr/>
        </p:nvSpPr>
        <p:spPr>
          <a:xfrm>
            <a:off x="7925582" y="1671120"/>
            <a:ext cx="41590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・目的</a:t>
            </a:r>
            <a:endParaRPr kumimoji="1" lang="en-US" altLang="ja-JP" sz="28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r>
              <a:rPr lang="ja-JP" altLang="en-US" sz="2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　運動不足の解消</a:t>
            </a:r>
            <a:endParaRPr lang="en-US" altLang="ja-JP" sz="28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r>
              <a:rPr kumimoji="1" lang="ja-JP" altLang="en-US" sz="2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　癒し効果</a:t>
            </a:r>
            <a:endParaRPr kumimoji="1" lang="en-US" altLang="ja-JP" sz="28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r>
              <a:rPr lang="ja-JP" altLang="en-US" sz="2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　コミュニケーション</a:t>
            </a:r>
            <a:endParaRPr kumimoji="1" lang="ja-JP" altLang="en-US" sz="28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8E787A9-45D1-D963-17B0-3535D7BBF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53" y="2283297"/>
            <a:ext cx="1736930" cy="3383125"/>
          </a:xfrm>
          <a:prstGeom prst="rect">
            <a:avLst/>
          </a:prstGeom>
        </p:spPr>
      </p:pic>
      <p:pic>
        <p:nvPicPr>
          <p:cNvPr id="17" name="図 16" descr="テキスト, ロゴ&#10;&#10;中程度の精度で自動的に生成された説明">
            <a:extLst>
              <a:ext uri="{FF2B5EF4-FFF2-40B4-BE49-F238E27FC236}">
                <a16:creationId xmlns:a16="http://schemas.microsoft.com/office/drawing/2014/main" id="{0C3A33CF-CB01-CD73-D405-D9FD2B2C9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42" y="2382167"/>
            <a:ext cx="1982274" cy="2890355"/>
          </a:xfrm>
          <a:prstGeom prst="rect">
            <a:avLst/>
          </a:prstGeom>
        </p:spPr>
      </p:pic>
      <p:pic>
        <p:nvPicPr>
          <p:cNvPr id="18" name="図 17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54A3B7FE-366D-2C4A-A0BB-9395CF159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84" y="3310860"/>
            <a:ext cx="1333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xit" presetSubtype="8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80DF5170-31CB-99DF-4DD4-1B97F8D5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2" y="68377"/>
            <a:ext cx="12192000" cy="68153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ED848F8-CCF8-0BFB-9FD2-B532B663F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30781C7-D4F8-2A21-F1B9-E7F53598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35" y="1720471"/>
            <a:ext cx="5174579" cy="1325563"/>
          </a:xfrm>
        </p:spPr>
        <p:txBody>
          <a:bodyPr>
            <a:normAutofit/>
          </a:bodyPr>
          <a:lstStyle/>
          <a:p>
            <a:r>
              <a:rPr lang="en-US" altLang="ja-JP" sz="60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3.</a:t>
            </a:r>
            <a:r>
              <a:rPr lang="ja-JP" altLang="en-US" sz="60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アプリ概要</a:t>
            </a:r>
            <a:endParaRPr kumimoji="1" lang="ja-JP" altLang="en-US" sz="60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1634A359-D43B-9E13-B7D5-BC6593B9FD06}"/>
              </a:ext>
            </a:extLst>
          </p:cNvPr>
          <p:cNvSpPr/>
          <p:nvPr/>
        </p:nvSpPr>
        <p:spPr>
          <a:xfrm>
            <a:off x="7235781" y="1396269"/>
            <a:ext cx="4217923" cy="4419494"/>
          </a:xfrm>
          <a:prstGeom prst="flowChartConnector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812713-FCCF-C2C7-EFAB-5C954E62E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0634" y="1705686"/>
            <a:ext cx="2682240" cy="35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967E4097-D2FA-5A86-6955-4FAC5C6A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2" y="68377"/>
            <a:ext cx="12192000" cy="681532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7A52A-A3ED-EBB3-811C-11146C7C3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1EB6692B-2CAE-62A0-2DED-510D7A1A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785"/>
            <a:ext cx="10515600" cy="4351338"/>
          </a:xfrm>
        </p:spPr>
        <p:txBody>
          <a:bodyPr/>
          <a:lstStyle/>
          <a:p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ユーザーの活動（散歩や筋トレなど）に応じたカロリーを算出し、それが一定の値まで貯まると、キャラクターが</a:t>
            </a: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成長</a:t>
            </a:r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する</a:t>
            </a:r>
            <a:endParaRPr kumimoji="1"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（</a:t>
            </a:r>
            <a:r>
              <a:rPr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5</a:t>
            </a: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段階）</a:t>
            </a:r>
            <a:endParaRPr kumimoji="1" lang="ja-JP" altLang="en-US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pic>
        <p:nvPicPr>
          <p:cNvPr id="17" name="図 16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E8B8F15B-F125-0365-F766-CB7D44498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68" y="2875280"/>
            <a:ext cx="1421962" cy="1584961"/>
          </a:xfrm>
          <a:prstGeom prst="rect">
            <a:avLst/>
          </a:prstGeom>
        </p:spPr>
      </p:pic>
      <p:pic>
        <p:nvPicPr>
          <p:cNvPr id="20" name="図 19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D6C5DE49-A268-9450-477F-20BAE49F7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58" y="2136298"/>
            <a:ext cx="2849109" cy="3056984"/>
          </a:xfrm>
          <a:prstGeom prst="rect">
            <a:avLst/>
          </a:prstGeom>
        </p:spPr>
      </p:pic>
      <p:pic>
        <p:nvPicPr>
          <p:cNvPr id="21" name="図 20" descr="ヒストグラム&#10;&#10;自動的に生成された説明">
            <a:extLst>
              <a:ext uri="{FF2B5EF4-FFF2-40B4-BE49-F238E27FC236}">
                <a16:creationId xmlns:a16="http://schemas.microsoft.com/office/drawing/2014/main" id="{98F43FA4-E681-2FA1-1A9F-0B7321A7C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02" y="2757991"/>
            <a:ext cx="2522743" cy="1876719"/>
          </a:xfrm>
          <a:prstGeom prst="rect">
            <a:avLst/>
          </a:prstGeom>
        </p:spPr>
      </p:pic>
      <p:pic>
        <p:nvPicPr>
          <p:cNvPr id="22" name="図 21" descr="グラフ, ヒストグラム&#10;&#10;自動的に生成された説明">
            <a:extLst>
              <a:ext uri="{FF2B5EF4-FFF2-40B4-BE49-F238E27FC236}">
                <a16:creationId xmlns:a16="http://schemas.microsoft.com/office/drawing/2014/main" id="{8BC9633E-E35A-2A9F-A981-543394928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5457" y="3046529"/>
            <a:ext cx="934974" cy="1299641"/>
          </a:xfrm>
          <a:prstGeom prst="rect">
            <a:avLst/>
          </a:prstGeom>
        </p:spPr>
      </p:pic>
      <p:pic>
        <p:nvPicPr>
          <p:cNvPr id="23" name="図 22" descr="グラフ, ヒストグラム&#10;&#10;自動的に生成された説明">
            <a:extLst>
              <a:ext uri="{FF2B5EF4-FFF2-40B4-BE49-F238E27FC236}">
                <a16:creationId xmlns:a16="http://schemas.microsoft.com/office/drawing/2014/main" id="{E6E1B899-BC07-7268-F9F3-F946CBE8F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31383" y="3014969"/>
            <a:ext cx="934974" cy="12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xit" presetSubtype="8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6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8F6062AE-889C-0465-4093-95125809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60A65B1-AD7A-94A8-CE01-7997DD149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30781C7-D4F8-2A21-F1B9-E7F53598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30" y="1662524"/>
            <a:ext cx="7253128" cy="1325563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4.</a:t>
            </a:r>
            <a:r>
              <a:rPr lang="ja-JP" altLang="en-US" sz="4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デモンストレーション</a:t>
            </a:r>
            <a:endParaRPr kumimoji="1" lang="ja-JP" altLang="en-US" sz="48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7C501514-68C1-F2FF-D448-F4FB453A05D9}"/>
              </a:ext>
            </a:extLst>
          </p:cNvPr>
          <p:cNvSpPr/>
          <p:nvPr/>
        </p:nvSpPr>
        <p:spPr>
          <a:xfrm>
            <a:off x="7235781" y="1396269"/>
            <a:ext cx="4217923" cy="4419494"/>
          </a:xfrm>
          <a:prstGeom prst="flowChartConnector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812713-FCCF-C2C7-EFAB-5C954E62E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2786" y="1793240"/>
            <a:ext cx="3555120" cy="3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3" grpId="0" animBg="1"/>
      <p:bldP spid="2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F9AD3D36-BEEC-7F44-5B9B-F7CA0EC8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F3C5D-9E9F-6C54-16DE-3C85E5053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20" name="タイトル 1">
            <a:extLst>
              <a:ext uri="{FF2B5EF4-FFF2-40B4-BE49-F238E27FC236}">
                <a16:creationId xmlns:a16="http://schemas.microsoft.com/office/drawing/2014/main" id="{CA8ACAAE-0976-4424-D8B0-183BCC32231A}"/>
              </a:ext>
            </a:extLst>
          </p:cNvPr>
          <p:cNvSpPr txBox="1">
            <a:spLocks/>
          </p:cNvSpPr>
          <p:nvPr/>
        </p:nvSpPr>
        <p:spPr>
          <a:xfrm>
            <a:off x="708230" y="1662524"/>
            <a:ext cx="72531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5.</a:t>
            </a:r>
            <a:r>
              <a:rPr lang="ja-JP" altLang="en-US" sz="48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チーム開発を通じて</a:t>
            </a: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50D34818-901A-BC00-6155-D70F2534F800}"/>
              </a:ext>
            </a:extLst>
          </p:cNvPr>
          <p:cNvSpPr/>
          <p:nvPr/>
        </p:nvSpPr>
        <p:spPr>
          <a:xfrm>
            <a:off x="7235781" y="1396269"/>
            <a:ext cx="4217923" cy="4419494"/>
          </a:xfrm>
          <a:prstGeom prst="flowChartConnector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812713-FCCF-C2C7-EFAB-5C954E62E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7182" y="2026520"/>
            <a:ext cx="3555120" cy="31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4" grpId="0" animBg="1"/>
      <p:bldP spid="2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91B16226-8CF1-AA91-3827-AD99A728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C56B71C-AAC9-A770-D4F7-EDABE278F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40FE-D074-D106-45AC-C996B2B41F23}"/>
              </a:ext>
            </a:extLst>
          </p:cNvPr>
          <p:cNvSpPr txBox="1">
            <a:spLocks/>
          </p:cNvSpPr>
          <p:nvPr/>
        </p:nvSpPr>
        <p:spPr>
          <a:xfrm>
            <a:off x="3987800" y="3389088"/>
            <a:ext cx="4216400" cy="254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0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増渕蒼真</a:t>
            </a:r>
            <a:endParaRPr lang="en-US" altLang="ja-JP" sz="20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 algn="ctr"/>
            <a:br>
              <a:rPr lang="en-US" altLang="ja-JP" sz="2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0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（アイテック・トレジャー・アンド・トラジャー株式会社）</a:t>
            </a:r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2B5737-EC8D-8359-6A58-6A567D5C6E5C}"/>
              </a:ext>
            </a:extLst>
          </p:cNvPr>
          <p:cNvSpPr txBox="1"/>
          <p:nvPr/>
        </p:nvSpPr>
        <p:spPr>
          <a:xfrm>
            <a:off x="7656419" y="1252244"/>
            <a:ext cx="4320836" cy="363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役職：チームリーダー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担当：おさんぽ画面、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データベース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成果：チーム運営の大変さ、　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新たな知識の取得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反省：体調を崩してしまい、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  <a:r>
              <a:rPr kumimoji="1"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迷惑をかけた</a:t>
            </a:r>
            <a:endParaRPr kumimoji="1" lang="ja-JP" altLang="en-US" sz="2400" dirty="0"/>
          </a:p>
        </p:txBody>
      </p:sp>
      <p:pic>
        <p:nvPicPr>
          <p:cNvPr id="16" name="図 15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4AE3B6D5-BBC4-A454-C45E-C0AAA8C19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92" y="923649"/>
            <a:ext cx="2390775" cy="2581275"/>
          </a:xfrm>
          <a:prstGeom prst="rect">
            <a:avLst/>
          </a:prstGeom>
        </p:spPr>
      </p:pic>
      <p:pic>
        <p:nvPicPr>
          <p:cNvPr id="18" name="図 1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704FF0F-7013-1455-6D01-7277809A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54" y="1191179"/>
            <a:ext cx="2238554" cy="42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38B62CC1-1A77-9126-9251-A792F671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D88757B-7279-6D6D-5789-7B9DDA381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218078-3CB2-1075-CD1E-F7675E1D66A8}"/>
              </a:ext>
            </a:extLst>
          </p:cNvPr>
          <p:cNvSpPr txBox="1">
            <a:spLocks/>
          </p:cNvSpPr>
          <p:nvPr/>
        </p:nvSpPr>
        <p:spPr>
          <a:xfrm>
            <a:off x="3684517" y="3528440"/>
            <a:ext cx="4254741" cy="1873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31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矢野実佳</a:t>
            </a:r>
            <a:endParaRPr lang="en-US" altLang="ja-JP" sz="31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 algn="ctr"/>
            <a:br>
              <a:rPr lang="en-US" altLang="ja-JP" sz="31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31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（株式会社</a:t>
            </a:r>
            <a:r>
              <a:rPr lang="en-US" altLang="ja-JP" sz="31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YSL</a:t>
            </a:r>
            <a:r>
              <a:rPr lang="ja-JP" altLang="en-US" sz="31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ソリューション）</a:t>
            </a:r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D9EA19-2048-27E5-A39D-2D7FF0A106F5}"/>
              </a:ext>
            </a:extLst>
          </p:cNvPr>
          <p:cNvSpPr txBox="1"/>
          <p:nvPr/>
        </p:nvSpPr>
        <p:spPr>
          <a:xfrm>
            <a:off x="7880070" y="1387754"/>
            <a:ext cx="4097185" cy="363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役職：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DBA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担当：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DAO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、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model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の作成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全キャラデザイン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成果：助け合いの精神が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身についた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反省：先を見据えた行動が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取れなかった</a:t>
            </a:r>
            <a:endParaRPr kumimoji="1" lang="ja-JP" altLang="en-US" sz="2400" dirty="0"/>
          </a:p>
        </p:txBody>
      </p:sp>
      <p:pic>
        <p:nvPicPr>
          <p:cNvPr id="5" name="図 4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861D037B-6AD9-6670-C8DB-133E839D3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74" y="646967"/>
            <a:ext cx="2818270" cy="32007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6AB9E13-B645-FB1F-221F-90D275171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163" y="3191002"/>
            <a:ext cx="2061425" cy="265040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4320C0F-A6DF-7E1B-0FF7-B89A8E00F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" y="792643"/>
            <a:ext cx="2187116" cy="2870958"/>
          </a:xfrm>
          <a:prstGeom prst="rect">
            <a:avLst/>
          </a:prstGeom>
        </p:spPr>
      </p:pic>
      <p:pic>
        <p:nvPicPr>
          <p:cNvPr id="8" name="グラフィックス 7" descr="戻る 単色塗りつぶし">
            <a:extLst>
              <a:ext uri="{FF2B5EF4-FFF2-40B4-BE49-F238E27FC236}">
                <a16:creationId xmlns:a16="http://schemas.microsoft.com/office/drawing/2014/main" id="{48BA98EC-4E6B-E3C1-2A45-B9CF516D7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452600">
            <a:off x="991347" y="3817399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951523-8332-6294-279E-1BAD8497E2A0}"/>
              </a:ext>
            </a:extLst>
          </p:cNvPr>
          <p:cNvSpPr txBox="1"/>
          <p:nvPr/>
        </p:nvSpPr>
        <p:spPr>
          <a:xfrm>
            <a:off x="470960" y="4563495"/>
            <a:ext cx="189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三日連続でカロリーを入力しないと</a:t>
            </a:r>
            <a:r>
              <a:rPr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…</a:t>
            </a:r>
            <a:endParaRPr kumimoji="1" lang="ja-JP" altLang="en-US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9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D7A3D772-D48D-C20B-2127-F90D1958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EDC919A-7B4F-176A-DD04-52B6D1595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EFE495A-BB0C-143F-C196-85204EEC9DB4}"/>
              </a:ext>
            </a:extLst>
          </p:cNvPr>
          <p:cNvSpPr txBox="1">
            <a:spLocks/>
          </p:cNvSpPr>
          <p:nvPr/>
        </p:nvSpPr>
        <p:spPr>
          <a:xfrm>
            <a:off x="4051363" y="3002103"/>
            <a:ext cx="3484880" cy="29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sz="31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2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三浦拓海</a:t>
            </a:r>
            <a:endParaRPr lang="en-US" altLang="ja-JP" sz="2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 algn="ctr"/>
            <a:br>
              <a:rPr lang="en-US" altLang="ja-JP" sz="22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2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（株式会社ハウズ・プラン）</a:t>
            </a:r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D55074-CA81-00BB-F976-882410F3C553}"/>
              </a:ext>
            </a:extLst>
          </p:cNvPr>
          <p:cNvSpPr txBox="1"/>
          <p:nvPr/>
        </p:nvSpPr>
        <p:spPr>
          <a:xfrm>
            <a:off x="7087226" y="1438194"/>
            <a:ext cx="4743335" cy="363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役職：品質管理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担当：グラフ画面、図鑑画面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成果：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JSP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と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CSS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のデザインの知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識が身についた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反省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  <a:sym typeface="Wingdings" panose="05000000000000000000" pitchFamily="2" charset="2"/>
              </a:rPr>
              <a:t>：意見を出しすぎて他のメ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  <a:sym typeface="Wingdings" panose="05000000000000000000" pitchFamily="2" charset="2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  <a:sym typeface="Wingdings" panose="05000000000000000000" pitchFamily="2" charset="2"/>
              </a:rPr>
              <a:t>ンバーのアイデアをつぶ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  <a:sym typeface="Wingdings" panose="05000000000000000000" pitchFamily="2" charset="2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  <a:sym typeface="Wingdings" panose="05000000000000000000" pitchFamily="2" charset="2"/>
              </a:rPr>
              <a:t>してしまった気がする</a:t>
            </a:r>
            <a:endParaRPr kumimoji="1" lang="ja-JP" altLang="en-US" sz="3600" dirty="0"/>
          </a:p>
        </p:txBody>
      </p:sp>
      <p:pic>
        <p:nvPicPr>
          <p:cNvPr id="16" name="図 15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F24E0D2F-0674-4A7D-C1E9-6977888B9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16" y="923649"/>
            <a:ext cx="2466975" cy="2647950"/>
          </a:xfrm>
          <a:prstGeom prst="rect">
            <a:avLst/>
          </a:prstGeom>
        </p:spPr>
      </p:pic>
      <p:pic>
        <p:nvPicPr>
          <p:cNvPr id="20" name="図 1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F4CDECE-5EAD-912B-A4A0-0FC643175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5" y="888089"/>
            <a:ext cx="2150848" cy="409374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C9C3B0-CFD7-96A5-71C2-D23CEC397A93}"/>
              </a:ext>
            </a:extLst>
          </p:cNvPr>
          <p:cNvSpPr/>
          <p:nvPr/>
        </p:nvSpPr>
        <p:spPr>
          <a:xfrm>
            <a:off x="1962179" y="1293772"/>
            <a:ext cx="1046501" cy="203200"/>
          </a:xfrm>
          <a:prstGeom prst="rect">
            <a:avLst/>
          </a:prstGeom>
          <a:solidFill>
            <a:srgbClr val="F2CFEE"/>
          </a:solidFill>
          <a:ln>
            <a:solidFill>
              <a:srgbClr val="F2CF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satou</a:t>
            </a:r>
            <a:endParaRPr kumimoji="1" lang="ja-JP" altLang="en-US" sz="1000" dirty="0">
              <a:solidFill>
                <a:schemeClr val="tx1"/>
              </a:solidFill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97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66B3426A-C7E3-7B48-76DE-C6D57BAB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77CC0F8-B666-4121-ADBB-10D320A71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C922C79-6918-290B-6B3F-4DAF039C246F}"/>
              </a:ext>
            </a:extLst>
          </p:cNvPr>
          <p:cNvSpPr txBox="1">
            <a:spLocks/>
          </p:cNvSpPr>
          <p:nvPr/>
        </p:nvSpPr>
        <p:spPr>
          <a:xfrm>
            <a:off x="2893809" y="3394501"/>
            <a:ext cx="5820697" cy="29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2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ロペス・アントニー</a:t>
            </a:r>
            <a:endParaRPr lang="en-US" altLang="ja-JP" sz="2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 algn="ctr"/>
            <a:br>
              <a:rPr lang="en-US" altLang="ja-JP" sz="22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2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（株式会社</a:t>
            </a:r>
            <a:r>
              <a:rPr lang="en-US" altLang="ja-JP" sz="22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K</a:t>
            </a:r>
            <a:r>
              <a:rPr lang="ja-JP" altLang="en-US" sz="22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・システムソリューション）</a:t>
            </a:r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CB9DC4-022F-E69A-EA23-948C21CAE67A}"/>
              </a:ext>
            </a:extLst>
          </p:cNvPr>
          <p:cNvSpPr txBox="1"/>
          <p:nvPr/>
        </p:nvSpPr>
        <p:spPr>
          <a:xfrm>
            <a:off x="7786933" y="1313613"/>
            <a:ext cx="4512439" cy="363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役職：機能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担当：消費カロリー画面、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おさんぽ画面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成果：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Java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コードによる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	</a:t>
            </a: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データベース接続　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反省：適切な時間管理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  <a:endParaRPr kumimoji="1" lang="ja-JP" altLang="en-US" sz="2400" dirty="0"/>
          </a:p>
        </p:txBody>
      </p:sp>
      <p:pic>
        <p:nvPicPr>
          <p:cNvPr id="16" name="図 15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62120C6A-02B8-1FA4-740D-4F9E42264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57" y="926058"/>
            <a:ext cx="2534403" cy="2721444"/>
          </a:xfrm>
          <a:prstGeom prst="rect">
            <a:avLst/>
          </a:prstGeom>
        </p:spPr>
      </p:pic>
      <p:pic>
        <p:nvPicPr>
          <p:cNvPr id="18" name="図 1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091D88A-1115-546F-63D4-514EFD8604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24" y="1011227"/>
            <a:ext cx="2194401" cy="41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B615FFF-15CE-8A97-5507-D8E4B6E5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28" y="0"/>
            <a:ext cx="9534144" cy="6858000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2FCE82CD-11DB-A4FB-A4DA-5B60256CF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マイスター</a:t>
            </a:r>
            <a:endParaRPr kumimoji="1"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増渕　鈴木　矢野　三浦　ロペス　水戸部</a:t>
            </a:r>
            <a:endParaRPr kumimoji="1" lang="ja-JP" altLang="en-US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AE16557-C661-417A-B4A8-E7934DD5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0581" y="604018"/>
            <a:ext cx="4830838" cy="26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AB687FB1-6B84-CC7A-7E3B-58798EC5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F7BE3E9-EEFC-AA23-1694-62759DE83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66A5DF-5C34-E75E-3424-08131A324689}"/>
              </a:ext>
            </a:extLst>
          </p:cNvPr>
          <p:cNvSpPr txBox="1">
            <a:spLocks/>
          </p:cNvSpPr>
          <p:nvPr/>
        </p:nvSpPr>
        <p:spPr>
          <a:xfrm>
            <a:off x="2952377" y="3335908"/>
            <a:ext cx="5820697" cy="29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sz="33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5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鈴木唯希</a:t>
            </a:r>
            <a:endParaRPr lang="en-US" altLang="ja-JP" sz="25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 algn="ctr"/>
            <a:br>
              <a:rPr lang="en-US" altLang="ja-JP" sz="25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5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（大成ネット株式会社）</a:t>
            </a:r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3D1BFC-CC94-31C5-1C18-0549ED3C6265}"/>
              </a:ext>
            </a:extLst>
          </p:cNvPr>
          <p:cNvSpPr txBox="1"/>
          <p:nvPr/>
        </p:nvSpPr>
        <p:spPr>
          <a:xfrm>
            <a:off x="7162800" y="1100420"/>
            <a:ext cx="456036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役職：副リーダー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担当：メイン画面、モーダルウィンドウ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成果：サーブレットを使って、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データの送受信が出来た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反省：時間が足りなく、実装出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来ない機能があった</a:t>
            </a:r>
            <a:br>
              <a:rPr lang="en-US" altLang="ja-JP" sz="36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en-US" altLang="ja-JP" sz="36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  <a:endParaRPr kumimoji="1" lang="ja-JP" altLang="en-US" sz="3600" dirty="0"/>
          </a:p>
        </p:txBody>
      </p:sp>
      <p:pic>
        <p:nvPicPr>
          <p:cNvPr id="5" name="図 4" descr="正方形 が含まれている画像&#10;&#10;自動的に生成された説明">
            <a:extLst>
              <a:ext uri="{FF2B5EF4-FFF2-40B4-BE49-F238E27FC236}">
                <a16:creationId xmlns:a16="http://schemas.microsoft.com/office/drawing/2014/main" id="{5404CE52-49A6-FD2E-6119-68F9374D8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47" y="976745"/>
            <a:ext cx="2428874" cy="2615710"/>
          </a:xfrm>
          <a:prstGeom prst="rect">
            <a:avLst/>
          </a:prstGeom>
        </p:spPr>
      </p:pic>
      <p:pic>
        <p:nvPicPr>
          <p:cNvPr id="16" name="図 15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DA567FF6-5960-584F-F73C-26D7ED1E3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32" y="1024884"/>
            <a:ext cx="2155201" cy="41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129A31C6-2802-2410-55BA-B30A9237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6B3E0E2-FA7A-BD0C-8B72-6CF166DCFA0B}"/>
              </a:ext>
            </a:extLst>
          </p:cNvPr>
          <p:cNvSpPr txBox="1">
            <a:spLocks/>
          </p:cNvSpPr>
          <p:nvPr/>
        </p:nvSpPr>
        <p:spPr>
          <a:xfrm>
            <a:off x="3526641" y="3490867"/>
            <a:ext cx="4318000" cy="218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sz="40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5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水戸部良祐</a:t>
            </a:r>
            <a:endParaRPr lang="en-US" altLang="ja-JP" sz="25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 algn="ctr"/>
            <a:br>
              <a:rPr lang="en-US" altLang="ja-JP" sz="25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5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（大成ネット株式会社）</a:t>
            </a:r>
            <a:br>
              <a:rPr lang="en-US" altLang="ja-JP" sz="33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br>
              <a:rPr lang="en-US" altLang="ja-JP" sz="37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0A532-CC48-ECA5-5601-5F582BA2CDA2}"/>
              </a:ext>
            </a:extLst>
          </p:cNvPr>
          <p:cNvSpPr txBox="1"/>
          <p:nvPr/>
        </p:nvSpPr>
        <p:spPr>
          <a:xfrm>
            <a:off x="7225286" y="970219"/>
            <a:ext cx="45960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役職：機能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担当：ログイン画面、新規登録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画面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成果：以前よりもコーディング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がわかるようになった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反省：実力不足で、他のメン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バーに手伝ってもらうこと</a:t>
            </a:r>
            <a:endParaRPr lang="en-US" altLang="ja-JP" sz="2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が多かった</a:t>
            </a:r>
            <a:br>
              <a:rPr lang="en-US" altLang="ja-JP" sz="2400" dirty="0">
                <a:latin typeface="PixelMplus12" panose="020B0509020203020207" pitchFamily="49" charset="-128"/>
                <a:ea typeface="PixelMplus12" panose="020B0509020203020207" pitchFamily="49" charset="-128"/>
              </a:rPr>
            </a:br>
            <a:r>
              <a:rPr lang="en-US" altLang="ja-JP" sz="36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  <a:endParaRPr kumimoji="1" lang="ja-JP" altLang="en-US" sz="3600" dirty="0"/>
          </a:p>
        </p:txBody>
      </p:sp>
      <p:pic>
        <p:nvPicPr>
          <p:cNvPr id="5" name="図 4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B4EF50EC-BB46-C0DC-AE54-0A2E5200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74" y="976745"/>
            <a:ext cx="2408595" cy="2597328"/>
          </a:xfrm>
          <a:prstGeom prst="rect">
            <a:avLst/>
          </a:prstGeom>
        </p:spPr>
      </p:pic>
      <p:pic>
        <p:nvPicPr>
          <p:cNvPr id="16" name="図 1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31309A6-58AF-2E52-99DB-72F54EAEE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22" y="1197547"/>
            <a:ext cx="2262894" cy="43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F03A4-B08C-53B1-5639-2C8F3AA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13" y="679757"/>
            <a:ext cx="56510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  <a:t>失敗集</a:t>
            </a:r>
            <a:br>
              <a:rPr kumimoji="1"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</a:br>
            <a:br>
              <a:rPr kumimoji="1"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</a:br>
            <a:br>
              <a:rPr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</a:br>
            <a:br>
              <a:rPr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</a:br>
            <a:r>
              <a:rPr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  <a:t>．グラフが伸びちゃう</a:t>
            </a:r>
            <a:br>
              <a:rPr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</a:br>
            <a:br>
              <a:rPr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</a:br>
            <a:br>
              <a:rPr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</a:br>
            <a:br>
              <a:rPr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</a:br>
            <a:r>
              <a:rPr lang="en-US" altLang="ja-JP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  <a:t>2</a:t>
            </a:r>
            <a:r>
              <a:rPr lang="ja-JP" altLang="en-US" dirty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  <a:t>．</a:t>
            </a:r>
            <a:endParaRPr kumimoji="1" lang="ja-JP" altLang="en-US" dirty="0">
              <a:solidFill>
                <a:schemeClr val="bg1"/>
              </a:solidFill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pic>
        <p:nvPicPr>
          <p:cNvPr id="3" name="エンドレススクロール">
            <a:hlinkClick r:id="" action="ppaction://media"/>
            <a:extLst>
              <a:ext uri="{FF2B5EF4-FFF2-40B4-BE49-F238E27FC236}">
                <a16:creationId xmlns:a16="http://schemas.microsoft.com/office/drawing/2014/main" id="{C3D14779-421B-8821-429F-E2AA9C8B07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1040" y="321843"/>
            <a:ext cx="3525520" cy="62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0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F03A4-B08C-53B1-5639-2C8F3AA8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EDB473-9B17-7177-1D29-C337ACC8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671" y="2356567"/>
            <a:ext cx="10515600" cy="1969627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本アプリの作成にあたって、指導して頂いたウェビナー講師の冨原講師、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クラス講師の一戸講師に心から御礼申し上げます。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 algn="ctr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また、この研修に参加させてくださった株式会社</a:t>
            </a:r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SE</a:t>
            </a: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プラスの皆様、各所属企業の皆様にも厚く御礼申し上げます</a:t>
            </a:r>
            <a:r>
              <a:rPr kumimoji="1" lang="ja-JP" altLang="en-US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819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8D18B-753B-810A-00DC-1DB274EA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78" y="69895"/>
            <a:ext cx="10515600" cy="225025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ご清聴ありがとうございました</a:t>
            </a:r>
          </a:p>
        </p:txBody>
      </p:sp>
      <p:pic>
        <p:nvPicPr>
          <p:cNvPr id="8" name="図 7" descr="時計, 消火栓 が含まれている画像&#10;&#10;自動的に生成された説明">
            <a:extLst>
              <a:ext uri="{FF2B5EF4-FFF2-40B4-BE49-F238E27FC236}">
                <a16:creationId xmlns:a16="http://schemas.microsoft.com/office/drawing/2014/main" id="{21087D13-EBAD-EB3F-E0CA-27F43CFF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88" y="2039143"/>
            <a:ext cx="2263890" cy="2972753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9AE5DB87-909C-72E8-37C4-283AD4E90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93" y="5133996"/>
            <a:ext cx="2181225" cy="1535164"/>
          </a:xfrm>
          <a:prstGeom prst="rect">
            <a:avLst/>
          </a:prstGeom>
        </p:spPr>
      </p:pic>
      <p:pic>
        <p:nvPicPr>
          <p:cNvPr id="12" name="図 11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29BC041B-CE81-FC30-5D68-85E53109D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42" y="3957233"/>
            <a:ext cx="3073642" cy="2830872"/>
          </a:xfrm>
          <a:prstGeom prst="rect">
            <a:avLst/>
          </a:prstGeom>
        </p:spPr>
      </p:pic>
      <p:pic>
        <p:nvPicPr>
          <p:cNvPr id="14" name="図 1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738B7EF5-C8AA-2783-C934-FBDD3152F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613" y="2085258"/>
            <a:ext cx="3620347" cy="3216952"/>
          </a:xfrm>
          <a:prstGeom prst="rect">
            <a:avLst/>
          </a:prstGeom>
        </p:spPr>
      </p:pic>
      <p:pic>
        <p:nvPicPr>
          <p:cNvPr id="16" name="図 1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F7196BF-C0B1-6B3C-76A8-D9A23E5C7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7" y="2763132"/>
            <a:ext cx="1581823" cy="17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8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6FC4197-9F03-614A-E7FC-F7D1B111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30" y="0"/>
            <a:ext cx="953854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DADA103-0EF8-DD5B-9D60-58E6EF0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95061"/>
            <a:ext cx="10515600" cy="1325563"/>
          </a:xfrm>
        </p:spPr>
        <p:txBody>
          <a:bodyPr/>
          <a:lstStyle/>
          <a:p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C2635E-AA2E-E19F-277E-448371B6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355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1</a:t>
            </a: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．名前の由来</a:t>
            </a:r>
            <a:endParaRPr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r>
              <a:rPr kumimoji="1"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2</a:t>
            </a:r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．背景と目的</a:t>
            </a:r>
            <a:endParaRPr kumimoji="1"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3</a:t>
            </a: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．アプリ概要</a:t>
            </a:r>
            <a:endParaRPr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r>
              <a:rPr kumimoji="1"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4</a:t>
            </a:r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．デモンストレーション</a:t>
            </a:r>
            <a:endParaRPr kumimoji="1"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5</a:t>
            </a: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．チーム開発を通じて</a:t>
            </a:r>
            <a:endParaRPr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6</a:t>
            </a: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．謝辞</a:t>
            </a:r>
            <a:endParaRPr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20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E6CEFC3C-6461-F89D-D780-DAB2AE4B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3D9E41-0C69-D5FA-E0F7-A107D3CF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CAC2EEBE-E5D5-7494-DC85-DBF01DFB0779}"/>
              </a:ext>
            </a:extLst>
          </p:cNvPr>
          <p:cNvSpPr/>
          <p:nvPr/>
        </p:nvSpPr>
        <p:spPr>
          <a:xfrm>
            <a:off x="7235781" y="1396269"/>
            <a:ext cx="4217923" cy="4419494"/>
          </a:xfrm>
          <a:prstGeom prst="flowChartConnector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1AA31D6-E1F3-D097-18E9-11175F794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62" y="2086556"/>
            <a:ext cx="2412403" cy="2684888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E7C7BD39-C91F-F0FE-F3AE-5D4E5C61785B}"/>
              </a:ext>
            </a:extLst>
          </p:cNvPr>
          <p:cNvSpPr txBox="1">
            <a:spLocks/>
          </p:cNvSpPr>
          <p:nvPr/>
        </p:nvSpPr>
        <p:spPr>
          <a:xfrm>
            <a:off x="716935" y="1720471"/>
            <a:ext cx="51745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1.</a:t>
            </a:r>
            <a:r>
              <a:rPr lang="ja-JP" altLang="en-US" sz="60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名前の由来</a:t>
            </a:r>
          </a:p>
        </p:txBody>
      </p:sp>
    </p:spTree>
    <p:extLst>
      <p:ext uri="{BB962C8B-B14F-4D97-AF65-F5344CB8AC3E}">
        <p14:creationId xmlns:p14="http://schemas.microsoft.com/office/powerpoint/2010/main" val="182551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D4162F02-A2AA-5C11-45AB-16A37B76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DADA103-0EF8-DD5B-9D60-58E6EF0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99" y="818093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・ふぃたごっちの名前の由来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C2635E-AA2E-E19F-277E-448371B6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544"/>
            <a:ext cx="10515600" cy="70126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フィットネス　</a:t>
            </a:r>
            <a:r>
              <a:rPr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×</a:t>
            </a: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　た〇ごっち　＝　ふぃたごっち！</a:t>
            </a:r>
            <a:endParaRPr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おもちゃ, 人形, 挿絵 が含まれている画像&#10;&#10;自動的に生成された説明">
            <a:extLst>
              <a:ext uri="{FF2B5EF4-FFF2-40B4-BE49-F238E27FC236}">
                <a16:creationId xmlns:a16="http://schemas.microsoft.com/office/drawing/2014/main" id="{0F80F5A4-0015-1C46-5412-51BDC3AFC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929760"/>
            <a:ext cx="2017457" cy="2017457"/>
          </a:xfrm>
          <a:prstGeom prst="rect">
            <a:avLst/>
          </a:prstGeom>
        </p:spPr>
      </p:pic>
      <p:sp>
        <p:nvSpPr>
          <p:cNvPr id="11" name="乗算記号 10">
            <a:extLst>
              <a:ext uri="{FF2B5EF4-FFF2-40B4-BE49-F238E27FC236}">
                <a16:creationId xmlns:a16="http://schemas.microsoft.com/office/drawing/2014/main" id="{440DFE43-1E3B-CBC1-F339-F40DC1E5BB2A}"/>
              </a:ext>
            </a:extLst>
          </p:cNvPr>
          <p:cNvSpPr/>
          <p:nvPr/>
        </p:nvSpPr>
        <p:spPr>
          <a:xfrm>
            <a:off x="3035059" y="3565784"/>
            <a:ext cx="1248696" cy="1125793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57EE6A-A387-5999-3780-A25E9BDCB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4344" y="3368525"/>
            <a:ext cx="2724098" cy="1495425"/>
          </a:xfrm>
          <a:prstGeom prst="rect">
            <a:avLst/>
          </a:prstGeom>
        </p:spPr>
      </p:pic>
      <p:sp>
        <p:nvSpPr>
          <p:cNvPr id="6" name="次の値と等しい 5">
            <a:extLst>
              <a:ext uri="{FF2B5EF4-FFF2-40B4-BE49-F238E27FC236}">
                <a16:creationId xmlns:a16="http://schemas.microsoft.com/office/drawing/2014/main" id="{D79F447F-E335-5D1A-517C-8CC9AB01F66B}"/>
              </a:ext>
            </a:extLst>
          </p:cNvPr>
          <p:cNvSpPr/>
          <p:nvPr/>
        </p:nvSpPr>
        <p:spPr>
          <a:xfrm>
            <a:off x="6874402" y="3701286"/>
            <a:ext cx="914400" cy="9144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DE5405E-4018-6981-39A3-DD283E8E7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64" y="3216518"/>
            <a:ext cx="1286054" cy="158137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6399D5E-24BE-E08F-DA02-32BEAED0C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xit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11" grpId="0" animBg="1"/>
      <p:bldP spid="11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3EDAABB7-2D02-8D35-AFF3-D3075638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FA1829F-6CB4-F0A5-C9FF-85A386B8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17" name="コンテンツ プレースホルダー 4">
            <a:extLst>
              <a:ext uri="{FF2B5EF4-FFF2-40B4-BE49-F238E27FC236}">
                <a16:creationId xmlns:a16="http://schemas.microsoft.com/office/drawing/2014/main" id="{38F23157-705D-07D5-BD80-83D5D79A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ea typeface="PixelMplus10" panose="020B0509020203020207" pitchFamily="49" charset="-128"/>
              </a:rPr>
              <a:t>      </a:t>
            </a:r>
          </a:p>
          <a:p>
            <a:pPr marL="0" indent="0">
              <a:buNone/>
            </a:pPr>
            <a:r>
              <a:rPr lang="en-US" altLang="ja-JP" dirty="0">
                <a:ea typeface="PixelMplus10" panose="020B0509020203020207" pitchFamily="49" charset="-128"/>
              </a:rPr>
              <a:t>      </a:t>
            </a:r>
            <a:r>
              <a:rPr lang="en-US" altLang="ja-JP" sz="3600" dirty="0" err="1">
                <a:latin typeface="PixelMplus12" panose="020B0509020203020207" pitchFamily="49" charset="-128"/>
                <a:ea typeface="PixelMplus12" panose="020B0509020203020207" pitchFamily="49" charset="-128"/>
              </a:rPr>
              <a:t>ika</a:t>
            </a:r>
            <a:r>
              <a:rPr lang="en-US" altLang="ja-JP" sz="36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3600" dirty="0">
                <a:ea typeface="PixelMplus10" panose="020B0509020203020207" pitchFamily="49" charset="-128"/>
              </a:rPr>
              <a:t> </a:t>
            </a:r>
            <a:r>
              <a:rPr lang="en-US" altLang="ja-JP" dirty="0">
                <a:ea typeface="PixelMplus10" panose="020B0509020203020207" pitchFamily="49" charset="-128"/>
              </a:rPr>
              <a:t>      </a:t>
            </a:r>
            <a:r>
              <a:rPr lang="en-US" altLang="ja-JP" dirty="0"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dirty="0">
                <a:ea typeface="PixelMplus10" panose="020B0509020203020207" pitchFamily="49" charset="-128"/>
              </a:rPr>
              <a:t>     </a:t>
            </a:r>
            <a:r>
              <a:rPr lang="ja-JP" altLang="en-US" dirty="0">
                <a:ea typeface="PixelMplus10" panose="020B0509020203020207" pitchFamily="49" charset="-128"/>
              </a:rPr>
              <a:t>　　</a:t>
            </a:r>
            <a:r>
              <a:rPr lang="en-US" altLang="ja-JP" sz="3600" dirty="0" err="1">
                <a:latin typeface="PixelMplus12" panose="020B0509020203020207" pitchFamily="49" charset="-128"/>
                <a:ea typeface="PixelMplus12" panose="020B0509020203020207" pitchFamily="49" charset="-128"/>
              </a:rPr>
              <a:t>ouma</a:t>
            </a:r>
            <a:r>
              <a:rPr lang="en-US" altLang="ja-JP" sz="3600" dirty="0">
                <a:ea typeface="PixelMplus10" panose="020B0509020203020207" pitchFamily="49" charset="-128"/>
              </a:rPr>
              <a:t>  </a:t>
            </a:r>
            <a:r>
              <a:rPr lang="en-US" altLang="ja-JP" dirty="0">
                <a:ea typeface="PixelMplus10" panose="020B0509020203020207" pitchFamily="49" charset="-128"/>
              </a:rPr>
              <a:t>             </a:t>
            </a:r>
            <a:r>
              <a:rPr lang="ja-JP" altLang="en-US" dirty="0">
                <a:ea typeface="PixelMplus10" panose="020B0509020203020207" pitchFamily="49" charset="-128"/>
              </a:rPr>
              <a:t>　　</a:t>
            </a:r>
            <a:r>
              <a:rPr lang="en-US" altLang="ja-JP" sz="3600" dirty="0">
                <a:ea typeface="PixelMplus10" panose="020B0509020203020207" pitchFamily="49" charset="-128"/>
              </a:rPr>
              <a:t> </a:t>
            </a:r>
            <a:r>
              <a:rPr lang="en-US" altLang="ja-JP" sz="3600" dirty="0" err="1">
                <a:latin typeface="PixelMplus12" panose="020B0509020203020207" pitchFamily="49" charset="-128"/>
                <a:ea typeface="PixelMplus12" panose="020B0509020203020207" pitchFamily="49" charset="-128"/>
              </a:rPr>
              <a:t>nthony</a:t>
            </a:r>
            <a:r>
              <a:rPr lang="en-US" altLang="ja-JP" sz="3600" dirty="0">
                <a:ea typeface="PixelMplus10" panose="020B0509020203020207" pitchFamily="49" charset="-128"/>
              </a:rPr>
              <a:t>        </a:t>
            </a:r>
            <a:endParaRPr lang="en-US" altLang="ja-JP" sz="36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  <a:p>
            <a:pPr marL="0" indent="0">
              <a:buNone/>
            </a:pPr>
            <a:r>
              <a:rPr lang="ja-JP" altLang="en-US" sz="54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　　　</a:t>
            </a:r>
            <a:r>
              <a:rPr lang="en-US" altLang="ja-JP" sz="3600" dirty="0" err="1">
                <a:latin typeface="PixelMplus12" panose="020B0509020203020207" pitchFamily="49" charset="-128"/>
                <a:ea typeface="PixelMplus12" panose="020B0509020203020207" pitchFamily="49" charset="-128"/>
              </a:rPr>
              <a:t>uiki</a:t>
            </a:r>
            <a:r>
              <a:rPr lang="en-US" altLang="ja-JP" sz="36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          </a:t>
            </a:r>
            <a:r>
              <a:rPr lang="en-US" altLang="ja-JP" sz="3600" dirty="0" err="1">
                <a:latin typeface="PixelMplus12" panose="020B0509020203020207" pitchFamily="49" charset="-128"/>
                <a:ea typeface="PixelMplus12" panose="020B0509020203020207" pitchFamily="49" charset="-128"/>
              </a:rPr>
              <a:t>akumi</a:t>
            </a:r>
            <a:r>
              <a:rPr lang="en-US" altLang="ja-JP" sz="3600" dirty="0">
                <a:latin typeface="PixelMplus12" panose="020B0509020203020207" pitchFamily="49" charset="-128"/>
                <a:ea typeface="PixelMplus12" panose="020B0509020203020207" pitchFamily="49" charset="-128"/>
              </a:rPr>
              <a:t>          </a:t>
            </a:r>
            <a:r>
              <a:rPr lang="en-US" altLang="ja-JP" sz="3600" dirty="0" err="1">
                <a:latin typeface="PixelMplus12" panose="020B0509020203020207" pitchFamily="49" charset="-128"/>
                <a:ea typeface="PixelMplus12" panose="020B0509020203020207" pitchFamily="49" charset="-128"/>
              </a:rPr>
              <a:t>yosuke</a:t>
            </a:r>
            <a:endParaRPr lang="en-US" altLang="ja-JP" sz="54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02CA83-1E70-AFFD-B5C2-1E432C912580}"/>
              </a:ext>
            </a:extLst>
          </p:cNvPr>
          <p:cNvSpPr/>
          <p:nvPr/>
        </p:nvSpPr>
        <p:spPr>
          <a:xfrm>
            <a:off x="922332" y="2044005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M</a:t>
            </a:r>
            <a:endParaRPr kumimoji="1" lang="ja-JP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40FEB92-9AAE-2929-EA63-241CB3836690}"/>
              </a:ext>
            </a:extLst>
          </p:cNvPr>
          <p:cNvSpPr/>
          <p:nvPr/>
        </p:nvSpPr>
        <p:spPr>
          <a:xfrm>
            <a:off x="2511785" y="2881319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Y</a:t>
            </a:r>
            <a:endParaRPr kumimoji="1" lang="ja-JP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209ACD-5358-E2D7-4C91-C434E4EE2A97}"/>
              </a:ext>
            </a:extLst>
          </p:cNvPr>
          <p:cNvSpPr/>
          <p:nvPr/>
        </p:nvSpPr>
        <p:spPr>
          <a:xfrm>
            <a:off x="3799930" y="2031264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S</a:t>
            </a:r>
            <a:endParaRPr kumimoji="1" lang="ja-JP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57A6A9-DAC6-B7F6-0CCE-396D2FF9F180}"/>
              </a:ext>
            </a:extLst>
          </p:cNvPr>
          <p:cNvSpPr/>
          <p:nvPr/>
        </p:nvSpPr>
        <p:spPr>
          <a:xfrm>
            <a:off x="5738972" y="2881319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T</a:t>
            </a:r>
            <a:endParaRPr kumimoji="1" lang="ja-JP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CFCAAC-5349-A2FB-A1C5-F26EB5892ACA}"/>
              </a:ext>
            </a:extLst>
          </p:cNvPr>
          <p:cNvSpPr/>
          <p:nvPr/>
        </p:nvSpPr>
        <p:spPr>
          <a:xfrm>
            <a:off x="7343872" y="2044005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A</a:t>
            </a:r>
            <a:endParaRPr kumimoji="1" lang="ja-JP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848E279-C91D-D4DC-0F00-5AEAE6DCEA2C}"/>
              </a:ext>
            </a:extLst>
          </p:cNvPr>
          <p:cNvSpPr/>
          <p:nvPr/>
        </p:nvSpPr>
        <p:spPr>
          <a:xfrm>
            <a:off x="9083378" y="2881319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R</a:t>
            </a:r>
            <a:endParaRPr kumimoji="1" lang="ja-JP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8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3" grpId="0"/>
      <p:bldP spid="4" grpId="0"/>
      <p:bldP spid="5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E588F95-8F2E-294A-A624-8347EC5D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7430AE-90C5-8262-3168-08B7A2BF5B2D}"/>
              </a:ext>
            </a:extLst>
          </p:cNvPr>
          <p:cNvSpPr/>
          <p:nvPr/>
        </p:nvSpPr>
        <p:spPr>
          <a:xfrm>
            <a:off x="3595261" y="2856769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M</a:t>
            </a:r>
            <a:endParaRPr kumimoji="1" lang="ja-JP" altLang="en-US" sz="9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754459-A3EE-157E-FA57-8B30B32B9030}"/>
              </a:ext>
            </a:extLst>
          </p:cNvPr>
          <p:cNvSpPr/>
          <p:nvPr/>
        </p:nvSpPr>
        <p:spPr>
          <a:xfrm>
            <a:off x="4276641" y="2856769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6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Y</a:t>
            </a:r>
            <a:endParaRPr kumimoji="1" lang="ja-JP" altLang="en-US" sz="9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490DF-B2D9-4C1B-61C0-E35E44EF935D}"/>
              </a:ext>
            </a:extLst>
          </p:cNvPr>
          <p:cNvSpPr/>
          <p:nvPr/>
        </p:nvSpPr>
        <p:spPr>
          <a:xfrm>
            <a:off x="4984353" y="2844727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S</a:t>
            </a:r>
            <a:endParaRPr kumimoji="1" lang="ja-JP" altLang="en-US" sz="9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B4138A-D6BF-884A-2033-3F190500219D}"/>
              </a:ext>
            </a:extLst>
          </p:cNvPr>
          <p:cNvSpPr/>
          <p:nvPr/>
        </p:nvSpPr>
        <p:spPr>
          <a:xfrm>
            <a:off x="5671028" y="2856769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T</a:t>
            </a:r>
            <a:endParaRPr kumimoji="1" lang="ja-JP" altLang="en-US" sz="9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EAAD412-0FC3-123A-2EDB-11478B568002}"/>
              </a:ext>
            </a:extLst>
          </p:cNvPr>
          <p:cNvSpPr/>
          <p:nvPr/>
        </p:nvSpPr>
        <p:spPr>
          <a:xfrm>
            <a:off x="6314923" y="2844727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A</a:t>
            </a:r>
            <a:endParaRPr kumimoji="1" lang="ja-JP" altLang="en-US" sz="9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498158D-7444-803A-03C6-6B040E94E359}"/>
              </a:ext>
            </a:extLst>
          </p:cNvPr>
          <p:cNvSpPr/>
          <p:nvPr/>
        </p:nvSpPr>
        <p:spPr>
          <a:xfrm>
            <a:off x="7065415" y="2844727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ixelMplus12" panose="020B0509020203020207" pitchFamily="49" charset="-128"/>
                <a:ea typeface="PixelMplus12" panose="020B0509020203020207" pitchFamily="49" charset="-128"/>
              </a:rPr>
              <a:t>R</a:t>
            </a:r>
            <a:endParaRPr kumimoji="1" lang="ja-JP" altLang="en-US" sz="9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0FAD680-4121-366C-05B8-0AAE04651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10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>
            <a:extLst>
              <a:ext uri="{FF2B5EF4-FFF2-40B4-BE49-F238E27FC236}">
                <a16:creationId xmlns:a16="http://schemas.microsoft.com/office/drawing/2014/main" id="{0F778482-E057-6AD4-1EA7-14F3DA9D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2A79C033-36EE-0058-DEF8-BE2052E6C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D9B435AE-64BA-F0A5-9CD3-5DC48FDA5888}"/>
              </a:ext>
            </a:extLst>
          </p:cNvPr>
          <p:cNvSpPr/>
          <p:nvPr/>
        </p:nvSpPr>
        <p:spPr>
          <a:xfrm>
            <a:off x="7235781" y="1396269"/>
            <a:ext cx="4217923" cy="4419494"/>
          </a:xfrm>
          <a:prstGeom prst="flowChartConnector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ヒストグラム&#10;&#10;自動的に生成された説明">
            <a:extLst>
              <a:ext uri="{FF2B5EF4-FFF2-40B4-BE49-F238E27FC236}">
                <a16:creationId xmlns:a16="http://schemas.microsoft.com/office/drawing/2014/main" id="{1A812713-FCCF-C2C7-EFAB-5C954E62E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674" y="2233479"/>
            <a:ext cx="3496136" cy="2600845"/>
          </a:xfrm>
          <a:prstGeom prst="rect">
            <a:avLst/>
          </a:prstGeom>
        </p:spPr>
      </p:pic>
      <p:sp>
        <p:nvSpPr>
          <p:cNvPr id="36" name="タイトル 1">
            <a:extLst>
              <a:ext uri="{FF2B5EF4-FFF2-40B4-BE49-F238E27FC236}">
                <a16:creationId xmlns:a16="http://schemas.microsoft.com/office/drawing/2014/main" id="{4DE36D3B-8EA7-27AF-C9E6-A2821868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35" y="1720471"/>
            <a:ext cx="5174579" cy="1325563"/>
          </a:xfrm>
        </p:spPr>
        <p:txBody>
          <a:bodyPr>
            <a:normAutofit/>
          </a:bodyPr>
          <a:lstStyle/>
          <a:p>
            <a:r>
              <a:rPr lang="en-US" altLang="ja-JP" sz="60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2.</a:t>
            </a:r>
            <a:r>
              <a:rPr lang="ja-JP" altLang="en-US" sz="6000" dirty="0">
                <a:latin typeface="PixelMplus10" panose="020B0509020203020207" pitchFamily="49" charset="-128"/>
                <a:ea typeface="PixelMplus10" panose="020B0509020203020207" pitchFamily="49" charset="-128"/>
              </a:rPr>
              <a:t>背景と目的</a:t>
            </a:r>
            <a:endParaRPr kumimoji="1" lang="ja-JP" altLang="en-US" sz="60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47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6" grpId="0"/>
      <p:bldP spid="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5A0634-BCDD-0132-52DC-96581B46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77"/>
            <a:ext cx="12192000" cy="681532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4B0E-FA39-84A9-148F-2CBD01FC4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99" y="2848102"/>
            <a:ext cx="466725" cy="685800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23BF-E7C1-6E3C-0928-79C4220D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719" y="1253331"/>
            <a:ext cx="92605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社会人</a:t>
            </a: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は運動不足！</a:t>
            </a:r>
            <a:endParaRPr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ダイエットをしたい、</a:t>
            </a:r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運動習慣を定着させたい社会人はきっと多いはず</a:t>
            </a:r>
            <a:r>
              <a:rPr kumimoji="1" lang="en-US" altLang="ja-JP" dirty="0">
                <a:latin typeface="PixelMplus10" panose="020B0509020203020207" pitchFamily="49" charset="-128"/>
                <a:ea typeface="PixelMplus10" panose="020B0509020203020207" pitchFamily="49" charset="-128"/>
              </a:rPr>
              <a:t>…</a:t>
            </a:r>
            <a:r>
              <a: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rPr>
              <a:t>。</a:t>
            </a:r>
            <a:endParaRPr kumimoji="1" lang="en-US" altLang="ja-JP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133AC5F-0BBF-0EAD-D291-0E796CFFEB91}"/>
              </a:ext>
            </a:extLst>
          </p:cNvPr>
          <p:cNvGrpSpPr/>
          <p:nvPr/>
        </p:nvGrpSpPr>
        <p:grpSpPr>
          <a:xfrm>
            <a:off x="1264624" y="2484924"/>
            <a:ext cx="4831376" cy="2735839"/>
            <a:chOff x="1264624" y="2484924"/>
            <a:chExt cx="4831376" cy="2735839"/>
          </a:xfrm>
        </p:grpSpPr>
        <p:pic>
          <p:nvPicPr>
            <p:cNvPr id="18" name="図 17" descr="ヒストグラム&#10;&#10;中程度の精度で自動的に生成された説明">
              <a:extLst>
                <a:ext uri="{FF2B5EF4-FFF2-40B4-BE49-F238E27FC236}">
                  <a16:creationId xmlns:a16="http://schemas.microsoft.com/office/drawing/2014/main" id="{8C88C163-3C8E-FB05-35C1-A20291D2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624" y="2484924"/>
              <a:ext cx="4831376" cy="2735839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E7EA8B6-DD8F-0AA5-BD03-8436130CAF97}"/>
                </a:ext>
              </a:extLst>
            </p:cNvPr>
            <p:cNvSpPr txBox="1"/>
            <p:nvPr/>
          </p:nvSpPr>
          <p:spPr>
            <a:xfrm>
              <a:off x="1963483" y="3377930"/>
              <a:ext cx="347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latin typeface="PixelMplus10" panose="020B0509020203020207" pitchFamily="49" charset="-128"/>
                  <a:ea typeface="PixelMplus10" panose="020B0509020203020207" pitchFamily="49" charset="-128"/>
                </a:rPr>
                <a:t>でも飽きちゃう</a:t>
              </a:r>
              <a:endParaRPr kumimoji="1" lang="ja-JP" altLang="en-US" sz="3600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B4AAAB9-911E-615C-77A5-D6DFEE1DC4DA}"/>
              </a:ext>
            </a:extLst>
          </p:cNvPr>
          <p:cNvGrpSpPr/>
          <p:nvPr/>
        </p:nvGrpSpPr>
        <p:grpSpPr>
          <a:xfrm>
            <a:off x="6095999" y="2967998"/>
            <a:ext cx="4831377" cy="2735839"/>
            <a:chOff x="6095999" y="2967998"/>
            <a:chExt cx="4831377" cy="2735839"/>
          </a:xfrm>
        </p:grpSpPr>
        <p:pic>
          <p:nvPicPr>
            <p:cNvPr id="19" name="図 18" descr="ヒストグラム&#10;&#10;中程度の精度で自動的に生成された説明">
              <a:extLst>
                <a:ext uri="{FF2B5EF4-FFF2-40B4-BE49-F238E27FC236}">
                  <a16:creationId xmlns:a16="http://schemas.microsoft.com/office/drawing/2014/main" id="{2CD316FA-FBD1-5D14-1FD7-C9363293C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95999" y="2967998"/>
              <a:ext cx="4831377" cy="2735839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8512F53-BF9C-82D9-F5E7-19FD735FF72B}"/>
                </a:ext>
              </a:extLst>
            </p:cNvPr>
            <p:cNvSpPr txBox="1"/>
            <p:nvPr/>
          </p:nvSpPr>
          <p:spPr>
            <a:xfrm>
              <a:off x="7121184" y="3852843"/>
              <a:ext cx="293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>
                  <a:latin typeface="PixelMplus10" panose="020B0509020203020207" pitchFamily="49" charset="-128"/>
                  <a:ea typeface="PixelMplus10" panose="020B0509020203020207" pitchFamily="49" charset="-128"/>
                </a:rPr>
                <a:t>挫折しちゃう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2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xit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641</Words>
  <Application>Microsoft Office PowerPoint</Application>
  <PresentationFormat>ワイド画面</PresentationFormat>
  <Paragraphs>87</Paragraphs>
  <Slides>24</Slides>
  <Notes>1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HGｺﾞｼｯｸE</vt:lpstr>
      <vt:lpstr>PixelMplus10</vt:lpstr>
      <vt:lpstr>PixelMplus12</vt:lpstr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  <vt:lpstr>PowerPoint プレゼンテーション</vt:lpstr>
      <vt:lpstr>目次</vt:lpstr>
      <vt:lpstr>PowerPoint プレゼンテーション</vt:lpstr>
      <vt:lpstr>・ふぃたごっちの名前の由来</vt:lpstr>
      <vt:lpstr>PowerPoint プレゼンテーション</vt:lpstr>
      <vt:lpstr>PowerPoint プレゼンテーション</vt:lpstr>
      <vt:lpstr>2.背景と目的</vt:lpstr>
      <vt:lpstr>PowerPoint プレゼンテーション</vt:lpstr>
      <vt:lpstr>PowerPoint プレゼンテーション</vt:lpstr>
      <vt:lpstr>・想定利用者と目的</vt:lpstr>
      <vt:lpstr>3.アプリ概要</vt:lpstr>
      <vt:lpstr>PowerPoint プレゼンテーション</vt:lpstr>
      <vt:lpstr>4.デモンストレーション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失敗集    1．グラフが伸びちゃう    2．</vt:lpstr>
      <vt:lpstr>謝辞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水戸部良祐</dc:creator>
  <cp:lastModifiedBy>三浦拓海</cp:lastModifiedBy>
  <cp:revision>31</cp:revision>
  <dcterms:created xsi:type="dcterms:W3CDTF">2024-06-20T06:53:04Z</dcterms:created>
  <dcterms:modified xsi:type="dcterms:W3CDTF">2024-06-27T00:59:40Z</dcterms:modified>
</cp:coreProperties>
</file>