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59"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4A7F1-97D3-4F35-A0F3-DD0461080841}" v="801" dt="2024-07-10T04:25:09.259"/>
    <p1510:client id="{8CAFAE30-8DE5-4717-B6A8-61AA148667E3}" v="4" dt="2024-07-10T02:10:49.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2024/7/30</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2024/7/30</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2024/7/30</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2024/7/30</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2024/7/30</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2024/7/30</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2024/7/30</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profile</a:t>
            </a:r>
          </a:p>
          <a:p>
            <a:pPr lvl="0"/>
            <a:endParaRPr kumimoji="1" lang="en-US" altLang="ja-JP"/>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SNS</a:t>
            </a:r>
          </a:p>
          <a:p>
            <a:pPr lvl="0"/>
            <a:endParaRPr kumimoji="1" lang="en-US" altLang="ja-JP"/>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desire</a:t>
            </a:r>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a:t>SNS</a:t>
            </a:r>
            <a:r>
              <a:rPr kumimoji="1" lang="ja-JP" altLang="en-US"/>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2024/7/30</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2024/7/30</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2024/7/30</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2024/7/30</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2024/7/30</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2024/7/30</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2024/7/30</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2024/7/30</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endParaRPr lang="ja-JP" altLang="en-US"/>
          </a:p>
        </p:txBody>
      </p:sp>
      <p:sp>
        <p:nvSpPr>
          <p:cNvPr id="7" name="図プレースホルダー 6">
            <a:extLst>
              <a:ext uri="{FF2B5EF4-FFF2-40B4-BE49-F238E27FC236}">
                <a16:creationId xmlns:a16="http://schemas.microsoft.com/office/drawing/2014/main" id="{18C68741-DBC5-E560-0705-858EB28B8A9A}"/>
              </a:ext>
            </a:extLst>
          </p:cNvPr>
          <p:cNvSpPr>
            <a:spLocks noGrp="1"/>
          </p:cNvSpPr>
          <p:nvPr>
            <p:ph type="pic" idx="13"/>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endParaRPr lang="ja-JP" altLang="en-US"/>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endParaRPr lang="ja-JP" altLang="en-US"/>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vert="horz" lIns="91440" tIns="45720" rIns="91440" bIns="45720" rtlCol="0" anchor="t">
            <a:normAutofit/>
          </a:bodyPr>
          <a:lstStyle/>
          <a:p>
            <a:r>
              <a:rPr lang="ja-JP" altLang="en-US">
                <a:ea typeface="游ゴシック"/>
              </a:rPr>
              <a:t>父と母は28の時に第一子である陽太を二人の地元である埼玉県で授かった。その後32歳で第二子を授かる。その子は現在5歳で幼稚園の年長さんである。裕福な暮らしとは言えずとも共働きのため稼ぎの面で困ることはない。</a:t>
            </a:r>
          </a:p>
          <a:p>
            <a:r>
              <a:rPr lang="ja-JP" altLang="en-US">
                <a:ea typeface="游ゴシック"/>
              </a:rPr>
              <a:t>　陽太は小学校が終わった時にまだ家に誰も帰ってきていない時もよくある。母親が家に帰ってくると宿題もやっておいてほしいと頼んだ家事もやらずにゴロゴロゲームをする陽太の姿が頻繁に目撃される。母親はやることもやらずにゲームばかりする陽太の将来を心配している。</a:t>
            </a:r>
          </a:p>
          <a:p>
            <a:r>
              <a:rPr lang="ja-JP" altLang="en-US">
                <a:ea typeface="游ゴシック"/>
              </a:rPr>
              <a:t>　小学4年生から毎月のお小遣いを渡しているが、いつの間にかそれを使い切ってしまっている。何にお金を使っているのか母親は知らない。お小遣いがないので新しいゲームが買えないから買ってほしいとわがままを言われることもよくある。</a:t>
            </a:r>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vert="horz" lIns="91440" tIns="45720" rIns="91440" bIns="45720" rtlCol="0" anchor="t">
            <a:normAutofit lnSpcReduction="10000"/>
          </a:bodyPr>
          <a:lstStyle/>
          <a:p>
            <a:r>
              <a:rPr lang="ja-JP" altLang="en-US" b="1">
                <a:ea typeface="游ゴシック"/>
              </a:rPr>
              <a:t>氏名</a:t>
            </a:r>
            <a:r>
              <a:rPr lang="ja-JP" altLang="en-US">
                <a:ea typeface="游ゴシック"/>
              </a:rPr>
              <a:t>：金子　明子、金子　陽太</a:t>
            </a:r>
            <a:endParaRPr lang="en-US" altLang="ja-JP">
              <a:ea typeface="游ゴシック"/>
            </a:endParaRPr>
          </a:p>
          <a:p>
            <a:r>
              <a:rPr lang="ja-JP" altLang="en-US" b="1">
                <a:ea typeface="游ゴシック"/>
              </a:rPr>
              <a:t>年齢</a:t>
            </a:r>
            <a:r>
              <a:rPr lang="ja-JP" altLang="en-US">
                <a:ea typeface="游ゴシック"/>
              </a:rPr>
              <a:t>：母　38歳　子供10歳</a:t>
            </a:r>
            <a:endParaRPr lang="en-US" altLang="ja-JP">
              <a:ea typeface="游ゴシック"/>
            </a:endParaRPr>
          </a:p>
          <a:p>
            <a:r>
              <a:rPr lang="ja-JP" altLang="en-US" b="1">
                <a:ea typeface="游ゴシック"/>
              </a:rPr>
              <a:t>職業</a:t>
            </a:r>
            <a:r>
              <a:rPr lang="ja-JP" altLang="en-US">
                <a:ea typeface="游ゴシック"/>
              </a:rPr>
              <a:t>：母：パート　子供：小学5年生　</a:t>
            </a:r>
            <a:endParaRPr lang="en-US" altLang="ja-JP"/>
          </a:p>
          <a:p>
            <a:r>
              <a:rPr lang="ja-JP" altLang="en-US" b="1">
                <a:ea typeface="游ゴシック"/>
              </a:rPr>
              <a:t>収入</a:t>
            </a:r>
            <a:r>
              <a:rPr lang="ja-JP" altLang="en-US">
                <a:ea typeface="游ゴシック"/>
              </a:rPr>
              <a:t>：二人で500万円</a:t>
            </a:r>
            <a:endParaRPr lang="en-US" altLang="ja-JP">
              <a:ea typeface="游ゴシック"/>
            </a:endParaRPr>
          </a:p>
          <a:p>
            <a:r>
              <a:rPr lang="ja-JP" altLang="en-US" b="1">
                <a:ea typeface="游ゴシック"/>
              </a:rPr>
              <a:t>学歴</a:t>
            </a:r>
            <a:r>
              <a:rPr lang="ja-JP" altLang="en-US">
                <a:ea typeface="游ゴシック"/>
              </a:rPr>
              <a:t>：短大卒</a:t>
            </a:r>
            <a:endParaRPr lang="en-US" altLang="ja-JP">
              <a:ea typeface="游ゴシック"/>
            </a:endParaRPr>
          </a:p>
          <a:p>
            <a:r>
              <a:rPr lang="ja-JP" altLang="en-US" b="1">
                <a:ea typeface="游ゴシック"/>
              </a:rPr>
              <a:t>出生</a:t>
            </a:r>
            <a:r>
              <a:rPr lang="ja-JP" altLang="en-US">
                <a:ea typeface="游ゴシック"/>
              </a:rPr>
              <a:t>：埼玉県</a:t>
            </a:r>
            <a:endParaRPr lang="en-US" altLang="ja-JP">
              <a:ea typeface="游ゴシック"/>
            </a:endParaRPr>
          </a:p>
          <a:p>
            <a:r>
              <a:rPr lang="ja-JP" altLang="en-US" b="1">
                <a:ea typeface="游ゴシック"/>
              </a:rPr>
              <a:t>家族</a:t>
            </a:r>
            <a:r>
              <a:rPr lang="ja-JP" altLang="en-US">
                <a:ea typeface="游ゴシック"/>
              </a:rPr>
              <a:t>：父、母、子供2人</a:t>
            </a:r>
            <a:endParaRPr lang="en-US" altLang="ja-JP">
              <a:ea typeface="游ゴシック"/>
            </a:endParaRPr>
          </a:p>
          <a:p>
            <a:r>
              <a:rPr lang="ja-JP" altLang="en-US" b="1">
                <a:ea typeface="游ゴシック"/>
              </a:rPr>
              <a:t>特徴</a:t>
            </a:r>
            <a:endParaRPr lang="en-US" altLang="ja-JP">
              <a:ea typeface="游ゴシック" panose="020B0400000000000000" pitchFamily="34" charset="-128"/>
            </a:endParaRPr>
          </a:p>
          <a:p>
            <a:r>
              <a:rPr lang="ja-JP" altLang="en-US">
                <a:ea typeface="游ゴシック"/>
              </a:rPr>
              <a:t>父親は多忙なサラリーマン、その傍ら母親もパートで昼間仕事をしている。</a:t>
            </a:r>
            <a:endParaRPr lang="en-US" altLang="ja-JP">
              <a:ea typeface="游ゴシック"/>
            </a:endParaRPr>
          </a:p>
          <a:p>
            <a:r>
              <a:rPr lang="ja-JP" altLang="en-US">
                <a:ea typeface="游ゴシック"/>
              </a:rPr>
              <a:t>家事をする時間は二人ともそれほど多くない。できれば子供にも手伝ってほしいと思っている。</a:t>
            </a:r>
          </a:p>
          <a:p>
            <a:endParaRPr lang="ja-JP" altLang="en-US"/>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vert="horz" lIns="91440" tIns="45720" rIns="91440" bIns="45720" rtlCol="0" anchor="t">
            <a:normAutofit/>
          </a:bodyPr>
          <a:lstStyle/>
          <a:p>
            <a:r>
              <a:rPr lang="en-US" altLang="ja-JP">
                <a:ea typeface="游ゴシック"/>
              </a:rPr>
              <a:t>LINE</a:t>
            </a:r>
            <a:r>
              <a:rPr lang="ja-JP" altLang="en-US">
                <a:ea typeface="游ゴシック"/>
              </a:rPr>
              <a:t>：毎日。タイムラインは見ない。</a:t>
            </a:r>
          </a:p>
          <a:p>
            <a:r>
              <a:rPr lang="en-US" altLang="ja-JP">
                <a:ea typeface="游ゴシック"/>
              </a:rPr>
              <a:t>X(</a:t>
            </a:r>
            <a:r>
              <a:rPr lang="ja-JP" altLang="en-US">
                <a:ea typeface="游ゴシック"/>
              </a:rPr>
              <a:t>旧</a:t>
            </a:r>
            <a:r>
              <a:rPr lang="en-US" altLang="ja-JP">
                <a:ea typeface="游ゴシック"/>
              </a:rPr>
              <a:t>Twitter)</a:t>
            </a:r>
            <a:r>
              <a:rPr lang="ja-JP" altLang="en-US">
                <a:ea typeface="游ゴシック"/>
              </a:rPr>
              <a:t>：利用していない。</a:t>
            </a:r>
          </a:p>
          <a:p>
            <a:r>
              <a:rPr lang="en-US" altLang="ja-JP">
                <a:ea typeface="游ゴシック"/>
              </a:rPr>
              <a:t>Instagram</a:t>
            </a:r>
            <a:r>
              <a:rPr lang="ja-JP" altLang="en-US">
                <a:ea typeface="游ゴシック"/>
              </a:rPr>
              <a:t>：毎日。たまにカフェに行った時に食事のみ投稿。</a:t>
            </a:r>
          </a:p>
          <a:p>
            <a:r>
              <a:rPr lang="en-US" altLang="ja-JP">
                <a:ea typeface="游ゴシック"/>
              </a:rPr>
              <a:t>Facebook</a:t>
            </a:r>
            <a:r>
              <a:rPr lang="ja-JP" altLang="en-US">
                <a:ea typeface="游ゴシック"/>
              </a:rPr>
              <a:t>：登録したが、投稿はしていない。学生時代の友人の投稿をたまに見る。</a:t>
            </a:r>
          </a:p>
          <a:p>
            <a:r>
              <a:rPr lang="en-US" altLang="ja-JP">
                <a:ea typeface="游ゴシック"/>
              </a:rPr>
              <a:t>YouTube</a:t>
            </a:r>
            <a:r>
              <a:rPr lang="ja-JP" altLang="en-US">
                <a:ea typeface="游ゴシック"/>
              </a:rPr>
              <a:t>：見ている暇がない。</a:t>
            </a:r>
            <a:endParaRPr lang="en-US" altLang="ja-JP">
              <a:ea typeface="游ゴシック"/>
            </a:endParaRPr>
          </a:p>
          <a:p>
            <a:r>
              <a:rPr lang="en-US" altLang="ja-JP">
                <a:ea typeface="游ゴシック"/>
              </a:rPr>
              <a:t>TikTok</a:t>
            </a:r>
            <a:r>
              <a:rPr lang="ja-JP" altLang="en-US">
                <a:ea typeface="游ゴシック"/>
              </a:rPr>
              <a:t>：よくわからない。</a:t>
            </a:r>
          </a:p>
          <a:p>
            <a:endParaRPr lang="ja-JP" altLang="en-US">
              <a:ea typeface="游ゴシック"/>
            </a:endParaRPr>
          </a:p>
          <a:p>
            <a:r>
              <a:rPr lang="ja-JP" altLang="en-US">
                <a:ea typeface="游ゴシック"/>
              </a:rPr>
              <a:t>子供は携帯は持っていない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86269" y="3433068"/>
            <a:ext cx="4867032" cy="3118911"/>
          </a:xfrm>
        </p:spPr>
        <p:txBody>
          <a:bodyPr vert="horz" lIns="91440" tIns="45720" rIns="91440" bIns="45720" rtlCol="0" anchor="t">
            <a:normAutofit lnSpcReduction="10000"/>
          </a:bodyPr>
          <a:lstStyle/>
          <a:p>
            <a:r>
              <a:rPr lang="ja-JP" altLang="en-US" b="1">
                <a:ea typeface="游ゴシック"/>
              </a:rPr>
              <a:t>不満</a:t>
            </a:r>
            <a:endParaRPr lang="ja-JP" altLang="en-US">
              <a:ea typeface="游ゴシック"/>
            </a:endParaRPr>
          </a:p>
          <a:p>
            <a:r>
              <a:rPr lang="ja-JP" altLang="en-US">
                <a:ea typeface="游ゴシック"/>
              </a:rPr>
              <a:t>・勉強も家事もせずゲームばかりしている陽太の将来を強く心配している。また、共働きのため、家事をする時間も限られてしまうため、できれば陽太に手伝ってほしいと考えている。しかし、ゲームばかりして言うことを聞いてくれない。</a:t>
            </a:r>
          </a:p>
          <a:p>
            <a:r>
              <a:rPr lang="ja-JP" altLang="en-US">
                <a:ea typeface="游ゴシック"/>
              </a:rPr>
              <a:t>・また、お金遣いも荒いため、せめて何にお金を使っているかだけでも知りたいと考えている。</a:t>
            </a:r>
          </a:p>
          <a:p>
            <a:r>
              <a:rPr lang="ja-JP" altLang="en-US">
                <a:ea typeface="游ゴシック"/>
              </a:rPr>
              <a:t>・夫の稼ぎが悪いこと。</a:t>
            </a:r>
          </a:p>
          <a:p>
            <a:r>
              <a:rPr lang="ja-JP" altLang="en-US" b="1">
                <a:ea typeface="游ゴシック"/>
              </a:rPr>
              <a:t>満足</a:t>
            </a:r>
            <a:endParaRPr lang="en-US" altLang="ja-JP" b="1">
              <a:ea typeface="游ゴシック"/>
            </a:endParaRPr>
          </a:p>
          <a:p>
            <a:r>
              <a:rPr lang="ja-JP" altLang="en-US">
                <a:ea typeface="游ゴシック"/>
              </a:rPr>
              <a:t>母親→月に一回子供たちのことは夫に任せてママ友といろいろなお店にいく。</a:t>
            </a:r>
          </a:p>
          <a:p>
            <a:r>
              <a:rPr lang="ja-JP" altLang="en-US">
                <a:ea typeface="游ゴシック"/>
              </a:rPr>
              <a:t>子供→学校が終わると一目散に帰り、ゲームの続きをする。</a:t>
            </a:r>
          </a:p>
          <a:p>
            <a:r>
              <a:rPr lang="ja-JP" altLang="en-US" b="1">
                <a:ea typeface="游ゴシック"/>
              </a:rPr>
              <a:t>欲求</a:t>
            </a:r>
          </a:p>
          <a:p>
            <a:r>
              <a:rPr lang="ja-JP" altLang="en-US">
                <a:ea typeface="游ゴシック"/>
              </a:rPr>
              <a:t>本当はパートをやめて専業主婦になりたいが、夫の稼ぎが悪いせいで働かざるを得ない。子供とのコミュニケーションの時間も少し少ないのでもっと増やしたい。</a:t>
            </a:r>
            <a:endParaRPr lang="ja-JP"/>
          </a:p>
        </p:txBody>
      </p:sp>
      <p:pic>
        <p:nvPicPr>
          <p:cNvPr id="2" name="図 1">
            <a:extLst>
              <a:ext uri="{FF2B5EF4-FFF2-40B4-BE49-F238E27FC236}">
                <a16:creationId xmlns:a16="http://schemas.microsoft.com/office/drawing/2014/main" id="{56B38A58-62B9-43D9-3269-C72C430CE483}"/>
              </a:ext>
            </a:extLst>
          </p:cNvPr>
          <p:cNvPicPr>
            <a:picLocks noChangeAspect="1"/>
          </p:cNvPicPr>
          <p:nvPr/>
        </p:nvPicPr>
        <p:blipFill>
          <a:blip r:embed="rId2"/>
          <a:stretch>
            <a:fillRect/>
          </a:stretch>
        </p:blipFill>
        <p:spPr>
          <a:xfrm>
            <a:off x="366347" y="722923"/>
            <a:ext cx="3429000" cy="2286000"/>
          </a:xfrm>
          <a:prstGeom prst="rect">
            <a:avLst/>
          </a:prstGeom>
        </p:spPr>
      </p:pic>
    </p:spTree>
    <p:extLst>
      <p:ext uri="{BB962C8B-B14F-4D97-AF65-F5344CB8AC3E}">
        <p14:creationId xmlns:p14="http://schemas.microsoft.com/office/powerpoint/2010/main" val="73974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vert="horz" lIns="91440" tIns="45720" rIns="91440" bIns="45720" rtlCol="0" anchor="t">
            <a:normAutofit/>
          </a:bodyPr>
          <a:lstStyle/>
          <a:p>
            <a:r>
              <a:rPr lang="ja-JP" altLang="en-US">
                <a:ea typeface="游ゴシック"/>
              </a:rPr>
              <a:t>父と母は28の時に第一子である○○を二人の地元である埼玉県で授かった。その後32歳で第二子を授かる。その子は現在5歳で幼稚園の年長さんである。裕福な暮らしとは言えずとも共働きのため稼ぎの面で困ることはない。</a:t>
            </a:r>
          </a:p>
          <a:p>
            <a:r>
              <a:rPr lang="ja-JP" altLang="en-US">
                <a:ea typeface="游ゴシック"/>
              </a:rPr>
              <a:t>　○○は小学校が終わった時にまだ家に誰も帰ってきていない時もよくある。母親が家に帰ってくると宿題もやっておいてほしいと頼んだ家事もやらずにゴロゴロゲームをする○○の姿が頻繁に目撃される。母親はやることもやらずにゲームばかりする〇〇の将来を心配している。</a:t>
            </a:r>
          </a:p>
          <a:p>
            <a:r>
              <a:rPr lang="ja-JP" altLang="en-US">
                <a:ea typeface="游ゴシック"/>
              </a:rPr>
              <a:t>　小学4年生から毎月のお小遣いを渡しているが、いつの間にかそれを使い切ってしまっている。何にお金を使っているのか母親は知らない。お小遣いがないので新しいゲームが買えないから買ってほしいとわがままを言われることもよくある。</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vert="horz" lIns="91440" tIns="45720" rIns="91440" bIns="45720" rtlCol="0" anchor="t">
            <a:normAutofit/>
          </a:bodyPr>
          <a:lstStyle/>
          <a:p>
            <a:r>
              <a:rPr lang="ja-JP" altLang="en-US">
                <a:ea typeface="游ゴシック"/>
              </a:rPr>
              <a:t>氏名：</a:t>
            </a:r>
            <a:endParaRPr lang="en-US" altLang="ja-JP">
              <a:ea typeface="游ゴシック"/>
            </a:endParaRPr>
          </a:p>
          <a:p>
            <a:r>
              <a:rPr lang="ja-JP" altLang="en-US">
                <a:ea typeface="游ゴシック"/>
              </a:rPr>
              <a:t>年齢：親　38歳　子供10歳</a:t>
            </a:r>
            <a:endParaRPr lang="en-US" altLang="ja-JP">
              <a:ea typeface="游ゴシック"/>
            </a:endParaRPr>
          </a:p>
          <a:p>
            <a:r>
              <a:rPr lang="ja-JP" altLang="en-US">
                <a:ea typeface="游ゴシック"/>
              </a:rPr>
              <a:t>職業：親：パート　子供：小学5年生　</a:t>
            </a:r>
            <a:endParaRPr lang="en-US" altLang="ja-JP"/>
          </a:p>
          <a:p>
            <a:r>
              <a:rPr lang="ja-JP" altLang="en-US">
                <a:ea typeface="游ゴシック"/>
              </a:rPr>
              <a:t>収入：４６０万円</a:t>
            </a:r>
            <a:endParaRPr lang="en-US" altLang="ja-JP">
              <a:ea typeface="游ゴシック"/>
            </a:endParaRPr>
          </a:p>
          <a:p>
            <a:r>
              <a:rPr lang="ja-JP" altLang="en-US"/>
              <a:t>学歴：大学卒</a:t>
            </a:r>
            <a:endParaRPr lang="en-US" altLang="ja-JP"/>
          </a:p>
          <a:p>
            <a:r>
              <a:rPr lang="ja-JP" altLang="en-US">
                <a:ea typeface="游ゴシック"/>
              </a:rPr>
              <a:t>出生：埼玉県</a:t>
            </a:r>
            <a:endParaRPr lang="en-US" altLang="ja-JP">
              <a:ea typeface="游ゴシック"/>
            </a:endParaRPr>
          </a:p>
          <a:p>
            <a:r>
              <a:rPr lang="ja-JP" altLang="en-US">
                <a:ea typeface="游ゴシック"/>
              </a:rPr>
              <a:t>家族：父、母、子供2人</a:t>
            </a:r>
            <a:endParaRPr lang="en-US" altLang="ja-JP">
              <a:ea typeface="游ゴシック"/>
            </a:endParaRPr>
          </a:p>
          <a:p>
            <a:r>
              <a:rPr lang="ja-JP" altLang="en-US">
                <a:ea typeface="游ゴシック"/>
              </a:rPr>
              <a:t>特徴：父親は多忙なサラリーマン、その傍ら母親もパートで昼間仕事をしている。</a:t>
            </a:r>
            <a:endParaRPr lang="en-US" altLang="ja-JP"/>
          </a:p>
          <a:p>
            <a:r>
              <a:rPr lang="ja-JP" altLang="en-US">
                <a:ea typeface="游ゴシック"/>
              </a:rPr>
              <a:t>家事をする時間は二人ともそれほど多くない。できれば子供にも手伝ってほしいと思っている。</a:t>
            </a:r>
          </a:p>
          <a:p>
            <a:endParaRPr lang="ja-JP" altLang="en-US"/>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a:t>LINE</a:t>
            </a:r>
            <a:r>
              <a:rPr lang="ja-JP" altLang="en-US"/>
              <a:t>：毎日。タイムラインは見ない。</a:t>
            </a:r>
          </a:p>
          <a:p>
            <a:r>
              <a:rPr lang="en-US" altLang="ja-JP"/>
              <a:t>X(</a:t>
            </a:r>
            <a:r>
              <a:rPr lang="ja-JP" altLang="en-US"/>
              <a:t>旧</a:t>
            </a:r>
            <a:r>
              <a:rPr lang="en-US" altLang="ja-JP"/>
              <a:t>Twitter)</a:t>
            </a:r>
            <a:r>
              <a:rPr lang="ja-JP" altLang="en-US"/>
              <a:t>：利用していない。</a:t>
            </a:r>
          </a:p>
          <a:p>
            <a:r>
              <a:rPr lang="en-US" altLang="ja-JP"/>
              <a:t>Instagram</a:t>
            </a:r>
            <a:r>
              <a:rPr lang="ja-JP" altLang="en-US"/>
              <a:t>：毎日。たまにカフェに行った時に食事のみ投稿。</a:t>
            </a:r>
          </a:p>
          <a:p>
            <a:r>
              <a:rPr lang="en-US" altLang="ja-JP"/>
              <a:t>Facebook</a:t>
            </a:r>
            <a:r>
              <a:rPr lang="ja-JP" altLang="en-US"/>
              <a:t>：登録したが、投稿はしていない。学生時代の友人の投稿をたまに見る。</a:t>
            </a:r>
          </a:p>
          <a:p>
            <a:r>
              <a:rPr lang="en-US" altLang="ja-JP"/>
              <a:t>YouTube</a:t>
            </a:r>
            <a:r>
              <a:rPr lang="ja-JP" altLang="en-US"/>
              <a:t>：家に帰ってからはよく見ている。趣味のネイルに関する動画を見ながら食事をすることが多い。</a:t>
            </a:r>
            <a:endParaRPr lang="en-US" altLang="ja-JP"/>
          </a:p>
          <a:p>
            <a:r>
              <a:rPr lang="en-US" altLang="ja-JP"/>
              <a:t>TikTok</a:t>
            </a:r>
            <a:r>
              <a:rPr lang="ja-JP" altLang="en-US"/>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a:t>LINE</a:t>
            </a:r>
            <a:r>
              <a:rPr lang="ja-JP" altLang="en-US"/>
              <a:t>に反応するのも面倒になってきた。</a:t>
            </a:r>
            <a:endParaRPr lang="en-US" altLang="ja-JP"/>
          </a:p>
          <a:p>
            <a:r>
              <a:rPr lang="ja-JP" altLang="en-US"/>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a:p>
          <a:p>
            <a:r>
              <a:rPr lang="ja-JP" altLang="en-US"/>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a:t>SNS</a:t>
            </a:r>
            <a:r>
              <a:rPr lang="ja-JP" altLang="en-US"/>
              <a:t>で繋がるのは性に合わなかった。</a:t>
            </a:r>
          </a:p>
        </p:txBody>
      </p:sp>
    </p:spTree>
    <p:extLst>
      <p:ext uri="{BB962C8B-B14F-4D97-AF65-F5344CB8AC3E}">
        <p14:creationId xmlns:p14="http://schemas.microsoft.com/office/powerpoint/2010/main" val="400412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95DBE-E7B3-3643-450E-3F5BD4BE183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C300F44-B7AE-3470-DD67-59E88E92DAFF}"/>
              </a:ext>
            </a:extLst>
          </p:cNvPr>
          <p:cNvSpPr>
            <a:spLocks noGrp="1"/>
          </p:cNvSpPr>
          <p:nvPr>
            <p:ph idx="1"/>
          </p:nvPr>
        </p:nvSpPr>
        <p:spPr/>
        <p:txBody>
          <a:bodyPr/>
          <a:lstStyle/>
          <a:p>
            <a:endParaRPr kumimoji="1" lang="ja-JP" altLang="en-US"/>
          </a:p>
        </p:txBody>
      </p:sp>
      <p:sp>
        <p:nvSpPr>
          <p:cNvPr id="4" name="図プレースホルダー 3">
            <a:extLst>
              <a:ext uri="{FF2B5EF4-FFF2-40B4-BE49-F238E27FC236}">
                <a16:creationId xmlns:a16="http://schemas.microsoft.com/office/drawing/2014/main" id="{782F4977-2A9E-096F-550E-C2E981461CA3}"/>
              </a:ext>
            </a:extLst>
          </p:cNvPr>
          <p:cNvSpPr>
            <a:spLocks noGrp="1"/>
          </p:cNvSpPr>
          <p:nvPr>
            <p:ph type="pic" idx="13"/>
          </p:nvPr>
        </p:nvSpPr>
        <p:spPr/>
      </p:sp>
      <p:sp>
        <p:nvSpPr>
          <p:cNvPr id="5" name="コンテンツ プレースホルダー 4">
            <a:extLst>
              <a:ext uri="{FF2B5EF4-FFF2-40B4-BE49-F238E27FC236}">
                <a16:creationId xmlns:a16="http://schemas.microsoft.com/office/drawing/2014/main" id="{8EBD0216-8DEA-343E-3397-059336FED4BB}"/>
              </a:ext>
            </a:extLst>
          </p:cNvPr>
          <p:cNvSpPr>
            <a:spLocks noGrp="1"/>
          </p:cNvSpPr>
          <p:nvPr>
            <p:ph idx="14"/>
          </p:nvPr>
        </p:nvSpPr>
        <p:spPr/>
        <p:txBody>
          <a:bodyPr/>
          <a:lstStyle/>
          <a:p>
            <a:endParaRPr kumimoji="1" lang="ja-JP" altLang="en-US"/>
          </a:p>
        </p:txBody>
      </p:sp>
      <p:sp>
        <p:nvSpPr>
          <p:cNvPr id="6" name="コンテンツ プレースホルダー 5">
            <a:extLst>
              <a:ext uri="{FF2B5EF4-FFF2-40B4-BE49-F238E27FC236}">
                <a16:creationId xmlns:a16="http://schemas.microsoft.com/office/drawing/2014/main" id="{B8A93E9E-70CD-50A7-4453-B1B1EA482CD7}"/>
              </a:ext>
            </a:extLst>
          </p:cNvPr>
          <p:cNvSpPr>
            <a:spLocks noGrp="1"/>
          </p:cNvSpPr>
          <p:nvPr>
            <p:ph idx="15"/>
          </p:nvPr>
        </p:nvSpPr>
        <p:spPr/>
        <p:txBody>
          <a:bodyPr/>
          <a:lstStyle/>
          <a:p>
            <a:endParaRPr kumimoji="1" lang="ja-JP" altLang="en-US"/>
          </a:p>
        </p:txBody>
      </p:sp>
      <p:sp>
        <p:nvSpPr>
          <p:cNvPr id="7" name="コンテンツ プレースホルダー 6">
            <a:extLst>
              <a:ext uri="{FF2B5EF4-FFF2-40B4-BE49-F238E27FC236}">
                <a16:creationId xmlns:a16="http://schemas.microsoft.com/office/drawing/2014/main" id="{8812F43F-C12B-D7BF-F779-AEE3BD3BF078}"/>
              </a:ext>
            </a:extLst>
          </p:cNvPr>
          <p:cNvSpPr>
            <a:spLocks noGrp="1"/>
          </p:cNvSpPr>
          <p:nvPr>
            <p:ph idx="16"/>
          </p:nvPr>
        </p:nvSpPr>
        <p:spPr/>
        <p:txBody>
          <a:bodyPr/>
          <a:lstStyle/>
          <a:p>
            <a:endParaRPr kumimoji="1" lang="ja-JP" altLang="en-US"/>
          </a:p>
        </p:txBody>
      </p:sp>
    </p:spTree>
    <p:extLst>
      <p:ext uri="{BB962C8B-B14F-4D97-AF65-F5344CB8AC3E}">
        <p14:creationId xmlns:p14="http://schemas.microsoft.com/office/powerpoint/2010/main" val="284793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ワイド画面</PresentationFormat>
  <Slides>6</Slides>
  <Notes>0</Notes>
  <HiddenSlides>0</HiddenSlide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ペルソナ設定</vt:lpstr>
      <vt:lpstr>PowerPoint プレゼンテーション</vt:lpstr>
      <vt:lpstr>ペルソナ（サンプル）</vt:lpstr>
      <vt:lpstr>ペルソナ（サンプル）</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revision>2</cp:revision>
  <dcterms:created xsi:type="dcterms:W3CDTF">2022-05-26T01:13:26Z</dcterms:created>
  <dcterms:modified xsi:type="dcterms:W3CDTF">2024-07-30T08:49:54Z</dcterms:modified>
</cp:coreProperties>
</file>