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2" r:id="rId6"/>
    <p:sldId id="260" r:id="rId7"/>
    <p:sldId id="261" r:id="rId8"/>
    <p:sldId id="263" r:id="rId9"/>
    <p:sldId id="264"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4405" autoAdjust="0"/>
    <p:restoredTop sz="94660"/>
  </p:normalViewPr>
  <p:slideViewPr>
    <p:cSldViewPr snapToGrid="0">
      <p:cViewPr varScale="1">
        <p:scale>
          <a:sx n="93" d="100"/>
          <a:sy n="93" d="100"/>
        </p:scale>
        <p:origin x="108" y="1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B660B200-54D4-571C-1FA7-D131EEE5B11F}"/>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D402D476-AB38-B662-8790-89E65A3DBA10}"/>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87CB0F66-6F34-CA14-C025-060A77E28A64}"/>
              </a:ext>
            </a:extLst>
          </p:cNvPr>
          <p:cNvSpPr>
            <a:spLocks noGrp="1"/>
          </p:cNvSpPr>
          <p:nvPr>
            <p:ph type="title"/>
          </p:nvPr>
        </p:nvSpPr>
        <p:spPr>
          <a:xfrm>
            <a:off x="838200" y="2766218"/>
            <a:ext cx="10515600" cy="1325563"/>
          </a:xfrm>
        </p:spPr>
        <p:txBody>
          <a:bodyPr/>
          <a:lstStyle>
            <a:lvl1pPr>
              <a:defRPr>
                <a:latin typeface="游ゴシック" panose="020B0400000000000000" pitchFamily="50" charset="-128"/>
                <a:ea typeface="游ゴシック" panose="020B0400000000000000" pitchFamily="50" charset="-128"/>
              </a:defRPr>
            </a:lvl1p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E7F8C95-10CB-6BC8-E0A6-272EB273038B}"/>
              </a:ext>
            </a:extLst>
          </p:cNvPr>
          <p:cNvSpPr>
            <a:spLocks noGrp="1"/>
          </p:cNvSpPr>
          <p:nvPr>
            <p:ph type="dt" sz="half" idx="10"/>
          </p:nvPr>
        </p:nvSpPr>
        <p:spPr/>
        <p:txBody>
          <a:bodyPr/>
          <a:lstStyle>
            <a:lvl1pPr>
              <a:defRPr>
                <a:solidFill>
                  <a:schemeClr val="accent5"/>
                </a:solidFill>
              </a:defRPr>
            </a:lvl1pPr>
          </a:lstStyle>
          <a:p>
            <a:fld id="{BF80A5BA-5808-439D-8F14-DD23526067FA}" type="datetimeFigureOut">
              <a:rPr lang="ja-JP" altLang="en-US" smtClean="0"/>
              <a:pPr/>
              <a:t>2025/6/5</a:t>
            </a:fld>
            <a:endParaRPr lang="ja-JP" altLang="en-US"/>
          </a:p>
        </p:txBody>
      </p:sp>
      <p:sp>
        <p:nvSpPr>
          <p:cNvPr id="4" name="フッター プレースホルダー 3">
            <a:extLst>
              <a:ext uri="{FF2B5EF4-FFF2-40B4-BE49-F238E27FC236}">
                <a16:creationId xmlns:a16="http://schemas.microsoft.com/office/drawing/2014/main" id="{DC84E485-0C84-B851-3359-05FC3C401EC0}"/>
              </a:ext>
            </a:extLst>
          </p:cNvPr>
          <p:cNvSpPr>
            <a:spLocks noGrp="1"/>
          </p:cNvSpPr>
          <p:nvPr>
            <p:ph type="ftr" sz="quarter" idx="11"/>
          </p:nvPr>
        </p:nvSpPr>
        <p:spPr/>
        <p:txBody>
          <a:bodyPr/>
          <a:lstStyle>
            <a:lvl1pPr>
              <a:defRPr>
                <a:solidFill>
                  <a:schemeClr val="accent5"/>
                </a:solidFill>
              </a:defRPr>
            </a:lvl1pPr>
          </a:lstStyle>
          <a:p>
            <a:endParaRPr lang="ja-JP" altLang="en-US"/>
          </a:p>
        </p:txBody>
      </p:sp>
      <p:sp>
        <p:nvSpPr>
          <p:cNvPr id="5" name="スライド番号プレースホルダー 4">
            <a:extLst>
              <a:ext uri="{FF2B5EF4-FFF2-40B4-BE49-F238E27FC236}">
                <a16:creationId xmlns:a16="http://schemas.microsoft.com/office/drawing/2014/main" id="{53E4397E-0C8B-6E0F-A696-47D03A4E0E93}"/>
              </a:ext>
            </a:extLst>
          </p:cNvPr>
          <p:cNvSpPr>
            <a:spLocks noGrp="1"/>
          </p:cNvSpPr>
          <p:nvPr>
            <p:ph type="sldNum" sz="quarter" idx="12"/>
          </p:nvPr>
        </p:nvSpPr>
        <p:spPr/>
        <p:txBody>
          <a:bodyPr/>
          <a:lstStyle>
            <a:lvl1pPr>
              <a:defRPr>
                <a:solidFill>
                  <a:schemeClr val="accent5"/>
                </a:solidFill>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607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61F0167-0028-853B-C7E6-62474692FFA2}"/>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3" name="フッター プレースホルダー 2">
            <a:extLst>
              <a:ext uri="{FF2B5EF4-FFF2-40B4-BE49-F238E27FC236}">
                <a16:creationId xmlns:a16="http://schemas.microsoft.com/office/drawing/2014/main" id="{5E7EFA66-D2D7-7577-4339-918E7A25B75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D7BFDA7-8B83-3BAB-8991-A1EEE1FF7ABF}"/>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423066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4F3AF3-B6FB-C480-0FE5-242D95AB76A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4D43760-A7F1-7197-350C-29C171AEB9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13E90F9F-DEAE-B1D2-6732-17C19507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F33E67E-885A-6A3E-F3B7-1F12E674BFA7}"/>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EA7A95C0-3F9C-D41D-8BAB-87F3C46A2F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7D3B130-77C3-5086-9D73-E95B5EE4033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6184703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8D170E-94A5-17B2-0A5E-4AB189A162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91DFB9F-56CB-7935-AD68-AF0F93BF83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0F14873-4572-B08F-4D09-BC159003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E3A2F4A-9A90-E765-50BD-96E93953FDA2}"/>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E3E4C596-5362-8496-5A44-573139943EC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39E687F-B92C-8DE2-548D-538EFB84E467}"/>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317970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D6F3CF-AC0A-27E7-38D5-3BB02EAA0F6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A6101A6-7753-D7C7-14CB-B0865B86F16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B6E7042-F09D-6B4D-03D2-F60BE6B91148}"/>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F3CA2AD3-5465-4915-57A6-A649283DE5E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754F5E-8012-951A-E7F1-94094D5CD713}"/>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8796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695C00-A4E6-FBB6-156E-37146AFE4E46}"/>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4A8559-3D43-E223-A865-7E8F35E0A86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B0403EF-4A8B-3632-B29D-1C1FA5D796BF}"/>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D9EA5B70-B35D-1194-54E9-9799B77CC9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D9F8DE-492A-9626-5583-D806DDA81C0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308186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ペルソナ設定">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3882043" y="1130531"/>
            <a:ext cx="7922029" cy="1820426"/>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episode</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9" name="図プレースホルダー 2">
            <a:extLst>
              <a:ext uri="{FF2B5EF4-FFF2-40B4-BE49-F238E27FC236}">
                <a16:creationId xmlns:a16="http://schemas.microsoft.com/office/drawing/2014/main" id="{14DFBDD7-E68A-BD9E-CCA1-E40F1B0B9476}"/>
              </a:ext>
            </a:extLst>
          </p:cNvPr>
          <p:cNvSpPr>
            <a:spLocks noGrp="1"/>
          </p:cNvSpPr>
          <p:nvPr>
            <p:ph type="pic" idx="13" hasCustomPrompt="1"/>
          </p:nvPr>
        </p:nvSpPr>
        <p:spPr>
          <a:xfrm>
            <a:off x="515185" y="789072"/>
            <a:ext cx="3125788" cy="2161886"/>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dirty="0"/>
              <a:t>写真</a:t>
            </a:r>
          </a:p>
        </p:txBody>
      </p:sp>
      <p:sp>
        <p:nvSpPr>
          <p:cNvPr id="10" name="コンテンツ プレースホルダー 2">
            <a:extLst>
              <a:ext uri="{FF2B5EF4-FFF2-40B4-BE49-F238E27FC236}">
                <a16:creationId xmlns:a16="http://schemas.microsoft.com/office/drawing/2014/main" id="{9456E86E-F889-F25E-0061-5C9BF88ACE31}"/>
              </a:ext>
            </a:extLst>
          </p:cNvPr>
          <p:cNvSpPr>
            <a:spLocks noGrp="1"/>
          </p:cNvSpPr>
          <p:nvPr>
            <p:ph idx="14" hasCustomPrompt="1"/>
          </p:nvPr>
        </p:nvSpPr>
        <p:spPr>
          <a:xfrm>
            <a:off x="515186" y="3452606"/>
            <a:ext cx="3125788" cy="2767219"/>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profile</a:t>
            </a:r>
          </a:p>
          <a:p>
            <a:pPr lvl="0"/>
            <a:endParaRPr kumimoji="1" lang="en-US" altLang="ja-JP" dirty="0"/>
          </a:p>
        </p:txBody>
      </p:sp>
      <p:sp>
        <p:nvSpPr>
          <p:cNvPr id="11" name="コンテンツ プレースホルダー 2">
            <a:extLst>
              <a:ext uri="{FF2B5EF4-FFF2-40B4-BE49-F238E27FC236}">
                <a16:creationId xmlns:a16="http://schemas.microsoft.com/office/drawing/2014/main" id="{7DE5644D-480D-4551-F3E5-9C69DFFD02EB}"/>
              </a:ext>
            </a:extLst>
          </p:cNvPr>
          <p:cNvSpPr>
            <a:spLocks noGrp="1"/>
          </p:cNvSpPr>
          <p:nvPr>
            <p:ph idx="15" hasCustomPrompt="1"/>
          </p:nvPr>
        </p:nvSpPr>
        <p:spPr>
          <a:xfrm>
            <a:off x="8944494" y="3452606"/>
            <a:ext cx="2859577"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SNS</a:t>
            </a:r>
          </a:p>
          <a:p>
            <a:pPr lvl="0"/>
            <a:endParaRPr kumimoji="1" lang="en-US" altLang="ja-JP" dirty="0"/>
          </a:p>
        </p:txBody>
      </p:sp>
      <p:sp>
        <p:nvSpPr>
          <p:cNvPr id="12" name="コンテンツ プレースホルダー 2">
            <a:extLst>
              <a:ext uri="{FF2B5EF4-FFF2-40B4-BE49-F238E27FC236}">
                <a16:creationId xmlns:a16="http://schemas.microsoft.com/office/drawing/2014/main" id="{018AB063-7C63-152E-F488-B7028FDE1634}"/>
              </a:ext>
            </a:extLst>
          </p:cNvPr>
          <p:cNvSpPr>
            <a:spLocks noGrp="1"/>
          </p:cNvSpPr>
          <p:nvPr>
            <p:ph idx="16" hasCustomPrompt="1"/>
          </p:nvPr>
        </p:nvSpPr>
        <p:spPr>
          <a:xfrm>
            <a:off x="3876500" y="3452606"/>
            <a:ext cx="4876801" cy="2767220"/>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desire</a:t>
            </a:r>
            <a:endParaRPr kumimoji="1" lang="ja-JP" altLang="en-US" dirty="0"/>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3876500" y="763303"/>
            <a:ext cx="3416320" cy="369332"/>
          </a:xfrm>
          <a:prstGeom prst="rect">
            <a:avLst/>
          </a:prstGeom>
          <a:noFill/>
        </p:spPr>
        <p:txBody>
          <a:bodyPr wrap="none" rtlCol="0">
            <a:spAutoFit/>
          </a:bodyPr>
          <a:lstStyle/>
          <a:p>
            <a:r>
              <a:rPr kumimoji="1" lang="ja-JP" altLang="en-US" dirty="0"/>
              <a:t>エピソード（生い立ち・近年）</a:t>
            </a:r>
          </a:p>
        </p:txBody>
      </p:sp>
      <p:sp>
        <p:nvSpPr>
          <p:cNvPr id="14" name="テキスト ボックス 13">
            <a:extLst>
              <a:ext uri="{FF2B5EF4-FFF2-40B4-BE49-F238E27FC236}">
                <a16:creationId xmlns:a16="http://schemas.microsoft.com/office/drawing/2014/main" id="{61EA07AF-01BD-783D-59FC-CFF9F99EDE16}"/>
              </a:ext>
            </a:extLst>
          </p:cNvPr>
          <p:cNvSpPr txBox="1"/>
          <p:nvPr userDrawn="1"/>
        </p:nvSpPr>
        <p:spPr>
          <a:xfrm>
            <a:off x="515185" y="3083273"/>
            <a:ext cx="1569660" cy="369332"/>
          </a:xfrm>
          <a:prstGeom prst="rect">
            <a:avLst/>
          </a:prstGeom>
          <a:noFill/>
        </p:spPr>
        <p:txBody>
          <a:bodyPr wrap="none" rtlCol="0">
            <a:spAutoFit/>
          </a:bodyPr>
          <a:lstStyle/>
          <a:p>
            <a:r>
              <a:rPr kumimoji="1" lang="ja-JP" altLang="en-US" dirty="0"/>
              <a:t>プロフィール</a:t>
            </a:r>
          </a:p>
        </p:txBody>
      </p:sp>
      <p:sp>
        <p:nvSpPr>
          <p:cNvPr id="15" name="テキスト ボックス 14">
            <a:extLst>
              <a:ext uri="{FF2B5EF4-FFF2-40B4-BE49-F238E27FC236}">
                <a16:creationId xmlns:a16="http://schemas.microsoft.com/office/drawing/2014/main" id="{7CD8E934-D385-E04A-D0C2-52BB66C06DD5}"/>
              </a:ext>
            </a:extLst>
          </p:cNvPr>
          <p:cNvSpPr txBox="1"/>
          <p:nvPr userDrawn="1"/>
        </p:nvSpPr>
        <p:spPr>
          <a:xfrm>
            <a:off x="3876500" y="3077095"/>
            <a:ext cx="646331" cy="369332"/>
          </a:xfrm>
          <a:prstGeom prst="rect">
            <a:avLst/>
          </a:prstGeom>
          <a:noFill/>
        </p:spPr>
        <p:txBody>
          <a:bodyPr wrap="none" rtlCol="0">
            <a:spAutoFit/>
          </a:bodyPr>
          <a:lstStyle/>
          <a:p>
            <a:r>
              <a:rPr kumimoji="1" lang="ja-JP" altLang="en-US" dirty="0"/>
              <a:t>欲求</a:t>
            </a:r>
          </a:p>
        </p:txBody>
      </p:sp>
      <p:sp>
        <p:nvSpPr>
          <p:cNvPr id="16" name="テキスト ボックス 15">
            <a:extLst>
              <a:ext uri="{FF2B5EF4-FFF2-40B4-BE49-F238E27FC236}">
                <a16:creationId xmlns:a16="http://schemas.microsoft.com/office/drawing/2014/main" id="{CDD85094-4421-AC28-B4E1-F7FADDFBFDD3}"/>
              </a:ext>
            </a:extLst>
          </p:cNvPr>
          <p:cNvSpPr txBox="1"/>
          <p:nvPr userDrawn="1"/>
        </p:nvSpPr>
        <p:spPr>
          <a:xfrm>
            <a:off x="8944494" y="3085378"/>
            <a:ext cx="1107996" cy="369332"/>
          </a:xfrm>
          <a:prstGeom prst="rect">
            <a:avLst/>
          </a:prstGeom>
          <a:noFill/>
        </p:spPr>
        <p:txBody>
          <a:bodyPr wrap="none" rtlCol="0">
            <a:spAutoFit/>
          </a:bodyPr>
          <a:lstStyle/>
          <a:p>
            <a:r>
              <a:rPr kumimoji="1" lang="en-US" altLang="ja-JP" dirty="0"/>
              <a:t>SNS</a:t>
            </a:r>
            <a:r>
              <a:rPr kumimoji="1" lang="ja-JP" altLang="en-US" dirty="0"/>
              <a:t>など</a:t>
            </a:r>
          </a:p>
        </p:txBody>
      </p:sp>
    </p:spTree>
    <p:extLst>
      <p:ext uri="{BB962C8B-B14F-4D97-AF65-F5344CB8AC3E}">
        <p14:creationId xmlns:p14="http://schemas.microsoft.com/office/powerpoint/2010/main" val="2761434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特徴">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D7C3401-F023-F408-9820-17AFC5452344}"/>
              </a:ext>
            </a:extLst>
          </p:cNvPr>
          <p:cNvSpPr/>
          <p:nvPr userDrawn="1"/>
        </p:nvSpPr>
        <p:spPr>
          <a:xfrm>
            <a:off x="0" y="6721475"/>
            <a:ext cx="12192000" cy="1365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6066D1D-5856-DFDB-A52C-75D85B62DDCA}"/>
              </a:ext>
            </a:extLst>
          </p:cNvPr>
          <p:cNvSpPr/>
          <p:nvPr userDrawn="1"/>
        </p:nvSpPr>
        <p:spPr>
          <a:xfrm>
            <a:off x="0" y="0"/>
            <a:ext cx="12192000" cy="42394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D0A3820-79E3-A5DD-2007-9FC392104990}"/>
              </a:ext>
            </a:extLst>
          </p:cNvPr>
          <p:cNvSpPr>
            <a:spLocks noGrp="1"/>
          </p:cNvSpPr>
          <p:nvPr>
            <p:ph type="title" hasCustomPrompt="1"/>
          </p:nvPr>
        </p:nvSpPr>
        <p:spPr>
          <a:xfrm>
            <a:off x="515185" y="-1"/>
            <a:ext cx="11288885" cy="423949"/>
          </a:xfrm>
        </p:spPr>
        <p:txBody>
          <a:bodyPr>
            <a:noAutofit/>
          </a:bodyPr>
          <a:lstStyle>
            <a:lvl1pPr>
              <a:defRPr sz="2000" b="1"/>
            </a:lvl1pPr>
          </a:lstStyle>
          <a:p>
            <a:r>
              <a:rPr kumimoji="1" lang="ja-JP" altLang="en-US" dirty="0"/>
              <a:t>タイトル</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hasCustomPrompt="1"/>
          </p:nvPr>
        </p:nvSpPr>
        <p:spPr>
          <a:xfrm>
            <a:off x="515185" y="1130530"/>
            <a:ext cx="11288887" cy="5089295"/>
          </a:xfrm>
        </p:spPr>
        <p:txBody>
          <a:bodyPr>
            <a:normAutofit/>
          </a:bodyPr>
          <a:lstStyle>
            <a:lvl1pPr marL="0" indent="0">
              <a:lnSpc>
                <a:spcPct val="90000"/>
              </a:lnSpc>
              <a:spcBef>
                <a:spcPts val="600"/>
              </a:spcBef>
              <a:buNone/>
              <a:defRPr sz="1200"/>
            </a:lvl1pPr>
            <a:lvl2pPr marL="457200" indent="0">
              <a:buNone/>
              <a:defRPr/>
            </a:lvl2pPr>
            <a:lvl3pPr marL="914400" indent="0">
              <a:buNone/>
              <a:defRPr/>
            </a:lvl3pPr>
            <a:lvl4pPr marL="1371600" indent="0">
              <a:buNone/>
              <a:defRPr/>
            </a:lvl4pPr>
            <a:lvl5pPr marL="1828800" indent="0">
              <a:buNone/>
              <a:defRPr/>
            </a:lvl5pPr>
          </a:lstStyle>
          <a:p>
            <a:pPr lvl="0"/>
            <a:r>
              <a:rPr kumimoji="1" lang="en-US" altLang="ja-JP" dirty="0"/>
              <a:t>attributes</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a:xfrm>
            <a:off x="515185" y="6356350"/>
            <a:ext cx="3125788" cy="365125"/>
          </a:xfrm>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a:xfrm>
            <a:off x="3876499" y="6356350"/>
            <a:ext cx="4876801" cy="365125"/>
          </a:xfrm>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a:xfrm>
            <a:off x="8944493" y="6356350"/>
            <a:ext cx="2859577" cy="365125"/>
          </a:xfrm>
        </p:spPr>
        <p:txBody>
          <a:bodyPr/>
          <a:lstStyle/>
          <a:p>
            <a:fld id="{C1851418-70CB-487B-B7C1-746927890390}" type="slidenum">
              <a:rPr kumimoji="1" lang="ja-JP" altLang="en-US" smtClean="0"/>
              <a:t>‹#›</a:t>
            </a:fld>
            <a:endParaRPr kumimoji="1" lang="ja-JP" altLang="en-US"/>
          </a:p>
        </p:txBody>
      </p:sp>
      <p:sp>
        <p:nvSpPr>
          <p:cNvPr id="13" name="テキスト ボックス 12">
            <a:extLst>
              <a:ext uri="{FF2B5EF4-FFF2-40B4-BE49-F238E27FC236}">
                <a16:creationId xmlns:a16="http://schemas.microsoft.com/office/drawing/2014/main" id="{D820D765-BAD7-2245-91F0-112CF5D95E59}"/>
              </a:ext>
            </a:extLst>
          </p:cNvPr>
          <p:cNvSpPr txBox="1"/>
          <p:nvPr userDrawn="1"/>
        </p:nvSpPr>
        <p:spPr>
          <a:xfrm>
            <a:off x="515185" y="763303"/>
            <a:ext cx="1569660" cy="369332"/>
          </a:xfrm>
          <a:prstGeom prst="rect">
            <a:avLst/>
          </a:prstGeom>
          <a:noFill/>
        </p:spPr>
        <p:txBody>
          <a:bodyPr wrap="none" rtlCol="0">
            <a:spAutoFit/>
          </a:bodyPr>
          <a:lstStyle/>
          <a:p>
            <a:r>
              <a:rPr kumimoji="1" lang="ja-JP" altLang="en-US" dirty="0"/>
              <a:t>その他の特徴</a:t>
            </a:r>
          </a:p>
        </p:txBody>
      </p:sp>
    </p:spTree>
    <p:extLst>
      <p:ext uri="{BB962C8B-B14F-4D97-AF65-F5344CB8AC3E}">
        <p14:creationId xmlns:p14="http://schemas.microsoft.com/office/powerpoint/2010/main" val="511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CDCC259E-ABB2-417C-B25E-68077E574067}"/>
              </a:ext>
            </a:extLst>
          </p:cNvPr>
          <p:cNvSpPr/>
          <p:nvPr userDrawn="1"/>
        </p:nvSpPr>
        <p:spPr>
          <a:xfrm>
            <a:off x="0" y="0"/>
            <a:ext cx="12192000" cy="3429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C11E87DB-C404-76B1-1C83-F196A4BFB5F4}"/>
              </a:ext>
            </a:extLst>
          </p:cNvPr>
          <p:cNvSpPr>
            <a:spLocks noGrp="1"/>
          </p:cNvSpPr>
          <p:nvPr>
            <p:ph type="ctrTitle" hasCustomPrompt="1"/>
          </p:nvPr>
        </p:nvSpPr>
        <p:spPr>
          <a:xfrm>
            <a:off x="939337" y="1537927"/>
            <a:ext cx="10414463" cy="1105448"/>
          </a:xfrm>
        </p:spPr>
        <p:txBody>
          <a:bodyPr anchor="t"/>
          <a:lstStyle>
            <a:lvl1pPr algn="ctr">
              <a:defRPr sz="6000" b="1">
                <a:latin typeface="+mn-lt"/>
              </a:defRPr>
            </a:lvl1pPr>
          </a:lstStyle>
          <a:p>
            <a:r>
              <a:rPr kumimoji="1" lang="ja-JP" altLang="en-US" dirty="0"/>
              <a:t>タイトル</a:t>
            </a:r>
          </a:p>
        </p:txBody>
      </p:sp>
      <p:sp>
        <p:nvSpPr>
          <p:cNvPr id="3" name="字幕 2">
            <a:extLst>
              <a:ext uri="{FF2B5EF4-FFF2-40B4-BE49-F238E27FC236}">
                <a16:creationId xmlns:a16="http://schemas.microsoft.com/office/drawing/2014/main" id="{DB3FFAB9-CC4D-552A-2201-66BE53A99EF2}"/>
              </a:ext>
            </a:extLst>
          </p:cNvPr>
          <p:cNvSpPr>
            <a:spLocks noGrp="1"/>
          </p:cNvSpPr>
          <p:nvPr>
            <p:ph type="subTitle" idx="1" hasCustomPrompt="1"/>
          </p:nvPr>
        </p:nvSpPr>
        <p:spPr>
          <a:xfrm>
            <a:off x="1524000" y="4528358"/>
            <a:ext cx="9144000" cy="548640"/>
          </a:xfrm>
        </p:spPr>
        <p:txBody>
          <a:bodyPr/>
          <a:lstStyle>
            <a:lvl1pPr marL="0" indent="0" algn="ctr">
              <a:buNone/>
              <a:defRPr sz="2400" b="1">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サブタイトル</a:t>
            </a:r>
          </a:p>
        </p:txBody>
      </p:sp>
      <p:sp>
        <p:nvSpPr>
          <p:cNvPr id="4" name="日付プレースホルダー 3">
            <a:extLst>
              <a:ext uri="{FF2B5EF4-FFF2-40B4-BE49-F238E27FC236}">
                <a16:creationId xmlns:a16="http://schemas.microsoft.com/office/drawing/2014/main" id="{7714E802-CDF6-4EEE-D2CB-5E1CEAE2F971}"/>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7F64EAEA-22E6-F968-8FC2-9A980B2067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F89C71-0D6E-A1EA-8C8C-A73A6913B4C0}"/>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56446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0A3820-79E3-A5DD-2007-9FC39210499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43FAB52-C238-7A5C-8A6C-6141ECED18B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BB5822-2FEE-2E9E-AE10-D23933054C76}"/>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96C335F-D4C7-715E-1C57-CE92B9B5097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D9456-7CE5-BDC4-B2DB-AB1FDB248901}"/>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83458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61F49-6A29-5085-0B92-BBE7EEBC5B4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1793DD-5DC7-1507-75FC-2CD1BB97E3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B7032A0-F873-E34B-2443-A82ABEC4A008}"/>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5" name="フッター プレースホルダー 4">
            <a:extLst>
              <a:ext uri="{FF2B5EF4-FFF2-40B4-BE49-F238E27FC236}">
                <a16:creationId xmlns:a16="http://schemas.microsoft.com/office/drawing/2014/main" id="{2EFB19E5-FD8C-A046-722B-A3C82ED556B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8D73EC8-2721-B8E9-618C-1ACBFB8B3D2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74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D9E2F4-2B9C-853C-B352-8FD9B9562C8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C696B49-81D3-A5B9-6CF6-075774C93C14}"/>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6D67C49-50D1-8EF3-96C8-D0DDC22B3C5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1EAD661-DFDB-63EB-F897-08567C01DE2C}"/>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6" name="フッター プレースホルダー 5">
            <a:extLst>
              <a:ext uri="{FF2B5EF4-FFF2-40B4-BE49-F238E27FC236}">
                <a16:creationId xmlns:a16="http://schemas.microsoft.com/office/drawing/2014/main" id="{324AD4E8-DF5F-7629-C13A-7A211C7B80D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9AAF1FE-F79E-E364-2349-D2244D50383B}"/>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206353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2D18A-0A5F-4EBE-4038-447A84DF442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07CCD10-73AF-314D-15D1-7433A2FE0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D753668-2F37-7FA2-FBD2-DEE423AD28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E939F4B-1276-32BE-45C5-FB7EBFAA06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433B8D6-D00B-B2B7-1F47-732CCD5B0E4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6A71B8E-562E-2600-8E6B-32248743B68B}"/>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8" name="フッター プレースホルダー 7">
            <a:extLst>
              <a:ext uri="{FF2B5EF4-FFF2-40B4-BE49-F238E27FC236}">
                <a16:creationId xmlns:a16="http://schemas.microsoft.com/office/drawing/2014/main" id="{0E9121F0-CE78-58E5-A07F-7FF46D407C2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CBEC521-13F2-D07E-CA12-CCC353D7CA6A}"/>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1762966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A44D9-BB0B-2053-E08E-7016E548834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961CD4-B2BB-65B1-C62A-D6F76CDBF0E1}"/>
              </a:ext>
            </a:extLst>
          </p:cNvPr>
          <p:cNvSpPr>
            <a:spLocks noGrp="1"/>
          </p:cNvSpPr>
          <p:nvPr>
            <p:ph type="dt" sz="half" idx="10"/>
          </p:nvPr>
        </p:nvSpPr>
        <p:spPr/>
        <p:txBody>
          <a:bodyPr/>
          <a:lstStyle/>
          <a:p>
            <a:fld id="{BF80A5BA-5808-439D-8F14-DD23526067FA}" type="datetimeFigureOut">
              <a:rPr kumimoji="1" lang="ja-JP" altLang="en-US" smtClean="0"/>
              <a:t>2025/6/5</a:t>
            </a:fld>
            <a:endParaRPr kumimoji="1" lang="ja-JP" altLang="en-US"/>
          </a:p>
        </p:txBody>
      </p:sp>
      <p:sp>
        <p:nvSpPr>
          <p:cNvPr id="4" name="フッター プレースホルダー 3">
            <a:extLst>
              <a:ext uri="{FF2B5EF4-FFF2-40B4-BE49-F238E27FC236}">
                <a16:creationId xmlns:a16="http://schemas.microsoft.com/office/drawing/2014/main" id="{FEBC56D8-635E-B215-C1B7-FCE9461CEC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3D1F8FF-2D63-ED20-7530-25E2CD274E8C}"/>
              </a:ext>
            </a:extLst>
          </p:cNvPr>
          <p:cNvSpPr>
            <a:spLocks noGrp="1"/>
          </p:cNvSpPr>
          <p:nvPr>
            <p:ph type="sldNum" sz="quarter" idx="12"/>
          </p:nvPr>
        </p:nvSpPr>
        <p:spPr/>
        <p:txBody>
          <a:bodyPr/>
          <a:lstStyle/>
          <a:p>
            <a:fld id="{C1851418-70CB-487B-B7C1-746927890390}" type="slidenum">
              <a:rPr kumimoji="1" lang="ja-JP" altLang="en-US" smtClean="0"/>
              <a:t>‹#›</a:t>
            </a:fld>
            <a:endParaRPr kumimoji="1" lang="ja-JP" altLang="en-US"/>
          </a:p>
        </p:txBody>
      </p:sp>
    </p:spTree>
    <p:extLst>
      <p:ext uri="{BB962C8B-B14F-4D97-AF65-F5344CB8AC3E}">
        <p14:creationId xmlns:p14="http://schemas.microsoft.com/office/powerpoint/2010/main" val="2649411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29D9DE-A980-FB58-3F3C-76ABA9EF1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B9A1216-3AED-04BB-0F24-AC39484FFC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A230851-8D77-DA7C-EE53-FD51FBDE6B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accent6"/>
                </a:solidFill>
                <a:latin typeface="+mn-lt"/>
              </a:defRPr>
            </a:lvl1pPr>
          </a:lstStyle>
          <a:p>
            <a:fld id="{BF80A5BA-5808-439D-8F14-DD23526067FA}" type="datetimeFigureOut">
              <a:rPr lang="ja-JP" altLang="en-US" smtClean="0"/>
              <a:pPr/>
              <a:t>2025/6/5</a:t>
            </a:fld>
            <a:endParaRPr lang="ja-JP" altLang="en-US"/>
          </a:p>
        </p:txBody>
      </p:sp>
      <p:sp>
        <p:nvSpPr>
          <p:cNvPr id="5" name="フッター プレースホルダー 4">
            <a:extLst>
              <a:ext uri="{FF2B5EF4-FFF2-40B4-BE49-F238E27FC236}">
                <a16:creationId xmlns:a16="http://schemas.microsoft.com/office/drawing/2014/main" id="{BA03FA77-E7D1-33B9-E4AE-F9086FAEFB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6"/>
                </a:solidFill>
                <a:latin typeface="+mn-lt"/>
              </a:defRPr>
            </a:lvl1pPr>
          </a:lstStyle>
          <a:p>
            <a:r>
              <a:rPr lang="en-US" altLang="ja-JP"/>
              <a:t>Copyright(c) Plus Dojo all rights reserved.</a:t>
            </a:r>
            <a:endParaRPr lang="ja-JP" altLang="en-US" dirty="0"/>
          </a:p>
        </p:txBody>
      </p:sp>
      <p:sp>
        <p:nvSpPr>
          <p:cNvPr id="6" name="スライド番号プレースホルダー 5">
            <a:extLst>
              <a:ext uri="{FF2B5EF4-FFF2-40B4-BE49-F238E27FC236}">
                <a16:creationId xmlns:a16="http://schemas.microsoft.com/office/drawing/2014/main" id="{8A05ADF1-E0F3-C8D0-913B-D1364F672A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accent6"/>
                </a:solidFill>
                <a:latin typeface="+mn-lt"/>
              </a:defRPr>
            </a:lvl1pPr>
          </a:lstStyle>
          <a:p>
            <a:fld id="{C1851418-70CB-487B-B7C1-746927890390}" type="slidenum">
              <a:rPr lang="ja-JP" altLang="en-US" smtClean="0"/>
              <a:pPr/>
              <a:t>‹#›</a:t>
            </a:fld>
            <a:endParaRPr lang="ja-JP" altLang="en-US"/>
          </a:p>
        </p:txBody>
      </p:sp>
    </p:spTree>
    <p:extLst>
      <p:ext uri="{BB962C8B-B14F-4D97-AF65-F5344CB8AC3E}">
        <p14:creationId xmlns:p14="http://schemas.microsoft.com/office/powerpoint/2010/main" val="2917938626"/>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3"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Lst>
  <p:txStyles>
    <p:titleStyle>
      <a:lvl1pPr algn="l" defTabSz="914400" rtl="0" eaLnBrk="1" latinLnBrk="0" hangingPunct="1">
        <a:lnSpc>
          <a:spcPct val="90000"/>
        </a:lnSpc>
        <a:spcBef>
          <a:spcPct val="0"/>
        </a:spcBef>
        <a:buNone/>
        <a:defRPr kumimoji="1" sz="4400" kern="1200">
          <a:solidFill>
            <a:schemeClr val="accent6"/>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774E3C-6B63-F279-6706-231B4C513EAE}"/>
              </a:ext>
            </a:extLst>
          </p:cNvPr>
          <p:cNvSpPr>
            <a:spLocks noGrp="1"/>
          </p:cNvSpPr>
          <p:nvPr>
            <p:ph type="ctrTitle"/>
          </p:nvPr>
        </p:nvSpPr>
        <p:spPr/>
        <p:txBody>
          <a:bodyPr/>
          <a:lstStyle/>
          <a:p>
            <a:r>
              <a:rPr kumimoji="1" lang="ja-JP" altLang="en-US" dirty="0"/>
              <a:t>ペルソナ設定</a:t>
            </a:r>
          </a:p>
        </p:txBody>
      </p:sp>
      <p:sp>
        <p:nvSpPr>
          <p:cNvPr id="3" name="字幕 2">
            <a:extLst>
              <a:ext uri="{FF2B5EF4-FFF2-40B4-BE49-F238E27FC236}">
                <a16:creationId xmlns:a16="http://schemas.microsoft.com/office/drawing/2014/main" id="{41E5892A-6FA0-4C56-73E9-FD74991F9186}"/>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1474354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r>
              <a:rPr lang="ja-JP" altLang="en-US" dirty="0"/>
              <a:t>ペルソナ（サンプル）</a:t>
            </a:r>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インテリアが好きで、デザイナーになりたいと思い学生時代から雑貨屋でアルバイトをする。</a:t>
            </a:r>
            <a:r>
              <a:rPr lang="en-US" altLang="ja-JP" dirty="0"/>
              <a:t>22</a:t>
            </a:r>
            <a:r>
              <a:rPr lang="ja-JP" altLang="en-US" dirty="0"/>
              <a:t>歳で大学卒業と共に大手家具・インテリアメーカーに入社。曲線の無いシャープなデザインが好き。入社後、現場を知ることが大切だと言われショップに勤務。ショップは先輩社員１名（店長）と後輩社員１名、アルバイトが約２０名。入社から３年で副店長になる。現在７年目だが、いまだにショップ勤務（３店め）であることに不満がある。</a:t>
            </a:r>
            <a:endParaRPr lang="en-US" altLang="ja-JP" dirty="0"/>
          </a:p>
          <a:p>
            <a:r>
              <a:rPr lang="ja-JP" altLang="en-US" dirty="0"/>
              <a:t>生活：通勤は電車</a:t>
            </a:r>
            <a:r>
              <a:rPr lang="en-US" altLang="ja-JP" dirty="0"/>
              <a:t>20</a:t>
            </a:r>
            <a:r>
              <a:rPr lang="ja-JP" altLang="en-US" dirty="0"/>
              <a:t>分込みで片道</a:t>
            </a:r>
            <a:r>
              <a:rPr lang="en-US" altLang="ja-JP" dirty="0"/>
              <a:t>35</a:t>
            </a:r>
            <a:r>
              <a:rPr lang="ja-JP" altLang="en-US" dirty="0"/>
              <a:t>分。シフト制で</a:t>
            </a:r>
            <a:r>
              <a:rPr lang="en-US" altLang="ja-JP" dirty="0"/>
              <a:t>10:00</a:t>
            </a:r>
            <a:r>
              <a:rPr lang="ja-JP" altLang="en-US" dirty="0"/>
              <a:t>～</a:t>
            </a:r>
            <a:r>
              <a:rPr lang="en-US" altLang="ja-JP" dirty="0"/>
              <a:t>19:00</a:t>
            </a:r>
            <a:r>
              <a:rPr lang="ja-JP" altLang="en-US" dirty="0"/>
              <a:t>または</a:t>
            </a:r>
            <a:r>
              <a:rPr lang="en-US" altLang="ja-JP" dirty="0"/>
              <a:t>12:00</a:t>
            </a:r>
            <a:r>
              <a:rPr lang="ja-JP" altLang="en-US" dirty="0"/>
              <a:t>～</a:t>
            </a:r>
            <a:r>
              <a:rPr lang="en-US" altLang="ja-JP" dirty="0"/>
              <a:t>21:00</a:t>
            </a:r>
            <a:r>
              <a:rPr lang="ja-JP" altLang="en-US" dirty="0"/>
              <a:t>。実際には</a:t>
            </a:r>
            <a:r>
              <a:rPr lang="en-US" altLang="ja-JP" dirty="0"/>
              <a:t>10:00</a:t>
            </a:r>
            <a:r>
              <a:rPr lang="ja-JP" altLang="en-US" dirty="0"/>
              <a:t>～</a:t>
            </a:r>
            <a:r>
              <a:rPr lang="en-US" altLang="ja-JP" dirty="0"/>
              <a:t>21:00</a:t>
            </a:r>
            <a:r>
              <a:rPr lang="ja-JP" altLang="en-US" dirty="0"/>
              <a:t>になることも多い。休みは不定休。自炊は好きだが、ずぼらな部分があり、食材が無駄になることがあるためあまりやらないようにしている。休みの日は疲労回復のため、マッサージに行く以外は家でのんびりしていることが多い。飲酒もしないため、仕事の日もスーパーで弁当を買ってそのまま帰ることがほとんど。</a:t>
            </a:r>
          </a:p>
        </p:txBody>
      </p:sp>
      <p:pic>
        <p:nvPicPr>
          <p:cNvPr id="3" name="図プレースホルダー 2" descr="窓のそばに座っている女性&#10;&#10;低い精度で自動的に生成された説明">
            <a:extLst>
              <a:ext uri="{FF2B5EF4-FFF2-40B4-BE49-F238E27FC236}">
                <a16:creationId xmlns:a16="http://schemas.microsoft.com/office/drawing/2014/main" id="{B724A874-5A55-B6EC-ADC9-999E142903EF}"/>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p:pic>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氏名：山田夕貴 やまだゆうき</a:t>
            </a:r>
            <a:endParaRPr lang="en-US" altLang="ja-JP" dirty="0"/>
          </a:p>
          <a:p>
            <a:r>
              <a:rPr lang="ja-JP" altLang="en-US" dirty="0"/>
              <a:t>年齢：</a:t>
            </a:r>
            <a:r>
              <a:rPr lang="en-US" altLang="ja-JP" dirty="0"/>
              <a:t>29</a:t>
            </a:r>
            <a:r>
              <a:rPr lang="ja-JP" altLang="en-US" dirty="0"/>
              <a:t>歳</a:t>
            </a:r>
            <a:endParaRPr lang="en-US" altLang="ja-JP" dirty="0"/>
          </a:p>
          <a:p>
            <a:r>
              <a:rPr lang="ja-JP" altLang="en-US" dirty="0"/>
              <a:t>職業：インテリア雑貨販売（副店長）</a:t>
            </a:r>
            <a:endParaRPr lang="en-US" altLang="ja-JP" dirty="0"/>
          </a:p>
          <a:p>
            <a:r>
              <a:rPr lang="ja-JP" altLang="en-US" dirty="0"/>
              <a:t>収入：４６０万円</a:t>
            </a:r>
            <a:endParaRPr lang="en-US" altLang="ja-JP" dirty="0"/>
          </a:p>
          <a:p>
            <a:r>
              <a:rPr lang="ja-JP" altLang="en-US" dirty="0"/>
              <a:t>学歴：大学卒</a:t>
            </a:r>
            <a:endParaRPr lang="en-US" altLang="ja-JP" dirty="0"/>
          </a:p>
          <a:p>
            <a:r>
              <a:rPr lang="ja-JP" altLang="en-US" dirty="0"/>
              <a:t>出生：宮城県</a:t>
            </a:r>
            <a:endParaRPr lang="en-US" altLang="ja-JP" dirty="0"/>
          </a:p>
          <a:p>
            <a:r>
              <a:rPr lang="ja-JP" altLang="en-US" dirty="0"/>
              <a:t>家族：両親と弟。一人暮らし</a:t>
            </a:r>
            <a:endParaRPr lang="en-US" altLang="ja-JP" dirty="0"/>
          </a:p>
          <a:p>
            <a:r>
              <a:rPr lang="ja-JP" altLang="en-US" dirty="0"/>
              <a:t>特徴：本来は人付き合いが好き。近年は仕事で人と話すことに疲れてきている。学生時代の友人とは疎遠になっている。会社の同期５人は仲がいいものの、勤務地が違うためたまに会う程度。</a:t>
            </a:r>
            <a:endParaRPr lang="en-US" altLang="ja-JP" dirty="0"/>
          </a:p>
          <a:p>
            <a:endParaRPr lang="ja-JP" altLang="en-US" dirty="0"/>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：毎日。タイムラインは見ない。</a:t>
            </a:r>
          </a:p>
          <a:p>
            <a:r>
              <a:rPr lang="en-US" altLang="ja-JP" dirty="0"/>
              <a:t>X(</a:t>
            </a:r>
            <a:r>
              <a:rPr lang="ja-JP" altLang="en-US" dirty="0"/>
              <a:t>旧</a:t>
            </a:r>
            <a:r>
              <a:rPr lang="en-US" altLang="ja-JP" dirty="0"/>
              <a:t>Twitter)</a:t>
            </a:r>
            <a:r>
              <a:rPr lang="ja-JP" altLang="en-US" dirty="0"/>
              <a:t>：利用していない。</a:t>
            </a:r>
          </a:p>
          <a:p>
            <a:r>
              <a:rPr lang="en-US" altLang="ja-JP" dirty="0"/>
              <a:t>Instagram</a:t>
            </a:r>
            <a:r>
              <a:rPr lang="ja-JP" altLang="en-US" dirty="0"/>
              <a:t>：毎日。たまにカフェに行った時に食事のみ投稿。</a:t>
            </a:r>
          </a:p>
          <a:p>
            <a:r>
              <a:rPr lang="en-US" altLang="ja-JP" dirty="0"/>
              <a:t>Facebook</a:t>
            </a:r>
            <a:r>
              <a:rPr lang="ja-JP" altLang="en-US" dirty="0"/>
              <a:t>：登録したが、投稿はしていない。学生時代の友人の投稿をたまに見る。</a:t>
            </a:r>
          </a:p>
          <a:p>
            <a:r>
              <a:rPr lang="en-US" altLang="ja-JP" dirty="0"/>
              <a:t>YouTube</a:t>
            </a:r>
            <a:r>
              <a:rPr lang="ja-JP" altLang="en-US" dirty="0"/>
              <a:t>：家に帰ってからはよく見ている。趣味のネイルに関する動画を見ながら食事をすることが多い。</a:t>
            </a:r>
            <a:endParaRPr lang="en-US" altLang="ja-JP" dirty="0"/>
          </a:p>
          <a:p>
            <a:r>
              <a:rPr lang="en-US" altLang="ja-JP" dirty="0"/>
              <a:t>TikTok</a:t>
            </a:r>
            <a:r>
              <a:rPr lang="ja-JP" altLang="en-US" dirty="0"/>
              <a:t>：ちょっと冷めた目で見ているが、羨ましさも感じる。</a:t>
            </a:r>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lstStyle/>
          <a:p>
            <a:r>
              <a:rPr lang="ja-JP" altLang="en-US" dirty="0"/>
              <a:t>不満：仕事が「思っていたものと違う」。日々、接客をすることに疲れを感じている。浅いコミュニケーションが多いため、会話はする割に人と繋がっていないようなもやもやがある。仕事が忙しく、何か新しいことを始める気にはなれない。最近は同期グループの</a:t>
            </a:r>
            <a:r>
              <a:rPr lang="en-US" altLang="ja-JP" dirty="0"/>
              <a:t>LINE</a:t>
            </a:r>
            <a:r>
              <a:rPr lang="ja-JP" altLang="en-US" dirty="0"/>
              <a:t>に反応するのも面倒になってきた。</a:t>
            </a:r>
            <a:endParaRPr lang="en-US" altLang="ja-JP" dirty="0"/>
          </a:p>
          <a:p>
            <a:r>
              <a:rPr lang="ja-JP" altLang="en-US" dirty="0"/>
              <a:t>満足：動画を見た後、コメント欄を読んで同じ感想を持った人がいるとちょっと嬉しくなる。家でゴミ箱に向かってティッシュを投げた時、フチに当たらずにスパっと入ったときは一人でガッツポーズしている。</a:t>
            </a:r>
            <a:endParaRPr lang="en-US" altLang="ja-JP" dirty="0"/>
          </a:p>
          <a:p>
            <a:r>
              <a:rPr lang="ja-JP" altLang="en-US" dirty="0"/>
              <a:t>欲求：仕事では、今更デザインに回してもらえるとは思えず、違う業界に転職するか、いっそ店長としてバリバリ働きたい。会社で人間関係を構築していきたいとも思わないが、やはり人と繋がりたい。でも深くつながるのは面倒でもある。</a:t>
            </a:r>
            <a:r>
              <a:rPr lang="en-US" altLang="ja-JP" dirty="0"/>
              <a:t>SNS</a:t>
            </a:r>
            <a:r>
              <a:rPr lang="ja-JP" altLang="en-US" dirty="0"/>
              <a:t>で繋がるのは性に合わなかった。</a:t>
            </a:r>
          </a:p>
        </p:txBody>
      </p:sp>
    </p:spTree>
    <p:extLst>
      <p:ext uri="{BB962C8B-B14F-4D97-AF65-F5344CB8AC3E}">
        <p14:creationId xmlns:p14="http://schemas.microsoft.com/office/powerpoint/2010/main" val="527882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タイトル 7">
            <a:extLst>
              <a:ext uri="{FF2B5EF4-FFF2-40B4-BE49-F238E27FC236}">
                <a16:creationId xmlns:a16="http://schemas.microsoft.com/office/drawing/2014/main" id="{8B3CA71F-F80C-A8D5-6522-ED124147D408}"/>
              </a:ext>
            </a:extLst>
          </p:cNvPr>
          <p:cNvSpPr>
            <a:spLocks noGrp="1"/>
          </p:cNvSpPr>
          <p:nvPr>
            <p:ph type="title"/>
          </p:nvPr>
        </p:nvSpPr>
        <p:spPr/>
        <p:txBody>
          <a:bodyPr/>
          <a:lstStyle/>
          <a:p>
            <a:endParaRPr lang="ja-JP" altLang="en-US"/>
          </a:p>
        </p:txBody>
      </p:sp>
      <p:sp>
        <p:nvSpPr>
          <p:cNvPr id="9" name="コンテンツ プレースホルダー 8">
            <a:extLst>
              <a:ext uri="{FF2B5EF4-FFF2-40B4-BE49-F238E27FC236}">
                <a16:creationId xmlns:a16="http://schemas.microsoft.com/office/drawing/2014/main" id="{A4966631-77A1-2C81-1C6E-385BCA99674B}"/>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330292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3E6D96E0-DB69-F9DB-1909-1FFF8CDAFCD2}"/>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92C0A9F-32A9-19BE-516C-A3CE839FBEB9}"/>
              </a:ext>
            </a:extLst>
          </p:cNvPr>
          <p:cNvSpPr>
            <a:spLocks noGrp="1"/>
          </p:cNvSpPr>
          <p:nvPr>
            <p:ph idx="1"/>
          </p:nvPr>
        </p:nvSpPr>
        <p:spPr/>
        <p:txBody>
          <a:bodyPr/>
          <a:lstStyle/>
          <a:p>
            <a:r>
              <a:rPr lang="ja-JP" altLang="en-US" dirty="0"/>
              <a:t>新潟県内の大学で経済学を専攻、コロナ渦で</a:t>
            </a:r>
            <a:r>
              <a:rPr lang="en-US" altLang="ja-JP" dirty="0"/>
              <a:t>40</a:t>
            </a:r>
            <a:r>
              <a:rPr lang="ja-JP" altLang="en-US" dirty="0"/>
              <a:t>社ほど受けるも就活は思うようにいかず、地元に残ることに。</a:t>
            </a:r>
            <a:endParaRPr lang="en-US" altLang="ja-JP" dirty="0"/>
          </a:p>
          <a:p>
            <a:r>
              <a:rPr lang="ja-JP" altLang="en-US" dirty="0"/>
              <a:t>学生時代は推し活のためにマックでバイト。イケメンの先輩と出会い、家に入り浸るようになり怠惰な大学</a:t>
            </a:r>
            <a:r>
              <a:rPr lang="en-US" altLang="ja-JP" dirty="0"/>
              <a:t>1</a:t>
            </a:r>
            <a:r>
              <a:rPr lang="ja-JP" altLang="en-US" dirty="0"/>
              <a:t>年生を過ごし、親から叱られる。心を入れ替えて、将来について考えるようになる。</a:t>
            </a:r>
            <a:endParaRPr lang="en-US" altLang="ja-JP" dirty="0"/>
          </a:p>
          <a:p>
            <a:endParaRPr lang="en-US" altLang="ja-JP" dirty="0"/>
          </a:p>
          <a:p>
            <a:r>
              <a:rPr lang="ja-JP" altLang="en-US" dirty="0"/>
              <a:t>生活：早朝</a:t>
            </a:r>
            <a:r>
              <a:rPr lang="en-US" altLang="ja-JP" dirty="0"/>
              <a:t>5</a:t>
            </a:r>
            <a:r>
              <a:rPr lang="ja-JP" altLang="en-US" dirty="0"/>
              <a:t>時に起床、日没まで農作業。帰宅後は</a:t>
            </a:r>
            <a:r>
              <a:rPr lang="en-US" altLang="ja-JP" dirty="0"/>
              <a:t>YouTube</a:t>
            </a:r>
            <a:r>
              <a:rPr lang="ja-JP" altLang="en-US" dirty="0"/>
              <a:t>などの娯楽に時間を費やす。</a:t>
            </a:r>
            <a:endParaRPr lang="en-US" altLang="ja-JP" dirty="0"/>
          </a:p>
          <a:p>
            <a:r>
              <a:rPr lang="ja-JP" altLang="en-US" dirty="0"/>
              <a:t>休みの多い冬場は、推し活に力を入れている。遠征で東京に行く。</a:t>
            </a:r>
          </a:p>
        </p:txBody>
      </p:sp>
      <p:sp>
        <p:nvSpPr>
          <p:cNvPr id="8" name="コンテンツ プレースホルダー 7">
            <a:extLst>
              <a:ext uri="{FF2B5EF4-FFF2-40B4-BE49-F238E27FC236}">
                <a16:creationId xmlns:a16="http://schemas.microsoft.com/office/drawing/2014/main" id="{379FC890-E959-B17C-0B67-60764F38B270}"/>
              </a:ext>
            </a:extLst>
          </p:cNvPr>
          <p:cNvSpPr>
            <a:spLocks noGrp="1"/>
          </p:cNvSpPr>
          <p:nvPr>
            <p:ph idx="14"/>
          </p:nvPr>
        </p:nvSpPr>
        <p:spPr/>
        <p:txBody>
          <a:bodyPr/>
          <a:lstStyle/>
          <a:p>
            <a:r>
              <a:rPr lang="ja-JP" altLang="en-US" dirty="0"/>
              <a:t>氏名：魚沼 ひかり</a:t>
            </a:r>
            <a:endParaRPr lang="en-US" altLang="ja-JP" dirty="0"/>
          </a:p>
          <a:p>
            <a:r>
              <a:rPr lang="ja-JP" altLang="en-US" dirty="0"/>
              <a:t>年齢：</a:t>
            </a:r>
            <a:r>
              <a:rPr lang="en-US" altLang="ja-JP" dirty="0"/>
              <a:t>26</a:t>
            </a:r>
          </a:p>
          <a:p>
            <a:r>
              <a:rPr lang="ja-JP" altLang="en-US" dirty="0"/>
              <a:t>職業：農家（米）</a:t>
            </a:r>
            <a:endParaRPr lang="en-US" altLang="ja-JP" dirty="0"/>
          </a:p>
          <a:p>
            <a:r>
              <a:rPr lang="ja-JP" altLang="en-US" dirty="0"/>
              <a:t>収入：</a:t>
            </a:r>
            <a:r>
              <a:rPr lang="en-US" altLang="ja-JP" dirty="0"/>
              <a:t>300</a:t>
            </a:r>
            <a:r>
              <a:rPr lang="ja-JP" altLang="en-US" dirty="0"/>
              <a:t>万</a:t>
            </a:r>
            <a:endParaRPr lang="en-US" altLang="ja-JP" dirty="0"/>
          </a:p>
          <a:p>
            <a:r>
              <a:rPr lang="ja-JP" altLang="en-US" dirty="0"/>
              <a:t>学歴：大卒</a:t>
            </a:r>
            <a:endParaRPr lang="en-US" altLang="ja-JP" dirty="0"/>
          </a:p>
          <a:p>
            <a:r>
              <a:rPr lang="ja-JP" altLang="en-US" dirty="0"/>
              <a:t>出生：新潟県</a:t>
            </a:r>
            <a:endParaRPr lang="en-US" altLang="ja-JP" dirty="0"/>
          </a:p>
          <a:p>
            <a:r>
              <a:rPr lang="ja-JP" altLang="en-US" dirty="0"/>
              <a:t>家族：両親と実家暮らし（長女）</a:t>
            </a:r>
            <a:endParaRPr lang="en-US" altLang="ja-JP" dirty="0"/>
          </a:p>
          <a:p>
            <a:r>
              <a:rPr lang="ja-JP" altLang="en-US" dirty="0"/>
              <a:t>特徴：まじめな性格。友達はみな上京。未婚。彼氏募集中。田舎ゆえに知り合いばっかり。</a:t>
            </a:r>
          </a:p>
        </p:txBody>
      </p:sp>
      <p:sp>
        <p:nvSpPr>
          <p:cNvPr id="9" name="コンテンツ プレースホルダー 8">
            <a:extLst>
              <a:ext uri="{FF2B5EF4-FFF2-40B4-BE49-F238E27FC236}">
                <a16:creationId xmlns:a16="http://schemas.microsoft.com/office/drawing/2014/main" id="{493798B9-4269-FE7D-9164-A9C163CDA212}"/>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a:t>
            </a:r>
            <a:endParaRPr lang="en-US" altLang="ja-JP" dirty="0"/>
          </a:p>
          <a:p>
            <a:r>
              <a:rPr lang="en-US" altLang="ja-JP" dirty="0"/>
              <a:t>Instagram</a:t>
            </a:r>
            <a:r>
              <a:rPr lang="ja-JP" altLang="en-US" dirty="0"/>
              <a:t>（農家ライフを投稿）</a:t>
            </a:r>
            <a:endParaRPr lang="en-US" altLang="ja-JP" dirty="0"/>
          </a:p>
          <a:p>
            <a:r>
              <a:rPr lang="en-US" altLang="ja-JP" dirty="0"/>
              <a:t>Twitter</a:t>
            </a:r>
            <a:r>
              <a:rPr lang="ja-JP" altLang="en-US" dirty="0"/>
              <a:t>（見る専、嵐の櫻井君推し）</a:t>
            </a:r>
            <a:endParaRPr lang="en-US" altLang="ja-JP" dirty="0"/>
          </a:p>
          <a:p>
            <a:r>
              <a:rPr lang="en-US" altLang="ja-JP" dirty="0"/>
              <a:t>TikTok</a:t>
            </a:r>
            <a:r>
              <a:rPr lang="ja-JP" altLang="en-US" dirty="0"/>
              <a:t>（コスメ、モーニングルーティーン、ファッションなどを見る）</a:t>
            </a:r>
            <a:endParaRPr lang="en-US" altLang="ja-JP" dirty="0"/>
          </a:p>
          <a:p>
            <a:r>
              <a:rPr lang="en-US" altLang="ja-JP" dirty="0"/>
              <a:t>Facebook</a:t>
            </a:r>
            <a:r>
              <a:rPr lang="ja-JP" altLang="en-US" dirty="0"/>
              <a:t>はやったことない</a:t>
            </a:r>
            <a:endParaRPr lang="en-US" altLang="ja-JP" dirty="0"/>
          </a:p>
          <a:p>
            <a:r>
              <a:rPr lang="en-US" altLang="ja-JP" dirty="0"/>
              <a:t>YouTube</a:t>
            </a:r>
            <a:r>
              <a:rPr lang="ja-JP" altLang="en-US" dirty="0"/>
              <a:t>（嵐のライブ、農業系ライフハック、料理系、恋愛系動画）</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C50AD0BA-A02F-B48B-174F-11495177E997}"/>
              </a:ext>
            </a:extLst>
          </p:cNvPr>
          <p:cNvSpPr>
            <a:spLocks noGrp="1"/>
          </p:cNvSpPr>
          <p:nvPr>
            <p:ph idx="16"/>
          </p:nvPr>
        </p:nvSpPr>
        <p:spPr/>
        <p:txBody>
          <a:bodyPr>
            <a:normAutofit lnSpcReduction="10000"/>
          </a:bodyPr>
          <a:lstStyle/>
          <a:p>
            <a:r>
              <a:rPr lang="ja-JP" altLang="en-US" dirty="0"/>
              <a:t>不満：同世代とのかかわりが少なく、出会いもない。</a:t>
            </a:r>
            <a:endParaRPr lang="en-US" altLang="ja-JP" dirty="0"/>
          </a:p>
          <a:p>
            <a:r>
              <a:rPr lang="ja-JP" altLang="en-US" dirty="0"/>
              <a:t>親の手伝いをして米農家を続けていていいのだろうか？</a:t>
            </a:r>
            <a:endParaRPr lang="en-US" altLang="ja-JP" dirty="0"/>
          </a:p>
          <a:p>
            <a:r>
              <a:rPr lang="ja-JP" altLang="en-US" dirty="0"/>
              <a:t>時間と手間に対して収入が見合っていない。</a:t>
            </a:r>
            <a:endParaRPr lang="en-US" altLang="ja-JP" dirty="0"/>
          </a:p>
          <a:p>
            <a:r>
              <a:rPr lang="ja-JP" altLang="en-US" dirty="0"/>
              <a:t>私も友達のように上京して、やりたいことをやりたい。</a:t>
            </a:r>
            <a:endParaRPr lang="en-US" altLang="ja-JP" dirty="0"/>
          </a:p>
          <a:p>
            <a:r>
              <a:rPr lang="ja-JP" altLang="en-US" dirty="0"/>
              <a:t>最近ストレスから便秘気味である。</a:t>
            </a:r>
            <a:endParaRPr lang="en-US" altLang="ja-JP" dirty="0"/>
          </a:p>
          <a:p>
            <a:endParaRPr lang="en-US" altLang="ja-JP" dirty="0"/>
          </a:p>
          <a:p>
            <a:r>
              <a:rPr lang="ja-JP" altLang="en-US" dirty="0"/>
              <a:t>満足：米の値段高騰に対して有利な立場にいること。</a:t>
            </a:r>
            <a:endParaRPr lang="en-US" altLang="ja-JP" dirty="0"/>
          </a:p>
          <a:p>
            <a:r>
              <a:rPr lang="ja-JP" altLang="en-US" dirty="0"/>
              <a:t>田舎特有の物々交換、農家同士の繋がりが充実していること。</a:t>
            </a:r>
            <a:endParaRPr lang="en-US" altLang="ja-JP" dirty="0"/>
          </a:p>
          <a:p>
            <a:endParaRPr lang="en-US" altLang="ja-JP" dirty="0"/>
          </a:p>
          <a:p>
            <a:r>
              <a:rPr lang="ja-JP" altLang="en-US" dirty="0"/>
              <a:t>欲求：出会いはないが彼氏は欲しいと思っている。</a:t>
            </a:r>
            <a:endParaRPr lang="en-US" altLang="ja-JP" dirty="0"/>
          </a:p>
          <a:p>
            <a:r>
              <a:rPr lang="ja-JP" altLang="en-US" dirty="0"/>
              <a:t>推し活のこともあり、上京したい。</a:t>
            </a:r>
            <a:endParaRPr lang="en-US" altLang="ja-JP" dirty="0"/>
          </a:p>
          <a:p>
            <a:r>
              <a:rPr lang="ja-JP" altLang="en-US" dirty="0"/>
              <a:t>農家はやめて東京でアパレル関係に転職したい。</a:t>
            </a:r>
          </a:p>
        </p:txBody>
      </p:sp>
      <p:pic>
        <p:nvPicPr>
          <p:cNvPr id="2" name="図プレースホルダー 2" descr="窓のそばに座っている女性&#10;&#10;低い精度で自動的に生成された説明">
            <a:extLst>
              <a:ext uri="{FF2B5EF4-FFF2-40B4-BE49-F238E27FC236}">
                <a16:creationId xmlns:a16="http://schemas.microsoft.com/office/drawing/2014/main" id="{24EECCFD-5B92-06CC-058D-6E27F008051A}"/>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t="7075" b="7075"/>
          <a:stretch>
            <a:fillRect/>
          </a:stretch>
        </p:blipFill>
        <p:spPr>
          <a:xfrm>
            <a:off x="515938" y="788988"/>
            <a:ext cx="3125787" cy="2162175"/>
          </a:xfrm>
        </p:spPr>
      </p:pic>
    </p:spTree>
    <p:extLst>
      <p:ext uri="{BB962C8B-B14F-4D97-AF65-F5344CB8AC3E}">
        <p14:creationId xmlns:p14="http://schemas.microsoft.com/office/powerpoint/2010/main" val="7005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16F07-1B62-A106-551F-4FE330118001}"/>
            </a:ext>
          </a:extLst>
        </p:cNvPr>
        <p:cNvGrpSpPr/>
        <p:nvPr/>
      </p:nvGrpSpPr>
      <p:grpSpPr>
        <a:xfrm>
          <a:off x="0" y="0"/>
          <a:ext cx="0" cy="0"/>
          <a:chOff x="0" y="0"/>
          <a:chExt cx="0" cy="0"/>
        </a:xfrm>
      </p:grpSpPr>
      <p:sp>
        <p:nvSpPr>
          <p:cNvPr id="8" name="タイトル 7">
            <a:extLst>
              <a:ext uri="{FF2B5EF4-FFF2-40B4-BE49-F238E27FC236}">
                <a16:creationId xmlns:a16="http://schemas.microsoft.com/office/drawing/2014/main" id="{B1608717-5A3C-8079-B81E-526F92E92DC3}"/>
              </a:ext>
            </a:extLst>
          </p:cNvPr>
          <p:cNvSpPr>
            <a:spLocks noGrp="1"/>
          </p:cNvSpPr>
          <p:nvPr>
            <p:ph type="title"/>
          </p:nvPr>
        </p:nvSpPr>
        <p:spPr/>
        <p:txBody>
          <a:bodyPr/>
          <a:lstStyle/>
          <a:p>
            <a:r>
              <a:rPr lang="ja-JP" altLang="en-US" dirty="0"/>
              <a:t> </a:t>
            </a:r>
          </a:p>
        </p:txBody>
      </p:sp>
      <p:sp>
        <p:nvSpPr>
          <p:cNvPr id="9" name="コンテンツ プレースホルダー 8">
            <a:extLst>
              <a:ext uri="{FF2B5EF4-FFF2-40B4-BE49-F238E27FC236}">
                <a16:creationId xmlns:a16="http://schemas.microsoft.com/office/drawing/2014/main" id="{1DD42AF5-60D5-144A-54C6-1958A70B5422}"/>
              </a:ext>
            </a:extLst>
          </p:cNvPr>
          <p:cNvSpPr>
            <a:spLocks noGrp="1"/>
          </p:cNvSpPr>
          <p:nvPr>
            <p:ph idx="1"/>
          </p:nvPr>
        </p:nvSpPr>
        <p:spPr/>
        <p:txBody>
          <a:bodyPr/>
          <a:lstStyle/>
          <a:p>
            <a:endParaRPr lang="ja-JP" altLang="en-US"/>
          </a:p>
        </p:txBody>
      </p:sp>
    </p:spTree>
    <p:extLst>
      <p:ext uri="{BB962C8B-B14F-4D97-AF65-F5344CB8AC3E}">
        <p14:creationId xmlns:p14="http://schemas.microsoft.com/office/powerpoint/2010/main" val="2589156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F6E-F0B4-CA13-C687-94274172506A}"/>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2821862A-6086-12E3-0EF9-9A682BFD96F4}"/>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29132BE6-3FBB-F267-AB79-D6E551EBBEC3}"/>
              </a:ext>
            </a:extLst>
          </p:cNvPr>
          <p:cNvSpPr>
            <a:spLocks noGrp="1"/>
          </p:cNvSpPr>
          <p:nvPr>
            <p:ph idx="1"/>
          </p:nvPr>
        </p:nvSpPr>
        <p:spPr/>
        <p:txBody>
          <a:bodyPr/>
          <a:lstStyle/>
          <a:p>
            <a:r>
              <a:rPr lang="ja-JP" altLang="en-US" dirty="0"/>
              <a:t>高校までは名古屋で何不自由なく生活、中</a:t>
            </a:r>
            <a:r>
              <a:rPr lang="en-US" altLang="ja-JP" dirty="0"/>
              <a:t>1</a:t>
            </a:r>
            <a:r>
              <a:rPr lang="ja-JP" altLang="en-US" dirty="0"/>
              <a:t>までピアノを習う。</a:t>
            </a:r>
            <a:endParaRPr lang="en-US" altLang="ja-JP" dirty="0"/>
          </a:p>
          <a:p>
            <a:r>
              <a:rPr lang="ja-JP" altLang="en-US" dirty="0"/>
              <a:t>親に言われて大学進学。趣味である</a:t>
            </a:r>
            <a:r>
              <a:rPr lang="en-US" altLang="ja-JP" dirty="0" err="1"/>
              <a:t>Vtuber</a:t>
            </a:r>
            <a:r>
              <a:rPr lang="ja-JP" altLang="en-US" dirty="0"/>
              <a:t>の推し活が動機となり上京。仕送りで食料を受け取っているが、趣味代を稼ぐためバイトはパチンコ屋、</a:t>
            </a:r>
            <a:r>
              <a:rPr lang="en-US" altLang="ja-JP" dirty="0" err="1"/>
              <a:t>UberEats</a:t>
            </a:r>
            <a:r>
              <a:rPr lang="ja-JP" altLang="en-US" dirty="0"/>
              <a:t>を掛け持ち。</a:t>
            </a:r>
            <a:endParaRPr lang="en-US" altLang="ja-JP" dirty="0"/>
          </a:p>
          <a:p>
            <a:r>
              <a:rPr lang="ja-JP" altLang="en-US" dirty="0"/>
              <a:t>就職後は推し活する時間と体力が無くなってきた。</a:t>
            </a:r>
            <a:endParaRPr lang="en-US" altLang="ja-JP" dirty="0"/>
          </a:p>
          <a:p>
            <a:r>
              <a:rPr lang="ja-JP" altLang="en-US" dirty="0"/>
              <a:t>職場での人間関係は上司とは良好だが、同期とは仕事のみの付き合い。</a:t>
            </a:r>
            <a:endParaRPr lang="en-US" altLang="ja-JP" dirty="0"/>
          </a:p>
          <a:p>
            <a:r>
              <a:rPr lang="ja-JP" altLang="en-US" dirty="0"/>
              <a:t>生活：通勤時間</a:t>
            </a:r>
            <a:r>
              <a:rPr lang="en-US" altLang="ja-JP" dirty="0"/>
              <a:t>40</a:t>
            </a:r>
            <a:r>
              <a:rPr lang="ja-JP" altLang="en-US" dirty="0"/>
              <a:t>分、乗り換え</a:t>
            </a:r>
            <a:r>
              <a:rPr lang="en-US" altLang="ja-JP" dirty="0"/>
              <a:t>2</a:t>
            </a:r>
            <a:r>
              <a:rPr lang="ja-JP" altLang="en-US" dirty="0"/>
              <a:t>回（中野→新宿→渋谷→溝の口）</a:t>
            </a:r>
          </a:p>
        </p:txBody>
      </p:sp>
      <p:sp>
        <p:nvSpPr>
          <p:cNvPr id="8" name="コンテンツ プレースホルダー 7">
            <a:extLst>
              <a:ext uri="{FF2B5EF4-FFF2-40B4-BE49-F238E27FC236}">
                <a16:creationId xmlns:a16="http://schemas.microsoft.com/office/drawing/2014/main" id="{80514DA8-DEC1-A6AB-E9B4-3CE723D6AE99}"/>
              </a:ext>
            </a:extLst>
          </p:cNvPr>
          <p:cNvSpPr>
            <a:spLocks noGrp="1"/>
          </p:cNvSpPr>
          <p:nvPr>
            <p:ph idx="14"/>
          </p:nvPr>
        </p:nvSpPr>
        <p:spPr/>
        <p:txBody>
          <a:bodyPr/>
          <a:lstStyle/>
          <a:p>
            <a:r>
              <a:rPr lang="ja-JP" altLang="en-US" dirty="0"/>
              <a:t>氏名：織田 栄二郎（おだ えいじろう）</a:t>
            </a:r>
            <a:endParaRPr lang="en-US" altLang="ja-JP" dirty="0"/>
          </a:p>
          <a:p>
            <a:r>
              <a:rPr lang="ja-JP" altLang="en-US" dirty="0"/>
              <a:t>年齢：</a:t>
            </a:r>
            <a:r>
              <a:rPr lang="en-US" altLang="ja-JP" dirty="0"/>
              <a:t>24</a:t>
            </a:r>
            <a:r>
              <a:rPr lang="ja-JP" altLang="en-US" dirty="0"/>
              <a:t>歳</a:t>
            </a:r>
            <a:endParaRPr lang="en-US" altLang="ja-JP" dirty="0"/>
          </a:p>
          <a:p>
            <a:r>
              <a:rPr lang="ja-JP" altLang="en-US" dirty="0"/>
              <a:t>職業：</a:t>
            </a:r>
            <a:r>
              <a:rPr lang="en-US" altLang="ja-JP" dirty="0"/>
              <a:t>IT</a:t>
            </a:r>
            <a:r>
              <a:rPr lang="ja-JP" altLang="en-US" dirty="0"/>
              <a:t>系の開発職</a:t>
            </a:r>
            <a:endParaRPr lang="en-US" altLang="ja-JP" dirty="0"/>
          </a:p>
          <a:p>
            <a:r>
              <a:rPr lang="ja-JP" altLang="en-US" dirty="0"/>
              <a:t>収入：</a:t>
            </a:r>
            <a:r>
              <a:rPr lang="en-US" altLang="ja-JP" dirty="0"/>
              <a:t>380</a:t>
            </a:r>
            <a:r>
              <a:rPr lang="ja-JP" altLang="en-US" dirty="0"/>
              <a:t>万</a:t>
            </a:r>
            <a:endParaRPr lang="en-US" altLang="ja-JP" dirty="0"/>
          </a:p>
          <a:p>
            <a:r>
              <a:rPr lang="ja-JP" altLang="en-US" dirty="0"/>
              <a:t>学歴：経済学部の</a:t>
            </a:r>
            <a:r>
              <a:rPr lang="en-US" altLang="ja-JP" dirty="0"/>
              <a:t>4</a:t>
            </a:r>
            <a:r>
              <a:rPr lang="ja-JP" altLang="en-US" dirty="0"/>
              <a:t>大卒</a:t>
            </a:r>
            <a:endParaRPr lang="en-US" altLang="ja-JP" dirty="0"/>
          </a:p>
          <a:p>
            <a:r>
              <a:rPr lang="ja-JP" altLang="en-US" dirty="0"/>
              <a:t>出生：愛知県名古屋市</a:t>
            </a:r>
            <a:endParaRPr lang="en-US" altLang="ja-JP" dirty="0"/>
          </a:p>
          <a:p>
            <a:r>
              <a:rPr lang="ja-JP" altLang="en-US" dirty="0"/>
              <a:t>家族：両親と兄がいる、自分は次男</a:t>
            </a:r>
            <a:endParaRPr lang="en-US" altLang="ja-JP" dirty="0"/>
          </a:p>
          <a:p>
            <a:r>
              <a:rPr lang="ja-JP" altLang="en-US" dirty="0"/>
              <a:t>特徴：陰陽どちらでもない、穏やかな性格。東京の中野でワンルームに一人暮らし。家事はできる。自己啓発本を読む。読書好きの彼女と</a:t>
            </a:r>
            <a:r>
              <a:rPr lang="en-US" altLang="ja-JP" dirty="0"/>
              <a:t>3</a:t>
            </a:r>
            <a:r>
              <a:rPr lang="ja-JP" altLang="en-US" dirty="0"/>
              <a:t>年程度交際している。上辺の付き合いは得意なため世渡り上手。優柔不断</a:t>
            </a:r>
          </a:p>
        </p:txBody>
      </p:sp>
      <p:sp>
        <p:nvSpPr>
          <p:cNvPr id="9" name="コンテンツ プレースホルダー 8">
            <a:extLst>
              <a:ext uri="{FF2B5EF4-FFF2-40B4-BE49-F238E27FC236}">
                <a16:creationId xmlns:a16="http://schemas.microsoft.com/office/drawing/2014/main" id="{E771CD44-1004-F970-B609-55680AF36AFE}"/>
              </a:ext>
            </a:extLst>
          </p:cNvPr>
          <p:cNvSpPr>
            <a:spLocks noGrp="1"/>
          </p:cNvSpPr>
          <p:nvPr>
            <p:ph idx="15"/>
          </p:nvPr>
        </p:nvSpPr>
        <p:spPr/>
        <p:txBody>
          <a:bodyPr/>
          <a:lstStyle/>
          <a:p>
            <a:r>
              <a:rPr lang="en-US" altLang="ja-JP" dirty="0"/>
              <a:t>LINE</a:t>
            </a:r>
            <a:r>
              <a:rPr lang="ja-JP" altLang="en-US" dirty="0"/>
              <a:t>（友達</a:t>
            </a:r>
            <a:r>
              <a:rPr lang="en-US" altLang="ja-JP" dirty="0"/>
              <a:t>200</a:t>
            </a:r>
            <a:r>
              <a:rPr lang="ja-JP" altLang="en-US" dirty="0"/>
              <a:t>人程度（いるだけ））</a:t>
            </a:r>
            <a:endParaRPr lang="en-US" altLang="ja-JP" dirty="0"/>
          </a:p>
          <a:p>
            <a:r>
              <a:rPr lang="en-US" altLang="ja-JP" dirty="0"/>
              <a:t>Instagram</a:t>
            </a:r>
            <a:r>
              <a:rPr lang="ja-JP" altLang="en-US" dirty="0"/>
              <a:t>（見る専、投資家や社長の投稿を見る）</a:t>
            </a:r>
            <a:endParaRPr lang="en-US" altLang="ja-JP" dirty="0"/>
          </a:p>
          <a:p>
            <a:r>
              <a:rPr lang="en-US" altLang="ja-JP" dirty="0"/>
              <a:t>Twitter</a:t>
            </a:r>
            <a:r>
              <a:rPr lang="ja-JP" altLang="en-US" dirty="0"/>
              <a:t>（複数垢持ち、キャラクターのイラストを投稿）</a:t>
            </a:r>
            <a:endParaRPr lang="en-US" altLang="ja-JP" dirty="0"/>
          </a:p>
          <a:p>
            <a:r>
              <a:rPr lang="en-US" altLang="ja-JP" dirty="0"/>
              <a:t>TikTok</a:t>
            </a:r>
            <a:r>
              <a:rPr lang="ja-JP" altLang="en-US" dirty="0"/>
              <a:t>（やってない）</a:t>
            </a:r>
            <a:endParaRPr lang="en-US" altLang="ja-JP" dirty="0"/>
          </a:p>
          <a:p>
            <a:r>
              <a:rPr lang="en-US" altLang="ja-JP" dirty="0"/>
              <a:t>Facebook</a:t>
            </a:r>
            <a:r>
              <a:rPr lang="ja-JP" altLang="en-US" dirty="0"/>
              <a:t>（やってない）</a:t>
            </a:r>
            <a:endParaRPr lang="en-US" altLang="ja-JP" dirty="0"/>
          </a:p>
          <a:p>
            <a:r>
              <a:rPr lang="en-US" altLang="ja-JP" dirty="0"/>
              <a:t>YouTube</a:t>
            </a:r>
            <a:r>
              <a:rPr lang="ja-JP" altLang="en-US" dirty="0"/>
              <a:t>（投資系の動画、ホリエモン、にじさんじ</a:t>
            </a:r>
            <a:r>
              <a:rPr lang="en-US" altLang="ja-JP" dirty="0" err="1"/>
              <a:t>Vtuber</a:t>
            </a:r>
            <a:r>
              <a:rPr lang="ja-JP" altLang="en-US" dirty="0"/>
              <a:t>葛葉、笹木咲）</a:t>
            </a:r>
            <a:endParaRPr lang="en-US" altLang="ja-JP" dirty="0"/>
          </a:p>
          <a:p>
            <a:endParaRPr lang="ja-JP" altLang="en-US" dirty="0"/>
          </a:p>
        </p:txBody>
      </p:sp>
      <p:sp>
        <p:nvSpPr>
          <p:cNvPr id="10" name="コンテンツ プレースホルダー 9">
            <a:extLst>
              <a:ext uri="{FF2B5EF4-FFF2-40B4-BE49-F238E27FC236}">
                <a16:creationId xmlns:a16="http://schemas.microsoft.com/office/drawing/2014/main" id="{741F0712-DF53-2D92-63A2-44745E612601}"/>
              </a:ext>
            </a:extLst>
          </p:cNvPr>
          <p:cNvSpPr>
            <a:spLocks noGrp="1"/>
          </p:cNvSpPr>
          <p:nvPr>
            <p:ph idx="16"/>
          </p:nvPr>
        </p:nvSpPr>
        <p:spPr/>
        <p:txBody>
          <a:bodyPr/>
          <a:lstStyle/>
          <a:p>
            <a:r>
              <a:rPr lang="ja-JP" altLang="en-US" dirty="0"/>
              <a:t>満足：一人暮らしに慣れてきて自炊の腕が上がった。年齢にしては稼いでいるほうであるという優越感。貯金は</a:t>
            </a:r>
            <a:r>
              <a:rPr lang="en-US" altLang="ja-JP" dirty="0"/>
              <a:t>120</a:t>
            </a:r>
            <a:r>
              <a:rPr lang="ja-JP" altLang="en-US" dirty="0"/>
              <a:t>万程度ある。</a:t>
            </a:r>
            <a:endParaRPr lang="en-US" altLang="ja-JP" dirty="0"/>
          </a:p>
          <a:p>
            <a:endParaRPr lang="en-US" altLang="ja-JP" dirty="0"/>
          </a:p>
          <a:p>
            <a:r>
              <a:rPr lang="ja-JP" altLang="en-US" dirty="0"/>
              <a:t>不満：キッチンが狭い。仕事で使うプログラミングの知識が浅い。大学卒業後にもつながっている親友がいない。人脈が狭い。彼女ともうまくいっているわけではない。金の使い道がない。飲み会が多くてお腹を下している。そもそも弱い。</a:t>
            </a:r>
            <a:endParaRPr lang="en-US" altLang="ja-JP" dirty="0"/>
          </a:p>
          <a:p>
            <a:endParaRPr lang="en-US" altLang="ja-JP" dirty="0"/>
          </a:p>
          <a:p>
            <a:r>
              <a:rPr lang="ja-JP" altLang="en-US" dirty="0"/>
              <a:t>欲求：同棲には懐疑的だが広い家には引っ越したい。</a:t>
            </a:r>
            <a:endParaRPr lang="en-US" altLang="ja-JP" dirty="0"/>
          </a:p>
          <a:p>
            <a:r>
              <a:rPr lang="ja-JP" altLang="en-US" dirty="0"/>
              <a:t>今の彼女とではないが結婚は世間体的にしたい（子供は不要）。</a:t>
            </a:r>
            <a:endParaRPr lang="en-US" altLang="ja-JP" dirty="0"/>
          </a:p>
          <a:p>
            <a:r>
              <a:rPr lang="ja-JP" altLang="en-US" dirty="0"/>
              <a:t>株の勉強をして投資を始めたい。</a:t>
            </a:r>
          </a:p>
        </p:txBody>
      </p:sp>
      <p:pic>
        <p:nvPicPr>
          <p:cNvPr id="11" name="図プレースホルダー 10" descr="草の上に立っている男性&#10;&#10;AI 生成コンテンツは誤りを含む可能性があります。">
            <a:extLst>
              <a:ext uri="{FF2B5EF4-FFF2-40B4-BE49-F238E27FC236}">
                <a16:creationId xmlns:a16="http://schemas.microsoft.com/office/drawing/2014/main" id="{B293FA4A-D834-53A8-6BC6-A61002EE7D57}"/>
              </a:ext>
            </a:extLst>
          </p:cNvPr>
          <p:cNvPicPr>
            <a:picLocks noGrp="1" noChangeAspect="1"/>
          </p:cNvPicPr>
          <p:nvPr>
            <p:ph type="pic" idx="13"/>
          </p:nvPr>
        </p:nvPicPr>
        <p:blipFill>
          <a:blip r:embed="rId2">
            <a:extLst>
              <a:ext uri="{28A0092B-C50C-407E-A947-70E740481C1C}">
                <a14:useLocalDpi xmlns:a14="http://schemas.microsoft.com/office/drawing/2010/main" val="0"/>
              </a:ext>
            </a:extLst>
          </a:blip>
          <a:srcRect l="1905" r="19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3" name="AutoShape 4">
            <a:extLst>
              <a:ext uri="{FF2B5EF4-FFF2-40B4-BE49-F238E27FC236}">
                <a16:creationId xmlns:a16="http://schemas.microsoft.com/office/drawing/2014/main" id="{8CC528D8-A4C2-F0D0-F63D-FD9779A465DF}"/>
              </a:ext>
            </a:extLst>
          </p:cNvPr>
          <p:cNvSpPr>
            <a:spLocks noChangeAspect="1" noChangeArrowheads="1"/>
          </p:cNvSpPr>
          <p:nvPr/>
        </p:nvSpPr>
        <p:spPr bwMode="auto">
          <a:xfrm>
            <a:off x="79461" y="26461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3177762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33DF2-62D3-AE1A-E4EC-6EF637871EAB}"/>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6CAA735D-B5EB-02A8-2F88-5736CB440E73}"/>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A8D5669F-0187-8DF8-1766-CFAE01598371}"/>
              </a:ext>
            </a:extLst>
          </p:cNvPr>
          <p:cNvSpPr>
            <a:spLocks noGrp="1"/>
          </p:cNvSpPr>
          <p:nvPr>
            <p:ph idx="1"/>
          </p:nvPr>
        </p:nvSpPr>
        <p:spPr/>
        <p:txBody>
          <a:bodyPr/>
          <a:lstStyle/>
          <a:p>
            <a:r>
              <a:rPr lang="ja-JP" altLang="en-US" dirty="0"/>
              <a:t>生まれから中学生までは山梨県甲府市。高校生活をイタリアで過ごす。大学は東京の帝京平成大学の経営学科。新卒から</a:t>
            </a:r>
            <a:r>
              <a:rPr lang="en-US" altLang="ja-JP" dirty="0"/>
              <a:t>32</a:t>
            </a:r>
            <a:r>
              <a:rPr lang="ja-JP" altLang="en-US" dirty="0"/>
              <a:t>歳までは東京のランボルギーニのディーラーに勤めていたが一念発起して、かねてからの夢であったカフェを開業。</a:t>
            </a:r>
            <a:r>
              <a:rPr lang="en-US" altLang="ja-JP" dirty="0"/>
              <a:t>35</a:t>
            </a:r>
            <a:r>
              <a:rPr lang="ja-JP" altLang="en-US" dirty="0"/>
              <a:t>歳で</a:t>
            </a:r>
            <a:r>
              <a:rPr lang="en-US" altLang="ja-JP" dirty="0"/>
              <a:t>3</a:t>
            </a:r>
            <a:r>
              <a:rPr lang="ja-JP" altLang="en-US" dirty="0"/>
              <a:t>歳下の看護師（カフェの常連）と結婚。</a:t>
            </a:r>
            <a:r>
              <a:rPr lang="en-US" altLang="ja-JP" dirty="0"/>
              <a:t>2</a:t>
            </a:r>
            <a:r>
              <a:rPr lang="ja-JP" altLang="en-US" dirty="0"/>
              <a:t>年後にゴールデンレトリバーのカプチーノちゃん（♀）を飼い始め、看板娘として活躍している。知り合いや親せきの子供（大学生）を従業員として</a:t>
            </a:r>
            <a:r>
              <a:rPr lang="en-US" altLang="ja-JP" dirty="0"/>
              <a:t>3</a:t>
            </a:r>
            <a:r>
              <a:rPr lang="ja-JP" altLang="en-US" dirty="0"/>
              <a:t>人雇い始める。シフトや納税関係などの事務作業が増えてきたため妻が</a:t>
            </a:r>
            <a:r>
              <a:rPr lang="en-US" altLang="ja-JP" dirty="0"/>
              <a:t>40</a:t>
            </a:r>
            <a:r>
              <a:rPr lang="ja-JP" altLang="en-US" dirty="0"/>
              <a:t>の時にカフェを手伝い始める。</a:t>
            </a:r>
            <a:endParaRPr lang="en-US" altLang="ja-JP" dirty="0"/>
          </a:p>
          <a:p>
            <a:r>
              <a:rPr lang="ja-JP" altLang="en-US" dirty="0"/>
              <a:t>通勤時間は車で</a:t>
            </a:r>
            <a:r>
              <a:rPr lang="en-US" altLang="ja-JP" dirty="0"/>
              <a:t>20</a:t>
            </a:r>
            <a:r>
              <a:rPr lang="ja-JP" altLang="en-US" dirty="0"/>
              <a:t>分程度。</a:t>
            </a:r>
            <a:endParaRPr lang="en-US" altLang="ja-JP" dirty="0"/>
          </a:p>
        </p:txBody>
      </p:sp>
      <p:sp>
        <p:nvSpPr>
          <p:cNvPr id="7" name="図プレースホルダー 6">
            <a:extLst>
              <a:ext uri="{FF2B5EF4-FFF2-40B4-BE49-F238E27FC236}">
                <a16:creationId xmlns:a16="http://schemas.microsoft.com/office/drawing/2014/main" id="{97C516F7-0C35-409D-88D0-7ADFBD40AE8C}"/>
              </a:ext>
            </a:extLst>
          </p:cNvPr>
          <p:cNvSpPr>
            <a:spLocks noGrp="1"/>
          </p:cNvSpPr>
          <p:nvPr>
            <p:ph type="pic" idx="13"/>
          </p:nvPr>
        </p:nvSpPr>
        <p:spPr/>
        <p:txBody>
          <a:bodyPr/>
          <a:lstStyle/>
          <a:p>
            <a:endParaRPr lang="ja-JP" altLang="en-US" dirty="0"/>
          </a:p>
        </p:txBody>
      </p:sp>
      <p:sp>
        <p:nvSpPr>
          <p:cNvPr id="8" name="コンテンツ プレースホルダー 7">
            <a:extLst>
              <a:ext uri="{FF2B5EF4-FFF2-40B4-BE49-F238E27FC236}">
                <a16:creationId xmlns:a16="http://schemas.microsoft.com/office/drawing/2014/main" id="{D6CF1816-8C5C-9B76-BBFF-7118E3FCDDAD}"/>
              </a:ext>
            </a:extLst>
          </p:cNvPr>
          <p:cNvSpPr>
            <a:spLocks noGrp="1"/>
          </p:cNvSpPr>
          <p:nvPr>
            <p:ph idx="14"/>
          </p:nvPr>
        </p:nvSpPr>
        <p:spPr/>
        <p:txBody>
          <a:bodyPr/>
          <a:lstStyle/>
          <a:p>
            <a:r>
              <a:rPr lang="ja-JP" altLang="en-US" dirty="0"/>
              <a:t>氏名：黒澤 譲司（くろさわ じょうじ）</a:t>
            </a:r>
            <a:endParaRPr lang="en-US" altLang="ja-JP" dirty="0"/>
          </a:p>
          <a:p>
            <a:r>
              <a:rPr lang="ja-JP" altLang="en-US" dirty="0"/>
              <a:t>年齢：</a:t>
            </a:r>
            <a:r>
              <a:rPr lang="en-US" altLang="ja-JP" dirty="0"/>
              <a:t>42</a:t>
            </a:r>
            <a:r>
              <a:rPr lang="ja-JP" altLang="en-US" dirty="0"/>
              <a:t>歳</a:t>
            </a:r>
            <a:endParaRPr lang="en-US" altLang="ja-JP" dirty="0"/>
          </a:p>
          <a:p>
            <a:r>
              <a:rPr lang="ja-JP" altLang="en-US" dirty="0"/>
              <a:t>職業：山梨県内カフェの店長（</a:t>
            </a:r>
            <a:r>
              <a:rPr lang="en-US" altLang="ja-JP" dirty="0"/>
              <a:t>25</a:t>
            </a:r>
            <a:r>
              <a:rPr lang="ja-JP" altLang="en-US" dirty="0"/>
              <a:t>席程度）</a:t>
            </a:r>
            <a:endParaRPr lang="en-US" altLang="ja-JP" dirty="0"/>
          </a:p>
          <a:p>
            <a:r>
              <a:rPr lang="ja-JP" altLang="en-US" dirty="0"/>
              <a:t>年収：～</a:t>
            </a:r>
            <a:r>
              <a:rPr lang="en-US" altLang="ja-JP" dirty="0"/>
              <a:t>400</a:t>
            </a:r>
            <a:r>
              <a:rPr lang="ja-JP" altLang="en-US" dirty="0"/>
              <a:t>万～</a:t>
            </a:r>
            <a:endParaRPr lang="en-US" altLang="ja-JP" dirty="0"/>
          </a:p>
          <a:p>
            <a:r>
              <a:rPr lang="ja-JP" altLang="en-US" dirty="0"/>
              <a:t>学歴：経営学科の</a:t>
            </a:r>
            <a:r>
              <a:rPr lang="en-US" altLang="ja-JP" dirty="0"/>
              <a:t>4</a:t>
            </a:r>
            <a:r>
              <a:rPr lang="ja-JP" altLang="en-US" dirty="0"/>
              <a:t>大卒</a:t>
            </a:r>
            <a:endParaRPr lang="en-US" altLang="ja-JP" dirty="0"/>
          </a:p>
          <a:p>
            <a:r>
              <a:rPr lang="ja-JP" altLang="en-US" dirty="0"/>
              <a:t>出生：山梨県</a:t>
            </a:r>
            <a:endParaRPr lang="en-US" altLang="ja-JP" dirty="0"/>
          </a:p>
          <a:p>
            <a:r>
              <a:rPr lang="ja-JP" altLang="en-US" dirty="0"/>
              <a:t>家族：妻と</a:t>
            </a:r>
            <a:r>
              <a:rPr lang="en-US" altLang="ja-JP" dirty="0"/>
              <a:t>2</a:t>
            </a:r>
            <a:r>
              <a:rPr lang="ja-JP" altLang="en-US" dirty="0"/>
              <a:t>人暮らし</a:t>
            </a:r>
            <a:endParaRPr lang="en-US" altLang="ja-JP" dirty="0"/>
          </a:p>
          <a:p>
            <a:r>
              <a:rPr lang="ja-JP" altLang="en-US" dirty="0"/>
              <a:t>特徴：黒字、生活は安定している。家族想いで休日は可能な限り家族の時間にしている。趣味はアンティークや食器集め。</a:t>
            </a:r>
            <a:endParaRPr lang="en-US" altLang="ja-JP" dirty="0"/>
          </a:p>
          <a:p>
            <a:r>
              <a:rPr lang="ja-JP" altLang="en-US" dirty="0"/>
              <a:t>営業時間は</a:t>
            </a:r>
            <a:r>
              <a:rPr lang="en-US" altLang="ja-JP" dirty="0"/>
              <a:t>10</a:t>
            </a:r>
            <a:r>
              <a:rPr lang="ja-JP" altLang="en-US" dirty="0"/>
              <a:t>～</a:t>
            </a:r>
            <a:r>
              <a:rPr lang="en-US" altLang="ja-JP" dirty="0"/>
              <a:t>19</a:t>
            </a:r>
            <a:r>
              <a:rPr lang="ja-JP" altLang="en-US" dirty="0"/>
              <a:t>時。</a:t>
            </a:r>
          </a:p>
        </p:txBody>
      </p:sp>
      <p:sp>
        <p:nvSpPr>
          <p:cNvPr id="9" name="コンテンツ プレースホルダー 8">
            <a:extLst>
              <a:ext uri="{FF2B5EF4-FFF2-40B4-BE49-F238E27FC236}">
                <a16:creationId xmlns:a16="http://schemas.microsoft.com/office/drawing/2014/main" id="{3CE9FAFF-19FB-97AB-F073-722B5A9A38F9}"/>
              </a:ext>
            </a:extLst>
          </p:cNvPr>
          <p:cNvSpPr>
            <a:spLocks noGrp="1"/>
          </p:cNvSpPr>
          <p:nvPr>
            <p:ph idx="15"/>
          </p:nvPr>
        </p:nvSpPr>
        <p:spPr/>
        <p:txBody>
          <a:bodyPr/>
          <a:lstStyle/>
          <a:p>
            <a:r>
              <a:rPr lang="en-US" altLang="ja-JP" dirty="0"/>
              <a:t>LINE</a:t>
            </a:r>
            <a:r>
              <a:rPr lang="ja-JP" altLang="en-US" dirty="0"/>
              <a:t>：友達</a:t>
            </a:r>
            <a:r>
              <a:rPr lang="en-US" altLang="ja-JP" dirty="0"/>
              <a:t>80</a:t>
            </a:r>
            <a:r>
              <a:rPr lang="ja-JP" altLang="en-US" dirty="0"/>
              <a:t>人程度</a:t>
            </a:r>
            <a:endParaRPr lang="en-US" altLang="ja-JP" dirty="0"/>
          </a:p>
          <a:p>
            <a:r>
              <a:rPr lang="en-US" altLang="ja-JP" dirty="0"/>
              <a:t>Twitter</a:t>
            </a:r>
            <a:r>
              <a:rPr lang="ja-JP" altLang="en-US" dirty="0"/>
              <a:t>：カフェの宣伝用</a:t>
            </a:r>
            <a:endParaRPr lang="en-US" altLang="ja-JP" dirty="0"/>
          </a:p>
          <a:p>
            <a:r>
              <a:rPr lang="en-US" altLang="ja-JP" dirty="0"/>
              <a:t>Instagram</a:t>
            </a:r>
            <a:r>
              <a:rPr lang="ja-JP" altLang="en-US" dirty="0"/>
              <a:t>：カフェの宣伝用</a:t>
            </a:r>
            <a:endParaRPr lang="en-US" altLang="ja-JP" dirty="0"/>
          </a:p>
          <a:p>
            <a:r>
              <a:rPr lang="en-US" altLang="ja-JP" dirty="0"/>
              <a:t>Facebook</a:t>
            </a:r>
            <a:r>
              <a:rPr lang="ja-JP" altLang="en-US" dirty="0"/>
              <a:t>：最近は触っていない</a:t>
            </a:r>
            <a:endParaRPr lang="en-US" altLang="ja-JP" dirty="0"/>
          </a:p>
          <a:p>
            <a:r>
              <a:rPr lang="en-US" altLang="ja-JP" dirty="0"/>
              <a:t>TikTok</a:t>
            </a:r>
            <a:r>
              <a:rPr lang="ja-JP" altLang="en-US" dirty="0"/>
              <a:t>：バイトにやらせる</a:t>
            </a:r>
            <a:endParaRPr lang="en-US" altLang="ja-JP" dirty="0"/>
          </a:p>
          <a:p>
            <a:r>
              <a:rPr lang="en-US" altLang="ja-JP" dirty="0"/>
              <a:t>YouTube</a:t>
            </a:r>
            <a:r>
              <a:rPr lang="ja-JP" altLang="en-US" dirty="0"/>
              <a:t>：車関係、アンティーク関係の動画を見ている</a:t>
            </a:r>
          </a:p>
        </p:txBody>
      </p:sp>
      <p:sp>
        <p:nvSpPr>
          <p:cNvPr id="10" name="コンテンツ プレースホルダー 9">
            <a:extLst>
              <a:ext uri="{FF2B5EF4-FFF2-40B4-BE49-F238E27FC236}">
                <a16:creationId xmlns:a16="http://schemas.microsoft.com/office/drawing/2014/main" id="{8FBCC02B-1CC0-E709-6320-B7C1BA5FAF2D}"/>
              </a:ext>
            </a:extLst>
          </p:cNvPr>
          <p:cNvSpPr>
            <a:spLocks noGrp="1"/>
          </p:cNvSpPr>
          <p:nvPr>
            <p:ph idx="16"/>
          </p:nvPr>
        </p:nvSpPr>
        <p:spPr/>
        <p:txBody>
          <a:bodyPr/>
          <a:lstStyle/>
          <a:p>
            <a:r>
              <a:rPr lang="ja-JP" altLang="en-US" dirty="0"/>
              <a:t>満足：カフェの売り上げの調子がいい。家族仲も良好。</a:t>
            </a:r>
            <a:endParaRPr lang="en-US" altLang="ja-JP" dirty="0"/>
          </a:p>
          <a:p>
            <a:endParaRPr lang="en-US" altLang="ja-JP" dirty="0"/>
          </a:p>
          <a:p>
            <a:r>
              <a:rPr lang="ja-JP" altLang="en-US" dirty="0"/>
              <a:t>不満：休みが少ない。水曜日と土曜日の午前中しかない。シフトを組むのが大変。メニュー開発も大変。</a:t>
            </a:r>
            <a:r>
              <a:rPr lang="en-US" altLang="ja-JP" dirty="0"/>
              <a:t>PC</a:t>
            </a:r>
            <a:r>
              <a:rPr lang="ja-JP" altLang="en-US" dirty="0"/>
              <a:t>を用いた事務作業が苦手。建物と設備の老朽化が気になる。</a:t>
            </a:r>
            <a:endParaRPr lang="en-US" altLang="ja-JP" dirty="0"/>
          </a:p>
          <a:p>
            <a:endParaRPr lang="en-US" altLang="ja-JP" dirty="0"/>
          </a:p>
          <a:p>
            <a:r>
              <a:rPr lang="ja-JP" altLang="en-US" dirty="0"/>
              <a:t>欲求：休みが欲しい。事務作業を肩代わりしてくれる人材が欲しい</a:t>
            </a:r>
            <a:endParaRPr lang="en-US" altLang="ja-JP" dirty="0"/>
          </a:p>
          <a:p>
            <a:r>
              <a:rPr lang="ja-JP" altLang="en-US" dirty="0"/>
              <a:t>。バイトを増やしたい。</a:t>
            </a:r>
          </a:p>
        </p:txBody>
      </p:sp>
      <p:pic>
        <p:nvPicPr>
          <p:cNvPr id="1029" name="Picture 5">
            <a:extLst>
              <a:ext uri="{FF2B5EF4-FFF2-40B4-BE49-F238E27FC236}">
                <a16:creationId xmlns:a16="http://schemas.microsoft.com/office/drawing/2014/main" id="{F35AD1EF-2929-97B3-68D4-59A338E87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9894" y="580447"/>
            <a:ext cx="1975312" cy="246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4498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D6804-D5E5-5152-07F3-618B85C482B3}"/>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8EBA508E-B288-CA5A-1FB4-98BA3E5E7B5D}"/>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14EBDD9A-3F4E-A21E-2BC6-D1EC38122446}"/>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75CDE4B8-5B02-A8A5-9B7B-1F40874168E3}"/>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8FE572AD-E145-A7A3-A4CA-4ED7CE870B89}"/>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3F4D958E-31B0-F34A-0A99-CCCC634D102D}"/>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2008BBCF-E258-BB52-A714-92DB7DBFC4A2}"/>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136981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B797-C4FE-A7EA-FA77-B57BDF16F084}"/>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1DBB3194-5D6C-6FF7-C668-9FDFC418DDD9}"/>
              </a:ext>
            </a:extLst>
          </p:cNvPr>
          <p:cNvSpPr>
            <a:spLocks noGrp="1"/>
          </p:cNvSpPr>
          <p:nvPr>
            <p:ph type="title"/>
          </p:nvPr>
        </p:nvSpPr>
        <p:spPr/>
        <p:txBody>
          <a:bodyPr/>
          <a:lstStyle/>
          <a:p>
            <a:endParaRPr lang="ja-JP" altLang="en-US"/>
          </a:p>
        </p:txBody>
      </p:sp>
      <p:sp>
        <p:nvSpPr>
          <p:cNvPr id="6" name="コンテンツ プレースホルダー 5">
            <a:extLst>
              <a:ext uri="{FF2B5EF4-FFF2-40B4-BE49-F238E27FC236}">
                <a16:creationId xmlns:a16="http://schemas.microsoft.com/office/drawing/2014/main" id="{5161673E-CC0D-2D1C-2CA4-50BF7C705107}"/>
              </a:ext>
            </a:extLst>
          </p:cNvPr>
          <p:cNvSpPr>
            <a:spLocks noGrp="1"/>
          </p:cNvSpPr>
          <p:nvPr>
            <p:ph idx="1"/>
          </p:nvPr>
        </p:nvSpPr>
        <p:spPr/>
        <p:txBody>
          <a:bodyPr/>
          <a:lstStyle/>
          <a:p>
            <a:endParaRPr lang="ja-JP" altLang="en-US" dirty="0"/>
          </a:p>
        </p:txBody>
      </p:sp>
      <p:sp>
        <p:nvSpPr>
          <p:cNvPr id="7" name="図プレースホルダー 6">
            <a:extLst>
              <a:ext uri="{FF2B5EF4-FFF2-40B4-BE49-F238E27FC236}">
                <a16:creationId xmlns:a16="http://schemas.microsoft.com/office/drawing/2014/main" id="{5E9E1C9F-DD4D-7CF7-0209-DC6B428737BE}"/>
              </a:ext>
            </a:extLst>
          </p:cNvPr>
          <p:cNvSpPr>
            <a:spLocks noGrp="1"/>
          </p:cNvSpPr>
          <p:nvPr>
            <p:ph type="pic" idx="13"/>
          </p:nvPr>
        </p:nvSpPr>
        <p:spPr/>
        <p:txBody>
          <a:bodyPr/>
          <a:lstStyle/>
          <a:p>
            <a:endParaRPr lang="ja-JP" altLang="en-US"/>
          </a:p>
        </p:txBody>
      </p:sp>
      <p:sp>
        <p:nvSpPr>
          <p:cNvPr id="8" name="コンテンツ プレースホルダー 7">
            <a:extLst>
              <a:ext uri="{FF2B5EF4-FFF2-40B4-BE49-F238E27FC236}">
                <a16:creationId xmlns:a16="http://schemas.microsoft.com/office/drawing/2014/main" id="{CD8A4E29-5CB5-1F8B-639E-2D280E9C50F1}"/>
              </a:ext>
            </a:extLst>
          </p:cNvPr>
          <p:cNvSpPr>
            <a:spLocks noGrp="1"/>
          </p:cNvSpPr>
          <p:nvPr>
            <p:ph idx="14"/>
          </p:nvPr>
        </p:nvSpPr>
        <p:spPr/>
        <p:txBody>
          <a:bodyPr/>
          <a:lstStyle/>
          <a:p>
            <a:r>
              <a:rPr lang="ja-JP" altLang="en-US" dirty="0"/>
              <a:t>氏名：</a:t>
            </a:r>
            <a:endParaRPr lang="en-US" altLang="ja-JP" dirty="0"/>
          </a:p>
          <a:p>
            <a:r>
              <a:rPr lang="ja-JP" altLang="en-US" dirty="0"/>
              <a:t>年齢：</a:t>
            </a:r>
            <a:endParaRPr lang="en-US" altLang="ja-JP" dirty="0"/>
          </a:p>
          <a:p>
            <a:r>
              <a:rPr lang="ja-JP" altLang="en-US" dirty="0"/>
              <a:t>職業：</a:t>
            </a:r>
            <a:endParaRPr lang="en-US" altLang="ja-JP" dirty="0"/>
          </a:p>
          <a:p>
            <a:r>
              <a:rPr lang="ja-JP" altLang="en-US" dirty="0"/>
              <a:t>年収：</a:t>
            </a:r>
            <a:endParaRPr lang="en-US" altLang="ja-JP" dirty="0"/>
          </a:p>
          <a:p>
            <a:r>
              <a:rPr lang="ja-JP" altLang="en-US" dirty="0"/>
              <a:t>学歴：</a:t>
            </a:r>
            <a:endParaRPr lang="en-US" altLang="ja-JP" dirty="0"/>
          </a:p>
          <a:p>
            <a:r>
              <a:rPr lang="ja-JP" altLang="en-US" dirty="0"/>
              <a:t>出生：</a:t>
            </a:r>
            <a:endParaRPr lang="en-US" altLang="ja-JP" dirty="0"/>
          </a:p>
          <a:p>
            <a:r>
              <a:rPr lang="ja-JP" altLang="en-US" dirty="0"/>
              <a:t>特徴：</a:t>
            </a:r>
          </a:p>
        </p:txBody>
      </p:sp>
      <p:sp>
        <p:nvSpPr>
          <p:cNvPr id="9" name="コンテンツ プレースホルダー 8">
            <a:extLst>
              <a:ext uri="{FF2B5EF4-FFF2-40B4-BE49-F238E27FC236}">
                <a16:creationId xmlns:a16="http://schemas.microsoft.com/office/drawing/2014/main" id="{FDF1BE44-7B80-D141-4305-E86653444E6F}"/>
              </a:ext>
            </a:extLst>
          </p:cNvPr>
          <p:cNvSpPr>
            <a:spLocks noGrp="1"/>
          </p:cNvSpPr>
          <p:nvPr>
            <p:ph idx="15"/>
          </p:nvPr>
        </p:nvSpPr>
        <p:spPr/>
        <p:txBody>
          <a:bodyPr/>
          <a:lstStyle/>
          <a:p>
            <a:r>
              <a:rPr lang="en-US" altLang="ja-JP" dirty="0"/>
              <a:t>LINE</a:t>
            </a:r>
            <a:r>
              <a:rPr lang="ja-JP" altLang="en-US" dirty="0"/>
              <a:t>：</a:t>
            </a:r>
            <a:endParaRPr lang="en-US" altLang="ja-JP" dirty="0"/>
          </a:p>
          <a:p>
            <a:r>
              <a:rPr lang="en-US" altLang="ja-JP" dirty="0"/>
              <a:t>Twitter</a:t>
            </a:r>
            <a:r>
              <a:rPr lang="ja-JP" altLang="en-US" dirty="0"/>
              <a:t>：</a:t>
            </a:r>
            <a:endParaRPr lang="en-US" altLang="ja-JP" dirty="0"/>
          </a:p>
          <a:p>
            <a:r>
              <a:rPr lang="en-US" altLang="ja-JP" dirty="0"/>
              <a:t>Instagram</a:t>
            </a:r>
            <a:r>
              <a:rPr lang="ja-JP" altLang="en-US" dirty="0"/>
              <a:t>：</a:t>
            </a:r>
            <a:endParaRPr lang="en-US" altLang="ja-JP" dirty="0"/>
          </a:p>
          <a:p>
            <a:r>
              <a:rPr lang="en-US" altLang="ja-JP" dirty="0"/>
              <a:t>Facebook</a:t>
            </a:r>
            <a:r>
              <a:rPr lang="ja-JP" altLang="en-US" dirty="0"/>
              <a:t>：</a:t>
            </a:r>
            <a:endParaRPr lang="en-US" altLang="ja-JP" dirty="0"/>
          </a:p>
          <a:p>
            <a:r>
              <a:rPr lang="en-US" altLang="ja-JP" dirty="0"/>
              <a:t>TikTok</a:t>
            </a:r>
            <a:r>
              <a:rPr lang="ja-JP" altLang="en-US" dirty="0"/>
              <a:t>：</a:t>
            </a:r>
            <a:endParaRPr lang="en-US" altLang="ja-JP" dirty="0"/>
          </a:p>
          <a:p>
            <a:r>
              <a:rPr lang="en-US" altLang="ja-JP" dirty="0"/>
              <a:t>YouTube</a:t>
            </a:r>
            <a:r>
              <a:rPr lang="ja-JP" altLang="en-US" dirty="0"/>
              <a:t>：</a:t>
            </a:r>
          </a:p>
        </p:txBody>
      </p:sp>
      <p:sp>
        <p:nvSpPr>
          <p:cNvPr id="10" name="コンテンツ プレースホルダー 9">
            <a:extLst>
              <a:ext uri="{FF2B5EF4-FFF2-40B4-BE49-F238E27FC236}">
                <a16:creationId xmlns:a16="http://schemas.microsoft.com/office/drawing/2014/main" id="{AD48189E-B591-196B-5608-A796106203E8}"/>
              </a:ext>
            </a:extLst>
          </p:cNvPr>
          <p:cNvSpPr>
            <a:spLocks noGrp="1"/>
          </p:cNvSpPr>
          <p:nvPr>
            <p:ph idx="16"/>
          </p:nvPr>
        </p:nvSpPr>
        <p:spPr/>
        <p:txBody>
          <a:bodyPr/>
          <a:lstStyle/>
          <a:p>
            <a:r>
              <a:rPr lang="ja-JP" altLang="en-US" dirty="0"/>
              <a:t>満足：</a:t>
            </a:r>
            <a:endParaRPr lang="en-US" altLang="ja-JP" dirty="0"/>
          </a:p>
          <a:p>
            <a:endParaRPr lang="en-US" altLang="ja-JP" dirty="0"/>
          </a:p>
          <a:p>
            <a:r>
              <a:rPr lang="ja-JP" altLang="en-US" dirty="0"/>
              <a:t>不満：</a:t>
            </a:r>
            <a:endParaRPr lang="en-US" altLang="ja-JP" dirty="0"/>
          </a:p>
          <a:p>
            <a:endParaRPr lang="en-US" altLang="ja-JP" dirty="0"/>
          </a:p>
          <a:p>
            <a:r>
              <a:rPr lang="ja-JP" altLang="en-US" dirty="0"/>
              <a:t>欲求：</a:t>
            </a:r>
          </a:p>
        </p:txBody>
      </p:sp>
    </p:spTree>
    <p:extLst>
      <p:ext uri="{BB962C8B-B14F-4D97-AF65-F5344CB8AC3E}">
        <p14:creationId xmlns:p14="http://schemas.microsoft.com/office/powerpoint/2010/main" val="4246379167"/>
      </p:ext>
    </p:extLst>
  </p:cSld>
  <p:clrMapOvr>
    <a:masterClrMapping/>
  </p:clrMapOvr>
</p:sld>
</file>

<file path=ppt/theme/theme1.xml><?xml version="1.0" encoding="utf-8"?>
<a:theme xmlns:a="http://schemas.openxmlformats.org/drawingml/2006/main" name="Office テーマ">
  <a:themeElements>
    <a:clrScheme name="ユーザー定義 2">
      <a:dk1>
        <a:srgbClr val="5A4556"/>
      </a:dk1>
      <a:lt1>
        <a:sysClr val="window" lastClr="FFFFFF"/>
      </a:lt1>
      <a:dk2>
        <a:srgbClr val="7E637E"/>
      </a:dk2>
      <a:lt2>
        <a:srgbClr val="F0F0F0"/>
      </a:lt2>
      <a:accent1>
        <a:srgbClr val="DA7B77"/>
      </a:accent1>
      <a:accent2>
        <a:srgbClr val="F7DBB9"/>
      </a:accent2>
      <a:accent3>
        <a:srgbClr val="EFBAAD"/>
      </a:accent3>
      <a:accent4>
        <a:srgbClr val="D9A2AE"/>
      </a:accent4>
      <a:accent5>
        <a:srgbClr val="7E637E"/>
      </a:accent5>
      <a:accent6>
        <a:srgbClr val="5A4556"/>
      </a:accent6>
      <a:hlink>
        <a:srgbClr val="DA7B77"/>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2758</TotalTime>
  <Words>1755</Words>
  <Application>Microsoft Office PowerPoint</Application>
  <PresentationFormat>ワイド画面</PresentationFormat>
  <Paragraphs>138</Paragraphs>
  <Slides>9</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9</vt:i4>
      </vt:variant>
    </vt:vector>
  </HeadingPairs>
  <TitlesOfParts>
    <vt:vector size="12" baseType="lpstr">
      <vt:lpstr>游ゴシック</vt:lpstr>
      <vt:lpstr>Arial</vt:lpstr>
      <vt:lpstr>Office テーマ</vt:lpstr>
      <vt:lpstr>ペルソナ設定</vt:lpstr>
      <vt:lpstr>ペルソナ（サンプル）</vt:lpstr>
      <vt:lpstr>PowerPoint プレゼンテーション</vt:lpstr>
      <vt:lpstr>PowerPoint プレゼンテーション</vt:lpstr>
      <vt:lpstr> </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冨原 祐</dc:creator>
  <cp:lastModifiedBy>梶川凌</cp:lastModifiedBy>
  <cp:revision>23</cp:revision>
  <dcterms:created xsi:type="dcterms:W3CDTF">2022-05-26T01:13:26Z</dcterms:created>
  <dcterms:modified xsi:type="dcterms:W3CDTF">2025-06-05T05:10:44Z</dcterms:modified>
</cp:coreProperties>
</file>