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64" r:id="rId4"/>
    <p:sldId id="267" r:id="rId5"/>
    <p:sldId id="258" r:id="rId6"/>
    <p:sldId id="265" r:id="rId7"/>
    <p:sldId id="260" r:id="rId8"/>
    <p:sldId id="259" r:id="rId9"/>
    <p:sldId id="266" r:id="rId10"/>
    <p:sldId id="261" r:id="rId11"/>
    <p:sldId id="262" r:id="rId12"/>
    <p:sldId id="26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9966"/>
    <a:srgbClr val="FFCC66"/>
    <a:srgbClr val="FFFFCC"/>
    <a:srgbClr val="CCCC00"/>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452" autoAdjust="0"/>
  </p:normalViewPr>
  <p:slideViewPr>
    <p:cSldViewPr snapToGrid="0">
      <p:cViewPr varScale="1">
        <p:scale>
          <a:sx n="81" d="100"/>
          <a:sy n="81" d="100"/>
        </p:scale>
        <p:origin x="64" y="9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68627-90AF-4F17-AF94-665E049D5104}" type="datetimeFigureOut">
              <a:rPr kumimoji="1" lang="ja-JP" altLang="en-US" smtClean="0"/>
              <a:t>2025/6/25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91693B1-9BFD-4732-A9AA-E516087F4AB6}" type="slidenum">
              <a:rPr kumimoji="1" lang="ja-JP" altLang="en-US" smtClean="0"/>
              <a:t>‹#›</a:t>
            </a:fld>
            <a:endParaRPr kumimoji="1" lang="ja-JP" altLang="en-US"/>
          </a:p>
        </p:txBody>
      </p:sp>
    </p:spTree>
    <p:extLst>
      <p:ext uri="{BB962C8B-B14F-4D97-AF65-F5344CB8AC3E}">
        <p14:creationId xmlns:p14="http://schemas.microsoft.com/office/powerpoint/2010/main" val="162268766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これからチーム</a:t>
            </a:r>
            <a:r>
              <a:rPr kumimoji="1" lang="en-US" altLang="ja-JP" dirty="0"/>
              <a:t>A5</a:t>
            </a:r>
            <a:r>
              <a:rPr kumimoji="1" lang="ja-JP" altLang="en-US" dirty="0"/>
              <a:t>の発表を始めさせていただきます。</a:t>
            </a:r>
            <a:endParaRPr kumimoji="1" lang="en-US" altLang="ja-JP" dirty="0"/>
          </a:p>
          <a:p>
            <a:r>
              <a:rPr kumimoji="1" lang="ja-JP" altLang="en-US" dirty="0"/>
              <a:t>よろしくお願い致します。</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a:t>
            </a:fld>
            <a:endParaRPr kumimoji="1" lang="ja-JP" altLang="en-US"/>
          </a:p>
        </p:txBody>
      </p:sp>
    </p:spTree>
    <p:extLst>
      <p:ext uri="{BB962C8B-B14F-4D97-AF65-F5344CB8AC3E}">
        <p14:creationId xmlns:p14="http://schemas.microsoft.com/office/powerpoint/2010/main" val="42847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担当：川﨑</a:t>
            </a:r>
            <a:endParaRPr kumimoji="1" lang="en-US" altLang="ja-JP" b="1" dirty="0"/>
          </a:p>
          <a:p>
            <a:endParaRPr kumimoji="1" lang="en-US" altLang="ja-JP" b="1" dirty="0"/>
          </a:p>
          <a:p>
            <a:r>
              <a:rPr kumimoji="1" lang="ja-JP" altLang="en-US" b="1" dirty="0"/>
              <a:t>・チーム全員バイト経験があり、シフトを効率的にできるのでは？</a:t>
            </a:r>
            <a:endParaRPr kumimoji="1" lang="en-US" altLang="ja-JP" b="1" dirty="0"/>
          </a:p>
          <a:p>
            <a:r>
              <a:rPr kumimoji="1" lang="ja-JP" altLang="en-US" b="1" dirty="0"/>
              <a:t>・おばあちゃん　機械音痴　誰でも使いやすいように</a:t>
            </a:r>
            <a:endParaRPr kumimoji="1" lang="en-US" altLang="ja-JP" b="1" dirty="0"/>
          </a:p>
          <a:p>
            <a:r>
              <a:rPr kumimoji="1" lang="ja-JP" altLang="en-US" b="1" dirty="0"/>
              <a:t>・データを大量に必要しないものは何かと考える。</a:t>
            </a:r>
            <a:endParaRPr kumimoji="1" lang="en-US" altLang="ja-JP" b="1" dirty="0"/>
          </a:p>
          <a:p>
            <a:r>
              <a:rPr kumimoji="1" lang="ja-JP" altLang="en-US" b="1" dirty="0"/>
              <a:t>・開発を通して、勉強してる</a:t>
            </a:r>
            <a:endParaRPr kumimoji="1" lang="en-US" altLang="ja-JP"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5</a:t>
            </a:fld>
            <a:endParaRPr kumimoji="1" lang="ja-JP" altLang="en-US"/>
          </a:p>
        </p:txBody>
      </p:sp>
    </p:spTree>
    <p:extLst>
      <p:ext uri="{BB962C8B-B14F-4D97-AF65-F5344CB8AC3E}">
        <p14:creationId xmlns:p14="http://schemas.microsoft.com/office/powerpoint/2010/main" val="737488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担当：梶川</a:t>
            </a:r>
            <a:endParaRPr kumimoji="1" lang="en-US" altLang="ja-JP" b="1" dirty="0"/>
          </a:p>
          <a:p>
            <a:endParaRPr kumimoji="1" lang="en-US" altLang="ja-JP" b="1" dirty="0"/>
          </a:p>
          <a:p>
            <a:r>
              <a:rPr kumimoji="1" lang="ja-JP" altLang="en-US" b="1" dirty="0"/>
              <a:t>・却下された案について話す。　スーパーとコスメ、農業、通勤時間　データが大量に必要だったためと</a:t>
            </a:r>
            <a:r>
              <a:rPr kumimoji="1" lang="en-US" altLang="ja-JP" b="1" dirty="0"/>
              <a:t>API</a:t>
            </a:r>
            <a:r>
              <a:rPr kumimoji="1" lang="ja-JP" altLang="en-US" b="1" dirty="0"/>
              <a:t>の無料の制限を超えるため。</a:t>
            </a:r>
            <a:endParaRPr kumimoji="1" lang="en-US" altLang="ja-JP" b="1" dirty="0"/>
          </a:p>
          <a:p>
            <a:endParaRPr kumimoji="1" lang="en-US" altLang="ja-JP" b="1" dirty="0"/>
          </a:p>
          <a:p>
            <a:r>
              <a:rPr kumimoji="1" lang="ja-JP" altLang="en-US" b="1" dirty="0"/>
              <a:t>・</a:t>
            </a:r>
            <a:r>
              <a:rPr kumimoji="1" lang="en-US" altLang="ja-JP" b="1" dirty="0"/>
              <a:t>Canva</a:t>
            </a:r>
            <a:r>
              <a:rPr kumimoji="1" lang="ja-JP" altLang="en-US" b="1" dirty="0"/>
              <a:t>を用いた共同図面制作。何を作成したいか見える化。チーム内での情報共有や意見交換。</a:t>
            </a:r>
            <a:endParaRPr kumimoji="1" lang="en-US" altLang="ja-JP" b="1" dirty="0"/>
          </a:p>
          <a:p>
            <a:endParaRPr kumimoji="1" lang="en-US" altLang="ja-JP" b="1" dirty="0"/>
          </a:p>
          <a:p>
            <a:r>
              <a:rPr kumimoji="1" lang="ja-JP" altLang="en-US" b="1" dirty="0"/>
              <a:t>・ペルソナ　３～４人作った中の代表的なペルソナ　黒澤　譲司　さん　（</a:t>
            </a:r>
            <a:r>
              <a:rPr kumimoji="1" lang="en-US" altLang="ja-JP" b="1" dirty="0"/>
              <a:t>52</a:t>
            </a:r>
            <a:r>
              <a:rPr kumimoji="1" lang="ja-JP" altLang="en-US" b="1" dirty="0"/>
              <a:t>）　老眼あり。　パソコン操作が苦手。</a:t>
            </a:r>
            <a:endParaRPr kumimoji="1" lang="en-US" altLang="ja-JP" b="1" dirty="0"/>
          </a:p>
          <a:p>
            <a:endParaRPr kumimoji="1" lang="en-US" altLang="ja-JP" b="1" dirty="0"/>
          </a:p>
          <a:p>
            <a:endParaRPr kumimoji="1" lang="en-US" altLang="ja-JP" b="1" dirty="0"/>
          </a:p>
          <a:p>
            <a:r>
              <a:rPr kumimoji="1" lang="ja-JP" altLang="en-US" b="1" dirty="0"/>
              <a:t>・アドリブ入れる</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7</a:t>
            </a:fld>
            <a:endParaRPr kumimoji="1" lang="ja-JP" altLang="en-US"/>
          </a:p>
        </p:txBody>
      </p:sp>
    </p:spTree>
    <p:extLst>
      <p:ext uri="{BB962C8B-B14F-4D97-AF65-F5344CB8AC3E}">
        <p14:creationId xmlns:p14="http://schemas.microsoft.com/office/powerpoint/2010/main" val="690542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担当：村井</a:t>
            </a:r>
            <a:endParaRPr kumimoji="1" lang="en-US" altLang="ja-JP" b="1" dirty="0"/>
          </a:p>
          <a:p>
            <a:endParaRPr kumimoji="1" lang="en-US" altLang="ja-JP" b="1" dirty="0"/>
          </a:p>
          <a:p>
            <a:endParaRPr kumimoji="1" lang="en-US" altLang="ja-JP" b="1" dirty="0"/>
          </a:p>
          <a:p>
            <a:r>
              <a:rPr kumimoji="1" lang="ja-JP" altLang="en-US" b="1" dirty="0"/>
              <a:t>・ペルソナの設定に沿ったアプリ開発</a:t>
            </a:r>
            <a:endParaRPr kumimoji="1" lang="en-US" altLang="ja-JP" b="1" dirty="0"/>
          </a:p>
          <a:p>
            <a:endParaRPr kumimoji="1" lang="en-US" altLang="ja-JP" b="1" dirty="0"/>
          </a:p>
          <a:p>
            <a:r>
              <a:rPr kumimoji="1" lang="ja-JP" altLang="en-US" b="1" dirty="0"/>
              <a:t>・無駄な操作を減らす。</a:t>
            </a:r>
            <a:endParaRPr kumimoji="1" lang="en-US" altLang="ja-JP" b="1" dirty="0"/>
          </a:p>
          <a:p>
            <a:endParaRPr kumimoji="1" lang="en-US" altLang="ja-JP" b="1" dirty="0"/>
          </a:p>
          <a:p>
            <a:r>
              <a:rPr kumimoji="1" lang="ja-JP" altLang="en-US" b="1" u="sng" dirty="0">
                <a:solidFill>
                  <a:srgbClr val="C00000"/>
                </a:solidFill>
              </a:rPr>
              <a:t>☆日常業務でキーボード操作を必要としない　アピールポイント！</a:t>
            </a:r>
            <a:endParaRPr kumimoji="1" lang="en-US" altLang="ja-JP" b="1" u="sng" dirty="0">
              <a:solidFill>
                <a:srgbClr val="C00000"/>
              </a:solidFill>
            </a:endParaRPr>
          </a:p>
          <a:p>
            <a:endParaRPr kumimoji="1" lang="en-US" altLang="ja-JP" b="1" dirty="0"/>
          </a:p>
          <a:p>
            <a:r>
              <a:rPr kumimoji="1" lang="ja-JP" altLang="en-US" b="1" dirty="0"/>
              <a:t>・店長のできないのとは対象的に、機会慣れしている人（店員）のほうには、ハンバーガメニューを付けるなど工夫した。</a:t>
            </a:r>
            <a:endParaRPr kumimoji="1" lang="en-US" altLang="ja-JP" b="1" dirty="0"/>
          </a:p>
          <a:p>
            <a:endParaRPr kumimoji="1" lang="en-US" altLang="ja-JP" b="1" dirty="0"/>
          </a:p>
          <a:p>
            <a:r>
              <a:rPr kumimoji="1" lang="ja-JP" altLang="en-US" b="1" dirty="0"/>
              <a:t>・スマホとパソコンから両方から開いても大丈夫なようにデザインを考えた。（ボタンのデザイン・配置）ほとんど縦長。レスポンシブデザインはしていない。</a:t>
            </a:r>
            <a:endParaRPr kumimoji="1" lang="en-US" altLang="ja-JP" b="1" dirty="0"/>
          </a:p>
          <a:p>
            <a:r>
              <a:rPr kumimoji="1" lang="ja-JP" altLang="en-US" b="1" dirty="0"/>
              <a:t>　親指で触りやすい。ハンバーガーメニューを右側に配置。</a:t>
            </a:r>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8</a:t>
            </a:fld>
            <a:endParaRPr kumimoji="1" lang="ja-JP" altLang="en-US"/>
          </a:p>
        </p:txBody>
      </p:sp>
    </p:spTree>
    <p:extLst>
      <p:ext uri="{BB962C8B-B14F-4D97-AF65-F5344CB8AC3E}">
        <p14:creationId xmlns:p14="http://schemas.microsoft.com/office/powerpoint/2010/main" val="239445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担当：二上</a:t>
            </a:r>
            <a:endParaRPr kumimoji="1" lang="en-US" altLang="ja-JP" b="1" dirty="0"/>
          </a:p>
          <a:p>
            <a:endParaRPr kumimoji="1" lang="en-US" altLang="ja-JP" b="1" dirty="0"/>
          </a:p>
          <a:p>
            <a:r>
              <a:rPr kumimoji="1" lang="ja-JP" altLang="en-US" b="1" dirty="0"/>
              <a:t>・アドリブを入れる</a:t>
            </a:r>
            <a:endParaRPr kumimoji="1" lang="en-US" altLang="ja-JP" b="1" dirty="0"/>
          </a:p>
          <a:p>
            <a:endParaRPr kumimoji="1" lang="en-US" altLang="ja-JP" b="1" dirty="0"/>
          </a:p>
          <a:p>
            <a:r>
              <a:rPr kumimoji="1" lang="ja-JP" altLang="en-US" b="1" dirty="0"/>
              <a:t>・要件定義が一番きつかった。案は出るけど、データの問題などで次に進めなかった。見落としが多い。例）ログアウトができない、文字の打ちミス</a:t>
            </a:r>
            <a:endParaRPr kumimoji="1" lang="en-US" altLang="ja-JP" b="1" dirty="0"/>
          </a:p>
          <a:p>
            <a:endParaRPr kumimoji="1" lang="en-US" altLang="ja-JP" b="1" dirty="0"/>
          </a:p>
          <a:p>
            <a:r>
              <a:rPr kumimoji="1" lang="ja-JP" altLang="en-US" b="1" dirty="0"/>
              <a:t>・要件定義は頭も使い、疲労度が高かった。</a:t>
            </a:r>
            <a:endParaRPr kumimoji="1" lang="en-US" altLang="ja-JP" b="1" dirty="0"/>
          </a:p>
          <a:p>
            <a:endParaRPr kumimoji="1" lang="en-US" altLang="ja-JP" b="1" dirty="0"/>
          </a:p>
          <a:p>
            <a:r>
              <a:rPr kumimoji="1" lang="ja-JP" altLang="en-US" b="1" dirty="0"/>
              <a:t>・プログラミングの苦労は全員。得意不得意、やりたいことをイメージできても、それをコードにすることができない。</a:t>
            </a:r>
            <a:endParaRPr kumimoji="1" lang="en-US" altLang="ja-JP" b="1" dirty="0"/>
          </a:p>
          <a:p>
            <a:endParaRPr kumimoji="1" lang="en-US" altLang="ja-JP" b="1" dirty="0"/>
          </a:p>
          <a:p>
            <a:r>
              <a:rPr kumimoji="1" lang="ja-JP" altLang="en-US" b="1" dirty="0"/>
              <a:t>・作業時間や期限の短さ、人の少なさ、作業の遅れ</a:t>
            </a:r>
            <a:endParaRPr kumimoji="1" lang="en-US" altLang="ja-JP" b="1" dirty="0"/>
          </a:p>
          <a:p>
            <a:endParaRPr kumimoji="1" lang="en-US" altLang="ja-JP" b="1" dirty="0"/>
          </a:p>
          <a:p>
            <a:r>
              <a:rPr kumimoji="1" lang="ja-JP" altLang="en-US" b="1" dirty="0"/>
              <a:t>・認識のずれ</a:t>
            </a:r>
            <a:endParaRPr kumimoji="1" lang="en-US" altLang="ja-JP" b="1" dirty="0"/>
          </a:p>
          <a:p>
            <a:r>
              <a:rPr kumimoji="1" lang="ja-JP" altLang="en-US" sz="1200" b="1" kern="1200" dirty="0">
                <a:solidFill>
                  <a:schemeClr val="tx1"/>
                </a:solidFill>
                <a:effectLst/>
                <a:latin typeface="+mn-lt"/>
                <a:ea typeface="+mn-ea"/>
                <a:cs typeface="+mn-cs"/>
              </a:rPr>
              <a:t>　　</a:t>
            </a:r>
            <a:r>
              <a:rPr kumimoji="1" lang="en-US" altLang="ja-JP" sz="1200" kern="1200" dirty="0">
                <a:solidFill>
                  <a:schemeClr val="tx1"/>
                </a:solidFill>
                <a:effectLst/>
                <a:latin typeface="+mn-lt"/>
                <a:ea typeface="+mn-ea"/>
                <a:cs typeface="+mn-cs"/>
              </a:rPr>
              <a:t>‐</a:t>
            </a:r>
            <a:r>
              <a:rPr kumimoji="1" lang="ja-JP" altLang="ja-JP" sz="1200" kern="1200" dirty="0">
                <a:solidFill>
                  <a:schemeClr val="tx1"/>
                </a:solidFill>
                <a:effectLst/>
                <a:latin typeface="+mn-lt"/>
                <a:ea typeface="+mn-ea"/>
                <a:cs typeface="+mn-cs"/>
              </a:rPr>
              <a:t>店長ログイン画面のイメージのずれ</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１．店長がログインし、その後の画面で店員を追加する。</a:t>
            </a:r>
          </a:p>
          <a:p>
            <a:r>
              <a:rPr kumimoji="1" lang="ja-JP" altLang="en-US" sz="1200" kern="1200" dirty="0">
                <a:solidFill>
                  <a:schemeClr val="tx1"/>
                </a:solidFill>
                <a:effectLst/>
                <a:latin typeface="+mn-lt"/>
                <a:ea typeface="+mn-ea"/>
                <a:cs typeface="+mn-cs"/>
              </a:rPr>
              <a:t>　　　</a:t>
            </a:r>
            <a:r>
              <a:rPr kumimoji="1" lang="ja-JP" altLang="ja-JP" sz="1200" kern="1200" dirty="0">
                <a:solidFill>
                  <a:schemeClr val="tx1"/>
                </a:solidFill>
                <a:effectLst/>
                <a:latin typeface="+mn-lt"/>
                <a:ea typeface="+mn-ea"/>
                <a:cs typeface="+mn-cs"/>
              </a:rPr>
              <a:t>２．まず店長でログインし、その後同じ画面にもどって店員を同じように追加する。</a:t>
            </a:r>
          </a:p>
          <a:p>
            <a:endParaRPr kumimoji="1" lang="en-US" altLang="ja-JP" b="1" dirty="0"/>
          </a:p>
          <a:p>
            <a:endParaRPr kumimoji="1" lang="en-US" altLang="ja-JP" b="1" dirty="0"/>
          </a:p>
          <a:p>
            <a:endParaRPr kumimoji="1" lang="ja-JP" altLang="en-US" b="1" dirty="0"/>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10</a:t>
            </a:fld>
            <a:endParaRPr kumimoji="1" lang="ja-JP" altLang="en-US"/>
          </a:p>
        </p:txBody>
      </p:sp>
    </p:spTree>
    <p:extLst>
      <p:ext uri="{BB962C8B-B14F-4D97-AF65-F5344CB8AC3E}">
        <p14:creationId xmlns:p14="http://schemas.microsoft.com/office/powerpoint/2010/main" val="29747800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1" dirty="0"/>
              <a:t>担当：青木</a:t>
            </a:r>
            <a:endParaRPr kumimoji="1" lang="en-US" altLang="ja-JP" b="1" dirty="0"/>
          </a:p>
          <a:p>
            <a:endParaRPr kumimoji="1" lang="en-US" altLang="ja-JP" b="1" dirty="0"/>
          </a:p>
          <a:p>
            <a:r>
              <a:rPr kumimoji="1" lang="ja-JP" altLang="en-US" b="1" dirty="0"/>
              <a:t>・進捗状況の数字での見える化　自分自身や周囲の進捗状況が把握できるため、目標も立てやすい。　</a:t>
            </a:r>
            <a:endParaRPr kumimoji="1" lang="en-US" altLang="ja-JP" b="1" dirty="0"/>
          </a:p>
          <a:p>
            <a:r>
              <a:rPr kumimoji="1" lang="ja-JP" altLang="en-US" b="1" dirty="0"/>
              <a:t>　定期的な話し合いによって、個々人の現状を周囲が把握できる。誰が助けが必要かどうかにつながる。</a:t>
            </a:r>
            <a:endParaRPr kumimoji="1" lang="en-US" altLang="ja-JP" b="1" dirty="0"/>
          </a:p>
          <a:p>
            <a:endParaRPr kumimoji="1" lang="en-US" altLang="ja-JP" b="1" dirty="0"/>
          </a:p>
          <a:p>
            <a:r>
              <a:rPr kumimoji="1" lang="ja-JP" altLang="en-US" b="1" dirty="0"/>
              <a:t>・報告・連絡・相談の大切さ　</a:t>
            </a:r>
            <a:endParaRPr kumimoji="1" lang="en-US" altLang="ja-JP" b="1" dirty="0"/>
          </a:p>
          <a:p>
            <a:endParaRPr kumimoji="1" lang="en-US" altLang="ja-JP" b="1" dirty="0"/>
          </a:p>
          <a:p>
            <a:r>
              <a:rPr kumimoji="1" lang="ja-JP" altLang="en-US" b="1" dirty="0"/>
              <a:t>・役割分担の重要性　適材適所を考える。</a:t>
            </a:r>
            <a:r>
              <a:rPr kumimoji="1" lang="en-US" altLang="ja-JP" b="1" dirty="0"/>
              <a:t>1</a:t>
            </a:r>
            <a:r>
              <a:rPr kumimoji="1" lang="ja-JP" altLang="en-US" b="1" dirty="0"/>
              <a:t>人に仕事を与えすぎない。程よい役割の分散　</a:t>
            </a:r>
          </a:p>
        </p:txBody>
      </p:sp>
      <p:sp>
        <p:nvSpPr>
          <p:cNvPr id="4" name="スライド番号プレースホルダー 3"/>
          <p:cNvSpPr>
            <a:spLocks noGrp="1"/>
          </p:cNvSpPr>
          <p:nvPr>
            <p:ph type="sldNum" sz="quarter" idx="5"/>
          </p:nvPr>
        </p:nvSpPr>
        <p:spPr/>
        <p:txBody>
          <a:bodyPr/>
          <a:lstStyle/>
          <a:p>
            <a:fld id="{C91693B1-9BFD-4732-A9AA-E516087F4AB6}" type="slidenum">
              <a:rPr kumimoji="1" lang="ja-JP" altLang="en-US" smtClean="0"/>
              <a:t>11</a:t>
            </a:fld>
            <a:endParaRPr kumimoji="1" lang="ja-JP" altLang="en-US"/>
          </a:p>
        </p:txBody>
      </p:sp>
    </p:spTree>
    <p:extLst>
      <p:ext uri="{BB962C8B-B14F-4D97-AF65-F5344CB8AC3E}">
        <p14:creationId xmlns:p14="http://schemas.microsoft.com/office/powerpoint/2010/main" val="3062025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B041F8F-C60A-CAB8-4E46-387F871B71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0D608EC-470D-1B9E-9F5C-9E96228DB2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F09973F4-D27C-7D02-9FD4-387B2A978D6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8A546747-2099-CAD3-3ECA-50347AB005C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A4213E9-E5AD-77A4-3D98-576B87E4BF1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19384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C9D989-B74C-5425-A73A-A2693845C57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6F00001-E6E6-5FDC-CB59-7F89A1D384A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AC148B9-00FE-0828-449B-608E30374AD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0E2597FE-DFE4-22DA-992D-5201E71D839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BBC1196-63C8-D4FB-E352-52891A9743FC}"/>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99135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5BD9400-2BE0-98E0-0067-D426C76AD51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F9BE2A5-F90E-18C1-3321-1DD3B545092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E39D8C1-5C77-9591-2B04-854991BA530C}"/>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E3937869-9274-5B48-B8B0-F6088D49AB7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B183B9F-FB82-80B3-0283-289D72275CE1}"/>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667322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9C3755-1D6D-657A-F6B6-4DF8903FFD2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9B23FEB-4096-4182-FBB1-A15AD812E3A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D602EF-1FEB-0433-3417-827401348A4B}"/>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E66A6838-9196-432D-FDFF-393B8DB74C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BCDBBBE-A8F5-7A9C-66BA-B94EF782F3A5}"/>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54563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206781-E9D6-19E0-4E09-4E0F441C13A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124029D-A9C1-E9C9-A6C0-00CF45C05C8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8E1812B-A2D4-AFC0-5A28-C0898068E9F9}"/>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4B43D078-B466-6C4A-2C73-348A74262B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46FC4B-CDBB-EBB3-8EC9-D45C029A7B0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487004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C17E26-AD18-C46C-7374-AAC60BB310A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C884C92-84D6-C7F7-47D2-CA46AF89999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686E15F-7CA6-69F8-11AB-F8289A0ADCBB}"/>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88C2C66-1A0F-C51C-0F06-A9C228B7D396}"/>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95F3FD7A-E3F6-76A2-4CA1-D6DACE2CB29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25F2432-3BB8-249B-8F50-DCD54E873B9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784324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7CCDD6-AE29-50D0-E3E9-0AE65C2D576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CA6F38-F4F4-ACF6-2461-59649129EA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E9ACD90-E3D9-D982-BC70-A40BB56230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2CF23111-605A-4F8B-BDC0-F5234513E8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FBDB87-4D8A-C85A-0AF1-20BEE8CA2A8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CF3E3CF-C931-F2E7-AE2E-591E7A15F807}"/>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8" name="フッター プレースホルダー 7">
            <a:extLst>
              <a:ext uri="{FF2B5EF4-FFF2-40B4-BE49-F238E27FC236}">
                <a16:creationId xmlns:a16="http://schemas.microsoft.com/office/drawing/2014/main" id="{91088EE8-4E01-4D66-6125-66B790755E3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DF230CE-3360-EA1B-46C2-C93D4279AD3E}"/>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218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E9174A-A35A-FCA8-C7FD-69A86AC31B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5F7507-E7E2-3AB5-096F-8C39558ED45E}"/>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4" name="フッター プレースホルダー 3">
            <a:extLst>
              <a:ext uri="{FF2B5EF4-FFF2-40B4-BE49-F238E27FC236}">
                <a16:creationId xmlns:a16="http://schemas.microsoft.com/office/drawing/2014/main" id="{320EEF31-1E34-A77B-6777-6F35825B02AF}"/>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EDD01A6-27F8-8892-4D0F-D80E77E8E5CA}"/>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11603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88BB2FC0-1E7D-BE3D-04A0-80F25949674E}"/>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3" name="フッター プレースホルダー 2">
            <a:extLst>
              <a:ext uri="{FF2B5EF4-FFF2-40B4-BE49-F238E27FC236}">
                <a16:creationId xmlns:a16="http://schemas.microsoft.com/office/drawing/2014/main" id="{07AAC3C2-5055-4DC2-2AF6-C299AB3DFD9E}"/>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F65F8D9-F03A-411C-CFFD-C1B4B18E1B20}"/>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3288520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FE99B-8678-DE43-D802-5AAB2D9278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3AB1DD-EF02-3F3C-7B30-DF901BFE4D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F4A320E-5409-BD84-D546-6165CCA47E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24FC7B-6D40-0091-5526-607BDD0BDC55}"/>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0F12D505-2356-129C-0B10-C1B76796CE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0C7202-CFAF-0661-C039-073698E157F2}"/>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92806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E957E8-4D1D-5926-4E2B-E084CC97BA8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5D858154-4CF5-E910-1F03-70800F03E9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3E98A81-356A-6B5D-EB13-9DCF6E994E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E1A98E-2B14-02F7-2B52-32826D5C7626}"/>
              </a:ext>
            </a:extLst>
          </p:cNvPr>
          <p:cNvSpPr>
            <a:spLocks noGrp="1"/>
          </p:cNvSpPr>
          <p:nvPr>
            <p:ph type="dt" sz="half" idx="10"/>
          </p:nvPr>
        </p:nvSpPr>
        <p:spPr/>
        <p:txBody>
          <a:bodyPr/>
          <a:lstStyle/>
          <a:p>
            <a:fld id="{33BE257A-FC2E-4761-96AA-13599905D04A}" type="datetimeFigureOut">
              <a:rPr kumimoji="1" lang="ja-JP" altLang="en-US" smtClean="0"/>
              <a:t>2025/6/25</a:t>
            </a:fld>
            <a:endParaRPr kumimoji="1" lang="ja-JP" altLang="en-US"/>
          </a:p>
        </p:txBody>
      </p:sp>
      <p:sp>
        <p:nvSpPr>
          <p:cNvPr id="6" name="フッター プレースホルダー 5">
            <a:extLst>
              <a:ext uri="{FF2B5EF4-FFF2-40B4-BE49-F238E27FC236}">
                <a16:creationId xmlns:a16="http://schemas.microsoft.com/office/drawing/2014/main" id="{DB5C3B7D-88A7-A86D-B879-949A0120117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A850ED2-475F-03D0-B593-BCF5630676C9}"/>
              </a:ext>
            </a:extLst>
          </p:cNvPr>
          <p:cNvSpPr>
            <a:spLocks noGrp="1"/>
          </p:cNvSpPr>
          <p:nvPr>
            <p:ph type="sldNum" sz="quarter" idx="12"/>
          </p:nvPr>
        </p:nvSpPr>
        <p:spPr/>
        <p:txBody>
          <a:body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275294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FE5F2EA-F8D5-3A7F-223C-D0ABD0D89F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7BD1F6B-FA30-2BFD-42C0-BDC86F5651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73A9F38-9FFA-8934-0F07-762DCAF1726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3BE257A-FC2E-4761-96AA-13599905D04A}" type="datetimeFigureOut">
              <a:rPr kumimoji="1" lang="ja-JP" altLang="en-US" smtClean="0"/>
              <a:t>2025/6/25</a:t>
            </a:fld>
            <a:endParaRPr kumimoji="1" lang="ja-JP" altLang="en-US"/>
          </a:p>
        </p:txBody>
      </p:sp>
      <p:sp>
        <p:nvSpPr>
          <p:cNvPr id="5" name="フッター プレースホルダー 4">
            <a:extLst>
              <a:ext uri="{FF2B5EF4-FFF2-40B4-BE49-F238E27FC236}">
                <a16:creationId xmlns:a16="http://schemas.microsoft.com/office/drawing/2014/main" id="{92F8BA72-4831-12D1-D188-F757067DC8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3E4A569-6CCF-0F88-B3DF-0EB45F5BA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A85BA4-C504-4ACA-911F-6C13397DEAD8}" type="slidenum">
              <a:rPr kumimoji="1" lang="ja-JP" altLang="en-US" smtClean="0"/>
              <a:t>‹#›</a:t>
            </a:fld>
            <a:endParaRPr kumimoji="1" lang="ja-JP" altLang="en-US"/>
          </a:p>
        </p:txBody>
      </p:sp>
    </p:spTree>
    <p:extLst>
      <p:ext uri="{BB962C8B-B14F-4D97-AF65-F5344CB8AC3E}">
        <p14:creationId xmlns:p14="http://schemas.microsoft.com/office/powerpoint/2010/main" val="16379270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69DFE2D2-87DC-BB14-EF7F-F27D8829B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8EAA816-643F-EBCB-9734-9C1920560AAF}"/>
              </a:ext>
            </a:extLst>
          </p:cNvPr>
          <p:cNvSpPr/>
          <p:nvPr/>
        </p:nvSpPr>
        <p:spPr>
          <a:xfrm>
            <a:off x="1613388" y="703385"/>
            <a:ext cx="9640766" cy="5020407"/>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chemeClr val="tx1"/>
              </a:solidFill>
            </a:endParaRPr>
          </a:p>
        </p:txBody>
      </p:sp>
      <p:sp>
        <p:nvSpPr>
          <p:cNvPr id="13" name="タイトル 1">
            <a:extLst>
              <a:ext uri="{FF2B5EF4-FFF2-40B4-BE49-F238E27FC236}">
                <a16:creationId xmlns:a16="http://schemas.microsoft.com/office/drawing/2014/main" id="{31EAF8FD-62D3-451F-4012-999D090D95D2}"/>
              </a:ext>
            </a:extLst>
          </p:cNvPr>
          <p:cNvSpPr>
            <a:spLocks noGrp="1"/>
          </p:cNvSpPr>
          <p:nvPr>
            <p:ph type="ctrTitle"/>
          </p:nvPr>
        </p:nvSpPr>
        <p:spPr>
          <a:xfrm>
            <a:off x="1793630" y="980343"/>
            <a:ext cx="9144000" cy="1102091"/>
          </a:xfrm>
        </p:spPr>
        <p:txBody>
          <a:bodyPr>
            <a:normAutofit/>
          </a:bodyPr>
          <a:lstStyle/>
          <a:p>
            <a:r>
              <a:rPr kumimoji="1" lang="ja-JP" altLang="en-US" sz="4000" b="1" dirty="0">
                <a:solidFill>
                  <a:schemeClr val="bg2">
                    <a:lumMod val="25000"/>
                  </a:schemeClr>
                </a:solidFill>
                <a:latin typeface="BIZ UDPゴシック" panose="020B0400000000000000" pitchFamily="50" charset="-128"/>
                <a:ea typeface="BIZ UDPゴシック" panose="020B0400000000000000" pitchFamily="50" charset="-128"/>
              </a:rPr>
              <a:t>成果発表会</a:t>
            </a:r>
          </a:p>
        </p:txBody>
      </p:sp>
      <p:cxnSp>
        <p:nvCxnSpPr>
          <p:cNvPr id="15" name="直線コネクタ 14">
            <a:extLst>
              <a:ext uri="{FF2B5EF4-FFF2-40B4-BE49-F238E27FC236}">
                <a16:creationId xmlns:a16="http://schemas.microsoft.com/office/drawing/2014/main" id="{CA46FAA2-32DB-EC88-7843-7434C86C87CA}"/>
              </a:ext>
            </a:extLst>
          </p:cNvPr>
          <p:cNvCxnSpPr>
            <a:cxnSpLocks/>
          </p:cNvCxnSpPr>
          <p:nvPr/>
        </p:nvCxnSpPr>
        <p:spPr>
          <a:xfrm>
            <a:off x="2145323" y="2271468"/>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17" name="字幕 2">
            <a:extLst>
              <a:ext uri="{FF2B5EF4-FFF2-40B4-BE49-F238E27FC236}">
                <a16:creationId xmlns:a16="http://schemas.microsoft.com/office/drawing/2014/main" id="{98BAB345-7BAC-785D-4589-6A83B78518A8}"/>
              </a:ext>
            </a:extLst>
          </p:cNvPr>
          <p:cNvSpPr txBox="1">
            <a:spLocks/>
          </p:cNvSpPr>
          <p:nvPr/>
        </p:nvSpPr>
        <p:spPr>
          <a:xfrm>
            <a:off x="6882378" y="2844312"/>
            <a:ext cx="3281531" cy="2280717"/>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b="1" dirty="0">
                <a:latin typeface="BIZ UDPゴシック" panose="020B0400000000000000" pitchFamily="50" charset="-128"/>
                <a:ea typeface="BIZ UDPゴシック" panose="020B0400000000000000" pitchFamily="50" charset="-128"/>
              </a:rPr>
              <a:t>　</a:t>
            </a:r>
            <a:endParaRPr lang="en-US" altLang="ja-JP" b="1" dirty="0">
              <a:latin typeface="BIZ UDPゴシック" panose="020B0400000000000000" pitchFamily="50" charset="-128"/>
              <a:ea typeface="BIZ UDPゴシック" panose="020B0400000000000000" pitchFamily="50" charset="-128"/>
            </a:endParaRPr>
          </a:p>
          <a:p>
            <a:pPr indent="92075" algn="l"/>
            <a:r>
              <a:rPr lang="ja-JP" altLang="en-US" b="1" dirty="0">
                <a:latin typeface="BIZ UDPゴシック" panose="020B0400000000000000" pitchFamily="50" charset="-128"/>
                <a:ea typeface="BIZ UDPゴシック" panose="020B0400000000000000" pitchFamily="50" charset="-128"/>
              </a:rPr>
              <a:t>　　　　　</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梶川　凌</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青木　そら　</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村井　啓亮</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二上　政将</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川﨑　春菜</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indent="92075" algn="l"/>
            <a:endParaRPr lang="en-US" altLang="ja-JP" b="1" dirty="0">
              <a:latin typeface="BIZ UDPゴシック" panose="020B0400000000000000" pitchFamily="50" charset="-128"/>
              <a:ea typeface="BIZ UDPゴシック" panose="020B0400000000000000" pitchFamily="50" charset="-128"/>
            </a:endParaRPr>
          </a:p>
          <a:p>
            <a:pPr indent="1524000" algn="l">
              <a:tabLst>
                <a:tab pos="3316288" algn="l"/>
              </a:tabLst>
            </a:pPr>
            <a:endParaRPr lang="en-US" altLang="ja-JP" b="1" dirty="0">
              <a:latin typeface="BIZ UDPゴシック" panose="020B0400000000000000" pitchFamily="50" charset="-128"/>
              <a:ea typeface="BIZ UDPゴシック" panose="020B0400000000000000" pitchFamily="50" charset="-128"/>
            </a:endParaRPr>
          </a:p>
          <a:p>
            <a:endParaRPr lang="ja-JP" altLang="en-US" dirty="0"/>
          </a:p>
        </p:txBody>
      </p:sp>
      <p:sp>
        <p:nvSpPr>
          <p:cNvPr id="18" name="字幕 2">
            <a:extLst>
              <a:ext uri="{FF2B5EF4-FFF2-40B4-BE49-F238E27FC236}">
                <a16:creationId xmlns:a16="http://schemas.microsoft.com/office/drawing/2014/main" id="{23D9D6FB-2174-6962-31B9-7C1BB3D6C520}"/>
              </a:ext>
            </a:extLst>
          </p:cNvPr>
          <p:cNvSpPr>
            <a:spLocks noGrp="1"/>
          </p:cNvSpPr>
          <p:nvPr>
            <p:ph type="subTitle" idx="1"/>
          </p:nvPr>
        </p:nvSpPr>
        <p:spPr>
          <a:xfrm>
            <a:off x="6681176" y="2605576"/>
            <a:ext cx="3540369" cy="457200"/>
          </a:xfrm>
        </p:spPr>
        <p:txBody>
          <a:bodyPr>
            <a:normAutofit/>
          </a:bodyPr>
          <a:lstStyle/>
          <a:p>
            <a:r>
              <a:rPr kumimoji="1" lang="ja-JP" altLang="en-US" b="1" dirty="0">
                <a:solidFill>
                  <a:schemeClr val="bg2">
                    <a:lumMod val="25000"/>
                  </a:schemeClr>
                </a:solidFill>
                <a:latin typeface="BIZ UDPゴシック" panose="020B0400000000000000" pitchFamily="50" charset="-128"/>
                <a:ea typeface="BIZ UDPゴシック" panose="020B0400000000000000" pitchFamily="50" charset="-128"/>
              </a:rPr>
              <a:t>チーム名：落穂ひろい</a:t>
            </a:r>
            <a:endParaRPr kumimoji="1"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kumimoji="1" lang="ja-JP" altLang="en-US" dirty="0"/>
          </a:p>
        </p:txBody>
      </p:sp>
      <p:sp>
        <p:nvSpPr>
          <p:cNvPr id="21" name="字幕 2">
            <a:extLst>
              <a:ext uri="{FF2B5EF4-FFF2-40B4-BE49-F238E27FC236}">
                <a16:creationId xmlns:a16="http://schemas.microsoft.com/office/drawing/2014/main" id="{D015F87B-B358-20A7-FCAC-CD9FBDF9D8CB}"/>
              </a:ext>
            </a:extLst>
          </p:cNvPr>
          <p:cNvSpPr txBox="1">
            <a:spLocks/>
          </p:cNvSpPr>
          <p:nvPr/>
        </p:nvSpPr>
        <p:spPr>
          <a:xfrm>
            <a:off x="9269046" y="511161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75120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C4855-E718-C004-4752-D5DD5100DF4A}"/>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0EF196D7-C87C-7B4A-DD6D-EE3554F47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A0DC97C-526C-9D6F-5731-167969FD704C}"/>
              </a:ext>
            </a:extLst>
          </p:cNvPr>
          <p:cNvSpPr/>
          <p:nvPr/>
        </p:nvSpPr>
        <p:spPr>
          <a:xfrm>
            <a:off x="879231" y="427128"/>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A87E7AF3-7D86-9A50-0AF4-8879FD348D56}"/>
              </a:ext>
            </a:extLst>
          </p:cNvPr>
          <p:cNvCxnSpPr>
            <a:cxnSpLocks/>
          </p:cNvCxnSpPr>
          <p:nvPr/>
        </p:nvCxnSpPr>
        <p:spPr>
          <a:xfrm>
            <a:off x="1582615" y="1624686"/>
            <a:ext cx="9856550"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9BC41249-84C5-5E87-E2FE-9CED38BBBD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コンテンツ プレースホルダー 2">
            <a:extLst>
              <a:ext uri="{FF2B5EF4-FFF2-40B4-BE49-F238E27FC236}">
                <a16:creationId xmlns:a16="http://schemas.microsoft.com/office/drawing/2014/main" id="{D0DBFD95-D625-3741-863E-C4DB83E064F1}"/>
              </a:ext>
            </a:extLst>
          </p:cNvPr>
          <p:cNvSpPr txBox="1">
            <a:spLocks/>
          </p:cNvSpPr>
          <p:nvPr/>
        </p:nvSpPr>
        <p:spPr>
          <a:xfrm>
            <a:off x="4440116" y="2193615"/>
            <a:ext cx="6999050" cy="3168073"/>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＊度重なる案出しの却下　　＊ペルソナの再構築</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＊その遅れを引きずった状態での開発　＊全体的な日程管理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＊有料</a:t>
            </a:r>
            <a:r>
              <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API</a:t>
            </a: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の壁　＊ガントチャートの実装　</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＊予定をカレンダーに同期　　＊多対多のデータのやり取り</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7" name="図 6" descr="皿の上にあるケーキ&#10;&#10;AI 生成コンテンツは誤りを含む可能性があります。">
            <a:extLst>
              <a:ext uri="{FF2B5EF4-FFF2-40B4-BE49-F238E27FC236}">
                <a16:creationId xmlns:a16="http://schemas.microsoft.com/office/drawing/2014/main" id="{17E0A17A-00E3-65BE-DC38-5F0FCF0C1C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30429" y="3429000"/>
            <a:ext cx="2979100" cy="2234325"/>
          </a:xfrm>
          <a:prstGeom prst="rect">
            <a:avLst/>
          </a:prstGeom>
        </p:spPr>
      </p:pic>
      <p:sp>
        <p:nvSpPr>
          <p:cNvPr id="4" name="タイトル 1">
            <a:extLst>
              <a:ext uri="{FF2B5EF4-FFF2-40B4-BE49-F238E27FC236}">
                <a16:creationId xmlns:a16="http://schemas.microsoft.com/office/drawing/2014/main" id="{2F2BE39D-900F-171C-CDFB-91EF182C135B}"/>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Ⅳ</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苦労した点</a:t>
            </a:r>
          </a:p>
        </p:txBody>
      </p:sp>
    </p:spTree>
    <p:extLst>
      <p:ext uri="{BB962C8B-B14F-4D97-AF65-F5344CB8AC3E}">
        <p14:creationId xmlns:p14="http://schemas.microsoft.com/office/powerpoint/2010/main" val="3226323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09D55-9173-8A09-3884-449B1BF9D0E5}"/>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E465D7C6-054A-032B-EE34-465EF5D59F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540648B-FEFA-9A69-2E03-A2409FBB7D02}"/>
              </a:ext>
            </a:extLst>
          </p:cNvPr>
          <p:cNvSpPr/>
          <p:nvPr/>
        </p:nvSpPr>
        <p:spPr>
          <a:xfrm>
            <a:off x="783012" y="481567"/>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1ABAC8FE-0EE3-69FC-6982-3E8B5072DD48}"/>
              </a:ext>
            </a:extLst>
          </p:cNvPr>
          <p:cNvCxnSpPr>
            <a:cxnSpLocks/>
          </p:cNvCxnSpPr>
          <p:nvPr/>
        </p:nvCxnSpPr>
        <p:spPr>
          <a:xfrm flipV="1">
            <a:off x="1468315" y="16238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4A1D92E0-17AC-5CFD-538E-A0B3EB235C10}"/>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4" name="タイトル 1">
            <a:extLst>
              <a:ext uri="{FF2B5EF4-FFF2-40B4-BE49-F238E27FC236}">
                <a16:creationId xmlns:a16="http://schemas.microsoft.com/office/drawing/2014/main" id="{D2112AB5-0135-15D1-397E-E1EF29ED66B7}"/>
              </a:ext>
            </a:extLst>
          </p:cNvPr>
          <p:cNvSpPr txBox="1">
            <a:spLocks/>
          </p:cNvSpPr>
          <p:nvPr/>
        </p:nvSpPr>
        <p:spPr>
          <a:xfrm>
            <a:off x="3454888" y="748066"/>
            <a:ext cx="5282223" cy="84798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Ⅴ</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研修で学んだこと</a:t>
            </a:r>
          </a:p>
        </p:txBody>
      </p:sp>
      <p:sp>
        <p:nvSpPr>
          <p:cNvPr id="5" name="コンテンツ プレースホルダー 2">
            <a:extLst>
              <a:ext uri="{FF2B5EF4-FFF2-40B4-BE49-F238E27FC236}">
                <a16:creationId xmlns:a16="http://schemas.microsoft.com/office/drawing/2014/main" id="{47349AB4-18A1-4CCB-2EC8-B2364A10CB82}"/>
              </a:ext>
            </a:extLst>
          </p:cNvPr>
          <p:cNvSpPr txBox="1">
            <a:spLocks/>
          </p:cNvSpPr>
          <p:nvPr/>
        </p:nvSpPr>
        <p:spPr>
          <a:xfrm>
            <a:off x="1777767" y="2662729"/>
            <a:ext cx="5589323" cy="1810328"/>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＊目標設定　　　＊進捗</a:t>
            </a:r>
            <a:r>
              <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a:t>
            </a: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日程管理</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＊役割分担　　　＊和を以て貴しとなす</a:t>
            </a:r>
            <a:endParaRPr kumimoji="1" lang="en-US" altLang="ja-JP" sz="24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p:txBody>
      </p:sp>
      <p:pic>
        <p:nvPicPr>
          <p:cNvPr id="6" name="図 5" descr="カップに入ったアイスクリーム&#10;&#10;AI 生成コンテンツは誤りを含む可能性があります。">
            <a:extLst>
              <a:ext uri="{FF2B5EF4-FFF2-40B4-BE49-F238E27FC236}">
                <a16:creationId xmlns:a16="http://schemas.microsoft.com/office/drawing/2014/main" id="{92A5A1E1-68F5-BD08-D69E-377EB2CCDD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3462" y="2543989"/>
            <a:ext cx="1193636" cy="2751741"/>
          </a:xfrm>
          <a:prstGeom prst="rect">
            <a:avLst/>
          </a:prstGeom>
        </p:spPr>
      </p:pic>
      <p:pic>
        <p:nvPicPr>
          <p:cNvPr id="8" name="図 7" descr="皿の上のデザート&#10;&#10;AI 生成コンテンツは誤りを含む可能性があります。">
            <a:extLst>
              <a:ext uri="{FF2B5EF4-FFF2-40B4-BE49-F238E27FC236}">
                <a16:creationId xmlns:a16="http://schemas.microsoft.com/office/drawing/2014/main" id="{B85D0C0B-1E98-51E1-F660-D73C53C39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79695" y="3503036"/>
            <a:ext cx="2413770" cy="1810328"/>
          </a:xfrm>
          <a:prstGeom prst="rect">
            <a:avLst/>
          </a:prstGeom>
        </p:spPr>
      </p:pic>
    </p:spTree>
    <p:extLst>
      <p:ext uri="{BB962C8B-B14F-4D97-AF65-F5344CB8AC3E}">
        <p14:creationId xmlns:p14="http://schemas.microsoft.com/office/powerpoint/2010/main" val="2016185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F73F6-A3BD-5D8D-5F89-3C9D02BD3217}"/>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85B1C6D-93CF-654D-5F22-9596886B9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1F614146-94A6-55B7-695D-85B77019E256}"/>
              </a:ext>
            </a:extLst>
          </p:cNvPr>
          <p:cNvSpPr/>
          <p:nvPr/>
        </p:nvSpPr>
        <p:spPr>
          <a:xfrm>
            <a:off x="783012" y="481567"/>
            <a:ext cx="11017719" cy="5717590"/>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cxnSp>
        <p:nvCxnSpPr>
          <p:cNvPr id="15" name="直線コネクタ 14">
            <a:extLst>
              <a:ext uri="{FF2B5EF4-FFF2-40B4-BE49-F238E27FC236}">
                <a16:creationId xmlns:a16="http://schemas.microsoft.com/office/drawing/2014/main" id="{31BA48D2-E414-3F36-0F69-9266D96BFB28}"/>
              </a:ext>
            </a:extLst>
          </p:cNvPr>
          <p:cNvCxnSpPr>
            <a:cxnSpLocks/>
          </p:cNvCxnSpPr>
          <p:nvPr/>
        </p:nvCxnSpPr>
        <p:spPr>
          <a:xfrm flipV="1">
            <a:off x="1321531" y="3470750"/>
            <a:ext cx="9940673" cy="19812"/>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5F34EAF-76DE-4523-0F49-F5E9178C2509}"/>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en-US" altLang="ja-JP"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rPr>
              <a:t>2025.6.30</a:t>
            </a:r>
            <a:endParaRPr kumimoji="1" lang="ja-JP" altLang="en-US" sz="1200" b="1" i="0" u="none" strike="noStrike" kern="1200" cap="none" spc="0" normalizeH="0" baseline="0" noProof="0" dirty="0">
              <a:ln>
                <a:noFill/>
              </a:ln>
              <a:solidFill>
                <a:prstClr val="white">
                  <a:lumMod val="75000"/>
                </a:prstClr>
              </a:solidFill>
              <a:effectLst/>
              <a:uLnTx/>
              <a:uFillTx/>
              <a:latin typeface="BIZ UDPゴシック" panose="020B0400000000000000" pitchFamily="50" charset="-128"/>
              <a:ea typeface="BIZ UDPゴシック" panose="020B0400000000000000" pitchFamily="50" charset="-128"/>
              <a:cs typeface="+mn-cs"/>
            </a:endParaRPr>
          </a:p>
        </p:txBody>
      </p:sp>
      <p:sp>
        <p:nvSpPr>
          <p:cNvPr id="2" name="タイトル 1">
            <a:extLst>
              <a:ext uri="{FF2B5EF4-FFF2-40B4-BE49-F238E27FC236}">
                <a16:creationId xmlns:a16="http://schemas.microsoft.com/office/drawing/2014/main" id="{C9062233-4D96-F1F4-681D-E513BB8D41BB}"/>
              </a:ext>
            </a:extLst>
          </p:cNvPr>
          <p:cNvSpPr txBox="1">
            <a:spLocks/>
          </p:cNvSpPr>
          <p:nvPr/>
        </p:nvSpPr>
        <p:spPr>
          <a:xfrm>
            <a:off x="2978989" y="2691515"/>
            <a:ext cx="6625759" cy="6488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r>
              <a:rPr lang="ja-JP" altLang="en-US" sz="3200" b="1" dirty="0">
                <a:solidFill>
                  <a:schemeClr val="bg2">
                    <a:lumMod val="25000"/>
                  </a:schemeClr>
                </a:solidFill>
                <a:latin typeface="BIZ UDPゴシック" panose="020B0400000000000000" pitchFamily="50" charset="-128"/>
                <a:ea typeface="BIZ UDPゴシック" panose="020B0400000000000000" pitchFamily="50" charset="-128"/>
              </a:rPr>
              <a:t>＊ご清聴ありがとうございました＊</a:t>
            </a:r>
          </a:p>
        </p:txBody>
      </p:sp>
    </p:spTree>
    <p:extLst>
      <p:ext uri="{BB962C8B-B14F-4D97-AF65-F5344CB8AC3E}">
        <p14:creationId xmlns:p14="http://schemas.microsoft.com/office/powerpoint/2010/main" val="1038582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30F4C-123F-8CF6-B046-E448E5727FD2}"/>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D9F99AE1-EE5A-B6E3-DA2B-E0DFCC9F6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B446E18-8C74-03F5-DF00-0B6C08BE4AD7}"/>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B552DCEF-5A14-2243-5343-26C5BDA05F91}"/>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D82B01B-D166-64E7-018F-5ED3993A4AB1}"/>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7CFBF9B4-455A-4CC2-D9F8-D1CF5C27C7A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～目次～</a:t>
            </a:r>
          </a:p>
        </p:txBody>
      </p:sp>
      <p:sp>
        <p:nvSpPr>
          <p:cNvPr id="6" name="コンテンツ プレースホルダー 2">
            <a:extLst>
              <a:ext uri="{FF2B5EF4-FFF2-40B4-BE49-F238E27FC236}">
                <a16:creationId xmlns:a16="http://schemas.microsoft.com/office/drawing/2014/main" id="{916BD531-3DF2-44D8-3D1A-B18409BC4C5D}"/>
              </a:ext>
            </a:extLst>
          </p:cNvPr>
          <p:cNvSpPr txBox="1">
            <a:spLocks/>
          </p:cNvSpPr>
          <p:nvPr/>
        </p:nvSpPr>
        <p:spPr>
          <a:xfrm>
            <a:off x="2905776" y="2496738"/>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Ⅰ</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製作背景</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accent4">
                  <a:lumMod val="7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7" name="コンテンツ プレースホルダー 2">
            <a:extLst>
              <a:ext uri="{FF2B5EF4-FFF2-40B4-BE49-F238E27FC236}">
                <a16:creationId xmlns:a16="http://schemas.microsoft.com/office/drawing/2014/main" id="{33227D57-27E0-ABDB-AED1-8AD5B60F6CFF}"/>
              </a:ext>
            </a:extLst>
          </p:cNvPr>
          <p:cNvSpPr txBox="1">
            <a:spLocks/>
          </p:cNvSpPr>
          <p:nvPr/>
        </p:nvSpPr>
        <p:spPr>
          <a:xfrm>
            <a:off x="2905776" y="3418924"/>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Ⅱ</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制作過程</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8" name="コンテンツ プレースホルダー 2">
            <a:extLst>
              <a:ext uri="{FF2B5EF4-FFF2-40B4-BE49-F238E27FC236}">
                <a16:creationId xmlns:a16="http://schemas.microsoft.com/office/drawing/2014/main" id="{452EC254-7B10-24E8-8F65-2AEEE47D56DD}"/>
              </a:ext>
            </a:extLst>
          </p:cNvPr>
          <p:cNvSpPr txBox="1">
            <a:spLocks/>
          </p:cNvSpPr>
          <p:nvPr/>
        </p:nvSpPr>
        <p:spPr>
          <a:xfrm>
            <a:off x="2905776" y="4318647"/>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ja-JP" altLang="en-US" b="1" dirty="0">
                <a:latin typeface="BIZ UDPゴシック" panose="020B0400000000000000" pitchFamily="50" charset="-128"/>
                <a:ea typeface="BIZ UDPゴシック" panose="020B0400000000000000" pitchFamily="50" charset="-128"/>
              </a:rPr>
              <a:t>　</a:t>
            </a: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Ⅲ</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工夫した点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9" name="コンテンツ プレースホルダー 2">
            <a:extLst>
              <a:ext uri="{FF2B5EF4-FFF2-40B4-BE49-F238E27FC236}">
                <a16:creationId xmlns:a16="http://schemas.microsoft.com/office/drawing/2014/main" id="{AD6D05A7-D823-0E4D-1685-3A1159A4FCFD}"/>
              </a:ext>
            </a:extLst>
          </p:cNvPr>
          <p:cNvSpPr txBox="1">
            <a:spLocks/>
          </p:cNvSpPr>
          <p:nvPr/>
        </p:nvSpPr>
        <p:spPr>
          <a:xfrm>
            <a:off x="6265651" y="2477125"/>
            <a:ext cx="2521527" cy="572656"/>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Ⅳ</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苦労した点</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sp>
        <p:nvSpPr>
          <p:cNvPr id="10" name="コンテンツ プレースホルダー 2">
            <a:extLst>
              <a:ext uri="{FF2B5EF4-FFF2-40B4-BE49-F238E27FC236}">
                <a16:creationId xmlns:a16="http://schemas.microsoft.com/office/drawing/2014/main" id="{013E1B10-099C-867E-91DB-CE78B292F801}"/>
              </a:ext>
            </a:extLst>
          </p:cNvPr>
          <p:cNvSpPr txBox="1">
            <a:spLocks/>
          </p:cNvSpPr>
          <p:nvPr/>
        </p:nvSpPr>
        <p:spPr>
          <a:xfrm>
            <a:off x="6348778" y="3360455"/>
            <a:ext cx="3223852" cy="689593"/>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lgn="ctr">
              <a:buFont typeface="Arial"/>
              <a:buNone/>
            </a:pPr>
            <a:r>
              <a:rPr lang="en-US" altLang="ja-JP" b="1" dirty="0">
                <a:solidFill>
                  <a:schemeClr val="bg2">
                    <a:lumMod val="25000"/>
                  </a:schemeClr>
                </a:solidFill>
                <a:latin typeface="BIZ UDPゴシック" panose="020B0400000000000000" pitchFamily="50" charset="-128"/>
                <a:ea typeface="BIZ UDPゴシック" panose="020B0400000000000000" pitchFamily="50" charset="-128"/>
              </a:rPr>
              <a:t>Ⅴ</a:t>
            </a:r>
            <a:r>
              <a:rPr lang="ja-JP" altLang="en-US" b="1" dirty="0">
                <a:solidFill>
                  <a:schemeClr val="bg2">
                    <a:lumMod val="25000"/>
                  </a:schemeClr>
                </a:solidFill>
                <a:latin typeface="BIZ UDPゴシック" panose="020B0400000000000000" pitchFamily="50" charset="-128"/>
                <a:ea typeface="BIZ UDPゴシック" panose="020B0400000000000000" pitchFamily="50" charset="-128"/>
              </a:rPr>
              <a:t>　研修で学んだこと</a:t>
            </a:r>
            <a:endParaRPr lang="en-US" altLang="ja-JP" b="1" dirty="0">
              <a:solidFill>
                <a:schemeClr val="bg2">
                  <a:lumMod val="25000"/>
                </a:schemeClr>
              </a:solidFill>
              <a:latin typeface="BIZ UDPゴシック" panose="020B0400000000000000" pitchFamily="50" charset="-128"/>
              <a:ea typeface="BIZ UDPゴシック" panose="020B0400000000000000" pitchFamily="50" charset="-128"/>
            </a:endParaRPr>
          </a:p>
          <a:p>
            <a:pPr marL="0" indent="0" algn="ctr">
              <a:buFont typeface="Arial"/>
              <a:buNone/>
            </a:pPr>
            <a:endParaRPr lang="en-US" altLang="ja-JP" b="1" dirty="0">
              <a:latin typeface="BIZ UDPゴシック" panose="020B0400000000000000" pitchFamily="50" charset="-128"/>
              <a:ea typeface="BIZ UDPゴシック" panose="020B0400000000000000" pitchFamily="50" charset="-128"/>
            </a:endParaRPr>
          </a:p>
          <a:p>
            <a:endParaRPr lang="en-US" altLang="ja-JP" b="1" dirty="0"/>
          </a:p>
          <a:p>
            <a:endParaRPr lang="ja-JP" altLang="en-US" b="1" dirty="0"/>
          </a:p>
        </p:txBody>
      </p:sp>
      <p:pic>
        <p:nvPicPr>
          <p:cNvPr id="14" name="図 13" descr="皿の上に置かれたコーヒーカップ&#10;&#10;AI 生成コンテンツは誤りを含む可能性があります。">
            <a:extLst>
              <a:ext uri="{FF2B5EF4-FFF2-40B4-BE49-F238E27FC236}">
                <a16:creationId xmlns:a16="http://schemas.microsoft.com/office/drawing/2014/main" id="{4E6F6047-A9E1-B3FB-FEC6-7A91F633C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7177" y="3991580"/>
            <a:ext cx="1972553" cy="1516437"/>
          </a:xfrm>
          <a:prstGeom prst="rect">
            <a:avLst/>
          </a:prstGeom>
        </p:spPr>
      </p:pic>
    </p:spTree>
    <p:extLst>
      <p:ext uri="{BB962C8B-B14F-4D97-AF65-F5344CB8AC3E}">
        <p14:creationId xmlns:p14="http://schemas.microsoft.com/office/powerpoint/2010/main" val="1737384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241A-4900-A49A-5EEE-3B5EB7519364}"/>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B7CCE835-9EDC-09B8-23D9-5BF34F50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18427BD-6C0A-1418-28BD-49BE4ADEC926}"/>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29693F3C-563E-3275-7E5F-EB6D05B0337D}"/>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F657E0AC-1A9D-4016-5235-9C82BD46D37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37CC829E-B35F-76FD-6365-A35A21432934}"/>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問題点</a:t>
            </a:r>
          </a:p>
        </p:txBody>
      </p:sp>
    </p:spTree>
    <p:extLst>
      <p:ext uri="{BB962C8B-B14F-4D97-AF65-F5344CB8AC3E}">
        <p14:creationId xmlns:p14="http://schemas.microsoft.com/office/powerpoint/2010/main" val="590538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9EDFB-D8ED-2D2B-BA11-553C7C2D8F5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016C40-B24B-6151-AF4B-DB19413817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00C6300-C84F-CABB-5122-BD7A338E0325}"/>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49B3FAAC-4F09-DD48-25B5-9098401111F8}"/>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4DE586B-3867-2EDB-CBA8-97F6EFD1C4B2}"/>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9179014F-1589-A212-3DD4-DC840388A19B}"/>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rPr>
              <a:t>問題点</a:t>
            </a:r>
          </a:p>
        </p:txBody>
      </p:sp>
    </p:spTree>
    <p:extLst>
      <p:ext uri="{BB962C8B-B14F-4D97-AF65-F5344CB8AC3E}">
        <p14:creationId xmlns:p14="http://schemas.microsoft.com/office/powerpoint/2010/main" val="641420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A6292-1AEF-B2C5-D48D-FD709F7F9ACD}"/>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1B9F7CB9-A549-371A-AD8C-19299607365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E13AFF91-3437-9740-D936-7662D8FFB373}"/>
              </a:ext>
            </a:extLst>
          </p:cNvPr>
          <p:cNvSpPr/>
          <p:nvPr/>
        </p:nvSpPr>
        <p:spPr>
          <a:xfrm>
            <a:off x="752765" y="601394"/>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61B85ED1-6567-83EA-F5BA-718C0248A853}"/>
              </a:ext>
            </a:extLst>
          </p:cNvPr>
          <p:cNvCxnSpPr>
            <a:cxnSpLocks/>
          </p:cNvCxnSpPr>
          <p:nvPr/>
        </p:nvCxnSpPr>
        <p:spPr>
          <a:xfrm>
            <a:off x="1557359" y="1839183"/>
            <a:ext cx="980274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94B980B-B53B-1C80-6886-60C6800D0B27}"/>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1825C541-C5AE-531C-F2C5-D04C1994CAF6}"/>
              </a:ext>
            </a:extLst>
          </p:cNvPr>
          <p:cNvSpPr txBox="1">
            <a:spLocks/>
          </p:cNvSpPr>
          <p:nvPr/>
        </p:nvSpPr>
        <p:spPr>
          <a:xfrm>
            <a:off x="4336473" y="827623"/>
            <a:ext cx="3519054" cy="1041306"/>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Ⅰ</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制作背景</a:t>
            </a:r>
          </a:p>
        </p:txBody>
      </p:sp>
      <p:pic>
        <p:nvPicPr>
          <p:cNvPr id="8" name="図 7" descr="皿の上のオレンジ色のケーキ&#10;&#10;AI 生成コンテンツは誤りを含む可能性があります。">
            <a:extLst>
              <a:ext uri="{FF2B5EF4-FFF2-40B4-BE49-F238E27FC236}">
                <a16:creationId xmlns:a16="http://schemas.microsoft.com/office/drawing/2014/main" id="{A53AEFA1-8A52-145A-7197-97EFFDAA01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57359" y="2691088"/>
            <a:ext cx="2981882" cy="2981307"/>
          </a:xfrm>
          <a:prstGeom prst="rect">
            <a:avLst/>
          </a:prstGeom>
        </p:spPr>
      </p:pic>
      <p:sp>
        <p:nvSpPr>
          <p:cNvPr id="9" name="コンテンツ プレースホルダー 2">
            <a:extLst>
              <a:ext uri="{FF2B5EF4-FFF2-40B4-BE49-F238E27FC236}">
                <a16:creationId xmlns:a16="http://schemas.microsoft.com/office/drawing/2014/main" id="{4254D196-9195-9A36-422D-8F436616CFA3}"/>
              </a:ext>
            </a:extLst>
          </p:cNvPr>
          <p:cNvSpPr txBox="1">
            <a:spLocks/>
          </p:cNvSpPr>
          <p:nvPr/>
        </p:nvSpPr>
        <p:spPr>
          <a:xfrm>
            <a:off x="5056512" y="2653952"/>
            <a:ext cx="6303593" cy="255534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＊座学や名刺管理アプリの作成で培った知識の実践</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＊個人ではなく共同作業の経験を積む</a:t>
            </a:r>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endParaRPr lang="en-US" altLang="ja-JP"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endParaRPr>
          </a:p>
          <a:p>
            <a:pPr algn="l"/>
            <a:r>
              <a:rPr lang="ja-JP" altLang="en-US" sz="2000" dirty="0">
                <a:ln>
                  <a:solidFill>
                    <a:schemeClr val="bg2">
                      <a:lumMod val="25000"/>
                    </a:schemeClr>
                  </a:solidFill>
                </a:ln>
                <a:solidFill>
                  <a:schemeClr val="bg2">
                    <a:lumMod val="25000"/>
                  </a:schemeClr>
                </a:solidFill>
                <a:latin typeface="BIZ UDPゴシック" panose="020B0400000000000000" pitchFamily="50" charset="-128"/>
                <a:ea typeface="BIZ UDPゴシック" panose="020B0400000000000000" pitchFamily="50" charset="-128"/>
              </a:rPr>
              <a:t>＊意思疎通と日程調整の経験を積む</a:t>
            </a:r>
          </a:p>
        </p:txBody>
      </p:sp>
    </p:spTree>
    <p:extLst>
      <p:ext uri="{BB962C8B-B14F-4D97-AF65-F5344CB8AC3E}">
        <p14:creationId xmlns:p14="http://schemas.microsoft.com/office/powerpoint/2010/main" val="619527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C843-2BC8-F962-5B25-9AC2061EC7A6}"/>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F6471FB8-DB51-F895-19A7-C3495A746B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064F11E7-8C2D-858E-FAC4-C708CBC4178A}"/>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C27F71A0-1472-F4D4-BD47-302607750896}"/>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8905B56F-108C-3927-E478-A21BDEE62680}"/>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95923F63-D91D-5E46-440D-3ABD0EAFEC33}"/>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fontScale="92500" lnSpcReduction="20000"/>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製作背景２</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924D7C1A-B45C-331F-C04F-6453E4AA691A}"/>
              </a:ext>
            </a:extLst>
          </p:cNvPr>
          <p:cNvSpPr txBox="1"/>
          <p:nvPr/>
        </p:nvSpPr>
        <p:spPr>
          <a:xfrm>
            <a:off x="2732156" y="2150478"/>
            <a:ext cx="7567448" cy="3693319"/>
          </a:xfrm>
          <a:prstGeom prst="rect">
            <a:avLst/>
          </a:prstGeom>
          <a:noFill/>
        </p:spPr>
        <p:txBody>
          <a:bodyPr wrap="square" rtlCol="0">
            <a:spAutoFit/>
          </a:bodyPr>
          <a:lstStyle/>
          <a:p>
            <a:r>
              <a:rPr kumimoji="1" lang="ja-JP" altLang="en-US" dirty="0"/>
              <a:t>個人経営者向けの業務効率化アプリ</a:t>
            </a:r>
            <a:endParaRPr kumimoji="1" lang="en-US" altLang="ja-JP" dirty="0"/>
          </a:p>
          <a:p>
            <a:endParaRPr lang="en-US" altLang="ja-JP" dirty="0"/>
          </a:p>
          <a:p>
            <a:r>
              <a:rPr kumimoji="1" lang="ja-JP" altLang="en-US" dirty="0"/>
              <a:t>機械音痴で事務作業が苦手、休みが少なくて困っているペルソナ</a:t>
            </a:r>
            <a:r>
              <a:rPr kumimoji="1" lang="en-US" altLang="ja-JP" dirty="0"/>
              <a:t>(</a:t>
            </a:r>
            <a:r>
              <a:rPr kumimoji="1" lang="ja-JP" altLang="en-US" dirty="0"/>
              <a:t>後述</a:t>
            </a:r>
            <a:r>
              <a:rPr kumimoji="1" lang="en-US" altLang="ja-JP" dirty="0"/>
              <a:t>)</a:t>
            </a:r>
            <a:r>
              <a:rPr kumimoji="1" lang="ja-JP" altLang="en-US" dirty="0"/>
              <a:t>を助けるために開発</a:t>
            </a:r>
            <a:endParaRPr kumimoji="1" lang="en-US" altLang="ja-JP" dirty="0"/>
          </a:p>
          <a:p>
            <a:endParaRPr lang="en-US" altLang="ja-JP" dirty="0"/>
          </a:p>
          <a:p>
            <a:endParaRPr kumimoji="1" lang="en-US" altLang="ja-JP" dirty="0"/>
          </a:p>
          <a:p>
            <a:r>
              <a:rPr lang="ja-JP" altLang="en-US" dirty="0"/>
              <a:t>いままで→</a:t>
            </a:r>
            <a:endParaRPr lang="en-US" altLang="ja-JP" dirty="0"/>
          </a:p>
          <a:p>
            <a:r>
              <a:rPr lang="ja-JP" altLang="en-US" dirty="0"/>
              <a:t>店長が個別でシフト希望を募ってアナログで調整していた</a:t>
            </a:r>
            <a:endParaRPr lang="en-US" altLang="ja-JP" dirty="0"/>
          </a:p>
          <a:p>
            <a:r>
              <a:rPr lang="ja-JP" altLang="en-US" dirty="0"/>
              <a:t>カレンダーやマニュアルを別途用意しなければいけなかった</a:t>
            </a:r>
            <a:endParaRPr lang="en-US" altLang="ja-JP" dirty="0"/>
          </a:p>
          <a:p>
            <a:endParaRPr lang="en-US" altLang="ja-JP" dirty="0"/>
          </a:p>
          <a:p>
            <a:r>
              <a:rPr lang="ja-JP" altLang="en-US" dirty="0"/>
              <a:t>これから→</a:t>
            </a:r>
            <a:endParaRPr lang="en-US" altLang="ja-JP" dirty="0"/>
          </a:p>
          <a:p>
            <a:r>
              <a:rPr lang="ja-JP" altLang="en-US" dirty="0"/>
              <a:t>店長がシフト調整しなくてもよい</a:t>
            </a:r>
            <a:endParaRPr lang="en-US" altLang="ja-JP" dirty="0"/>
          </a:p>
          <a:p>
            <a:r>
              <a:rPr lang="ja-JP" altLang="en-US" dirty="0"/>
              <a:t>カレンダーやマニュアルは一括で管理できる</a:t>
            </a:r>
            <a:endParaRPr kumimoji="1" lang="en-US" altLang="ja-JP" dirty="0"/>
          </a:p>
        </p:txBody>
      </p:sp>
    </p:spTree>
    <p:extLst>
      <p:ext uri="{BB962C8B-B14F-4D97-AF65-F5344CB8AC3E}">
        <p14:creationId xmlns:p14="http://schemas.microsoft.com/office/powerpoint/2010/main" val="2826197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B36B15-46E8-FD66-6EA0-60D6DE46B36B}"/>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5C4AFD54-D0B6-4B25-8E4A-751646AE29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D65A6634-C241-3C03-A54E-D082B524FD4A}"/>
              </a:ext>
            </a:extLst>
          </p:cNvPr>
          <p:cNvSpPr/>
          <p:nvPr/>
        </p:nvSpPr>
        <p:spPr>
          <a:xfrm>
            <a:off x="855461" y="410229"/>
            <a:ext cx="10939549" cy="6131248"/>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cxnSp>
        <p:nvCxnSpPr>
          <p:cNvPr id="15" name="直線コネクタ 14">
            <a:extLst>
              <a:ext uri="{FF2B5EF4-FFF2-40B4-BE49-F238E27FC236}">
                <a16:creationId xmlns:a16="http://schemas.microsoft.com/office/drawing/2014/main" id="{353FE776-E4E1-37BD-9E1A-0381DA37307B}"/>
              </a:ext>
            </a:extLst>
          </p:cNvPr>
          <p:cNvCxnSpPr>
            <a:cxnSpLocks/>
          </p:cNvCxnSpPr>
          <p:nvPr/>
        </p:nvCxnSpPr>
        <p:spPr>
          <a:xfrm>
            <a:off x="1503484" y="1468628"/>
            <a:ext cx="9785839"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04E79161-9B80-A3E5-7BC6-0BCCA63E619A}"/>
              </a:ext>
            </a:extLst>
          </p:cNvPr>
          <p:cNvSpPr txBox="1">
            <a:spLocks/>
          </p:cNvSpPr>
          <p:nvPr/>
        </p:nvSpPr>
        <p:spPr>
          <a:xfrm>
            <a:off x="9864609" y="6066384"/>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2" name="タイトル 1">
            <a:extLst>
              <a:ext uri="{FF2B5EF4-FFF2-40B4-BE49-F238E27FC236}">
                <a16:creationId xmlns:a16="http://schemas.microsoft.com/office/drawing/2014/main" id="{68829276-420B-20B8-840C-C75EF5C220FB}"/>
              </a:ext>
            </a:extLst>
          </p:cNvPr>
          <p:cNvSpPr txBox="1">
            <a:spLocks/>
          </p:cNvSpPr>
          <p:nvPr/>
        </p:nvSpPr>
        <p:spPr>
          <a:xfrm>
            <a:off x="4468401" y="529316"/>
            <a:ext cx="35929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Ⅱ</a:t>
            </a:r>
            <a:r>
              <a:rPr lang="ja-JP" altLang="en-US" sz="36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制作過程</a:t>
            </a:r>
          </a:p>
        </p:txBody>
      </p:sp>
      <p:pic>
        <p:nvPicPr>
          <p:cNvPr id="3" name="図 2" descr="絵と文字の加工写真&#10;&#10;AI 生成コンテンツは誤りを含む可能性があります。">
            <a:extLst>
              <a:ext uri="{FF2B5EF4-FFF2-40B4-BE49-F238E27FC236}">
                <a16:creationId xmlns:a16="http://schemas.microsoft.com/office/drawing/2014/main" id="{3E2EC89B-D16E-2DFD-D217-D10AF10612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0264" y="1503799"/>
            <a:ext cx="7001082" cy="4562586"/>
          </a:xfrm>
          <a:prstGeom prst="rect">
            <a:avLst/>
          </a:prstGeom>
        </p:spPr>
      </p:pic>
      <p:sp>
        <p:nvSpPr>
          <p:cNvPr id="7" name="コンテンツ プレースホルダー 2">
            <a:extLst>
              <a:ext uri="{FF2B5EF4-FFF2-40B4-BE49-F238E27FC236}">
                <a16:creationId xmlns:a16="http://schemas.microsoft.com/office/drawing/2014/main" id="{713F4F8B-0F0B-044C-4C47-A5189BDCF9A7}"/>
              </a:ext>
            </a:extLst>
          </p:cNvPr>
          <p:cNvSpPr txBox="1">
            <a:spLocks/>
          </p:cNvSpPr>
          <p:nvPr/>
        </p:nvSpPr>
        <p:spPr>
          <a:xfrm>
            <a:off x="1733727" y="2209114"/>
            <a:ext cx="2614197" cy="1223715"/>
          </a:xfrm>
          <a:prstGeom prst="rect">
            <a:avLst/>
          </a:prstGeom>
        </p:spPr>
        <p:txBody>
          <a:bodyPr vert="horz" lIns="91440" tIns="45720" rIns="91440" bIns="45720" rtlCol="0" anchor="t">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rPr>
              <a:t>＊</a:t>
            </a: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要件定義</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・案出し　　</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457200" marR="0" lvl="1"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rPr>
              <a:t>・ペルソナ作成</a:t>
            </a:r>
            <a:endParaRPr kumimoji="1" lang="en-US" altLang="ja-JP" sz="1900" b="1" i="0" u="none" strike="noStrike" kern="1200" cap="none" spc="0" normalizeH="0" baseline="0" noProof="0" dirty="0">
              <a:ln>
                <a:noFill/>
              </a:ln>
              <a:solidFill>
                <a:srgbClr val="212121">
                  <a:lumMod val="10000"/>
                  <a:lumOff val="90000"/>
                </a:srgb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ja-JP" altLang="en-US" sz="2400" b="1" i="0" u="none" strike="noStrike" kern="1200" cap="none" spc="0" normalizeH="0" baseline="0" noProof="0" dirty="0">
              <a:ln>
                <a:noFill/>
              </a:ln>
              <a:solidFill>
                <a:srgbClr val="212121">
                  <a:lumMod val="10000"/>
                  <a:lumOff val="90000"/>
                </a:srgbClr>
              </a:solidFill>
              <a:effectLst/>
              <a:uLnTx/>
              <a:uFillTx/>
              <a:latin typeface="Garamond" panose="02020404030301010803"/>
              <a:ea typeface="ＭＳ Ｐ明朝" panose="02020600040205080304" pitchFamily="18" charset="-128"/>
              <a:cs typeface="+mn-cs"/>
            </a:endParaRPr>
          </a:p>
        </p:txBody>
      </p:sp>
      <p:sp>
        <p:nvSpPr>
          <p:cNvPr id="9" name="コンテンツ プレースホルダー 2">
            <a:extLst>
              <a:ext uri="{FF2B5EF4-FFF2-40B4-BE49-F238E27FC236}">
                <a16:creationId xmlns:a16="http://schemas.microsoft.com/office/drawing/2014/main" id="{43C89551-3549-8A39-80C7-1E1A8A86688A}"/>
              </a:ext>
            </a:extLst>
          </p:cNvPr>
          <p:cNvSpPr txBox="1">
            <a:spLocks/>
          </p:cNvSpPr>
          <p:nvPr/>
        </p:nvSpPr>
        <p:spPr>
          <a:xfrm>
            <a:off x="3679855" y="2173915"/>
            <a:ext cx="4341091" cy="944784"/>
          </a:xfrm>
          <a:prstGeom prst="rect">
            <a:avLst/>
          </a:prstGeom>
        </p:spPr>
        <p:txBody>
          <a:bodyPr vert="horz" lIns="91440" tIns="45720" rIns="91440" bIns="45720" rtlCol="0" anchor="t">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＊外部設計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・各個人の画面イメージの可視化</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・認識の擦り合わせ</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sp>
        <p:nvSpPr>
          <p:cNvPr id="10" name="コンテンツ プレースホルダー 2">
            <a:extLst>
              <a:ext uri="{FF2B5EF4-FFF2-40B4-BE49-F238E27FC236}">
                <a16:creationId xmlns:a16="http://schemas.microsoft.com/office/drawing/2014/main" id="{A689221E-FBE2-8406-B94D-A372FBEAC0B8}"/>
              </a:ext>
            </a:extLst>
          </p:cNvPr>
          <p:cNvSpPr txBox="1">
            <a:spLocks/>
          </p:cNvSpPr>
          <p:nvPr/>
        </p:nvSpPr>
        <p:spPr>
          <a:xfrm>
            <a:off x="1729605" y="3753647"/>
            <a:ext cx="2517402" cy="897109"/>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＊内部設計</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a:p>
            <a:pPr marL="457200" lvl="1" indent="0">
              <a:buClr>
                <a:srgbClr val="83992A"/>
              </a:buClr>
              <a:buFont typeface="Arial"/>
              <a:buNone/>
            </a:pPr>
            <a:r>
              <a:rPr lang="ja-JP" altLang="en-US" sz="1800" b="1" dirty="0">
                <a:solidFill>
                  <a:srgbClr val="212121">
                    <a:lumMod val="10000"/>
                    <a:lumOff val="90000"/>
                  </a:srgbClr>
                </a:solidFill>
                <a:latin typeface="BIZ UDPゴシック" panose="020B0400000000000000" pitchFamily="50" charset="-128"/>
                <a:ea typeface="BIZ UDPゴシック" panose="020B0400000000000000" pitchFamily="50" charset="-128"/>
              </a:rPr>
              <a:t>・担当者決め</a:t>
            </a:r>
            <a:endParaRPr lang="en-US" altLang="ja-JP" sz="1800" b="1" dirty="0">
              <a:solidFill>
                <a:srgbClr val="212121">
                  <a:lumMod val="10000"/>
                  <a:lumOff val="90000"/>
                </a:srgbClr>
              </a:solidFill>
              <a:latin typeface="BIZ UDPゴシック" panose="020B0400000000000000" pitchFamily="50" charset="-128"/>
              <a:ea typeface="BIZ UDPゴシック" panose="020B0400000000000000" pitchFamily="50" charset="-128"/>
            </a:endParaRPr>
          </a:p>
        </p:txBody>
      </p:sp>
      <p:pic>
        <p:nvPicPr>
          <p:cNvPr id="13" name="図 12" descr="メガネを掛けた男性&#10;&#10;AI 生成コンテンツは誤りを含む可能性があります。">
            <a:extLst>
              <a:ext uri="{FF2B5EF4-FFF2-40B4-BE49-F238E27FC236}">
                <a16:creationId xmlns:a16="http://schemas.microsoft.com/office/drawing/2014/main" id="{D1C01C99-4241-5AC6-DA3B-D9A37AA522C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1373" y="1696915"/>
            <a:ext cx="3312942" cy="4141177"/>
          </a:xfrm>
          <a:prstGeom prst="rect">
            <a:avLst/>
          </a:prstGeom>
        </p:spPr>
      </p:pic>
    </p:spTree>
    <p:extLst>
      <p:ext uri="{BB962C8B-B14F-4D97-AF65-F5344CB8AC3E}">
        <p14:creationId xmlns:p14="http://schemas.microsoft.com/office/powerpoint/2010/main" val="2600935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E0A57-DFF5-F693-083A-90783C293989}"/>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A73452BB-923F-FF1E-2C72-BF808C8944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76409150-9B50-63E0-C3B1-D3FD3C251DA5}"/>
              </a:ext>
            </a:extLst>
          </p:cNvPr>
          <p:cNvSpPr/>
          <p:nvPr/>
        </p:nvSpPr>
        <p:spPr>
          <a:xfrm>
            <a:off x="895855" y="451333"/>
            <a:ext cx="10939549" cy="5514535"/>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84D5DFAF-321D-F8CF-8140-5DDD5AAE5312}"/>
              </a:ext>
            </a:extLst>
          </p:cNvPr>
          <p:cNvCxnSpPr>
            <a:cxnSpLocks/>
          </p:cNvCxnSpPr>
          <p:nvPr/>
        </p:nvCxnSpPr>
        <p:spPr>
          <a:xfrm>
            <a:off x="1960685" y="1691944"/>
            <a:ext cx="8999521"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18897AA5-CC0F-CB65-1AEF-FF2F207C4D3F}"/>
              </a:ext>
            </a:extLst>
          </p:cNvPr>
          <p:cNvSpPr txBox="1">
            <a:spLocks/>
          </p:cNvSpPr>
          <p:nvPr/>
        </p:nvSpPr>
        <p:spPr>
          <a:xfrm>
            <a:off x="9933459" y="5587355"/>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4" name="タイトル 1">
            <a:extLst>
              <a:ext uri="{FF2B5EF4-FFF2-40B4-BE49-F238E27FC236}">
                <a16:creationId xmlns:a16="http://schemas.microsoft.com/office/drawing/2014/main" id="{1FB53CAC-11AB-4FD4-524E-0FEE404A8A04}"/>
              </a:ext>
            </a:extLst>
          </p:cNvPr>
          <p:cNvSpPr txBox="1">
            <a:spLocks/>
          </p:cNvSpPr>
          <p:nvPr/>
        </p:nvSpPr>
        <p:spPr>
          <a:xfrm>
            <a:off x="4084602" y="682293"/>
            <a:ext cx="4304145"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r>
              <a:rPr lang="en-US" altLang="ja-JP"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Ⅲ</a:t>
            </a: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　工夫した点</a:t>
            </a:r>
          </a:p>
        </p:txBody>
      </p:sp>
      <p:sp>
        <p:nvSpPr>
          <p:cNvPr id="5" name="コンテンツ プレースホルダー 2">
            <a:extLst>
              <a:ext uri="{FF2B5EF4-FFF2-40B4-BE49-F238E27FC236}">
                <a16:creationId xmlns:a16="http://schemas.microsoft.com/office/drawing/2014/main" id="{F57963DB-6890-658D-4A89-C67FB57585B2}"/>
              </a:ext>
            </a:extLst>
          </p:cNvPr>
          <p:cNvSpPr txBox="1">
            <a:spLocks/>
          </p:cNvSpPr>
          <p:nvPr/>
        </p:nvSpPr>
        <p:spPr>
          <a:xfrm>
            <a:off x="2623356" y="2932555"/>
            <a:ext cx="4797757" cy="1655057"/>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kumimoji="1"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kumimoji="1"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kumimoji="1"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kumimoji="1"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kumimoji="1" sz="1400" kern="1200" cap="none">
                <a:solidFill>
                  <a:schemeClr val="tx1">
                    <a:lumMod val="85000"/>
                    <a:lumOff val="15000"/>
                  </a:schemeClr>
                </a:solidFill>
                <a:effectLst/>
                <a:latin typeface="+mn-lt"/>
                <a:ea typeface="+mn-ea"/>
                <a:cs typeface="+mn-cs"/>
              </a:defRPr>
            </a:lvl9pPr>
          </a:lstStyle>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＊キーボード操作を最低限に</a:t>
            </a: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endParaRPr kumimoji="1" lang="en-US" altLang="ja-JP"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endParaRPr>
          </a:p>
          <a:p>
            <a:pPr marL="0" marR="0" lvl="0" indent="0" algn="l" defTabSz="457200" rtl="0" eaLnBrk="1" fontAlgn="auto" latinLnBrk="0" hangingPunct="1">
              <a:lnSpc>
                <a:spcPct val="100000"/>
              </a:lnSpc>
              <a:spcBef>
                <a:spcPct val="20000"/>
              </a:spcBef>
              <a:spcAft>
                <a:spcPts val="600"/>
              </a:spcAft>
              <a:buClr>
                <a:srgbClr val="83992A"/>
              </a:buClr>
              <a:buSzPct val="115000"/>
              <a:buFont typeface="Arial"/>
              <a:buNone/>
              <a:tabLst/>
              <a:defRPr/>
            </a:pPr>
            <a:r>
              <a:rPr kumimoji="1" lang="ja-JP" altLang="en-US" sz="2000" b="1" i="0" u="none" strike="noStrike" kern="1200" cap="none" spc="0" normalizeH="0" baseline="0" noProof="0" dirty="0">
                <a:ln>
                  <a:noFill/>
                </a:ln>
                <a:solidFill>
                  <a:schemeClr val="bg2">
                    <a:lumMod val="25000"/>
                  </a:schemeClr>
                </a:solidFill>
                <a:effectLst/>
                <a:uLnTx/>
                <a:uFillTx/>
                <a:latin typeface="BIZ UDPゴシック" panose="020B0400000000000000" pitchFamily="50" charset="-128"/>
                <a:ea typeface="BIZ UDPゴシック" panose="020B0400000000000000" pitchFamily="50" charset="-128"/>
              </a:rPr>
              <a:t>＊シンプルで直感的なデザイン</a:t>
            </a:r>
          </a:p>
        </p:txBody>
      </p:sp>
      <p:pic>
        <p:nvPicPr>
          <p:cNvPr id="6" name="図 5" descr="皿の上の食べ物&#10;&#10;AI 生成コンテンツは誤りを含む可能性があります。">
            <a:extLst>
              <a:ext uri="{FF2B5EF4-FFF2-40B4-BE49-F238E27FC236}">
                <a16:creationId xmlns:a16="http://schemas.microsoft.com/office/drawing/2014/main" id="{8AD812C0-9BAC-84B8-0D97-771BD8AC9F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69041" y="2937421"/>
            <a:ext cx="3000838" cy="2247323"/>
          </a:xfrm>
          <a:prstGeom prst="rect">
            <a:avLst/>
          </a:prstGeom>
        </p:spPr>
      </p:pic>
    </p:spTree>
    <p:extLst>
      <p:ext uri="{BB962C8B-B14F-4D97-AF65-F5344CB8AC3E}">
        <p14:creationId xmlns:p14="http://schemas.microsoft.com/office/powerpoint/2010/main" val="1835706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87111-6A32-F41F-FEC3-ABCB2E9CDC2E}"/>
            </a:ext>
          </a:extLst>
        </p:cNvPr>
        <p:cNvGrpSpPr/>
        <p:nvPr/>
      </p:nvGrpSpPr>
      <p:grpSpPr>
        <a:xfrm>
          <a:off x="0" y="0"/>
          <a:ext cx="0" cy="0"/>
          <a:chOff x="0" y="0"/>
          <a:chExt cx="0" cy="0"/>
        </a:xfrm>
      </p:grpSpPr>
      <p:pic>
        <p:nvPicPr>
          <p:cNvPr id="11" name="図 10" descr="背景パターン&#10;&#10;AI 生成コンテンツは誤りを含む可能性があります。">
            <a:extLst>
              <a:ext uri="{FF2B5EF4-FFF2-40B4-BE49-F238E27FC236}">
                <a16:creationId xmlns:a16="http://schemas.microsoft.com/office/drawing/2014/main" id="{3DC82BCA-F6C4-B3BC-CE84-409FCDB3BC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正方形/長方形 11">
            <a:extLst>
              <a:ext uri="{FF2B5EF4-FFF2-40B4-BE49-F238E27FC236}">
                <a16:creationId xmlns:a16="http://schemas.microsoft.com/office/drawing/2014/main" id="{465C5C7D-56B1-A0B5-AEE9-A24E0B632F6D}"/>
              </a:ext>
            </a:extLst>
          </p:cNvPr>
          <p:cNvSpPr/>
          <p:nvPr/>
        </p:nvSpPr>
        <p:spPr>
          <a:xfrm>
            <a:off x="949570" y="771873"/>
            <a:ext cx="10603522" cy="5314253"/>
          </a:xfrm>
          <a:prstGeom prst="rect">
            <a:avLst/>
          </a:prstGeom>
          <a:ln>
            <a:solidFill>
              <a:srgbClr val="FFCC99"/>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solidFill>
                <a:srgbClr val="FFCC66"/>
              </a:solidFill>
            </a:endParaRPr>
          </a:p>
        </p:txBody>
      </p:sp>
      <p:cxnSp>
        <p:nvCxnSpPr>
          <p:cNvPr id="15" name="直線コネクタ 14">
            <a:extLst>
              <a:ext uri="{FF2B5EF4-FFF2-40B4-BE49-F238E27FC236}">
                <a16:creationId xmlns:a16="http://schemas.microsoft.com/office/drawing/2014/main" id="{6BC0A52E-E2C4-AA32-21F1-35C630DCA01E}"/>
              </a:ext>
            </a:extLst>
          </p:cNvPr>
          <p:cNvCxnSpPr>
            <a:cxnSpLocks/>
          </p:cNvCxnSpPr>
          <p:nvPr/>
        </p:nvCxnSpPr>
        <p:spPr>
          <a:xfrm>
            <a:off x="2286047" y="1908149"/>
            <a:ext cx="8459666" cy="0"/>
          </a:xfrm>
          <a:prstGeom prst="line">
            <a:avLst/>
          </a:prstGeom>
          <a:ln>
            <a:solidFill>
              <a:srgbClr val="FFCC66"/>
            </a:solidFill>
          </a:ln>
        </p:spPr>
        <p:style>
          <a:lnRef idx="1">
            <a:schemeClr val="accent6"/>
          </a:lnRef>
          <a:fillRef idx="0">
            <a:schemeClr val="accent6"/>
          </a:fillRef>
          <a:effectRef idx="0">
            <a:schemeClr val="accent6"/>
          </a:effectRef>
          <a:fontRef idx="minor">
            <a:schemeClr val="tx1"/>
          </a:fontRef>
        </p:style>
      </p:cxnSp>
      <p:sp>
        <p:nvSpPr>
          <p:cNvPr id="21" name="字幕 2">
            <a:extLst>
              <a:ext uri="{FF2B5EF4-FFF2-40B4-BE49-F238E27FC236}">
                <a16:creationId xmlns:a16="http://schemas.microsoft.com/office/drawing/2014/main" id="{3AFA5B3C-2913-FB54-E618-67DE54AE43AC}"/>
              </a:ext>
            </a:extLst>
          </p:cNvPr>
          <p:cNvSpPr txBox="1">
            <a:spLocks/>
          </p:cNvSpPr>
          <p:nvPr/>
        </p:nvSpPr>
        <p:spPr>
          <a:xfrm>
            <a:off x="9718966" y="5552608"/>
            <a:ext cx="2053494" cy="37851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en-US" altLang="ja-JP" sz="1200" b="1" dirty="0">
                <a:solidFill>
                  <a:schemeClr val="bg1">
                    <a:lumMod val="75000"/>
                  </a:schemeClr>
                </a:solidFill>
                <a:latin typeface="BIZ UDPゴシック" panose="020B0400000000000000" pitchFamily="50" charset="-128"/>
                <a:ea typeface="BIZ UDPゴシック" panose="020B0400000000000000" pitchFamily="50" charset="-128"/>
              </a:rPr>
              <a:t>2025.6.30</a:t>
            </a:r>
            <a:endParaRPr lang="ja-JP" altLang="en-US" sz="1200" b="1"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3" name="タイトル 1">
            <a:extLst>
              <a:ext uri="{FF2B5EF4-FFF2-40B4-BE49-F238E27FC236}">
                <a16:creationId xmlns:a16="http://schemas.microsoft.com/office/drawing/2014/main" id="{DACE02BA-F100-0BCE-1CD1-2F9CFEC7C737}"/>
              </a:ext>
            </a:extLst>
          </p:cNvPr>
          <p:cNvSpPr txBox="1">
            <a:spLocks/>
          </p:cNvSpPr>
          <p:nvPr/>
        </p:nvSpPr>
        <p:spPr>
          <a:xfrm>
            <a:off x="5171142" y="981929"/>
            <a:ext cx="2355273" cy="1009651"/>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kumimoji="1" sz="4400" kern="1200" cap="none">
                <a:ln w="3175" cmpd="sng">
                  <a:noFill/>
                </a:ln>
                <a:solidFill>
                  <a:schemeClr val="tx1">
                    <a:lumMod val="85000"/>
                    <a:lumOff val="15000"/>
                  </a:schemeClr>
                </a:solidFill>
                <a:effectLst/>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ja-JP" altLang="en-US" sz="4000" b="1" dirty="0">
                <a:ln w="0"/>
                <a:solidFill>
                  <a:srgbClr val="FF9966"/>
                </a:solidFill>
                <a:effectLst>
                  <a:outerShdw blurRad="38100" dist="19050" dir="2700000" algn="tl" rotWithShape="0">
                    <a:schemeClr val="dk1">
                      <a:alpha val="40000"/>
                    </a:schemeClr>
                  </a:outerShdw>
                </a:effectLst>
                <a:latin typeface="BIZ UDPゴシック" panose="020B0400000000000000" pitchFamily="50" charset="-128"/>
                <a:ea typeface="BIZ UDPゴシック" panose="020B0400000000000000" pitchFamily="50" charset="-128"/>
              </a:rPr>
              <a:t>効果</a:t>
            </a:r>
            <a:endParaRPr kumimoji="1" lang="ja-JP" altLang="en-US" sz="4000" b="1" i="0" u="none" strike="noStrike" kern="1200" normalizeH="0" baseline="0" noProof="0" dirty="0">
              <a:ln w="0"/>
              <a:solidFill>
                <a:srgbClr val="FF9966"/>
              </a:solidFill>
              <a:effectLst>
                <a:outerShdw blurRad="38100" dist="19050" dir="2700000" algn="tl" rotWithShape="0">
                  <a:schemeClr val="dk1">
                    <a:alpha val="40000"/>
                  </a:schemeClr>
                </a:outerShdw>
              </a:effectLst>
              <a:uLnTx/>
              <a:uFillTx/>
              <a:latin typeface="BIZ UDPゴシック" panose="020B0400000000000000" pitchFamily="50" charset="-128"/>
              <a:ea typeface="BIZ UDPゴシック" panose="020B0400000000000000" pitchFamily="50" charset="-128"/>
              <a:cs typeface="+mj-cs"/>
            </a:endParaRPr>
          </a:p>
        </p:txBody>
      </p:sp>
      <p:sp>
        <p:nvSpPr>
          <p:cNvPr id="2" name="テキスト ボックス 1">
            <a:extLst>
              <a:ext uri="{FF2B5EF4-FFF2-40B4-BE49-F238E27FC236}">
                <a16:creationId xmlns:a16="http://schemas.microsoft.com/office/drawing/2014/main" id="{4563EE49-4068-24F5-1118-427EB011BBA2}"/>
              </a:ext>
            </a:extLst>
          </p:cNvPr>
          <p:cNvSpPr txBox="1"/>
          <p:nvPr/>
        </p:nvSpPr>
        <p:spPr>
          <a:xfrm>
            <a:off x="2044792" y="1931856"/>
            <a:ext cx="8607972" cy="2031325"/>
          </a:xfrm>
          <a:prstGeom prst="rect">
            <a:avLst/>
          </a:prstGeom>
          <a:noFill/>
        </p:spPr>
        <p:txBody>
          <a:bodyPr wrap="square" rtlCol="0">
            <a:spAutoFit/>
          </a:bodyPr>
          <a:lstStyle/>
          <a:p>
            <a:r>
              <a:rPr kumimoji="1" lang="ja-JP" altLang="en-US" dirty="0"/>
              <a:t>定量的効果</a:t>
            </a:r>
            <a:endParaRPr kumimoji="1" lang="en-US" altLang="ja-JP" dirty="0"/>
          </a:p>
          <a:p>
            <a:endParaRPr lang="en-US" altLang="ja-JP" dirty="0"/>
          </a:p>
          <a:p>
            <a:r>
              <a:rPr kumimoji="1" lang="ja-JP" altLang="en-US" dirty="0"/>
              <a:t>従来では、営業時間中にシフトを組むことすらできず帰宅時間が営業終了</a:t>
            </a:r>
            <a:r>
              <a:rPr lang="en-US" altLang="ja-JP" dirty="0"/>
              <a:t>2</a:t>
            </a:r>
            <a:r>
              <a:rPr kumimoji="1" lang="ja-JP" altLang="en-US" dirty="0"/>
              <a:t>時間後だったが、このアプリの導入により</a:t>
            </a:r>
            <a:r>
              <a:rPr kumimoji="1" lang="en-US" altLang="ja-JP" dirty="0"/>
              <a:t>5</a:t>
            </a:r>
            <a:r>
              <a:rPr kumimoji="1" lang="ja-JP" altLang="en-US" dirty="0"/>
              <a:t>秒でできるようになりました。</a:t>
            </a:r>
            <a:endParaRPr kumimoji="1" lang="en-US" altLang="ja-JP" dirty="0"/>
          </a:p>
          <a:p>
            <a:r>
              <a:rPr kumimoji="1" lang="ja-JP" altLang="en-US" dirty="0"/>
              <a:t>（</a:t>
            </a:r>
            <a:r>
              <a:rPr kumimoji="1" lang="en-US" altLang="ja-JP" dirty="0"/>
              <a:t>99</a:t>
            </a:r>
            <a:r>
              <a:rPr kumimoji="1" lang="ja-JP" altLang="en-US" dirty="0"/>
              <a:t>％以上</a:t>
            </a:r>
            <a:r>
              <a:rPr kumimoji="1" lang="ja-JP" altLang="en-US"/>
              <a:t>の業務効率改善効果）</a:t>
            </a:r>
            <a:endParaRPr kumimoji="1" lang="en-US" altLang="ja-JP" dirty="0"/>
          </a:p>
          <a:p>
            <a:endParaRPr kumimoji="1" lang="en-US" altLang="ja-JP" dirty="0"/>
          </a:p>
          <a:p>
            <a:endParaRPr kumimoji="1" lang="ja-JP" altLang="en-US" dirty="0"/>
          </a:p>
        </p:txBody>
      </p:sp>
    </p:spTree>
    <p:extLst>
      <p:ext uri="{BB962C8B-B14F-4D97-AF65-F5344CB8AC3E}">
        <p14:creationId xmlns:p14="http://schemas.microsoft.com/office/powerpoint/2010/main" val="10226842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404</TotalTime>
  <Words>841</Words>
  <Application>Microsoft Office PowerPoint</Application>
  <PresentationFormat>ワイド画面</PresentationFormat>
  <Paragraphs>146</Paragraphs>
  <Slides>12</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BIZ UDPゴシック</vt:lpstr>
      <vt:lpstr>游ゴシック</vt:lpstr>
      <vt:lpstr>游ゴシック Light</vt:lpstr>
      <vt:lpstr>Arial</vt:lpstr>
      <vt:lpstr>Garamond</vt:lpstr>
      <vt:lpstr>Office テーマ</vt:lpstr>
      <vt:lpstr>成果発表会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川崎春菜</dc:creator>
  <cp:lastModifiedBy>梶川凌</cp:lastModifiedBy>
  <cp:revision>20</cp:revision>
  <dcterms:created xsi:type="dcterms:W3CDTF">2025-06-24T11:25:17Z</dcterms:created>
  <dcterms:modified xsi:type="dcterms:W3CDTF">2025-06-25T07:49:50Z</dcterms:modified>
</cp:coreProperties>
</file>