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5" r:id="rId5"/>
    <p:sldId id="272" r:id="rId6"/>
    <p:sldId id="286" r:id="rId7"/>
    <p:sldId id="264" r:id="rId8"/>
    <p:sldId id="260" r:id="rId9"/>
    <p:sldId id="259" r:id="rId10"/>
    <p:sldId id="266" r:id="rId11"/>
    <p:sldId id="277" r:id="rId12"/>
    <p:sldId id="261" r:id="rId13"/>
    <p:sldId id="279" r:id="rId14"/>
    <p:sldId id="280" r:id="rId15"/>
    <p:sldId id="281" r:id="rId16"/>
    <p:sldId id="283" r:id="rId17"/>
    <p:sldId id="284" r:id="rId18"/>
    <p:sldId id="285" r:id="rId19"/>
    <p:sldId id="271" r:id="rId20"/>
    <p:sldId id="282" r:id="rId21"/>
    <p:sldId id="262"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CC99"/>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452" autoAdjust="0"/>
  </p:normalViewPr>
  <p:slideViewPr>
    <p:cSldViewPr snapToGrid="0">
      <p:cViewPr varScale="1">
        <p:scale>
          <a:sx n="68" d="100"/>
          <a:sy n="68" d="100"/>
        </p:scale>
        <p:origin x="11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818D0-4A4F-22FE-B7F6-BCCDE54DBE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6EBE81-3DBF-D631-FC3D-7F473E42C7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F4ECCC-58B5-9D33-1102-B2C32ED48343}"/>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dirty="0"/>
              <a:t>即行動に移せる（みんなの疑問点をまとめる）</a:t>
            </a:r>
            <a:endParaRPr kumimoji="1" lang="en-US" altLang="ja-JP" dirty="0"/>
          </a:p>
          <a:p>
            <a:r>
              <a:rPr kumimoji="1" lang="ja-JP" altLang="en-US" dirty="0"/>
              <a:t>サポートする力</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0F3D67-32A5-DC59-C442-C296C535AA0A}"/>
              </a:ext>
            </a:extLst>
          </p:cNvPr>
          <p:cNvSpPr>
            <a:spLocks noGrp="1"/>
          </p:cNvSpPr>
          <p:nvPr>
            <p:ph type="sldNum" sz="quarter" idx="5"/>
          </p:nvPr>
        </p:nvSpPr>
        <p:spPr/>
        <p:txBody>
          <a:bodyPr/>
          <a:lstStyle/>
          <a:p>
            <a:fld id="{C91693B1-9BFD-4732-A9AA-E516087F4AB6}" type="slidenum">
              <a:rPr kumimoji="1" lang="ja-JP" altLang="en-US" smtClean="0"/>
              <a:t>18</a:t>
            </a:fld>
            <a:endParaRPr kumimoji="1" lang="ja-JP" altLang="en-US"/>
          </a:p>
        </p:txBody>
      </p:sp>
    </p:spTree>
    <p:extLst>
      <p:ext uri="{BB962C8B-B14F-4D97-AF65-F5344CB8AC3E}">
        <p14:creationId xmlns:p14="http://schemas.microsoft.com/office/powerpoint/2010/main" val="1219320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b="1" u="sng" dirty="0"/>
              <a:t>仕事を遂行する力の向上：覚えることが増えたため、調べる時間が軽減した。</a:t>
            </a:r>
            <a:endParaRPr kumimoji="1" lang="en-US" altLang="ja-JP" b="1" u="sng"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19</a:t>
            </a:fld>
            <a:endParaRPr kumimoji="1" lang="ja-JP" altLang="en-US"/>
          </a:p>
        </p:txBody>
      </p:sp>
    </p:spTree>
    <p:extLst>
      <p:ext uri="{BB962C8B-B14F-4D97-AF65-F5344CB8AC3E}">
        <p14:creationId xmlns:p14="http://schemas.microsoft.com/office/powerpoint/2010/main" val="113105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8C9A9-1200-0AA3-35EF-CDD3748BB17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AB18FA-960D-B5D8-F47D-838DEE85A5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9F05103-0D49-DCEF-D7E4-D779C6499BF1}"/>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6C480-4273-74BD-7ACC-1041CBA9311F}"/>
              </a:ext>
            </a:extLst>
          </p:cNvPr>
          <p:cNvSpPr>
            <a:spLocks noGrp="1"/>
          </p:cNvSpPr>
          <p:nvPr>
            <p:ph type="sldNum" sz="quarter" idx="5"/>
          </p:nvPr>
        </p:nvSpPr>
        <p:spPr/>
        <p:txBody>
          <a:bodyPr/>
          <a:lstStyle/>
          <a:p>
            <a:fld id="{C91693B1-9BFD-4732-A9AA-E516087F4AB6}" type="slidenum">
              <a:rPr kumimoji="1" lang="ja-JP" altLang="en-US" smtClean="0"/>
              <a:t>20</a:t>
            </a:fld>
            <a:endParaRPr kumimoji="1" lang="ja-JP" altLang="en-US"/>
          </a:p>
        </p:txBody>
      </p:sp>
    </p:spTree>
    <p:extLst>
      <p:ext uri="{BB962C8B-B14F-4D97-AF65-F5344CB8AC3E}">
        <p14:creationId xmlns:p14="http://schemas.microsoft.com/office/powerpoint/2010/main" val="1611893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21</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962F-292D-0C33-572D-BDCBF74187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7443AC7-49D7-B172-D46D-FAC2D1858EF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95744-9433-A0AA-30F9-ACE5184DA887}"/>
              </a:ext>
            </a:extLst>
          </p:cNvPr>
          <p:cNvSpPr>
            <a:spLocks noGrp="1"/>
          </p:cNvSpPr>
          <p:nvPr>
            <p:ph type="body" idx="1"/>
          </p:nvPr>
        </p:nvSpPr>
        <p:spPr/>
        <p:txBody>
          <a:bodyPr/>
          <a:lstStyle/>
          <a:p>
            <a:r>
              <a:rPr kumimoji="1" lang="ja-JP" altLang="en-US" dirty="0"/>
              <a:t>誰が何をやったか</a:t>
            </a:r>
          </a:p>
        </p:txBody>
      </p:sp>
      <p:sp>
        <p:nvSpPr>
          <p:cNvPr id="4" name="スライド番号プレースホルダー 3">
            <a:extLst>
              <a:ext uri="{FF2B5EF4-FFF2-40B4-BE49-F238E27FC236}">
                <a16:creationId xmlns:a16="http://schemas.microsoft.com/office/drawing/2014/main" id="{D09E5DBB-DDF8-4BC9-754B-E1E39A72E3EE}"/>
              </a:ext>
            </a:extLst>
          </p:cNvPr>
          <p:cNvSpPr>
            <a:spLocks noGrp="1"/>
          </p:cNvSpPr>
          <p:nvPr>
            <p:ph type="sldNum" sz="quarter" idx="5"/>
          </p:nvPr>
        </p:nvSpPr>
        <p:spPr/>
        <p:txBody>
          <a:bodyPr/>
          <a:lstStyle/>
          <a:p>
            <a:fld id="{C91693B1-9BFD-4732-A9AA-E516087F4AB6}" type="slidenum">
              <a:rPr kumimoji="1" lang="ja-JP" altLang="en-US" smtClean="0"/>
              <a:t>22</a:t>
            </a:fld>
            <a:endParaRPr kumimoji="1" lang="ja-JP" altLang="en-US"/>
          </a:p>
        </p:txBody>
      </p:sp>
    </p:spTree>
    <p:extLst>
      <p:ext uri="{BB962C8B-B14F-4D97-AF65-F5344CB8AC3E}">
        <p14:creationId xmlns:p14="http://schemas.microsoft.com/office/powerpoint/2010/main" val="36896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3</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8</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9</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ここにペルソナ画像を</a:t>
            </a:r>
            <a:r>
              <a:rPr kumimoji="1" lang="en-US" altLang="ja-JP" dirty="0"/>
              <a:t>3</a:t>
            </a:r>
            <a:r>
              <a:rPr kumimoji="1" lang="ja-JP" altLang="en-US" dirty="0"/>
              <a:t>枚貼り付ける予定</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10</a:t>
            </a:fld>
            <a:endParaRPr kumimoji="1" lang="ja-JP" altLang="en-US"/>
          </a:p>
        </p:txBody>
      </p:sp>
    </p:spTree>
    <p:extLst>
      <p:ext uri="{BB962C8B-B14F-4D97-AF65-F5344CB8AC3E}">
        <p14:creationId xmlns:p14="http://schemas.microsoft.com/office/powerpoint/2010/main" val="391846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a:p>
          <a:p>
            <a:r>
              <a:rPr kumimoji="1" lang="ja-JP" altLang="en-US" b="1" u="sng" dirty="0"/>
              <a:t>エンジェルビーツの次回予告風</a:t>
            </a:r>
            <a:endParaRPr kumimoji="1" lang="en-US" altLang="ja-JP" b="1" u="sng" dirty="0"/>
          </a:p>
          <a:p>
            <a:endParaRPr kumimoji="1" lang="en-US" altLang="ja-JP" b="1" dirty="0"/>
          </a:p>
          <a:p>
            <a:endParaRPr kumimoji="1" lang="en-US" altLang="ja-JP" b="1" dirty="0"/>
          </a:p>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12</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画面に出す？</a:t>
            </a:r>
            <a:endParaRPr kumimoji="1" lang="en-US" altLang="ja-JP" dirty="0"/>
          </a:p>
          <a:p>
            <a:endParaRPr kumimoji="1" lang="en-US" altLang="ja-JP" dirty="0"/>
          </a:p>
          <a:p>
            <a:r>
              <a:rPr kumimoji="1" lang="en-US" altLang="ja-JP" dirty="0"/>
              <a:t>ID</a:t>
            </a:r>
            <a:r>
              <a:rPr kumimoji="1" lang="ja-JP" altLang="en-US" dirty="0"/>
              <a:t>とパスワードを出す。　</a:t>
            </a:r>
            <a:endParaRPr kumimoji="1" lang="en-US" altLang="ja-JP" dirty="0"/>
          </a:p>
          <a:p>
            <a:r>
              <a:rPr kumimoji="1" lang="ja-JP" altLang="en-US" dirty="0"/>
              <a:t>店長画面　</a:t>
            </a:r>
            <a:r>
              <a:rPr kumimoji="1" lang="en-US" altLang="ja-JP" dirty="0"/>
              <a:t>dojouser1</a:t>
            </a:r>
          </a:p>
          <a:p>
            <a:endParaRPr kumimoji="1" lang="en-US" altLang="ja-JP" dirty="0"/>
          </a:p>
          <a:p>
            <a:r>
              <a:rPr kumimoji="1" lang="ja-JP" altLang="en-US" dirty="0"/>
              <a:t>店員画面　</a:t>
            </a:r>
            <a:r>
              <a:rPr kumimoji="1" lang="en-US" altLang="ja-JP" dirty="0"/>
              <a:t>dojouser2~dojouser5</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13</a:t>
            </a:fld>
            <a:endParaRPr kumimoji="1" lang="ja-JP" altLang="en-US"/>
          </a:p>
        </p:txBody>
      </p:sp>
    </p:spTree>
    <p:extLst>
      <p:ext uri="{BB962C8B-B14F-4D97-AF65-F5344CB8AC3E}">
        <p14:creationId xmlns:p14="http://schemas.microsoft.com/office/powerpoint/2010/main" val="209768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F2D49-A324-A86D-731E-6F48E62AA4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3F02B66-4C3F-529D-34B1-5876105764C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3177D99-E659-53EF-BADE-E87ABE2E6EF8}"/>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03F689C-0B4A-6031-E428-DFE823C32253}"/>
              </a:ext>
            </a:extLst>
          </p:cNvPr>
          <p:cNvSpPr>
            <a:spLocks noGrp="1"/>
          </p:cNvSpPr>
          <p:nvPr>
            <p:ph type="sldNum" sz="quarter" idx="5"/>
          </p:nvPr>
        </p:nvSpPr>
        <p:spPr/>
        <p:txBody>
          <a:bodyPr/>
          <a:lstStyle/>
          <a:p>
            <a:fld id="{C91693B1-9BFD-4732-A9AA-E516087F4AB6}" type="slidenum">
              <a:rPr kumimoji="1" lang="ja-JP" altLang="en-US" smtClean="0"/>
              <a:t>16</a:t>
            </a:fld>
            <a:endParaRPr kumimoji="1" lang="ja-JP" altLang="en-US"/>
          </a:p>
        </p:txBody>
      </p:sp>
    </p:spTree>
    <p:extLst>
      <p:ext uri="{BB962C8B-B14F-4D97-AF65-F5344CB8AC3E}">
        <p14:creationId xmlns:p14="http://schemas.microsoft.com/office/powerpoint/2010/main" val="416903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7A386-6B2C-B0ED-6BBF-BFD895C03D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0BA586-D265-362F-55CC-DE32EEFB387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AC052E-FAC3-57F2-0DF4-4B63A36645DA}"/>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5507B0-DC92-59F3-8EA3-D568D829AC23}"/>
              </a:ext>
            </a:extLst>
          </p:cNvPr>
          <p:cNvSpPr>
            <a:spLocks noGrp="1"/>
          </p:cNvSpPr>
          <p:nvPr>
            <p:ph type="sldNum" sz="quarter" idx="5"/>
          </p:nvPr>
        </p:nvSpPr>
        <p:spPr/>
        <p:txBody>
          <a:bodyPr/>
          <a:lstStyle/>
          <a:p>
            <a:fld id="{C91693B1-9BFD-4732-A9AA-E516087F4AB6}" type="slidenum">
              <a:rPr kumimoji="1" lang="ja-JP" altLang="en-US" smtClean="0"/>
              <a:t>17</a:t>
            </a:fld>
            <a:endParaRPr kumimoji="1" lang="ja-JP" altLang="en-US"/>
          </a:p>
        </p:txBody>
      </p:sp>
    </p:spTree>
    <p:extLst>
      <p:ext uri="{BB962C8B-B14F-4D97-AF65-F5344CB8AC3E}">
        <p14:creationId xmlns:p14="http://schemas.microsoft.com/office/powerpoint/2010/main" val="5705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111-6A32-F41F-FEC3-ABCB2E9CDC2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3DC82BCA-F6C4-B3BC-CE84-409FCDB3B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65C5C7D-56B1-A0B5-AEE9-A24E0B632F6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6BC0A52E-E2C4-AA32-21F1-35C630DCA01E}"/>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AFA5B3C-2913-FB54-E618-67DE54AE43A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CE02BA-F100-0BCE-1CD1-2F9CFEC7C737}"/>
              </a:ext>
            </a:extLst>
          </p:cNvPr>
          <p:cNvSpPr txBox="1">
            <a:spLocks/>
          </p:cNvSpPr>
          <p:nvPr/>
        </p:nvSpPr>
        <p:spPr>
          <a:xfrm>
            <a:off x="3928533" y="981929"/>
            <a:ext cx="48316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導入後の定量的効果</a:t>
            </a:r>
          </a:p>
        </p:txBody>
      </p:sp>
      <p:sp>
        <p:nvSpPr>
          <p:cNvPr id="2" name="テキスト ボックス 1">
            <a:extLst>
              <a:ext uri="{FF2B5EF4-FFF2-40B4-BE49-F238E27FC236}">
                <a16:creationId xmlns:a16="http://schemas.microsoft.com/office/drawing/2014/main" id="{4563EE49-4068-24F5-1118-427EB011BBA2}"/>
              </a:ext>
            </a:extLst>
          </p:cNvPr>
          <p:cNvSpPr txBox="1"/>
          <p:nvPr/>
        </p:nvSpPr>
        <p:spPr>
          <a:xfrm>
            <a:off x="2707950" y="2258282"/>
            <a:ext cx="7615859" cy="3139321"/>
          </a:xfrm>
          <a:prstGeom prst="rect">
            <a:avLst/>
          </a:prstGeom>
          <a:noFill/>
        </p:spPr>
        <p:txBody>
          <a:bodyPr wrap="square" rtlCol="0">
            <a:spAutoFit/>
          </a:bodyPr>
          <a:lstStyle/>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solidFill>
                  <a:schemeClr val="accent2"/>
                </a:solidFill>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kumimoji="1" lang="en-US" altLang="ja-JP"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solidFill>
                <a:schemeClr val="accent2"/>
              </a:solidFill>
              <a:latin typeface="BIZ UDPゴシック" panose="020B0400000000000000" pitchFamily="50" charset="-128"/>
              <a:ea typeface="BIZ UDPゴシック" panose="020B0400000000000000" pitchFamily="50" charset="-128"/>
            </a:endParaRPr>
          </a:p>
          <a:p>
            <a:r>
              <a:rPr lang="ja-JP" altLang="en-US" b="1" dirty="0">
                <a:solidFill>
                  <a:schemeClr val="accent2"/>
                </a:solidFill>
                <a:latin typeface="BIZ UDPゴシック" panose="020B0400000000000000" pitchFamily="50" charset="-128"/>
                <a:ea typeface="BIZ UDPゴシック" panose="020B0400000000000000" pitchFamily="50" charset="-128"/>
              </a:rPr>
              <a:t>導入後</a:t>
            </a:r>
            <a:r>
              <a:rPr lang="ja-JP" altLang="en-US" b="1" dirty="0">
                <a:latin typeface="BIZ UDPゴシック" panose="020B0400000000000000" pitchFamily="50" charset="-128"/>
                <a:ea typeface="BIZ UDPゴシック" panose="020B0400000000000000" pitchFamily="50" charset="-128"/>
              </a:rPr>
              <a:t>：</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lang="en-US" altLang="ja-JP" b="1" dirty="0">
                <a:latin typeface="BIZ UDPゴシック" panose="020B0400000000000000" pitchFamily="50" charset="-128"/>
                <a:ea typeface="BIZ UDPゴシック" panose="020B0400000000000000" pitchFamily="50" charset="-128"/>
              </a:rPr>
              <a:t>       </a:t>
            </a:r>
            <a:r>
              <a:rPr lang="ja-JP" altLang="en-US"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に改善。</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lang="en-US" altLang="ja-JP"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6" name="テキスト ボックス 5">
            <a:extLst>
              <a:ext uri="{FF2B5EF4-FFF2-40B4-BE49-F238E27FC236}">
                <a16:creationId xmlns:a16="http://schemas.microsoft.com/office/drawing/2014/main" id="{A8ACC2EF-2CCD-F3BB-6E9B-DB6B037070FD}"/>
              </a:ext>
            </a:extLst>
          </p:cNvPr>
          <p:cNvSpPr txBox="1"/>
          <p:nvPr/>
        </p:nvSpPr>
        <p:spPr>
          <a:xfrm>
            <a:off x="3073804" y="4090111"/>
            <a:ext cx="2021635"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99%</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F45001E-529B-DC88-1776-CD1FDC82AA59}"/>
              </a:ext>
            </a:extLst>
          </p:cNvPr>
          <p:cNvSpPr txBox="1"/>
          <p:nvPr/>
        </p:nvSpPr>
        <p:spPr>
          <a:xfrm>
            <a:off x="7811325" y="2456135"/>
            <a:ext cx="2319126" cy="923330"/>
          </a:xfrm>
          <a:prstGeom prst="rect">
            <a:avLst/>
          </a:prstGeom>
          <a:noFill/>
        </p:spPr>
        <p:txBody>
          <a:bodyPr wrap="square" rtlCol="0">
            <a:spAutoFit/>
          </a:bodyPr>
          <a:lstStyle/>
          <a:p>
            <a:r>
              <a:rPr kumimoji="1" lang="en-US" altLang="ja-JP" sz="5400" b="1" dirty="0">
                <a:solidFill>
                  <a:srgbClr val="FF0000"/>
                </a:solidFill>
                <a:latin typeface="BIZ UDPゴシック" panose="020B0400000000000000" pitchFamily="50" charset="-128"/>
                <a:ea typeface="BIZ UDPゴシック" panose="020B0400000000000000" pitchFamily="50" charset="-128"/>
              </a:rPr>
              <a:t>2</a:t>
            </a:r>
            <a:r>
              <a:rPr kumimoji="1" lang="ja-JP" altLang="en-US" sz="5400" b="1" dirty="0">
                <a:solidFill>
                  <a:srgbClr val="FF0000"/>
                </a:solidFill>
                <a:latin typeface="BIZ UDPゴシック" panose="020B0400000000000000" pitchFamily="50" charset="-128"/>
                <a:ea typeface="BIZ UDPゴシック" panose="020B0400000000000000" pitchFamily="50" charset="-128"/>
              </a:rPr>
              <a:t>時間　</a:t>
            </a:r>
          </a:p>
        </p:txBody>
      </p:sp>
      <p:sp>
        <p:nvSpPr>
          <p:cNvPr id="8" name="テキスト ボックス 7">
            <a:extLst>
              <a:ext uri="{FF2B5EF4-FFF2-40B4-BE49-F238E27FC236}">
                <a16:creationId xmlns:a16="http://schemas.microsoft.com/office/drawing/2014/main" id="{F0A9FC74-B691-DA20-4325-17187F99E800}"/>
              </a:ext>
            </a:extLst>
          </p:cNvPr>
          <p:cNvSpPr txBox="1"/>
          <p:nvPr/>
        </p:nvSpPr>
        <p:spPr>
          <a:xfrm>
            <a:off x="6515879" y="3346217"/>
            <a:ext cx="1505439"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5</a:t>
            </a:r>
            <a:r>
              <a:rPr lang="ja-JP" altLang="en-US" sz="5400" b="1" dirty="0">
                <a:solidFill>
                  <a:srgbClr val="FF0000"/>
                </a:solidFill>
                <a:latin typeface="BIZ UDPゴシック" panose="020B0400000000000000" pitchFamily="50" charset="-128"/>
                <a:ea typeface="BIZ UDPゴシック" panose="020B0400000000000000" pitchFamily="50" charset="-128"/>
              </a:rPr>
              <a:t>秒</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226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47D21-9913-EF80-61AD-8C0B17242CC0}"/>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39BF28B-66CE-FE8A-627B-0D3BF01B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D8A109F-4686-855D-4B0E-13920AF0EA89}"/>
              </a:ext>
            </a:extLst>
          </p:cNvPr>
          <p:cNvSpPr/>
          <p:nvPr/>
        </p:nvSpPr>
        <p:spPr>
          <a:xfrm>
            <a:off x="983437"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BE48B3C-8494-220E-1F02-7FA9AF0E45D4}"/>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7B2AB06-4B92-50D0-1816-A7DCD0A4D9AB}"/>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98125F8-B6AB-0159-7005-F6D392E72922}"/>
              </a:ext>
            </a:extLst>
          </p:cNvPr>
          <p:cNvSpPr txBox="1">
            <a:spLocks/>
          </p:cNvSpPr>
          <p:nvPr/>
        </p:nvSpPr>
        <p:spPr>
          <a:xfrm>
            <a:off x="3578578" y="981929"/>
            <a:ext cx="5305778"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lvl="0">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導入後の定性的効果</a:t>
            </a:r>
          </a:p>
        </p:txBody>
      </p:sp>
      <p:sp>
        <p:nvSpPr>
          <p:cNvPr id="2" name="タイトル 1">
            <a:extLst>
              <a:ext uri="{FF2B5EF4-FFF2-40B4-BE49-F238E27FC236}">
                <a16:creationId xmlns:a16="http://schemas.microsoft.com/office/drawing/2014/main" id="{D585E6FA-8D4F-97B1-D02E-2D968DC15079}"/>
              </a:ext>
            </a:extLst>
          </p:cNvPr>
          <p:cNvSpPr txBox="1">
            <a:spLocks/>
          </p:cNvSpPr>
          <p:nvPr/>
        </p:nvSpPr>
        <p:spPr>
          <a:xfrm>
            <a:off x="2038473" y="2763453"/>
            <a:ext cx="5073527" cy="19553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店長：</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いい感じです（個人の見解です）</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黒の目線を入れる</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altLang="ja-JP" sz="2400" b="1" dirty="0">
              <a:ln w="0"/>
              <a:solidFill>
                <a:sysClr val="windowText" lastClr="000000"/>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店員：すごく楽です！</a:t>
            </a:r>
          </a:p>
        </p:txBody>
      </p:sp>
      <p:pic>
        <p:nvPicPr>
          <p:cNvPr id="4" name="図 3" descr="メガネを掛けた男性&#10;&#10;AI 生成コンテンツは誤りを含む可能性があります。">
            <a:extLst>
              <a:ext uri="{FF2B5EF4-FFF2-40B4-BE49-F238E27FC236}">
                <a16:creationId xmlns:a16="http://schemas.microsoft.com/office/drawing/2014/main" id="{9BFE359D-6D3B-4B6B-4B98-B7FFD3D77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533" y="1985866"/>
            <a:ext cx="3081781" cy="3852226"/>
          </a:xfrm>
          <a:prstGeom prst="rect">
            <a:avLst/>
          </a:prstGeom>
        </p:spPr>
      </p:pic>
    </p:spTree>
    <p:extLst>
      <p:ext uri="{BB962C8B-B14F-4D97-AF65-F5344CB8AC3E}">
        <p14:creationId xmlns:p14="http://schemas.microsoft.com/office/powerpoint/2010/main" val="154085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CB068-3E60-19BC-DEFA-D28C5E1344F8}"/>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15C4871-1EC2-761A-4C2E-1F12942F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6FAD8E2-9E5A-ACCF-6E36-E6CCB928D70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FF3D5B65-3261-BA01-52C8-91C89090574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41AD4C1-BD68-30CD-FB02-D87585FB0D2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F04F3277-506F-B846-8E7C-E50683FF2FD8}"/>
              </a:ext>
            </a:extLst>
          </p:cNvPr>
          <p:cNvSpPr txBox="1">
            <a:spLocks/>
          </p:cNvSpPr>
          <p:nvPr/>
        </p:nvSpPr>
        <p:spPr>
          <a:xfrm>
            <a:off x="2807480" y="2680023"/>
            <a:ext cx="7416800" cy="17872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ここの部分で企業の方にも触ってもらう</a:t>
            </a:r>
          </a:p>
        </p:txBody>
      </p:sp>
    </p:spTree>
    <p:extLst>
      <p:ext uri="{BB962C8B-B14F-4D97-AF65-F5344CB8AC3E}">
        <p14:creationId xmlns:p14="http://schemas.microsoft.com/office/powerpoint/2010/main" val="173969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BFA6B-D6FE-2FEC-7B45-D1E9B9E6907F}"/>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E789731-C138-75E6-3E24-50F66FD8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60C8B99-D22B-9663-BAA0-21ED4120990E}"/>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EF3489B-DA4A-3A39-D863-56F405575B37}"/>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CEE951C-2F56-12FC-43F3-06A05C025C8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0C4D6B25-1D16-809F-3887-9C4985452BC3}"/>
              </a:ext>
            </a:extLst>
          </p:cNvPr>
          <p:cNvSpPr txBox="1">
            <a:spLocks/>
          </p:cNvSpPr>
          <p:nvPr/>
        </p:nvSpPr>
        <p:spPr>
          <a:xfrm>
            <a:off x="4201692" y="3044426"/>
            <a:ext cx="4231108" cy="16969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343480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0C7F-2E3C-2BE3-32FC-2FAA1FB4BEF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135128B-6D22-280D-A925-517BFFDCD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2E901B35-912A-CB3E-7F6C-4B8625119BD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AAA4DE3-8BDA-23B8-280F-83EE3417F32F}"/>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3A30F5E-734E-462D-DEBB-31DFD4BFCA13}"/>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26EBB921-C476-E9B7-6D6B-890F23E35014}"/>
              </a:ext>
            </a:extLst>
          </p:cNvPr>
          <p:cNvSpPr txBox="1">
            <a:spLocks/>
          </p:cNvSpPr>
          <p:nvPr/>
        </p:nvSpPr>
        <p:spPr>
          <a:xfrm>
            <a:off x="4201692" y="3044426"/>
            <a:ext cx="4671375" cy="16517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211811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A401-3BE5-9C59-B22E-F532062720D1}"/>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EE968DD-7D88-931B-97B4-3008C429D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597E22C-A98B-2E41-5528-9A86F53852BF}"/>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938F87-97CB-6509-DCE3-5B70EC0E29E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17D6EB9-9511-7329-FB8E-761DF0C44F6A}"/>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BB02DDCD-E7A1-4301-A1C7-9A57E60C63C3}"/>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pic>
        <p:nvPicPr>
          <p:cNvPr id="8" name="図 7" descr="図形&#10;&#10;AI 生成コンテンツは誤りを含む可能性があります。">
            <a:extLst>
              <a:ext uri="{FF2B5EF4-FFF2-40B4-BE49-F238E27FC236}">
                <a16:creationId xmlns:a16="http://schemas.microsoft.com/office/drawing/2014/main" id="{43346ADB-D111-DEDF-82C8-FD35DA2A7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884" y="1905435"/>
            <a:ext cx="7619991" cy="4183406"/>
          </a:xfrm>
          <a:prstGeom prst="rect">
            <a:avLst/>
          </a:prstGeom>
        </p:spPr>
      </p:pic>
      <p:sp>
        <p:nvSpPr>
          <p:cNvPr id="2" name="テキスト ボックス 1">
            <a:extLst>
              <a:ext uri="{FF2B5EF4-FFF2-40B4-BE49-F238E27FC236}">
                <a16:creationId xmlns:a16="http://schemas.microsoft.com/office/drawing/2014/main" id="{09C4D170-8C33-C8D4-C551-5BFAB2531A4F}"/>
              </a:ext>
            </a:extLst>
          </p:cNvPr>
          <p:cNvSpPr txBox="1"/>
          <p:nvPr/>
        </p:nvSpPr>
        <p:spPr>
          <a:xfrm>
            <a:off x="3558925" y="2536536"/>
            <a:ext cx="4411030" cy="2554545"/>
          </a:xfrm>
          <a:prstGeom prst="rect">
            <a:avLst/>
          </a:prstGeom>
          <a:noFill/>
        </p:spPr>
        <p:txBody>
          <a:bodyPr wrap="square" rtlCol="0">
            <a:spAutoFit/>
          </a:bodyPr>
          <a:lstStyle/>
          <a:p>
            <a:r>
              <a:rPr kumimoji="1" lang="ja-JP" altLang="en-US" sz="2000" b="1" dirty="0">
                <a:solidFill>
                  <a:schemeClr val="bg1">
                    <a:lumMod val="85000"/>
                  </a:schemeClr>
                </a:solidFill>
                <a:latin typeface="BIZ UDPゴシック" panose="020B0400000000000000" pitchFamily="50" charset="-128"/>
                <a:ea typeface="BIZ UDPゴシック" panose="020B0400000000000000" pitchFamily="50" charset="-128"/>
              </a:rPr>
              <a:t>氏名：梶川</a:t>
            </a:r>
            <a:endParaRPr kumimoji="1"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1">
                    <a:lumMod val="85000"/>
                  </a:schemeClr>
                </a:solidFill>
                <a:latin typeface="BIZ UDPゴシック" panose="020B0400000000000000" pitchFamily="50" charset="-128"/>
                <a:ea typeface="BIZ UDPゴシック" panose="020B0400000000000000" pitchFamily="50" charset="-128"/>
              </a:rPr>
              <a:t>役職：リーダー</a:t>
            </a:r>
            <a:endParaRPr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1">
                    <a:lumMod val="85000"/>
                  </a:schemeClr>
                </a:solidFill>
                <a:latin typeface="BIZ UDPゴシック" panose="020B0400000000000000" pitchFamily="50" charset="-128"/>
                <a:ea typeface="BIZ UDPゴシック" panose="020B0400000000000000" pitchFamily="50" charset="-128"/>
              </a:rPr>
              <a:t>担当箇所：マニュアル機能</a:t>
            </a:r>
            <a:endParaRPr kumimoji="1"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1">
                    <a:lumMod val="85000"/>
                  </a:schemeClr>
                </a:solidFill>
                <a:latin typeface="BIZ UDPゴシック" panose="020B0400000000000000" pitchFamily="50" charset="-128"/>
                <a:ea typeface="BIZ UDPゴシック" panose="020B0400000000000000" pitchFamily="50" charset="-128"/>
              </a:rPr>
              <a:t>成長した点：エラーと向き合う力、</a:t>
            </a:r>
            <a:endParaRPr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1">
                    <a:lumMod val="85000"/>
                  </a:schemeClr>
                </a:solidFill>
                <a:latin typeface="BIZ UDPゴシック" panose="020B0400000000000000" pitchFamily="50" charset="-128"/>
                <a:ea typeface="BIZ UDPゴシック" panose="020B0400000000000000" pitchFamily="50" charset="-128"/>
              </a:rPr>
              <a:t>　　　　　　　　意見を述べる力</a:t>
            </a:r>
            <a:endParaRPr lang="en-US" altLang="ja-JP" sz="2000" b="1" dirty="0">
              <a:solidFill>
                <a:schemeClr val="bg1">
                  <a:lumMod val="8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36808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22371-98B1-10BF-E727-8557EFA9EBD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292DE0F-8A56-1122-27A8-DC6FD6C24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9E9A09D-2658-0B62-3AD7-D59E6AE787B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16CD9912-D7A1-7DAD-F441-BD1DF2341AC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389046-35C4-0D40-FEB2-E44E3CB837EE}"/>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3CD10B-F9A3-7442-F2BB-849E2ACCBDAC}"/>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B65413F-C50F-2856-DDB1-9C2FC6088E88}"/>
              </a:ext>
            </a:extLst>
          </p:cNvPr>
          <p:cNvSpPr txBox="1"/>
          <p:nvPr/>
        </p:nvSpPr>
        <p:spPr>
          <a:xfrm>
            <a:off x="3002844" y="2579133"/>
            <a:ext cx="5923213"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氏名：青木</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担当箇所：カレンダー機能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成長した点：取捨選択の重要性、優先順位の意識</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0247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B7B4-3320-9955-37F1-BD932958E0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32AE2BC-966C-07CD-43BB-540ED46FA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1B55740-B6F5-3D32-5CC9-480D0AD87135}"/>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76638DE-33C0-F4D6-969D-1FE962A4771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69440A20-8666-D470-8518-7901C24F8E4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06C53FEB-FEB4-B175-C773-BCAAAC2283B5}"/>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BC1D3215-50D7-3D8D-C467-6173A13B52AF}"/>
              </a:ext>
            </a:extLst>
          </p:cNvPr>
          <p:cNvSpPr txBox="1"/>
          <p:nvPr/>
        </p:nvSpPr>
        <p:spPr>
          <a:xfrm>
            <a:off x="3946890" y="2533965"/>
            <a:ext cx="5772076"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氏名：川﨑</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役職：品質管理</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担当箇所：登録・一覧画面、パスワード変更機能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成長した点：率先力がある、サポートする力</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8745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9FDF-FA05-FBF9-03AD-716740F217A3}"/>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3007B3C-CE24-C2A0-ADB3-7B574ED2D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715A26A-528A-DB58-3D0F-8E72C06E4BD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20CD6B1-C4D5-697E-C785-E7114CCFC87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437E0A4-E18D-2CFB-EA8D-E8D9094E3C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8E56325E-5008-CBC5-8645-B6A1224C9059}"/>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16DB065-DB33-9FA7-012F-68D9BE3C8FD1}"/>
              </a:ext>
            </a:extLst>
          </p:cNvPr>
          <p:cNvSpPr txBox="1"/>
          <p:nvPr/>
        </p:nvSpPr>
        <p:spPr>
          <a:xfrm>
            <a:off x="4492978" y="2533965"/>
            <a:ext cx="5531555"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氏名：二上</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担当箇所：ログイン機能、イベント機能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成長した点：仕事を遂行する力の向上</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179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C1DF-5F26-67E2-03A1-D5E5093FDCF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BBF46CA-0AA6-EEBE-8DB6-A52FA3A04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F0DA1B8-5586-F2F8-C8C8-B9AF252DD44C}"/>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55EF30C5-036E-0A14-481B-BD1760068CA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4DCA96-792B-6350-DE3F-B3ADF5CAE8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2E23B449-D158-9DF8-5CC1-6506A548C786}"/>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18E22B99-BFDD-C466-BB7C-28DC653CA8C1}"/>
              </a:ext>
            </a:extLst>
          </p:cNvPr>
          <p:cNvSpPr txBox="1"/>
          <p:nvPr/>
        </p:nvSpPr>
        <p:spPr>
          <a:xfrm>
            <a:off x="3815646" y="2506134"/>
            <a:ext cx="5813776" cy="2831544"/>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氏名：村井</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a:t>
            </a:r>
            <a:r>
              <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rPr>
              <a:t>DB</a:t>
            </a:r>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担当箇所：シフト管理機能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成長した点：スケジュール管理能力の重要性</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　　　　　　　　先を見据えて行動する力</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406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392344"/>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53B07-3DB8-96E3-B5EF-BB8F8817CE6C}"/>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303DD15-5223-E832-5880-A7C8022D4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73A6D0F-6ACB-B0F8-B42F-DA06EF0753F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37E5F5E4-1F94-A959-5885-93841B29E680}"/>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C26F907-6522-EBBA-4761-89A4C945E80D}"/>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E2CACF90-951B-5064-3621-74BE7B8E21BD}"/>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謝辞</a:t>
            </a:r>
          </a:p>
        </p:txBody>
      </p:sp>
      <p:sp>
        <p:nvSpPr>
          <p:cNvPr id="4" name="正方形/長方形 3">
            <a:extLst>
              <a:ext uri="{FF2B5EF4-FFF2-40B4-BE49-F238E27FC236}">
                <a16:creationId xmlns:a16="http://schemas.microsoft.com/office/drawing/2014/main" id="{EB7A58BD-17C1-9697-B179-92C0E5D6E677}"/>
              </a:ext>
            </a:extLst>
          </p:cNvPr>
          <p:cNvSpPr/>
          <p:nvPr/>
        </p:nvSpPr>
        <p:spPr>
          <a:xfrm>
            <a:off x="2890841" y="2432775"/>
            <a:ext cx="7582424" cy="23504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200" b="1" i="0" dirty="0">
                <a:solidFill>
                  <a:schemeClr val="bg2">
                    <a:lumMod val="25000"/>
                  </a:schemeClr>
                </a:solidFill>
                <a:effectLst/>
                <a:latin typeface="Courier New" panose="02070309020205020404" pitchFamily="49" charset="0"/>
              </a:rPr>
              <a:t>研修講師の皆様、ならびに研修事務局の皆様</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一緒に学習してくれたクラスの仲間たち</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研修に参加させてくれた</a:t>
            </a:r>
            <a:r>
              <a:rPr lang="ja-JP" altLang="en-US" sz="2200" b="1" dirty="0">
                <a:solidFill>
                  <a:schemeClr val="bg2">
                    <a:lumMod val="25000"/>
                  </a:schemeClr>
                </a:solidFill>
                <a:latin typeface="Courier New" panose="02070309020205020404" pitchFamily="49" charset="0"/>
              </a:rPr>
              <a:t>企業</a:t>
            </a:r>
            <a:r>
              <a:rPr lang="ja-JP" altLang="en-US" sz="2200" b="1" i="0" dirty="0">
                <a:solidFill>
                  <a:schemeClr val="bg2">
                    <a:lumMod val="25000"/>
                  </a:schemeClr>
                </a:solidFill>
                <a:effectLst/>
                <a:latin typeface="Courier New" panose="02070309020205020404" pitchFamily="49" charset="0"/>
              </a:rPr>
              <a:t>の皆様に御礼申し上げます。</a:t>
            </a:r>
            <a:endParaRPr kumimoji="1" lang="ja-JP" altLang="en-US" sz="2200" b="1" dirty="0">
              <a:solidFill>
                <a:schemeClr val="bg2">
                  <a:lumMod val="25000"/>
                </a:schemeClr>
              </a:solidFill>
            </a:endParaRPr>
          </a:p>
        </p:txBody>
      </p:sp>
    </p:spTree>
    <p:extLst>
      <p:ext uri="{BB962C8B-B14F-4D97-AF65-F5344CB8AC3E}">
        <p14:creationId xmlns:p14="http://schemas.microsoft.com/office/powerpoint/2010/main" val="84977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179146" y="828432"/>
            <a:ext cx="4559171"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制作背景①</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C843-2BC8-F962-5B25-9AC2061EC7A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6471FB8-DB51-F895-19A7-C3495A74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64F11E7-8C2D-858E-FAC4-C708CBC4178A}"/>
              </a:ext>
            </a:extLst>
          </p:cNvPr>
          <p:cNvSpPr/>
          <p:nvPr/>
        </p:nvSpPr>
        <p:spPr>
          <a:xfrm>
            <a:off x="983436"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7F71A0-1472-F4D4-BD47-30260775089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905B56F-108C-3927-E478-A21BDEE62680}"/>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5923F63-D91D-5E46-440D-3ABD0EAFEC33}"/>
              </a:ext>
            </a:extLst>
          </p:cNvPr>
          <p:cNvSpPr txBox="1">
            <a:spLocks/>
          </p:cNvSpPr>
          <p:nvPr/>
        </p:nvSpPr>
        <p:spPr>
          <a:xfrm>
            <a:off x="4490264" y="898498"/>
            <a:ext cx="3589867"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製作背景②</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924D7C1A-B45C-331F-C04F-6453E4AA691A}"/>
              </a:ext>
            </a:extLst>
          </p:cNvPr>
          <p:cNvSpPr txBox="1"/>
          <p:nvPr/>
        </p:nvSpPr>
        <p:spPr>
          <a:xfrm>
            <a:off x="2732155" y="2688851"/>
            <a:ext cx="7567448" cy="2862322"/>
          </a:xfrm>
          <a:prstGeom prst="rect">
            <a:avLst/>
          </a:prstGeom>
          <a:noFill/>
        </p:spPr>
        <p:txBody>
          <a:bodyPr wrap="square" rtlCol="0">
            <a:spAutoFit/>
          </a:bodyPr>
          <a:lstStyle/>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ペルソナ</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後述</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の困り事：</a:t>
            </a:r>
            <a:r>
              <a:rPr kumimoji="1" lang="ja-JP" altLang="en-US" b="1" dirty="0">
                <a:solidFill>
                  <a:srgbClr val="C00000"/>
                </a:solidFill>
                <a:latin typeface="BIZ UDPゴシック" panose="020B0400000000000000" pitchFamily="50" charset="-128"/>
                <a:ea typeface="BIZ UDPゴシック" panose="020B0400000000000000" pitchFamily="50" charset="-128"/>
              </a:rPr>
              <a:t>機械音痴で事務作業が苦手、休みの少なさ</a:t>
            </a:r>
            <a:endParaRPr kumimoji="1" lang="en-US" altLang="ja-JP" b="1" dirty="0">
              <a:solidFill>
                <a:srgbClr val="C00000"/>
              </a:solidFill>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solidFill>
                  <a:schemeClr val="accent2"/>
                </a:solidFill>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・店長が、個別でシフト希望を募るアナログ調整。</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→カレンダーやマニュアルを別途用意しなければいけなかった</a:t>
            </a:r>
            <a:endParaRPr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solidFill>
                  <a:schemeClr val="accent2"/>
                </a:solidFill>
                <a:latin typeface="BIZ UDPゴシック" panose="020B0400000000000000" pitchFamily="50" charset="-128"/>
                <a:ea typeface="BIZ UDPゴシック" panose="020B0400000000000000" pitchFamily="50" charset="-128"/>
              </a:rPr>
              <a:t>今後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・店長がシフト調整しなくて良い</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→カレンダーやマニュアルは一括で管理できる</a:t>
            </a:r>
            <a:endParaRPr kumimoji="1" lang="en-US" altLang="ja-JP" b="1" dirty="0">
              <a:latin typeface="BIZ UDPゴシック" panose="020B0400000000000000" pitchFamily="50" charset="-128"/>
              <a:ea typeface="BIZ UDPゴシック" panose="020B0400000000000000" pitchFamily="50" charset="-128"/>
            </a:endParaRPr>
          </a:p>
        </p:txBody>
      </p:sp>
      <p:sp>
        <p:nvSpPr>
          <p:cNvPr id="4" name="四角形: 角を丸くする 3">
            <a:extLst>
              <a:ext uri="{FF2B5EF4-FFF2-40B4-BE49-F238E27FC236}">
                <a16:creationId xmlns:a16="http://schemas.microsoft.com/office/drawing/2014/main" id="{B2BB7F9E-83F7-591D-D2DB-FF5608B332DF}"/>
              </a:ext>
            </a:extLst>
          </p:cNvPr>
          <p:cNvSpPr/>
          <p:nvPr/>
        </p:nvSpPr>
        <p:spPr>
          <a:xfrm>
            <a:off x="4055555" y="2153898"/>
            <a:ext cx="4920647" cy="474129"/>
          </a:xfrm>
          <a:prstGeom prst="roundRect">
            <a:avLst/>
          </a:prstGeom>
          <a:solidFill>
            <a:schemeClr val="accent2">
              <a:lumMod val="40000"/>
              <a:lumOff val="60000"/>
            </a:schemeClr>
          </a:solidFill>
          <a:ln>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u="sng" dirty="0">
                <a:solidFill>
                  <a:schemeClr val="bg2">
                    <a:lumMod val="25000"/>
                  </a:schemeClr>
                </a:solidFill>
                <a:latin typeface="BIZ UDPゴシック" panose="020B0400000000000000" pitchFamily="50" charset="-128"/>
                <a:ea typeface="BIZ UDPゴシック" panose="020B0400000000000000" pitchFamily="50" charset="-128"/>
              </a:rPr>
              <a:t>＊個人経営者向けの業務効率化アプリ＊</a:t>
            </a:r>
            <a:endParaRPr lang="en-US" altLang="ja-JP" sz="2000" b="1" u="sng"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2619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A423-3FA8-3E37-1A28-40749D5189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885D5B9-2ABA-355B-CC55-B78B34E8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9518143-48E1-C02B-0B4D-77816F816DBF}"/>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C2FEEE2-07D0-3C31-8951-7705C4C9792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F2DC26C-D48E-E981-7225-F363DA749E4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56D992D-6B49-08C3-1667-F35977112411}"/>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6A05D73D-0ED6-E36A-39E6-4D4E31C394EF}"/>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1</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2</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p>
        </p:txBody>
      </p:sp>
    </p:spTree>
    <p:extLst>
      <p:ext uri="{BB962C8B-B14F-4D97-AF65-F5344CB8AC3E}">
        <p14:creationId xmlns:p14="http://schemas.microsoft.com/office/powerpoint/2010/main" val="70795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B5CF7-662C-9B44-8B36-C13B632D8F2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53DEF4D-B0C0-8F8F-D8BF-1BC5835FB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E9C8235-47AD-6AD3-8471-5508E0984EE7}"/>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7A038FA2-5DAA-BB74-2F3F-1050942D7CF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2EA0EFFC-C01D-E526-6A2F-139076A02A85}"/>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C51EAE87-362B-0B0F-1D08-CD8F54E2B38A}"/>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017E90F0-E6F6-48AB-0F50-FAF105B77458}"/>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p>
        </p:txBody>
      </p:sp>
    </p:spTree>
    <p:extLst>
      <p:ext uri="{BB962C8B-B14F-4D97-AF65-F5344CB8AC3E}">
        <p14:creationId xmlns:p14="http://schemas.microsoft.com/office/powerpoint/2010/main" val="413242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241A-4900-A49A-5EEE-3B5EB751936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B7CCE835-9EDC-09B8-23D9-5BF34F50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18427BD-6C0A-1418-28BD-49BE4ADEC926}"/>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9693F3C-563E-3275-7E5F-EB6D05B0337D}"/>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657E0AC-1A9D-4016-5235-9C82BD46D37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7CC829E-B35F-76FD-6365-A35A2143293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コピペ</a:t>
            </a:r>
          </a:p>
        </p:txBody>
      </p:sp>
      <p:sp>
        <p:nvSpPr>
          <p:cNvPr id="2" name="コンテンツ プレースホルダー 2">
            <a:extLst>
              <a:ext uri="{FF2B5EF4-FFF2-40B4-BE49-F238E27FC236}">
                <a16:creationId xmlns:a16="http://schemas.microsoft.com/office/drawing/2014/main" id="{D7DDDA8D-8324-A0F9-33F7-045D356564C8}"/>
              </a:ext>
            </a:extLst>
          </p:cNvPr>
          <p:cNvSpPr txBox="1">
            <a:spLocks/>
          </p:cNvSpPr>
          <p:nvPr/>
        </p:nvSpPr>
        <p:spPr>
          <a:xfrm>
            <a:off x="3196981" y="2536138"/>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事務作業が苦手</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シフトの管理が大変</a:t>
            </a:r>
          </a:p>
        </p:txBody>
      </p:sp>
    </p:spTree>
    <p:extLst>
      <p:ext uri="{BB962C8B-B14F-4D97-AF65-F5344CB8AC3E}">
        <p14:creationId xmlns:p14="http://schemas.microsoft.com/office/powerpoint/2010/main" val="59053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pic>
        <p:nvPicPr>
          <p:cNvPr id="8" name="図 7" descr="図形&#10;&#10;AI 生成コンテンツは誤りを含む可能性があります。">
            <a:extLst>
              <a:ext uri="{FF2B5EF4-FFF2-40B4-BE49-F238E27FC236}">
                <a16:creationId xmlns:a16="http://schemas.microsoft.com/office/drawing/2014/main" id="{78DC8195-41F0-9767-5AF9-CB2C528F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330" y="1331314"/>
            <a:ext cx="6643688" cy="5210163"/>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2118461" y="2197282"/>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2118461" y="3602999"/>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4629839" y="2148811"/>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0093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TotalTime>
  <Words>1366</Words>
  <Application>Microsoft Office PowerPoint</Application>
  <PresentationFormat>ワイド画面</PresentationFormat>
  <Paragraphs>296</Paragraphs>
  <Slides>22</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BIZ UDPゴシック</vt:lpstr>
      <vt:lpstr>游ゴシック</vt:lpstr>
      <vt:lpstr>游ゴシック Light</vt:lpstr>
      <vt:lpstr>Arial</vt:lpstr>
      <vt:lpstr>Courier New</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川崎春菜</cp:lastModifiedBy>
  <cp:revision>41</cp:revision>
  <dcterms:created xsi:type="dcterms:W3CDTF">2025-06-24T11:25:17Z</dcterms:created>
  <dcterms:modified xsi:type="dcterms:W3CDTF">2025-06-26T04:29:01Z</dcterms:modified>
</cp:coreProperties>
</file>