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2" r:id="rId6"/>
    <p:sldId id="260" r:id="rId7"/>
    <p:sldId id="261"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16" autoAdjust="0"/>
    <p:restoredTop sz="94660"/>
  </p:normalViewPr>
  <p:slideViewPr>
    <p:cSldViewPr snapToGrid="0">
      <p:cViewPr varScale="1">
        <p:scale>
          <a:sx n="127" d="100"/>
          <a:sy n="127" d="100"/>
        </p:scale>
        <p:origin x="51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2025/6/6</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2025/6/6</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2025/6/6</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2025/6/6</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2025/6/6</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2025/6/6</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2025/6/6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2025/6/6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2025/6/6</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2025/6/6</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2025/6/6</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2025/6/6</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2025/6/6</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2025/6/6</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2025/6/6</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endParaRPr lang="en-US" altLang="ja-JP" dirty="0"/>
          </a:p>
          <a:p>
            <a:r>
              <a:rPr lang="en-US" altLang="ja-JP" dirty="0"/>
              <a:t>TikTok</a:t>
            </a:r>
            <a:r>
              <a:rPr lang="ja-JP" altLang="en-US" dirty="0"/>
              <a:t>：ちょっと冷めた目で見ているが、羨ましさも感じる。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新潟県内の大学で経済学を専攻、コロナ渦で</a:t>
            </a:r>
            <a:r>
              <a:rPr lang="en-US" altLang="ja-JP" dirty="0"/>
              <a:t>40</a:t>
            </a:r>
            <a:r>
              <a:rPr lang="ja-JP" altLang="en-US" dirty="0"/>
              <a:t>社ほど受けるも就活は思うようにいかず、地元に残ることに。</a:t>
            </a:r>
            <a:endParaRPr lang="en-US" altLang="ja-JP" dirty="0"/>
          </a:p>
          <a:p>
            <a:r>
              <a:rPr lang="ja-JP" altLang="en-US" dirty="0"/>
              <a:t>学生時代は推し活のためにマックでバイト。イケメンの先輩と出会い、家に入り浸るようになり怠惰な大学</a:t>
            </a:r>
            <a:r>
              <a:rPr lang="en-US" altLang="ja-JP" dirty="0"/>
              <a:t>1</a:t>
            </a:r>
            <a:r>
              <a:rPr lang="ja-JP" altLang="en-US" dirty="0"/>
              <a:t>年生を過ごし、親から叱られる。心を入れ替えて、将来について考えるようになる。</a:t>
            </a:r>
            <a:endParaRPr lang="en-US" altLang="ja-JP" dirty="0"/>
          </a:p>
          <a:p>
            <a:endParaRPr lang="en-US" altLang="ja-JP" dirty="0"/>
          </a:p>
          <a:p>
            <a:r>
              <a:rPr lang="ja-JP" altLang="en-US" dirty="0"/>
              <a:t>生活：早朝</a:t>
            </a:r>
            <a:r>
              <a:rPr lang="en-US" altLang="ja-JP" dirty="0"/>
              <a:t>5</a:t>
            </a:r>
            <a:r>
              <a:rPr lang="ja-JP" altLang="en-US" dirty="0"/>
              <a:t>時に起床、日没まで農作業。帰宅後は</a:t>
            </a:r>
            <a:r>
              <a:rPr lang="en-US" altLang="ja-JP" dirty="0"/>
              <a:t>YouTube</a:t>
            </a:r>
            <a:r>
              <a:rPr lang="ja-JP" altLang="en-US" dirty="0"/>
              <a:t>などの娯楽に時間を費やす。</a:t>
            </a:r>
            <a:endParaRPr lang="en-US" altLang="ja-JP" dirty="0"/>
          </a:p>
          <a:p>
            <a:r>
              <a:rPr lang="ja-JP" altLang="en-US" dirty="0"/>
              <a:t>休みの多い冬場は、推し活に力を入れている。遠征で東京に行く。</a:t>
            </a:r>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氏名：魚沼 ひかり</a:t>
            </a:r>
            <a:endParaRPr lang="en-US" altLang="ja-JP" dirty="0"/>
          </a:p>
          <a:p>
            <a:r>
              <a:rPr lang="ja-JP" altLang="en-US" dirty="0"/>
              <a:t>年齢：</a:t>
            </a:r>
            <a:r>
              <a:rPr lang="en-US" altLang="ja-JP" dirty="0"/>
              <a:t>26</a:t>
            </a:r>
          </a:p>
          <a:p>
            <a:r>
              <a:rPr lang="ja-JP" altLang="en-US" dirty="0"/>
              <a:t>職業：農家（米）</a:t>
            </a:r>
            <a:endParaRPr lang="en-US" altLang="ja-JP" dirty="0"/>
          </a:p>
          <a:p>
            <a:r>
              <a:rPr lang="ja-JP" altLang="en-US" dirty="0"/>
              <a:t>収入：</a:t>
            </a:r>
            <a:r>
              <a:rPr lang="en-US" altLang="ja-JP" dirty="0"/>
              <a:t>300</a:t>
            </a:r>
            <a:r>
              <a:rPr lang="ja-JP" altLang="en-US" dirty="0"/>
              <a:t>万</a:t>
            </a:r>
            <a:endParaRPr lang="en-US" altLang="ja-JP" dirty="0"/>
          </a:p>
          <a:p>
            <a:r>
              <a:rPr lang="ja-JP" altLang="en-US" dirty="0"/>
              <a:t>学歴：大卒</a:t>
            </a:r>
            <a:endParaRPr lang="en-US" altLang="ja-JP" dirty="0"/>
          </a:p>
          <a:p>
            <a:r>
              <a:rPr lang="ja-JP" altLang="en-US" dirty="0"/>
              <a:t>出生：新潟県</a:t>
            </a:r>
            <a:endParaRPr lang="en-US" altLang="ja-JP" dirty="0"/>
          </a:p>
          <a:p>
            <a:r>
              <a:rPr lang="ja-JP" altLang="en-US" dirty="0"/>
              <a:t>家族：両親と実家暮らし（長女）</a:t>
            </a:r>
            <a:endParaRPr lang="en-US" altLang="ja-JP" dirty="0"/>
          </a:p>
          <a:p>
            <a:r>
              <a:rPr lang="ja-JP" altLang="en-US" dirty="0"/>
              <a:t>特徴：まじめな性格。友達はみな上京。未婚。彼氏募集中。田舎ゆえに知り合いばっかり。</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（友達</a:t>
            </a:r>
            <a:r>
              <a:rPr lang="en-US" altLang="ja-JP" dirty="0"/>
              <a:t>200</a:t>
            </a:r>
            <a:r>
              <a:rPr lang="ja-JP" altLang="en-US" dirty="0"/>
              <a:t>人程度）</a:t>
            </a:r>
            <a:endParaRPr lang="en-US" altLang="ja-JP" dirty="0"/>
          </a:p>
          <a:p>
            <a:r>
              <a:rPr lang="en-US" altLang="ja-JP" dirty="0"/>
              <a:t>Instagram</a:t>
            </a:r>
            <a:r>
              <a:rPr lang="ja-JP" altLang="en-US" dirty="0"/>
              <a:t>（農家ライフを投稿）</a:t>
            </a:r>
            <a:endParaRPr lang="en-US" altLang="ja-JP" dirty="0"/>
          </a:p>
          <a:p>
            <a:r>
              <a:rPr lang="en-US" altLang="ja-JP" dirty="0"/>
              <a:t>Twitter</a:t>
            </a:r>
            <a:r>
              <a:rPr lang="ja-JP" altLang="en-US" dirty="0"/>
              <a:t>（見る専、嵐の櫻井君推し）</a:t>
            </a:r>
            <a:endParaRPr lang="en-US" altLang="ja-JP" dirty="0"/>
          </a:p>
          <a:p>
            <a:r>
              <a:rPr lang="en-US" altLang="ja-JP" dirty="0"/>
              <a:t>TikTok</a:t>
            </a:r>
            <a:r>
              <a:rPr lang="ja-JP" altLang="en-US" dirty="0"/>
              <a:t>（コスメ、モーニングルーティーン、ファッションなどを見る）</a:t>
            </a:r>
            <a:endParaRPr lang="en-US" altLang="ja-JP" dirty="0"/>
          </a:p>
          <a:p>
            <a:r>
              <a:rPr lang="en-US" altLang="ja-JP" dirty="0"/>
              <a:t>Facebook</a:t>
            </a:r>
            <a:r>
              <a:rPr lang="ja-JP" altLang="en-US" dirty="0"/>
              <a:t>はやったことない</a:t>
            </a:r>
            <a:endParaRPr lang="en-US" altLang="ja-JP" dirty="0"/>
          </a:p>
          <a:p>
            <a:r>
              <a:rPr lang="en-US" altLang="ja-JP" dirty="0"/>
              <a:t>YouTube</a:t>
            </a:r>
            <a:r>
              <a:rPr lang="ja-JP" altLang="en-US" dirty="0"/>
              <a:t>（嵐のライブ、農業系ライフハック、料理系、恋愛系動画）</a:t>
            </a:r>
            <a:endParaRPr lang="en-US" altLang="ja-JP" dirty="0"/>
          </a:p>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normAutofit lnSpcReduction="10000"/>
          </a:bodyPr>
          <a:lstStyle/>
          <a:p>
            <a:r>
              <a:rPr lang="ja-JP" altLang="en-US" dirty="0"/>
              <a:t>不満：同世代とのかかわりが少なく、出会いもない。</a:t>
            </a:r>
            <a:endParaRPr lang="en-US" altLang="ja-JP" dirty="0"/>
          </a:p>
          <a:p>
            <a:r>
              <a:rPr lang="ja-JP" altLang="en-US" dirty="0"/>
              <a:t>親の手伝いをして米農家を続けていていいのだろうか？</a:t>
            </a:r>
            <a:endParaRPr lang="en-US" altLang="ja-JP" dirty="0"/>
          </a:p>
          <a:p>
            <a:r>
              <a:rPr lang="ja-JP" altLang="en-US" dirty="0"/>
              <a:t>時間と手間に対して収入が見合っていない。</a:t>
            </a:r>
            <a:endParaRPr lang="en-US" altLang="ja-JP" dirty="0"/>
          </a:p>
          <a:p>
            <a:r>
              <a:rPr lang="ja-JP" altLang="en-US" dirty="0"/>
              <a:t>私も友達のように上京して、やりたいことをやりたい。</a:t>
            </a:r>
            <a:endParaRPr lang="en-US" altLang="ja-JP" dirty="0"/>
          </a:p>
          <a:p>
            <a:r>
              <a:rPr lang="ja-JP" altLang="en-US" dirty="0"/>
              <a:t>最近ストレスから便秘気味である。</a:t>
            </a:r>
            <a:endParaRPr lang="en-US" altLang="ja-JP" dirty="0"/>
          </a:p>
          <a:p>
            <a:endParaRPr lang="en-US" altLang="ja-JP" dirty="0"/>
          </a:p>
          <a:p>
            <a:r>
              <a:rPr lang="ja-JP" altLang="en-US" dirty="0"/>
              <a:t>満足：米の値段高騰に対して有利な立場にいること。</a:t>
            </a:r>
            <a:endParaRPr lang="en-US" altLang="ja-JP" dirty="0"/>
          </a:p>
          <a:p>
            <a:r>
              <a:rPr lang="ja-JP" altLang="en-US" dirty="0"/>
              <a:t>田舎特有の物々交換、農家同士の繋がりが充実していること。</a:t>
            </a:r>
            <a:endParaRPr lang="en-US" altLang="ja-JP" dirty="0"/>
          </a:p>
          <a:p>
            <a:endParaRPr lang="en-US" altLang="ja-JP" dirty="0"/>
          </a:p>
          <a:p>
            <a:r>
              <a:rPr lang="ja-JP" altLang="en-US" dirty="0"/>
              <a:t>欲求：出会いはないが彼氏は欲しいと思っている。</a:t>
            </a:r>
            <a:endParaRPr lang="en-US" altLang="ja-JP" dirty="0"/>
          </a:p>
          <a:p>
            <a:r>
              <a:rPr lang="ja-JP" altLang="en-US" dirty="0"/>
              <a:t>推し活のこともあり、上京したい。</a:t>
            </a:r>
            <a:endParaRPr lang="en-US" altLang="ja-JP" dirty="0"/>
          </a:p>
          <a:p>
            <a:r>
              <a:rPr lang="ja-JP" altLang="en-US" dirty="0"/>
              <a:t>農家はやめて東京でアパレル関係に転職したい。</a:t>
            </a:r>
          </a:p>
        </p:txBody>
      </p:sp>
      <p:pic>
        <p:nvPicPr>
          <p:cNvPr id="2" name="図プレースホルダー 2" descr="窓のそばに座っている女性&#10;&#10;低い精度で自動的に生成された説明">
            <a:extLst>
              <a:ext uri="{FF2B5EF4-FFF2-40B4-BE49-F238E27FC236}">
                <a16:creationId xmlns:a16="http://schemas.microsoft.com/office/drawing/2014/main" id="{24EECCFD-5B92-06CC-058D-6E27F008051A}"/>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a:xfrm>
            <a:off x="515938" y="788988"/>
            <a:ext cx="3125787" cy="2162175"/>
          </a:xfrm>
        </p:spPr>
      </p:pic>
    </p:spTree>
    <p:extLst>
      <p:ext uri="{BB962C8B-B14F-4D97-AF65-F5344CB8AC3E}">
        <p14:creationId xmlns:p14="http://schemas.microsoft.com/office/powerpoint/2010/main" val="7005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16F07-1B62-A106-551F-4FE330118001}"/>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B1608717-5A3C-8079-B81E-526F92E92DC3}"/>
              </a:ext>
            </a:extLst>
          </p:cNvPr>
          <p:cNvSpPr>
            <a:spLocks noGrp="1"/>
          </p:cNvSpPr>
          <p:nvPr>
            <p:ph type="title"/>
          </p:nvPr>
        </p:nvSpPr>
        <p:spPr/>
        <p:txBody>
          <a:bodyPr/>
          <a:lstStyle/>
          <a:p>
            <a:r>
              <a:rPr lang="ja-JP" altLang="en-US" dirty="0"/>
              <a:t> </a:t>
            </a:r>
          </a:p>
        </p:txBody>
      </p:sp>
      <p:sp>
        <p:nvSpPr>
          <p:cNvPr id="9" name="コンテンツ プレースホルダー 8">
            <a:extLst>
              <a:ext uri="{FF2B5EF4-FFF2-40B4-BE49-F238E27FC236}">
                <a16:creationId xmlns:a16="http://schemas.microsoft.com/office/drawing/2014/main" id="{1DD42AF5-60D5-144A-54C6-1958A70B5422}"/>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258915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ACF6E-F0B4-CA13-C687-94274172506A}"/>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2821862A-6086-12E3-0EF9-9A682BFD96F4}"/>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29132BE6-3FBB-F267-AB79-D6E551EBBEC3}"/>
              </a:ext>
            </a:extLst>
          </p:cNvPr>
          <p:cNvSpPr>
            <a:spLocks noGrp="1"/>
          </p:cNvSpPr>
          <p:nvPr>
            <p:ph idx="1"/>
          </p:nvPr>
        </p:nvSpPr>
        <p:spPr/>
        <p:txBody>
          <a:bodyPr/>
          <a:lstStyle/>
          <a:p>
            <a:r>
              <a:rPr lang="ja-JP" altLang="en-US" dirty="0"/>
              <a:t>高校までは名古屋で何不自由なく生活、中</a:t>
            </a:r>
            <a:r>
              <a:rPr lang="en-US" altLang="ja-JP" dirty="0"/>
              <a:t>1</a:t>
            </a:r>
            <a:r>
              <a:rPr lang="ja-JP" altLang="en-US" dirty="0"/>
              <a:t>までピアノを習う。</a:t>
            </a:r>
            <a:endParaRPr lang="en-US" altLang="ja-JP" dirty="0"/>
          </a:p>
          <a:p>
            <a:r>
              <a:rPr lang="ja-JP" altLang="en-US" dirty="0"/>
              <a:t>親に言われて大学進学。趣味である</a:t>
            </a:r>
            <a:r>
              <a:rPr lang="en-US" altLang="ja-JP" dirty="0" err="1"/>
              <a:t>Vtuber</a:t>
            </a:r>
            <a:r>
              <a:rPr lang="ja-JP" altLang="en-US" dirty="0"/>
              <a:t>の推し活が動機となり上京。仕送りで食料を受け取っているが、趣味代を稼ぐためバイトはパチンコ屋、</a:t>
            </a:r>
            <a:r>
              <a:rPr lang="en-US" altLang="ja-JP" dirty="0" err="1"/>
              <a:t>UberEats</a:t>
            </a:r>
            <a:r>
              <a:rPr lang="ja-JP" altLang="en-US" dirty="0"/>
              <a:t>を掛け持ち。</a:t>
            </a:r>
            <a:endParaRPr lang="en-US" altLang="ja-JP" dirty="0"/>
          </a:p>
          <a:p>
            <a:r>
              <a:rPr lang="ja-JP" altLang="en-US" dirty="0"/>
              <a:t>就職後は推し活する時間と体力が無くなってきた。</a:t>
            </a:r>
            <a:endParaRPr lang="en-US" altLang="ja-JP" dirty="0"/>
          </a:p>
          <a:p>
            <a:r>
              <a:rPr lang="ja-JP" altLang="en-US" dirty="0"/>
              <a:t>職場での人間関係は上司とは良好だが、同期とは仕事のみの付き合い。</a:t>
            </a:r>
            <a:endParaRPr lang="en-US" altLang="ja-JP" dirty="0"/>
          </a:p>
          <a:p>
            <a:r>
              <a:rPr lang="ja-JP" altLang="en-US" dirty="0"/>
              <a:t>生活：通勤時間</a:t>
            </a:r>
            <a:r>
              <a:rPr lang="en-US" altLang="ja-JP" dirty="0"/>
              <a:t>40</a:t>
            </a:r>
            <a:r>
              <a:rPr lang="ja-JP" altLang="en-US" dirty="0"/>
              <a:t>分、乗り換え</a:t>
            </a:r>
            <a:r>
              <a:rPr lang="en-US" altLang="ja-JP" dirty="0"/>
              <a:t>2</a:t>
            </a:r>
            <a:r>
              <a:rPr lang="ja-JP" altLang="en-US" dirty="0"/>
              <a:t>回（中野→新宿→渋谷→溝の口）</a:t>
            </a:r>
          </a:p>
        </p:txBody>
      </p:sp>
      <p:sp>
        <p:nvSpPr>
          <p:cNvPr id="8" name="コンテンツ プレースホルダー 7">
            <a:extLst>
              <a:ext uri="{FF2B5EF4-FFF2-40B4-BE49-F238E27FC236}">
                <a16:creationId xmlns:a16="http://schemas.microsoft.com/office/drawing/2014/main" id="{80514DA8-DEC1-A6AB-E9B4-3CE723D6AE99}"/>
              </a:ext>
            </a:extLst>
          </p:cNvPr>
          <p:cNvSpPr>
            <a:spLocks noGrp="1"/>
          </p:cNvSpPr>
          <p:nvPr>
            <p:ph idx="14"/>
          </p:nvPr>
        </p:nvSpPr>
        <p:spPr/>
        <p:txBody>
          <a:bodyPr/>
          <a:lstStyle/>
          <a:p>
            <a:r>
              <a:rPr lang="ja-JP" altLang="en-US" dirty="0"/>
              <a:t>氏名：織田 栄二郎（おだ えいじろう）</a:t>
            </a:r>
            <a:endParaRPr lang="en-US" altLang="ja-JP" dirty="0"/>
          </a:p>
          <a:p>
            <a:r>
              <a:rPr lang="ja-JP" altLang="en-US" dirty="0"/>
              <a:t>年齢：</a:t>
            </a:r>
            <a:r>
              <a:rPr lang="en-US" altLang="ja-JP" dirty="0"/>
              <a:t>24</a:t>
            </a:r>
            <a:r>
              <a:rPr lang="ja-JP" altLang="en-US" dirty="0"/>
              <a:t>歳</a:t>
            </a:r>
            <a:endParaRPr lang="en-US" altLang="ja-JP" dirty="0"/>
          </a:p>
          <a:p>
            <a:r>
              <a:rPr lang="ja-JP" altLang="en-US" dirty="0"/>
              <a:t>職業：</a:t>
            </a:r>
            <a:r>
              <a:rPr lang="en-US" altLang="ja-JP" dirty="0"/>
              <a:t>IT</a:t>
            </a:r>
            <a:r>
              <a:rPr lang="ja-JP" altLang="en-US" dirty="0"/>
              <a:t>系の開発職</a:t>
            </a:r>
            <a:endParaRPr lang="en-US" altLang="ja-JP" dirty="0"/>
          </a:p>
          <a:p>
            <a:r>
              <a:rPr lang="ja-JP" altLang="en-US" dirty="0"/>
              <a:t>収入：</a:t>
            </a:r>
            <a:r>
              <a:rPr lang="en-US" altLang="ja-JP" dirty="0"/>
              <a:t>380</a:t>
            </a:r>
            <a:r>
              <a:rPr lang="ja-JP" altLang="en-US" dirty="0"/>
              <a:t>万</a:t>
            </a:r>
            <a:endParaRPr lang="en-US" altLang="ja-JP" dirty="0"/>
          </a:p>
          <a:p>
            <a:r>
              <a:rPr lang="ja-JP" altLang="en-US" dirty="0"/>
              <a:t>学歴：経済学部の</a:t>
            </a:r>
            <a:r>
              <a:rPr lang="en-US" altLang="ja-JP" dirty="0"/>
              <a:t>4</a:t>
            </a:r>
            <a:r>
              <a:rPr lang="ja-JP" altLang="en-US" dirty="0"/>
              <a:t>大卒</a:t>
            </a:r>
            <a:endParaRPr lang="en-US" altLang="ja-JP" dirty="0"/>
          </a:p>
          <a:p>
            <a:r>
              <a:rPr lang="ja-JP" altLang="en-US" dirty="0"/>
              <a:t>出生：愛知県名古屋市</a:t>
            </a:r>
            <a:endParaRPr lang="en-US" altLang="ja-JP" dirty="0"/>
          </a:p>
          <a:p>
            <a:r>
              <a:rPr lang="ja-JP" altLang="en-US" dirty="0"/>
              <a:t>家族：両親と兄がいる、自分は次男</a:t>
            </a:r>
            <a:endParaRPr lang="en-US" altLang="ja-JP" dirty="0"/>
          </a:p>
          <a:p>
            <a:r>
              <a:rPr lang="ja-JP" altLang="en-US" dirty="0"/>
              <a:t>特徴：陰陽どちらでもない、穏やかな性格。東京の中野でワンルームに一人暮らし。家事はできる。自己啓発本を読む。読書好きの彼女と</a:t>
            </a:r>
            <a:r>
              <a:rPr lang="en-US" altLang="ja-JP" dirty="0"/>
              <a:t>3</a:t>
            </a:r>
            <a:r>
              <a:rPr lang="ja-JP" altLang="en-US" dirty="0"/>
              <a:t>年程度交際している。上辺の付き合いは得意なため世渡り上手。優柔不断</a:t>
            </a:r>
          </a:p>
        </p:txBody>
      </p:sp>
      <p:sp>
        <p:nvSpPr>
          <p:cNvPr id="9" name="コンテンツ プレースホルダー 8">
            <a:extLst>
              <a:ext uri="{FF2B5EF4-FFF2-40B4-BE49-F238E27FC236}">
                <a16:creationId xmlns:a16="http://schemas.microsoft.com/office/drawing/2014/main" id="{E771CD44-1004-F970-B609-55680AF36AFE}"/>
              </a:ext>
            </a:extLst>
          </p:cNvPr>
          <p:cNvSpPr>
            <a:spLocks noGrp="1"/>
          </p:cNvSpPr>
          <p:nvPr>
            <p:ph idx="15"/>
          </p:nvPr>
        </p:nvSpPr>
        <p:spPr/>
        <p:txBody>
          <a:bodyPr/>
          <a:lstStyle/>
          <a:p>
            <a:r>
              <a:rPr lang="en-US" altLang="ja-JP" dirty="0"/>
              <a:t>LINE</a:t>
            </a:r>
            <a:r>
              <a:rPr lang="ja-JP" altLang="en-US" dirty="0"/>
              <a:t>（友達</a:t>
            </a:r>
            <a:r>
              <a:rPr lang="en-US" altLang="ja-JP" dirty="0"/>
              <a:t>200</a:t>
            </a:r>
            <a:r>
              <a:rPr lang="ja-JP" altLang="en-US" dirty="0"/>
              <a:t>人程度（いるだけ））</a:t>
            </a:r>
            <a:endParaRPr lang="en-US" altLang="ja-JP" dirty="0"/>
          </a:p>
          <a:p>
            <a:r>
              <a:rPr lang="en-US" altLang="ja-JP" dirty="0"/>
              <a:t>Instagram</a:t>
            </a:r>
            <a:r>
              <a:rPr lang="ja-JP" altLang="en-US" dirty="0"/>
              <a:t>（見る専、投資家や社長の投稿を見る）</a:t>
            </a:r>
            <a:endParaRPr lang="en-US" altLang="ja-JP" dirty="0"/>
          </a:p>
          <a:p>
            <a:r>
              <a:rPr lang="en-US" altLang="ja-JP" dirty="0"/>
              <a:t>Twitter</a:t>
            </a:r>
            <a:r>
              <a:rPr lang="ja-JP" altLang="en-US" dirty="0"/>
              <a:t>（複数垢持ち、キャラクターのイラストを投稿）</a:t>
            </a:r>
            <a:endParaRPr lang="en-US" altLang="ja-JP" dirty="0"/>
          </a:p>
          <a:p>
            <a:r>
              <a:rPr lang="en-US" altLang="ja-JP" dirty="0"/>
              <a:t>TikTok</a:t>
            </a:r>
            <a:r>
              <a:rPr lang="ja-JP" altLang="en-US" dirty="0"/>
              <a:t>（やってない）</a:t>
            </a:r>
            <a:endParaRPr lang="en-US" altLang="ja-JP" dirty="0"/>
          </a:p>
          <a:p>
            <a:r>
              <a:rPr lang="en-US" altLang="ja-JP" dirty="0"/>
              <a:t>Facebook</a:t>
            </a:r>
            <a:r>
              <a:rPr lang="ja-JP" altLang="en-US" dirty="0"/>
              <a:t>（やってない）</a:t>
            </a:r>
            <a:endParaRPr lang="en-US" altLang="ja-JP" dirty="0"/>
          </a:p>
          <a:p>
            <a:r>
              <a:rPr lang="en-US" altLang="ja-JP" dirty="0"/>
              <a:t>YouTube</a:t>
            </a:r>
            <a:r>
              <a:rPr lang="ja-JP" altLang="en-US" dirty="0"/>
              <a:t>（投資系の動画、ホリエモン、にじさんじ</a:t>
            </a:r>
            <a:r>
              <a:rPr lang="en-US" altLang="ja-JP" dirty="0" err="1"/>
              <a:t>Vtuber</a:t>
            </a:r>
            <a:r>
              <a:rPr lang="ja-JP" altLang="en-US" dirty="0"/>
              <a:t>葛葉、笹木咲）</a:t>
            </a:r>
            <a:endParaRPr lang="en-US" altLang="ja-JP" dirty="0"/>
          </a:p>
          <a:p>
            <a:endParaRPr lang="ja-JP" altLang="en-US" dirty="0"/>
          </a:p>
        </p:txBody>
      </p:sp>
      <p:sp>
        <p:nvSpPr>
          <p:cNvPr id="10" name="コンテンツ プレースホルダー 9">
            <a:extLst>
              <a:ext uri="{FF2B5EF4-FFF2-40B4-BE49-F238E27FC236}">
                <a16:creationId xmlns:a16="http://schemas.microsoft.com/office/drawing/2014/main" id="{741F0712-DF53-2D92-63A2-44745E612601}"/>
              </a:ext>
            </a:extLst>
          </p:cNvPr>
          <p:cNvSpPr>
            <a:spLocks noGrp="1"/>
          </p:cNvSpPr>
          <p:nvPr>
            <p:ph idx="16"/>
          </p:nvPr>
        </p:nvSpPr>
        <p:spPr/>
        <p:txBody>
          <a:bodyPr/>
          <a:lstStyle/>
          <a:p>
            <a:r>
              <a:rPr lang="ja-JP" altLang="en-US" dirty="0"/>
              <a:t>満足：一人暮らしに慣れてきて自炊の腕が上がった。年齢にしては稼いでいるほうであるという優越感。貯金は</a:t>
            </a:r>
            <a:r>
              <a:rPr lang="en-US" altLang="ja-JP" dirty="0"/>
              <a:t>120</a:t>
            </a:r>
            <a:r>
              <a:rPr lang="ja-JP" altLang="en-US" dirty="0"/>
              <a:t>万程度ある。</a:t>
            </a:r>
            <a:endParaRPr lang="en-US" altLang="ja-JP" dirty="0"/>
          </a:p>
          <a:p>
            <a:endParaRPr lang="en-US" altLang="ja-JP" dirty="0"/>
          </a:p>
          <a:p>
            <a:r>
              <a:rPr lang="ja-JP" altLang="en-US" dirty="0"/>
              <a:t>不満：キッチンが狭い。仕事で使うプログラミングの知識が浅い。大学卒業後にもつながっている親友がいない。人脈が狭い。彼女ともうまくいっているわけではない。金の使い道がない。飲み会が多くてお腹を下している。そもそも弱い。</a:t>
            </a:r>
            <a:endParaRPr lang="en-US" altLang="ja-JP" dirty="0"/>
          </a:p>
          <a:p>
            <a:endParaRPr lang="en-US" altLang="ja-JP" dirty="0"/>
          </a:p>
          <a:p>
            <a:r>
              <a:rPr lang="ja-JP" altLang="en-US" dirty="0"/>
              <a:t>欲求：同棲には懐疑的だが広い家には引っ越したい。</a:t>
            </a:r>
            <a:endParaRPr lang="en-US" altLang="ja-JP" dirty="0"/>
          </a:p>
          <a:p>
            <a:r>
              <a:rPr lang="ja-JP" altLang="en-US" dirty="0"/>
              <a:t>今の彼女とではないが結婚は世間体的にしたい（子供は不要）。</a:t>
            </a:r>
            <a:endParaRPr lang="en-US" altLang="ja-JP" dirty="0"/>
          </a:p>
          <a:p>
            <a:r>
              <a:rPr lang="ja-JP" altLang="en-US" dirty="0"/>
              <a:t>株の勉強をして投資を始めたい。</a:t>
            </a:r>
          </a:p>
        </p:txBody>
      </p:sp>
      <p:pic>
        <p:nvPicPr>
          <p:cNvPr id="11" name="図プレースホルダー 10" descr="草の上に立っている男性&#10;&#10;AI 生成コンテンツは誤りを含む可能性があります。">
            <a:extLst>
              <a:ext uri="{FF2B5EF4-FFF2-40B4-BE49-F238E27FC236}">
                <a16:creationId xmlns:a16="http://schemas.microsoft.com/office/drawing/2014/main" id="{B293FA4A-D834-53A8-6BC6-A61002EE7D57}"/>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905" r="19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3" name="AutoShape 4">
            <a:extLst>
              <a:ext uri="{FF2B5EF4-FFF2-40B4-BE49-F238E27FC236}">
                <a16:creationId xmlns:a16="http://schemas.microsoft.com/office/drawing/2014/main" id="{8CC528D8-A4C2-F0D0-F63D-FD9779A465DF}"/>
              </a:ext>
            </a:extLst>
          </p:cNvPr>
          <p:cNvSpPr>
            <a:spLocks noChangeAspect="1" noChangeArrowheads="1"/>
          </p:cNvSpPr>
          <p:nvPr/>
        </p:nvSpPr>
        <p:spPr bwMode="auto">
          <a:xfrm>
            <a:off x="79461" y="264615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317776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33DF2-62D3-AE1A-E4EC-6EF637871EAB}"/>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6CAA735D-B5EB-02A8-2F88-5736CB440E73}"/>
              </a:ext>
            </a:extLst>
          </p:cNvPr>
          <p:cNvSpPr>
            <a:spLocks noGrp="1"/>
          </p:cNvSpPr>
          <p:nvPr>
            <p:ph type="title"/>
          </p:nvPr>
        </p:nvSpPr>
        <p:spPr/>
        <p:txBody>
          <a:bodyPr/>
          <a:lstStyle/>
          <a:p>
            <a:endParaRPr lang="ja-JP" altLang="en-US" dirty="0"/>
          </a:p>
        </p:txBody>
      </p:sp>
      <p:sp>
        <p:nvSpPr>
          <p:cNvPr id="6" name="コンテンツ プレースホルダー 5">
            <a:extLst>
              <a:ext uri="{FF2B5EF4-FFF2-40B4-BE49-F238E27FC236}">
                <a16:creationId xmlns:a16="http://schemas.microsoft.com/office/drawing/2014/main" id="{A8D5669F-0187-8DF8-1766-CFAE01598371}"/>
              </a:ext>
            </a:extLst>
          </p:cNvPr>
          <p:cNvSpPr>
            <a:spLocks noGrp="1"/>
          </p:cNvSpPr>
          <p:nvPr>
            <p:ph idx="1"/>
          </p:nvPr>
        </p:nvSpPr>
        <p:spPr/>
        <p:txBody>
          <a:bodyPr/>
          <a:lstStyle/>
          <a:p>
            <a:r>
              <a:rPr lang="ja-JP" altLang="en-US" dirty="0"/>
              <a:t>生まれから中学生までは山梨県甲府市。高校生活をイタリアで過ごす。大学は東京の帝京平成大学の経営学科。新卒から</a:t>
            </a:r>
            <a:r>
              <a:rPr lang="en-US" altLang="ja-JP" dirty="0"/>
              <a:t>32</a:t>
            </a:r>
            <a:r>
              <a:rPr lang="ja-JP" altLang="en-US" dirty="0"/>
              <a:t>歳までは東京のランボルギーニのディーラーに勤めていたが一念発起して、かねてからの夢であったカフェを開業。</a:t>
            </a:r>
            <a:r>
              <a:rPr lang="en-US" altLang="ja-JP" dirty="0"/>
              <a:t>35</a:t>
            </a:r>
            <a:r>
              <a:rPr lang="ja-JP" altLang="en-US" dirty="0"/>
              <a:t>歳で</a:t>
            </a:r>
            <a:r>
              <a:rPr lang="en-US" altLang="ja-JP" dirty="0"/>
              <a:t>3</a:t>
            </a:r>
            <a:r>
              <a:rPr lang="ja-JP" altLang="en-US" dirty="0"/>
              <a:t>歳下の看護師（カフェの常連）と結婚。</a:t>
            </a:r>
            <a:r>
              <a:rPr lang="en-US" altLang="ja-JP" dirty="0"/>
              <a:t>2</a:t>
            </a:r>
            <a:r>
              <a:rPr lang="ja-JP" altLang="en-US" dirty="0"/>
              <a:t>年後にゴールデンレトリバーのカプチーノちゃん（♀）を飼い始め、看板娘として活躍している。知り合いや親せきの子供（大学生）を従業員として</a:t>
            </a:r>
            <a:r>
              <a:rPr lang="en-US" altLang="ja-JP" dirty="0"/>
              <a:t>3</a:t>
            </a:r>
            <a:r>
              <a:rPr lang="ja-JP" altLang="en-US" dirty="0"/>
              <a:t>人雇い始める。シフトや納税関係などの事務作業が増えてきたため妻が</a:t>
            </a:r>
            <a:r>
              <a:rPr lang="en-US" altLang="ja-JP" dirty="0"/>
              <a:t>40</a:t>
            </a:r>
            <a:r>
              <a:rPr lang="ja-JP" altLang="en-US" dirty="0"/>
              <a:t>の時にカフェを手伝い始める。</a:t>
            </a:r>
            <a:endParaRPr lang="en-US" altLang="ja-JP" dirty="0"/>
          </a:p>
          <a:p>
            <a:r>
              <a:rPr lang="ja-JP" altLang="en-US" dirty="0"/>
              <a:t>通勤時間は車で</a:t>
            </a:r>
            <a:r>
              <a:rPr lang="en-US" altLang="ja-JP" dirty="0"/>
              <a:t>20</a:t>
            </a:r>
            <a:r>
              <a:rPr lang="ja-JP" altLang="en-US" dirty="0"/>
              <a:t>分程度。</a:t>
            </a:r>
            <a:endParaRPr lang="en-US" altLang="ja-JP" dirty="0"/>
          </a:p>
          <a:p>
            <a:r>
              <a:rPr lang="ja-JP" altLang="en-US" dirty="0"/>
              <a:t>カフェのメニューはコーヒーと、旬のフルーツを使ったケーキとスコーンとワッフル。</a:t>
            </a:r>
            <a:endParaRPr lang="en-US" altLang="ja-JP" dirty="0"/>
          </a:p>
        </p:txBody>
      </p:sp>
      <p:sp>
        <p:nvSpPr>
          <p:cNvPr id="7" name="図プレースホルダー 6">
            <a:extLst>
              <a:ext uri="{FF2B5EF4-FFF2-40B4-BE49-F238E27FC236}">
                <a16:creationId xmlns:a16="http://schemas.microsoft.com/office/drawing/2014/main" id="{97C516F7-0C35-409D-88D0-7ADFBD40AE8C}"/>
              </a:ext>
            </a:extLst>
          </p:cNvPr>
          <p:cNvSpPr>
            <a:spLocks noGrp="1"/>
          </p:cNvSpPr>
          <p:nvPr>
            <p:ph type="pic" idx="13"/>
          </p:nvPr>
        </p:nvSpPr>
        <p:spPr/>
        <p:txBody>
          <a:bodyPr/>
          <a:lstStyle/>
          <a:p>
            <a:endParaRPr lang="ja-JP" altLang="en-US" dirty="0"/>
          </a:p>
        </p:txBody>
      </p:sp>
      <p:sp>
        <p:nvSpPr>
          <p:cNvPr id="8" name="コンテンツ プレースホルダー 7">
            <a:extLst>
              <a:ext uri="{FF2B5EF4-FFF2-40B4-BE49-F238E27FC236}">
                <a16:creationId xmlns:a16="http://schemas.microsoft.com/office/drawing/2014/main" id="{D6CF1816-8C5C-9B76-BBFF-7118E3FCDDAD}"/>
              </a:ext>
            </a:extLst>
          </p:cNvPr>
          <p:cNvSpPr>
            <a:spLocks noGrp="1"/>
          </p:cNvSpPr>
          <p:nvPr>
            <p:ph idx="14"/>
          </p:nvPr>
        </p:nvSpPr>
        <p:spPr/>
        <p:txBody>
          <a:bodyPr/>
          <a:lstStyle/>
          <a:p>
            <a:r>
              <a:rPr lang="ja-JP" altLang="en-US" dirty="0"/>
              <a:t>氏名：黒澤 譲司（くろさわ じょうじ）</a:t>
            </a:r>
            <a:endParaRPr lang="en-US" altLang="ja-JP" dirty="0"/>
          </a:p>
          <a:p>
            <a:r>
              <a:rPr lang="ja-JP" altLang="en-US" dirty="0"/>
              <a:t>年齢：</a:t>
            </a:r>
            <a:r>
              <a:rPr lang="en-US" altLang="ja-JP" dirty="0"/>
              <a:t>52</a:t>
            </a:r>
            <a:r>
              <a:rPr lang="ja-JP" altLang="en-US" dirty="0"/>
              <a:t>歳</a:t>
            </a:r>
            <a:endParaRPr lang="en-US" altLang="ja-JP" dirty="0"/>
          </a:p>
          <a:p>
            <a:r>
              <a:rPr lang="ja-JP" altLang="en-US" dirty="0"/>
              <a:t>職業：山梨県内カフェの店長（席程度）</a:t>
            </a:r>
            <a:endParaRPr lang="en-US" altLang="ja-JP" dirty="0"/>
          </a:p>
          <a:p>
            <a:r>
              <a:rPr lang="ja-JP" altLang="en-US" dirty="0"/>
              <a:t>年収：～</a:t>
            </a:r>
            <a:r>
              <a:rPr lang="en-US" altLang="ja-JP" dirty="0"/>
              <a:t>400</a:t>
            </a:r>
            <a:r>
              <a:rPr lang="ja-JP" altLang="en-US" dirty="0"/>
              <a:t>万～</a:t>
            </a:r>
            <a:endParaRPr lang="en-US" altLang="ja-JP" dirty="0"/>
          </a:p>
          <a:p>
            <a:r>
              <a:rPr lang="ja-JP" altLang="en-US" dirty="0"/>
              <a:t>学歴：経営学科の</a:t>
            </a:r>
            <a:r>
              <a:rPr lang="en-US" altLang="ja-JP" dirty="0"/>
              <a:t>4</a:t>
            </a:r>
            <a:r>
              <a:rPr lang="ja-JP" altLang="en-US" dirty="0"/>
              <a:t>大卒</a:t>
            </a:r>
            <a:endParaRPr lang="en-US" altLang="ja-JP" dirty="0"/>
          </a:p>
          <a:p>
            <a:r>
              <a:rPr lang="ja-JP" altLang="en-US" dirty="0"/>
              <a:t>出生：山梨県</a:t>
            </a:r>
            <a:endParaRPr lang="en-US" altLang="ja-JP" dirty="0"/>
          </a:p>
          <a:p>
            <a:r>
              <a:rPr lang="ja-JP" altLang="en-US" dirty="0"/>
              <a:t>家族：妻と</a:t>
            </a:r>
            <a:r>
              <a:rPr lang="en-US" altLang="ja-JP" dirty="0"/>
              <a:t>2</a:t>
            </a:r>
            <a:r>
              <a:rPr lang="ja-JP" altLang="en-US" dirty="0"/>
              <a:t>人暮らし</a:t>
            </a:r>
            <a:endParaRPr lang="en-US" altLang="ja-JP" dirty="0"/>
          </a:p>
          <a:p>
            <a:r>
              <a:rPr lang="ja-JP" altLang="en-US" dirty="0"/>
              <a:t>特徴：黒字、生活は安定している。家族想いで休日は可能な限り家族の時間にしている。趣味はアンティークや食器集め。</a:t>
            </a:r>
            <a:endParaRPr lang="en-US" altLang="ja-JP" dirty="0"/>
          </a:p>
          <a:p>
            <a:r>
              <a:rPr lang="ja-JP" altLang="en-US" dirty="0"/>
              <a:t>営業時間は</a:t>
            </a:r>
            <a:r>
              <a:rPr lang="en-US" altLang="ja-JP" dirty="0"/>
              <a:t>10</a:t>
            </a:r>
            <a:r>
              <a:rPr lang="ja-JP" altLang="en-US" dirty="0"/>
              <a:t>～</a:t>
            </a:r>
            <a:r>
              <a:rPr lang="en-US" altLang="ja-JP" dirty="0"/>
              <a:t>19</a:t>
            </a:r>
            <a:r>
              <a:rPr lang="ja-JP" altLang="en-US" dirty="0"/>
              <a:t>時。</a:t>
            </a:r>
          </a:p>
        </p:txBody>
      </p:sp>
      <p:sp>
        <p:nvSpPr>
          <p:cNvPr id="9" name="コンテンツ プレースホルダー 8">
            <a:extLst>
              <a:ext uri="{FF2B5EF4-FFF2-40B4-BE49-F238E27FC236}">
                <a16:creationId xmlns:a16="http://schemas.microsoft.com/office/drawing/2014/main" id="{3CE9FAFF-19FB-97AB-F073-722B5A9A38F9}"/>
              </a:ext>
            </a:extLst>
          </p:cNvPr>
          <p:cNvSpPr>
            <a:spLocks noGrp="1"/>
          </p:cNvSpPr>
          <p:nvPr>
            <p:ph idx="15"/>
          </p:nvPr>
        </p:nvSpPr>
        <p:spPr/>
        <p:txBody>
          <a:bodyPr/>
          <a:lstStyle/>
          <a:p>
            <a:r>
              <a:rPr lang="en-US" altLang="ja-JP" dirty="0"/>
              <a:t>LINE</a:t>
            </a:r>
            <a:r>
              <a:rPr lang="ja-JP" altLang="en-US" dirty="0"/>
              <a:t>：友達</a:t>
            </a:r>
            <a:r>
              <a:rPr lang="en-US" altLang="ja-JP" dirty="0"/>
              <a:t>80</a:t>
            </a:r>
            <a:r>
              <a:rPr lang="ja-JP" altLang="en-US" dirty="0"/>
              <a:t>人程度</a:t>
            </a:r>
            <a:endParaRPr lang="en-US" altLang="ja-JP" dirty="0"/>
          </a:p>
          <a:p>
            <a:r>
              <a:rPr lang="en-US" altLang="ja-JP" dirty="0"/>
              <a:t>Twitter</a:t>
            </a:r>
            <a:r>
              <a:rPr lang="ja-JP" altLang="en-US" dirty="0"/>
              <a:t>：カフェの宣伝用</a:t>
            </a:r>
            <a:endParaRPr lang="en-US" altLang="ja-JP" dirty="0"/>
          </a:p>
          <a:p>
            <a:r>
              <a:rPr lang="en-US" altLang="ja-JP" dirty="0"/>
              <a:t>Instagram</a:t>
            </a:r>
            <a:r>
              <a:rPr lang="ja-JP" altLang="en-US" dirty="0"/>
              <a:t>：カフェの宣伝用</a:t>
            </a:r>
            <a:endParaRPr lang="en-US" altLang="ja-JP" dirty="0"/>
          </a:p>
          <a:p>
            <a:r>
              <a:rPr lang="en-US" altLang="ja-JP" dirty="0"/>
              <a:t>Facebook</a:t>
            </a:r>
            <a:r>
              <a:rPr lang="ja-JP" altLang="en-US" dirty="0"/>
              <a:t>：最近は触っていない</a:t>
            </a:r>
            <a:endParaRPr lang="en-US" altLang="ja-JP" dirty="0"/>
          </a:p>
          <a:p>
            <a:r>
              <a:rPr lang="en-US" altLang="ja-JP" dirty="0"/>
              <a:t>TikTok</a:t>
            </a:r>
            <a:r>
              <a:rPr lang="ja-JP" altLang="en-US" dirty="0"/>
              <a:t>：バイトにやらせる</a:t>
            </a:r>
            <a:endParaRPr lang="en-US" altLang="ja-JP" dirty="0"/>
          </a:p>
          <a:p>
            <a:r>
              <a:rPr lang="en-US" altLang="ja-JP" dirty="0"/>
              <a:t>YouTube</a:t>
            </a:r>
            <a:r>
              <a:rPr lang="ja-JP" altLang="en-US" dirty="0"/>
              <a:t>：車関係、アンティーク関係の動画を見ている</a:t>
            </a:r>
          </a:p>
        </p:txBody>
      </p:sp>
      <p:sp>
        <p:nvSpPr>
          <p:cNvPr id="10" name="コンテンツ プレースホルダー 9">
            <a:extLst>
              <a:ext uri="{FF2B5EF4-FFF2-40B4-BE49-F238E27FC236}">
                <a16:creationId xmlns:a16="http://schemas.microsoft.com/office/drawing/2014/main" id="{8FBCC02B-1CC0-E709-6320-B7C1BA5FAF2D}"/>
              </a:ext>
            </a:extLst>
          </p:cNvPr>
          <p:cNvSpPr>
            <a:spLocks noGrp="1"/>
          </p:cNvSpPr>
          <p:nvPr>
            <p:ph idx="16"/>
          </p:nvPr>
        </p:nvSpPr>
        <p:spPr/>
        <p:txBody>
          <a:bodyPr/>
          <a:lstStyle/>
          <a:p>
            <a:r>
              <a:rPr lang="ja-JP" altLang="en-US" dirty="0"/>
              <a:t>満足：カフェの売り上げの調子がいい。家族仲も良好。</a:t>
            </a:r>
            <a:endParaRPr lang="en-US" altLang="ja-JP" dirty="0"/>
          </a:p>
          <a:p>
            <a:endParaRPr lang="en-US" altLang="ja-JP" dirty="0"/>
          </a:p>
          <a:p>
            <a:r>
              <a:rPr lang="ja-JP" altLang="en-US" dirty="0"/>
              <a:t>不満：休みが少ない。水曜日と土曜日の午前中しかない。シフトを組むのが大変。メニュー開発も大変。</a:t>
            </a:r>
            <a:r>
              <a:rPr lang="en-US" altLang="ja-JP" dirty="0"/>
              <a:t>PC</a:t>
            </a:r>
            <a:r>
              <a:rPr lang="ja-JP" altLang="en-US" dirty="0"/>
              <a:t>を用いた事務作業が苦手。建物と設備の老朽化が気になる。</a:t>
            </a:r>
            <a:endParaRPr lang="en-US" altLang="ja-JP" dirty="0"/>
          </a:p>
          <a:p>
            <a:endParaRPr lang="en-US" altLang="ja-JP" dirty="0"/>
          </a:p>
          <a:p>
            <a:r>
              <a:rPr lang="ja-JP" altLang="en-US" dirty="0"/>
              <a:t>欲求：休みが欲しい。事務作業が得意な人材が欲しい。バイトを増やしたい。</a:t>
            </a:r>
          </a:p>
        </p:txBody>
      </p:sp>
      <p:pic>
        <p:nvPicPr>
          <p:cNvPr id="1029" name="Picture 5">
            <a:extLst>
              <a:ext uri="{FF2B5EF4-FFF2-40B4-BE49-F238E27FC236}">
                <a16:creationId xmlns:a16="http://schemas.microsoft.com/office/drawing/2014/main" id="{F35AD1EF-2929-97B3-68D4-59A338E87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894" y="580447"/>
            <a:ext cx="1975312" cy="246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449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D6804-D5E5-5152-07F3-618B85C482B3}"/>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8EBA508E-B288-CA5A-1FB4-98BA3E5E7B5D}"/>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14EBDD9A-3F4E-A21E-2BC6-D1EC38122446}"/>
              </a:ext>
            </a:extLst>
          </p:cNvPr>
          <p:cNvSpPr>
            <a:spLocks noGrp="1"/>
          </p:cNvSpPr>
          <p:nvPr>
            <p:ph idx="1"/>
          </p:nvPr>
        </p:nvSpPr>
        <p:spPr/>
        <p:txBody>
          <a:bodyPr/>
          <a:lstStyle/>
          <a:p>
            <a:endParaRPr lang="ja-JP" altLang="en-US" dirty="0"/>
          </a:p>
        </p:txBody>
      </p:sp>
      <p:sp>
        <p:nvSpPr>
          <p:cNvPr id="7" name="図プレースホルダー 6">
            <a:extLst>
              <a:ext uri="{FF2B5EF4-FFF2-40B4-BE49-F238E27FC236}">
                <a16:creationId xmlns:a16="http://schemas.microsoft.com/office/drawing/2014/main" id="{75CDE4B8-5B02-A8A5-9B7B-1F40874168E3}"/>
              </a:ext>
            </a:extLst>
          </p:cNvPr>
          <p:cNvSpPr>
            <a:spLocks noGrp="1"/>
          </p:cNvSpPr>
          <p:nvPr>
            <p:ph type="pic" idx="13"/>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8FE572AD-E145-A7A3-A4CA-4ED7CE870B89}"/>
              </a:ext>
            </a:extLst>
          </p:cNvPr>
          <p:cNvSpPr>
            <a:spLocks noGrp="1"/>
          </p:cNvSpPr>
          <p:nvPr>
            <p:ph idx="14"/>
          </p:nvPr>
        </p:nvSpPr>
        <p:spPr/>
        <p:txBody>
          <a:bodyPr/>
          <a:lstStyle/>
          <a:p>
            <a:r>
              <a:rPr lang="ja-JP" altLang="en-US" dirty="0"/>
              <a:t>氏名：</a:t>
            </a:r>
            <a:endParaRPr lang="en-US" altLang="ja-JP" dirty="0"/>
          </a:p>
          <a:p>
            <a:r>
              <a:rPr lang="ja-JP" altLang="en-US" dirty="0"/>
              <a:t>年齢：</a:t>
            </a:r>
            <a:endParaRPr lang="en-US" altLang="ja-JP" dirty="0"/>
          </a:p>
          <a:p>
            <a:r>
              <a:rPr lang="ja-JP" altLang="en-US" dirty="0"/>
              <a:t>職業：</a:t>
            </a:r>
            <a:endParaRPr lang="en-US" altLang="ja-JP" dirty="0"/>
          </a:p>
          <a:p>
            <a:r>
              <a:rPr lang="ja-JP" altLang="en-US" dirty="0"/>
              <a:t>年収：</a:t>
            </a:r>
            <a:endParaRPr lang="en-US" altLang="ja-JP" dirty="0"/>
          </a:p>
          <a:p>
            <a:r>
              <a:rPr lang="ja-JP" altLang="en-US" dirty="0"/>
              <a:t>学歴：</a:t>
            </a:r>
            <a:endParaRPr lang="en-US" altLang="ja-JP" dirty="0"/>
          </a:p>
          <a:p>
            <a:r>
              <a:rPr lang="ja-JP" altLang="en-US" dirty="0"/>
              <a:t>出生：</a:t>
            </a:r>
            <a:endParaRPr lang="en-US" altLang="ja-JP" dirty="0"/>
          </a:p>
          <a:p>
            <a:r>
              <a:rPr lang="ja-JP" altLang="en-US" dirty="0"/>
              <a:t>特徴：</a:t>
            </a:r>
          </a:p>
        </p:txBody>
      </p:sp>
      <p:sp>
        <p:nvSpPr>
          <p:cNvPr id="9" name="コンテンツ プレースホルダー 8">
            <a:extLst>
              <a:ext uri="{FF2B5EF4-FFF2-40B4-BE49-F238E27FC236}">
                <a16:creationId xmlns:a16="http://schemas.microsoft.com/office/drawing/2014/main" id="{3F4D958E-31B0-F34A-0A99-CCCC634D102D}"/>
              </a:ext>
            </a:extLst>
          </p:cNvPr>
          <p:cNvSpPr>
            <a:spLocks noGrp="1"/>
          </p:cNvSpPr>
          <p:nvPr>
            <p:ph idx="15"/>
          </p:nvPr>
        </p:nvSpPr>
        <p:spPr/>
        <p:txBody>
          <a:bodyPr/>
          <a:lstStyle/>
          <a:p>
            <a:r>
              <a:rPr lang="en-US" altLang="ja-JP" dirty="0"/>
              <a:t>LINE</a:t>
            </a:r>
            <a:r>
              <a:rPr lang="ja-JP" altLang="en-US" dirty="0"/>
              <a:t>：</a:t>
            </a:r>
            <a:endParaRPr lang="en-US" altLang="ja-JP" dirty="0"/>
          </a:p>
          <a:p>
            <a:r>
              <a:rPr lang="en-US" altLang="ja-JP" dirty="0"/>
              <a:t>Twitter</a:t>
            </a:r>
            <a:r>
              <a:rPr lang="ja-JP" altLang="en-US" dirty="0"/>
              <a:t>：</a:t>
            </a:r>
            <a:endParaRPr lang="en-US" altLang="ja-JP" dirty="0"/>
          </a:p>
          <a:p>
            <a:r>
              <a:rPr lang="en-US" altLang="ja-JP" dirty="0"/>
              <a:t>Instagram</a:t>
            </a:r>
            <a:r>
              <a:rPr lang="ja-JP" altLang="en-US" dirty="0"/>
              <a:t>：</a:t>
            </a:r>
            <a:endParaRPr lang="en-US" altLang="ja-JP" dirty="0"/>
          </a:p>
          <a:p>
            <a:r>
              <a:rPr lang="en-US" altLang="ja-JP" dirty="0"/>
              <a:t>Facebook</a:t>
            </a:r>
            <a:r>
              <a:rPr lang="ja-JP" altLang="en-US" dirty="0"/>
              <a:t>：</a:t>
            </a:r>
            <a:endParaRPr lang="en-US" altLang="ja-JP" dirty="0"/>
          </a:p>
          <a:p>
            <a:r>
              <a:rPr lang="en-US" altLang="ja-JP" dirty="0"/>
              <a:t>TikTok</a:t>
            </a:r>
            <a:r>
              <a:rPr lang="ja-JP" altLang="en-US" dirty="0"/>
              <a:t>：</a:t>
            </a:r>
            <a:endParaRPr lang="en-US" altLang="ja-JP" dirty="0"/>
          </a:p>
          <a:p>
            <a:r>
              <a:rPr lang="en-US" altLang="ja-JP" dirty="0"/>
              <a:t>YouTube</a:t>
            </a:r>
            <a:r>
              <a:rPr lang="ja-JP" altLang="en-US" dirty="0"/>
              <a:t>：</a:t>
            </a:r>
          </a:p>
        </p:txBody>
      </p:sp>
      <p:sp>
        <p:nvSpPr>
          <p:cNvPr id="10" name="コンテンツ プレースホルダー 9">
            <a:extLst>
              <a:ext uri="{FF2B5EF4-FFF2-40B4-BE49-F238E27FC236}">
                <a16:creationId xmlns:a16="http://schemas.microsoft.com/office/drawing/2014/main" id="{2008BBCF-E258-BB52-A714-92DB7DBFC4A2}"/>
              </a:ext>
            </a:extLst>
          </p:cNvPr>
          <p:cNvSpPr>
            <a:spLocks noGrp="1"/>
          </p:cNvSpPr>
          <p:nvPr>
            <p:ph idx="16"/>
          </p:nvPr>
        </p:nvSpPr>
        <p:spPr/>
        <p:txBody>
          <a:bodyPr/>
          <a:lstStyle/>
          <a:p>
            <a:r>
              <a:rPr lang="ja-JP" altLang="en-US" dirty="0"/>
              <a:t>満足：</a:t>
            </a:r>
            <a:endParaRPr lang="en-US" altLang="ja-JP" dirty="0"/>
          </a:p>
          <a:p>
            <a:endParaRPr lang="en-US" altLang="ja-JP" dirty="0"/>
          </a:p>
          <a:p>
            <a:r>
              <a:rPr lang="ja-JP" altLang="en-US" dirty="0"/>
              <a:t>不満：</a:t>
            </a:r>
            <a:endParaRPr lang="en-US" altLang="ja-JP" dirty="0"/>
          </a:p>
          <a:p>
            <a:endParaRPr lang="en-US" altLang="ja-JP" dirty="0"/>
          </a:p>
          <a:p>
            <a:r>
              <a:rPr lang="ja-JP" altLang="en-US" dirty="0"/>
              <a:t>欲求：</a:t>
            </a:r>
          </a:p>
        </p:txBody>
      </p:sp>
    </p:spTree>
    <p:extLst>
      <p:ext uri="{BB962C8B-B14F-4D97-AF65-F5344CB8AC3E}">
        <p14:creationId xmlns:p14="http://schemas.microsoft.com/office/powerpoint/2010/main" val="136981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7B797-C4FE-A7EA-FA77-B57BDF16F084}"/>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1DBB3194-5D6C-6FF7-C668-9FDFC418DDD9}"/>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161673E-CC0D-2D1C-2CA4-50BF7C705107}"/>
              </a:ext>
            </a:extLst>
          </p:cNvPr>
          <p:cNvSpPr>
            <a:spLocks noGrp="1"/>
          </p:cNvSpPr>
          <p:nvPr>
            <p:ph idx="1"/>
          </p:nvPr>
        </p:nvSpPr>
        <p:spPr/>
        <p:txBody>
          <a:bodyPr/>
          <a:lstStyle/>
          <a:p>
            <a:endParaRPr lang="ja-JP" altLang="en-US" dirty="0"/>
          </a:p>
        </p:txBody>
      </p:sp>
      <p:sp>
        <p:nvSpPr>
          <p:cNvPr id="7" name="図プレースホルダー 6">
            <a:extLst>
              <a:ext uri="{FF2B5EF4-FFF2-40B4-BE49-F238E27FC236}">
                <a16:creationId xmlns:a16="http://schemas.microsoft.com/office/drawing/2014/main" id="{5E9E1C9F-DD4D-7CF7-0209-DC6B428737BE}"/>
              </a:ext>
            </a:extLst>
          </p:cNvPr>
          <p:cNvSpPr>
            <a:spLocks noGrp="1"/>
          </p:cNvSpPr>
          <p:nvPr>
            <p:ph type="pic" idx="13"/>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CD8A4E29-5CB5-1F8B-639E-2D280E9C50F1}"/>
              </a:ext>
            </a:extLst>
          </p:cNvPr>
          <p:cNvSpPr>
            <a:spLocks noGrp="1"/>
          </p:cNvSpPr>
          <p:nvPr>
            <p:ph idx="14"/>
          </p:nvPr>
        </p:nvSpPr>
        <p:spPr/>
        <p:txBody>
          <a:bodyPr/>
          <a:lstStyle/>
          <a:p>
            <a:r>
              <a:rPr lang="ja-JP" altLang="en-US" dirty="0"/>
              <a:t>氏名：</a:t>
            </a:r>
            <a:endParaRPr lang="en-US" altLang="ja-JP" dirty="0"/>
          </a:p>
          <a:p>
            <a:r>
              <a:rPr lang="ja-JP" altLang="en-US" dirty="0"/>
              <a:t>年齢：</a:t>
            </a:r>
            <a:endParaRPr lang="en-US" altLang="ja-JP" dirty="0"/>
          </a:p>
          <a:p>
            <a:r>
              <a:rPr lang="ja-JP" altLang="en-US" dirty="0"/>
              <a:t>職業：</a:t>
            </a:r>
            <a:endParaRPr lang="en-US" altLang="ja-JP" dirty="0"/>
          </a:p>
          <a:p>
            <a:r>
              <a:rPr lang="ja-JP" altLang="en-US" dirty="0"/>
              <a:t>年収：</a:t>
            </a:r>
            <a:endParaRPr lang="en-US" altLang="ja-JP" dirty="0"/>
          </a:p>
          <a:p>
            <a:r>
              <a:rPr lang="ja-JP" altLang="en-US" dirty="0"/>
              <a:t>学歴：</a:t>
            </a:r>
            <a:endParaRPr lang="en-US" altLang="ja-JP" dirty="0"/>
          </a:p>
          <a:p>
            <a:r>
              <a:rPr lang="ja-JP" altLang="en-US" dirty="0"/>
              <a:t>出生：</a:t>
            </a:r>
            <a:endParaRPr lang="en-US" altLang="ja-JP" dirty="0"/>
          </a:p>
          <a:p>
            <a:r>
              <a:rPr lang="ja-JP" altLang="en-US" dirty="0"/>
              <a:t>特徴：</a:t>
            </a:r>
          </a:p>
        </p:txBody>
      </p:sp>
      <p:sp>
        <p:nvSpPr>
          <p:cNvPr id="9" name="コンテンツ プレースホルダー 8">
            <a:extLst>
              <a:ext uri="{FF2B5EF4-FFF2-40B4-BE49-F238E27FC236}">
                <a16:creationId xmlns:a16="http://schemas.microsoft.com/office/drawing/2014/main" id="{FDF1BE44-7B80-D141-4305-E86653444E6F}"/>
              </a:ext>
            </a:extLst>
          </p:cNvPr>
          <p:cNvSpPr>
            <a:spLocks noGrp="1"/>
          </p:cNvSpPr>
          <p:nvPr>
            <p:ph idx="15"/>
          </p:nvPr>
        </p:nvSpPr>
        <p:spPr/>
        <p:txBody>
          <a:bodyPr/>
          <a:lstStyle/>
          <a:p>
            <a:r>
              <a:rPr lang="en-US" altLang="ja-JP" dirty="0"/>
              <a:t>LINE</a:t>
            </a:r>
            <a:r>
              <a:rPr lang="ja-JP" altLang="en-US" dirty="0"/>
              <a:t>：</a:t>
            </a:r>
            <a:endParaRPr lang="en-US" altLang="ja-JP" dirty="0"/>
          </a:p>
          <a:p>
            <a:r>
              <a:rPr lang="en-US" altLang="ja-JP" dirty="0"/>
              <a:t>Twitter</a:t>
            </a:r>
            <a:r>
              <a:rPr lang="ja-JP" altLang="en-US" dirty="0"/>
              <a:t>：</a:t>
            </a:r>
            <a:endParaRPr lang="en-US" altLang="ja-JP" dirty="0"/>
          </a:p>
          <a:p>
            <a:r>
              <a:rPr lang="en-US" altLang="ja-JP" dirty="0"/>
              <a:t>Instagram</a:t>
            </a:r>
            <a:r>
              <a:rPr lang="ja-JP" altLang="en-US" dirty="0"/>
              <a:t>：</a:t>
            </a:r>
            <a:endParaRPr lang="en-US" altLang="ja-JP" dirty="0"/>
          </a:p>
          <a:p>
            <a:r>
              <a:rPr lang="en-US" altLang="ja-JP" dirty="0"/>
              <a:t>Facebook</a:t>
            </a:r>
            <a:r>
              <a:rPr lang="ja-JP" altLang="en-US" dirty="0"/>
              <a:t>：</a:t>
            </a:r>
            <a:endParaRPr lang="en-US" altLang="ja-JP" dirty="0"/>
          </a:p>
          <a:p>
            <a:r>
              <a:rPr lang="en-US" altLang="ja-JP" dirty="0"/>
              <a:t>TikTok</a:t>
            </a:r>
            <a:r>
              <a:rPr lang="ja-JP" altLang="en-US" dirty="0"/>
              <a:t>：</a:t>
            </a:r>
            <a:endParaRPr lang="en-US" altLang="ja-JP" dirty="0"/>
          </a:p>
          <a:p>
            <a:r>
              <a:rPr lang="en-US" altLang="ja-JP" dirty="0"/>
              <a:t>YouTube</a:t>
            </a:r>
            <a:r>
              <a:rPr lang="ja-JP" altLang="en-US" dirty="0"/>
              <a:t>：</a:t>
            </a:r>
          </a:p>
        </p:txBody>
      </p:sp>
      <p:sp>
        <p:nvSpPr>
          <p:cNvPr id="10" name="コンテンツ プレースホルダー 9">
            <a:extLst>
              <a:ext uri="{FF2B5EF4-FFF2-40B4-BE49-F238E27FC236}">
                <a16:creationId xmlns:a16="http://schemas.microsoft.com/office/drawing/2014/main" id="{AD48189E-B591-196B-5608-A796106203E8}"/>
              </a:ext>
            </a:extLst>
          </p:cNvPr>
          <p:cNvSpPr>
            <a:spLocks noGrp="1"/>
          </p:cNvSpPr>
          <p:nvPr>
            <p:ph idx="16"/>
          </p:nvPr>
        </p:nvSpPr>
        <p:spPr/>
        <p:txBody>
          <a:bodyPr/>
          <a:lstStyle/>
          <a:p>
            <a:r>
              <a:rPr lang="ja-JP" altLang="en-US" dirty="0"/>
              <a:t>満足：</a:t>
            </a:r>
            <a:endParaRPr lang="en-US" altLang="ja-JP" dirty="0"/>
          </a:p>
          <a:p>
            <a:endParaRPr lang="en-US" altLang="ja-JP" dirty="0"/>
          </a:p>
          <a:p>
            <a:r>
              <a:rPr lang="ja-JP" altLang="en-US" dirty="0"/>
              <a:t>不満：</a:t>
            </a:r>
            <a:endParaRPr lang="en-US" altLang="ja-JP" dirty="0"/>
          </a:p>
          <a:p>
            <a:endParaRPr lang="en-US" altLang="ja-JP" dirty="0"/>
          </a:p>
          <a:p>
            <a:r>
              <a:rPr lang="ja-JP" altLang="en-US" dirty="0"/>
              <a:t>欲求：</a:t>
            </a:r>
          </a:p>
        </p:txBody>
      </p:sp>
    </p:spTree>
    <p:extLst>
      <p:ext uri="{BB962C8B-B14F-4D97-AF65-F5344CB8AC3E}">
        <p14:creationId xmlns:p14="http://schemas.microsoft.com/office/powerpoint/2010/main" val="4246379167"/>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3096</TotalTime>
  <Words>1771</Words>
  <Application>Microsoft Office PowerPoint</Application>
  <PresentationFormat>ワイド画面</PresentationFormat>
  <Paragraphs>138</Paragraphs>
  <Slides>9</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9</vt:i4>
      </vt:variant>
    </vt:vector>
  </HeadingPairs>
  <TitlesOfParts>
    <vt:vector size="12" baseType="lpstr">
      <vt:lpstr>游ゴシック</vt:lpstr>
      <vt:lpstr>Arial</vt:lpstr>
      <vt:lpstr>Office テーマ</vt:lpstr>
      <vt:lpstr>ペルソナ設定</vt:lpstr>
      <vt:lpstr>ペルソナ（サンプル）</vt:lpstr>
      <vt:lpstr>PowerPoint プレゼンテーション</vt:lpstr>
      <vt:lpstr>PowerPoint プレゼンテーション</vt:lpstr>
      <vt:lpstr> </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梶川凌</cp:lastModifiedBy>
  <cp:revision>26</cp:revision>
  <dcterms:created xsi:type="dcterms:W3CDTF">2022-05-26T01:13:26Z</dcterms:created>
  <dcterms:modified xsi:type="dcterms:W3CDTF">2025-06-06T04:26:42Z</dcterms:modified>
</cp:coreProperties>
</file>