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990000"/>
    <a:srgbClr val="CC6600"/>
    <a:srgbClr val="9966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121" autoAdjust="0"/>
  </p:normalViewPr>
  <p:slideViewPr>
    <p:cSldViewPr snapToGrid="0">
      <p:cViewPr varScale="1">
        <p:scale>
          <a:sx n="83" d="100"/>
          <a:sy n="83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5E126-D563-4740-8CC0-5FF06CCB9B57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4D330-D9B3-423A-A69B-A9D43E21FF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8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4D330-D9B3-423A-A69B-A9D43E21FFB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64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4D330-D9B3-423A-A69B-A9D43E21FFB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8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394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02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44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684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29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87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3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3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4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1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11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70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50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692E51-D57A-44E5-8303-979633E3E9F0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2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9CD8-E828-DDC0-2035-630AF899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4407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05C9B-173E-AD83-218E-7552E9D0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600" y="3045248"/>
            <a:ext cx="3540369" cy="45720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6DFA549-3C9B-0C9F-64B4-3FB235C1C5FD}"/>
              </a:ext>
            </a:extLst>
          </p:cNvPr>
          <p:cNvSpPr txBox="1">
            <a:spLocks/>
          </p:cNvSpPr>
          <p:nvPr/>
        </p:nvSpPr>
        <p:spPr>
          <a:xfrm>
            <a:off x="2250298" y="3362747"/>
            <a:ext cx="7669557" cy="237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梶川　凌　　青木　そら　村井　啓亮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1524000" algn="l">
              <a:tabLst>
                <a:tab pos="3316288" algn="l"/>
              </a:tabLst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6311D023-A665-2C13-ABF6-942790E3DD0E}"/>
              </a:ext>
            </a:extLst>
          </p:cNvPr>
          <p:cNvSpPr txBox="1">
            <a:spLocks/>
          </p:cNvSpPr>
          <p:nvPr/>
        </p:nvSpPr>
        <p:spPr>
          <a:xfrm>
            <a:off x="2624372" y="3870036"/>
            <a:ext cx="3074465" cy="98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二上　政将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25A6B45F-6B35-7F8E-FBA4-7A1940638DC3}"/>
              </a:ext>
            </a:extLst>
          </p:cNvPr>
          <p:cNvSpPr txBox="1">
            <a:spLocks/>
          </p:cNvSpPr>
          <p:nvPr/>
        </p:nvSpPr>
        <p:spPr>
          <a:xfrm>
            <a:off x="4161604" y="3884602"/>
            <a:ext cx="3074465" cy="98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川﨑　春菜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0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6ABD-52D1-C800-2A2B-18828C97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6" y="1161329"/>
            <a:ext cx="2355273" cy="100965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～目次～</a:t>
            </a:r>
          </a:p>
        </p:txBody>
      </p:sp>
      <p:sp>
        <p:nvSpPr>
          <p:cNvPr id="10" name="AutoShape 4" descr="コーヒー　イラスト に対する画像結果">
            <a:extLst>
              <a:ext uri="{FF2B5EF4-FFF2-40B4-BE49-F238E27FC236}">
                <a16:creationId xmlns:a16="http://schemas.microsoft.com/office/drawing/2014/main" id="{47C98B40-7675-8070-6A96-A7A5895E36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87D0AB6B-8B06-43A3-186B-488BF49246CD}"/>
              </a:ext>
            </a:extLst>
          </p:cNvPr>
          <p:cNvSpPr txBox="1">
            <a:spLocks/>
          </p:cNvSpPr>
          <p:nvPr/>
        </p:nvSpPr>
        <p:spPr>
          <a:xfrm>
            <a:off x="2189018" y="2990272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製作背景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accent4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084E30A6-7F09-24BE-08E3-A4D09695091A}"/>
              </a:ext>
            </a:extLst>
          </p:cNvPr>
          <p:cNvSpPr txBox="1">
            <a:spLocks/>
          </p:cNvSpPr>
          <p:nvPr/>
        </p:nvSpPr>
        <p:spPr>
          <a:xfrm>
            <a:off x="2189018" y="3907618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13AE676B-DA50-6A07-0AA0-C9BE1F6FB082}"/>
              </a:ext>
            </a:extLst>
          </p:cNvPr>
          <p:cNvSpPr txBox="1">
            <a:spLocks/>
          </p:cNvSpPr>
          <p:nvPr/>
        </p:nvSpPr>
        <p:spPr>
          <a:xfrm>
            <a:off x="2189017" y="4820526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4960E3F7-E0EF-7108-4878-FB2AD9E13DF1}"/>
              </a:ext>
            </a:extLst>
          </p:cNvPr>
          <p:cNvSpPr txBox="1">
            <a:spLocks/>
          </p:cNvSpPr>
          <p:nvPr/>
        </p:nvSpPr>
        <p:spPr>
          <a:xfrm>
            <a:off x="5583382" y="2990272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2FEC5B46-A5FC-BB31-C104-35A4A0101CC3}"/>
              </a:ext>
            </a:extLst>
          </p:cNvPr>
          <p:cNvSpPr txBox="1">
            <a:spLocks/>
          </p:cNvSpPr>
          <p:nvPr/>
        </p:nvSpPr>
        <p:spPr>
          <a:xfrm>
            <a:off x="5657276" y="3907618"/>
            <a:ext cx="3223852" cy="689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研修で学んだこと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pic>
        <p:nvPicPr>
          <p:cNvPr id="20" name="図 19" descr="皿の上に置かれたコーヒーカップ&#10;&#10;AI 生成コンテンツは誤りを含む可能性があります。">
            <a:extLst>
              <a:ext uri="{FF2B5EF4-FFF2-40B4-BE49-F238E27FC236}">
                <a16:creationId xmlns:a16="http://schemas.microsoft.com/office/drawing/2014/main" id="{74C474EC-B527-A7BE-8111-46178E44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83" y="4205266"/>
            <a:ext cx="2345539" cy="18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E6BF59-828B-69FD-7318-CC1CFBB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595" y="3011730"/>
            <a:ext cx="6650183" cy="259695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＊座学や名刺管理アプリの作成で培った知識の実践</a:t>
            </a:r>
            <a:endParaRPr kumimoji="1" lang="en-US" altLang="ja-JP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＊個人ではなく共同作業の経験を積む</a:t>
            </a:r>
            <a:endParaRPr lang="en-US" altLang="ja-JP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＊意思疎通と日程調整の経験を積む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B29D9F57-6759-9637-88D0-86FF67249740}"/>
              </a:ext>
            </a:extLst>
          </p:cNvPr>
          <p:cNvSpPr txBox="1">
            <a:spLocks/>
          </p:cNvSpPr>
          <p:nvPr/>
        </p:nvSpPr>
        <p:spPr>
          <a:xfrm>
            <a:off x="3897747" y="1138476"/>
            <a:ext cx="3519054" cy="1041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制作背景</a:t>
            </a:r>
          </a:p>
        </p:txBody>
      </p:sp>
      <p:pic>
        <p:nvPicPr>
          <p:cNvPr id="17" name="図 16" descr="皿の上のオレンジ色の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C272BB11-0CAE-16D2-ACD0-A336D4EC8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" y="2937164"/>
            <a:ext cx="3154825" cy="31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01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絵と文字の加工写真&#10;&#10;AI 生成コンテンツは誤りを含む可能性があります。">
            <a:extLst>
              <a:ext uri="{FF2B5EF4-FFF2-40B4-BE49-F238E27FC236}">
                <a16:creationId xmlns:a16="http://schemas.microsoft.com/office/drawing/2014/main" id="{9E49CFBE-8BDE-9C9B-6605-A72E77E78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2" y="2447635"/>
            <a:ext cx="7250546" cy="3768437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BF64E-07C3-61A7-0844-00E0CEAD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932" y="3150674"/>
            <a:ext cx="2614197" cy="12237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sz="19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＊要件定義</a:t>
            </a:r>
            <a:endParaRPr kumimoji="1" lang="en-US" altLang="ja-JP" sz="19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0" lvl="1" indent="0">
              <a:buNone/>
            </a:pPr>
            <a:r>
              <a:rPr kumimoji="1" lang="ja-JP" altLang="en-US" sz="19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・案出し　　</a:t>
            </a:r>
            <a:endParaRPr kumimoji="1" lang="en-US" altLang="ja-JP" sz="19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19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・ペルソナ作成</a:t>
            </a:r>
            <a:endParaRPr kumimoji="1" lang="en-US" altLang="ja-JP" sz="19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0" indent="0">
              <a:buNone/>
            </a:pPr>
            <a:endParaRPr kumimoji="1" lang="ja-JP" altLang="en-US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CD804B-09E9-C35F-D1C6-E3A664C4B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46" y="2447635"/>
            <a:ext cx="2855727" cy="3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03395647-480E-3749-F7F2-AE25AF032D62}"/>
              </a:ext>
            </a:extLst>
          </p:cNvPr>
          <p:cNvSpPr txBox="1">
            <a:spLocks/>
          </p:cNvSpPr>
          <p:nvPr/>
        </p:nvSpPr>
        <p:spPr>
          <a:xfrm>
            <a:off x="4299527" y="1024565"/>
            <a:ext cx="35929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15D1DC3C-8444-320B-F70E-40334E71E97D}"/>
              </a:ext>
            </a:extLst>
          </p:cNvPr>
          <p:cNvSpPr txBox="1">
            <a:spLocks/>
          </p:cNvSpPr>
          <p:nvPr/>
        </p:nvSpPr>
        <p:spPr>
          <a:xfrm>
            <a:off x="3599782" y="3150674"/>
            <a:ext cx="4341091" cy="944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＊外部設計</a:t>
            </a:r>
            <a:endParaRPr lang="en-US" altLang="ja-JP" sz="1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1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・各個人の画面イメージの可視化</a:t>
            </a:r>
            <a:endParaRPr lang="en-US" altLang="ja-JP" sz="1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1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・認識の擦り合わせ</a:t>
            </a:r>
            <a:endParaRPr lang="en-US" altLang="ja-JP" sz="1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94B3C529-6BA0-4FCE-8D88-7AC2BD8A7EA5}"/>
              </a:ext>
            </a:extLst>
          </p:cNvPr>
          <p:cNvSpPr txBox="1">
            <a:spLocks/>
          </p:cNvSpPr>
          <p:nvPr/>
        </p:nvSpPr>
        <p:spPr>
          <a:xfrm>
            <a:off x="1733727" y="4612641"/>
            <a:ext cx="2517402" cy="897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＊内部設計</a:t>
            </a:r>
            <a:endParaRPr lang="en-US" altLang="ja-JP" sz="1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pPr marL="457200" lvl="1" indent="0">
              <a:buNone/>
            </a:pPr>
            <a:r>
              <a:rPr lang="ja-JP" altLang="en-US" sz="1800" b="1" dirty="0">
                <a:solidFill>
                  <a:schemeClr val="tx2">
                    <a:lumMod val="10000"/>
                    <a:lumOff val="90000"/>
                  </a:schemeClr>
                </a:solidFill>
              </a:rPr>
              <a:t>・担当者決め</a:t>
            </a:r>
            <a:endParaRPr lang="en-US" altLang="ja-JP" sz="18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9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F0474-6E69-D7C1-6493-F44CB9C29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073" y="3459018"/>
            <a:ext cx="4698999" cy="1671783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＊キーボード操作を最低限に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＊シンプルで直感的なデザイン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FE4DF0D2-BFD5-95D0-13D8-4F1490DC66BB}"/>
              </a:ext>
            </a:extLst>
          </p:cNvPr>
          <p:cNvSpPr txBox="1">
            <a:spLocks/>
          </p:cNvSpPr>
          <p:nvPr/>
        </p:nvSpPr>
        <p:spPr>
          <a:xfrm>
            <a:off x="3943926" y="1181677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4000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  <p:pic>
        <p:nvPicPr>
          <p:cNvPr id="7" name="図 6" descr="皿の上の食べ物&#10;&#10;AI 生成コンテンツは誤りを含む可能性があります。">
            <a:extLst>
              <a:ext uri="{FF2B5EF4-FFF2-40B4-BE49-F238E27FC236}">
                <a16:creationId xmlns:a16="http://schemas.microsoft.com/office/drawing/2014/main" id="{C914AAE6-B289-ED49-C490-52767CD7A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247" y="3429000"/>
            <a:ext cx="3000838" cy="2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5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65828-7B05-C179-0A59-378C6BF3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437" y="2733195"/>
            <a:ext cx="6825673" cy="3168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＊度重なる案出しの却下　　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＊ペルソナの再構築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＊その遅れを引きずった状態での開発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　＊全体的な日程管理　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＊有料</a:t>
            </a:r>
            <a:r>
              <a:rPr lang="en-US" altLang="ja-JP" sz="2000" b="1" dirty="0">
                <a:solidFill>
                  <a:schemeClr val="bg2">
                    <a:lumMod val="25000"/>
                  </a:schemeClr>
                </a:solidFill>
              </a:rPr>
              <a:t>API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の壁　</a:t>
            </a:r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＊ガントチャートの実装</a:t>
            </a: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　</a:t>
            </a: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＊予定をカレンダーに同期　　</a:t>
            </a:r>
            <a:r>
              <a:rPr kumimoji="1" lang="ja-JP" altLang="en-US" sz="2000" b="1" dirty="0">
                <a:solidFill>
                  <a:schemeClr val="bg2">
                    <a:lumMod val="25000"/>
                  </a:schemeClr>
                </a:solidFill>
              </a:rPr>
              <a:t>＊多対多のデータのやり取り</a:t>
            </a:r>
            <a:endParaRPr kumimoji="1" lang="en-US" altLang="ja-JP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CE3F255B-7383-CA20-081A-72A2B9DBC6AA}"/>
              </a:ext>
            </a:extLst>
          </p:cNvPr>
          <p:cNvSpPr txBox="1">
            <a:spLocks/>
          </p:cNvSpPr>
          <p:nvPr/>
        </p:nvSpPr>
        <p:spPr>
          <a:xfrm>
            <a:off x="3602182" y="1173018"/>
            <a:ext cx="4608945" cy="12284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  <p:pic>
        <p:nvPicPr>
          <p:cNvPr id="5" name="図 4" descr="皿の上にある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A46D178E-0378-3A04-B3A0-84B7B4814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6" y="3343564"/>
            <a:ext cx="3717637" cy="2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71F6F0-4CA2-4D59-39BD-44F15EA2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420" y="2994121"/>
            <a:ext cx="5271654" cy="1810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＊目標設定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</a:rPr>
              <a:t>　　　＊進捗</a:t>
            </a: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</a:rPr>
              <a:t>日程管理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ja-JP" b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kumimoji="1" lang="ja-JP" altLang="en-US" b="1" dirty="0">
                <a:solidFill>
                  <a:schemeClr val="bg2">
                    <a:lumMod val="25000"/>
                  </a:schemeClr>
                </a:solidFill>
              </a:rPr>
              <a:t>＊役割分担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</a:rPr>
              <a:t>　　　＊和を以て貴しとなす</a:t>
            </a:r>
            <a:endParaRPr kumimoji="1" lang="en-US" altLang="ja-JP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AEC464E-1A5C-710B-CDA6-F6EB02D05918}"/>
              </a:ext>
            </a:extLst>
          </p:cNvPr>
          <p:cNvSpPr txBox="1">
            <a:spLocks/>
          </p:cNvSpPr>
          <p:nvPr/>
        </p:nvSpPr>
        <p:spPr>
          <a:xfrm>
            <a:off x="3149600" y="801110"/>
            <a:ext cx="5708072" cy="16557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4000" b="1" dirty="0">
                <a:ln w="1016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研修で学んだこと</a:t>
            </a:r>
          </a:p>
        </p:txBody>
      </p:sp>
      <p:pic>
        <p:nvPicPr>
          <p:cNvPr id="5" name="図 4" descr="カップに入ったアイスクリーム&#10;&#10;AI 生成コンテンツは誤りを含む可能性があります。">
            <a:extLst>
              <a:ext uri="{FF2B5EF4-FFF2-40B4-BE49-F238E27FC236}">
                <a16:creationId xmlns:a16="http://schemas.microsoft.com/office/drawing/2014/main" id="{FB6C1206-7645-F3E9-3412-2596CD38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37" y="2817090"/>
            <a:ext cx="1193636" cy="2751741"/>
          </a:xfrm>
          <a:prstGeom prst="rect">
            <a:avLst/>
          </a:prstGeom>
        </p:spPr>
      </p:pic>
      <p:pic>
        <p:nvPicPr>
          <p:cNvPr id="11" name="図 10" descr="皿の上のデザ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60340841-EDAF-009F-B951-ED1EAA5BF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98" y="3899285"/>
            <a:ext cx="2413770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04663-54FE-FA1B-2F78-8557386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120" y="2994092"/>
            <a:ext cx="6625759" cy="1145565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＊ご清聴ありがとうございました＊</a:t>
            </a:r>
          </a:p>
        </p:txBody>
      </p:sp>
    </p:spTree>
    <p:extLst>
      <p:ext uri="{BB962C8B-B14F-4D97-AF65-F5344CB8AC3E}">
        <p14:creationId xmlns:p14="http://schemas.microsoft.com/office/powerpoint/2010/main" val="354604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511</TotalTime>
  <Words>213</Words>
  <Application>Microsoft Office PowerPoint</Application>
  <PresentationFormat>ワイド画面</PresentationFormat>
  <Paragraphs>53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Arial</vt:lpstr>
      <vt:lpstr>Garamond</vt:lpstr>
      <vt:lpstr>オーガニック</vt:lpstr>
      <vt:lpstr>成果発表会</vt:lpstr>
      <vt:lpstr>～目次～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＊ご清聴ありがとうございました＊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18</cp:revision>
  <dcterms:created xsi:type="dcterms:W3CDTF">2025-06-19T03:57:20Z</dcterms:created>
  <dcterms:modified xsi:type="dcterms:W3CDTF">2025-06-24T11:25:12Z</dcterms:modified>
</cp:coreProperties>
</file>