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66"/>
    <a:srgbClr val="FFCC66"/>
    <a:srgbClr val="FFFFCC"/>
    <a:srgbClr val="CCCC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041F8F-C60A-CAB8-4E46-387F871B7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D608EC-470D-1B9E-9F5C-9E96228DB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9973F4-D27C-7D02-9FD4-387B2A97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546747-2099-CAD3-3ECA-50347AB0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4213E9-E5AD-77A4-3D98-576B87E4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38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C9D989-B74C-5425-A73A-A2693845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F00001-E6E6-5FDC-CB59-7F89A1D38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C148B9-00FE-0828-449B-608E3037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2597FE-DFE4-22DA-992D-5201E71D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BC1196-63C8-D4FB-E352-52891A97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13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BD9400-2BE0-98E0-0067-D426C76AD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9BE2A5-F90E-18C1-3321-1DD3B5450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9D8C1-5C77-9591-2B04-854991BA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937869-9274-5B48-B8B0-F6088D49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183B9F-FB82-80B3-0283-289D7227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32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9C3755-1D6D-657A-F6B6-4DF8903F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B23FEB-4096-4182-FBB1-A15AD812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D602EF-1FEB-0433-3417-82740134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6A6838-9196-432D-FDFF-393B8DB7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CDBBBE-A8F5-7A9C-66BA-B94EF782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6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206781-E9D6-19E0-4E09-4E0F441C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24029D-A9C1-E9C9-A6C0-00CF45C05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E1812B-A2D4-AFC0-5A28-C0898068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43D078-B466-6C4A-2C73-348A7426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46FC4B-CDBB-EBB3-8EC9-D45C029A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00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C17E26-AD18-C46C-7374-AAC60BB3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884C92-84D6-C7F7-47D2-CA46AF899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86E15F-7CA6-69F8-11AB-F8289A0AD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8C2C66-1A0F-C51C-0F06-A9C228B7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F3FD7A-E3F6-76A2-4CA1-D6DACE2C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5F2432-3BB8-249B-8F50-DCD54E87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32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7CCDD6-AE29-50D0-E3E9-0AE65C2D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CA6F38-F4F4-ACF6-2461-59649129E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9ACD90-E3D9-D982-BC70-A40BB5623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CF23111-605A-4F8B-BDC0-F5234513E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FBDB87-4D8A-C85A-0AF1-20BEE8CA2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CF3E3CF-C931-F2E7-AE2E-591E7A15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1088EE8-4E01-4D66-6125-66B79075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DF230CE-3360-EA1B-46C2-C93D4279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8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E9174A-A35A-FCA8-C7FD-69A86AC3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25F7507-E7E2-3AB5-096F-8C39558E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0EEF31-1E34-A77B-6777-6F35825B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DD01A6-27F8-8892-4D0F-D80E77E8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0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BB2FC0-1E7D-BE3D-04A0-80F25949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AAC3C2-5055-4DC2-2AF6-C299AB3D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65F8D9-F03A-411C-CFFD-C1B4B18E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52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FE99B-8678-DE43-D802-5AAB2D92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3AB1DD-EF02-3F3C-7B30-DF901BFE4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4A320E-5409-BD84-D546-6165CCA47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24FC7B-6D40-0091-5526-607BDD0B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12D505-2356-129C-0B10-C1B7679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0C7202-CFAF-0661-C039-073698E1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6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957E8-4D1D-5926-4E2B-E084CC97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858154-4CF5-E910-1F03-70800F03E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E98A81-356A-6B5D-EB13-9DCF6E994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E1A98E-2B14-02F7-2B52-32826D5C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5C3B7D-88A7-A86D-B879-949A0120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850ED2-475F-03D0-B593-BCF56306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94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E5F2EA-F8D5-3A7F-223C-D0ABD0D8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BD1F6B-FA30-2BFD-42C0-BDC86F565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3A9F38-9FFA-8934-0F07-762DCAF17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F8BA72-4831-12D1-D188-F757067DC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E4A569-6CCF-0F88-B3DF-0EB45F5BA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92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69DFE2D2-87DC-BB14-EF7F-F27D8829B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8EAA816-643F-EBCB-9734-9C1920560AAF}"/>
              </a:ext>
            </a:extLst>
          </p:cNvPr>
          <p:cNvSpPr/>
          <p:nvPr/>
        </p:nvSpPr>
        <p:spPr>
          <a:xfrm>
            <a:off x="1613388" y="703385"/>
            <a:ext cx="9640766" cy="5020407"/>
          </a:xfrm>
          <a:prstGeom prst="rect">
            <a:avLst/>
          </a:prstGeom>
          <a:ln>
            <a:solidFill>
              <a:srgbClr val="FFCC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31EAF8FD-62D3-451F-4012-999D090D9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630" y="980343"/>
            <a:ext cx="9144000" cy="1102091"/>
          </a:xfrm>
        </p:spPr>
        <p:txBody>
          <a:bodyPr>
            <a:normAutofit/>
          </a:bodyPr>
          <a:lstStyle/>
          <a:p>
            <a:r>
              <a:rPr kumimoji="1" lang="ja-JP" altLang="en-US" sz="40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成果発表会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A46FAA2-32DB-EC88-7843-7434C86C87CA}"/>
              </a:ext>
            </a:extLst>
          </p:cNvPr>
          <p:cNvCxnSpPr>
            <a:cxnSpLocks/>
          </p:cNvCxnSpPr>
          <p:nvPr/>
        </p:nvCxnSpPr>
        <p:spPr>
          <a:xfrm>
            <a:off x="2145323" y="2271468"/>
            <a:ext cx="8459666" cy="0"/>
          </a:xfrm>
          <a:prstGeom prst="line">
            <a:avLst/>
          </a:prstGeom>
          <a:ln>
            <a:solidFill>
              <a:srgbClr val="FFCC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字幕 2">
            <a:extLst>
              <a:ext uri="{FF2B5EF4-FFF2-40B4-BE49-F238E27FC236}">
                <a16:creationId xmlns:a16="http://schemas.microsoft.com/office/drawing/2014/main" id="{98BAB345-7BAC-785D-4589-6A83B78518A8}"/>
              </a:ext>
            </a:extLst>
          </p:cNvPr>
          <p:cNvSpPr txBox="1">
            <a:spLocks/>
          </p:cNvSpPr>
          <p:nvPr/>
        </p:nvSpPr>
        <p:spPr>
          <a:xfrm>
            <a:off x="6882378" y="2844312"/>
            <a:ext cx="3281531" cy="22807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indent="92075" algn="l"/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　</a:t>
            </a: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梶川　凌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indent="92075" algn="l"/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　　　青木　そら　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indent="92075" algn="l"/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　　　村井　啓亮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indent="92075" algn="l"/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　　　二上　政将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indent="92075" algn="l"/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　　　川﨑　春菜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indent="92075" algn="l"/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indent="1524000" algn="l">
              <a:tabLst>
                <a:tab pos="3316288" algn="l"/>
              </a:tabLst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ja-JP" altLang="en-US" dirty="0"/>
          </a:p>
        </p:txBody>
      </p:sp>
      <p:sp>
        <p:nvSpPr>
          <p:cNvPr id="18" name="字幕 2">
            <a:extLst>
              <a:ext uri="{FF2B5EF4-FFF2-40B4-BE49-F238E27FC236}">
                <a16:creationId xmlns:a16="http://schemas.microsoft.com/office/drawing/2014/main" id="{23D9D6FB-2174-6962-31B9-7C1BB3D6C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1176" y="2605576"/>
            <a:ext cx="3540369" cy="457200"/>
          </a:xfrm>
        </p:spPr>
        <p:txBody>
          <a:bodyPr>
            <a:normAutofit/>
          </a:bodyPr>
          <a:lstStyle/>
          <a:p>
            <a:r>
              <a:rPr kumimoji="1"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チーム名：落穂ひろい</a:t>
            </a:r>
            <a:endParaRPr kumimoji="1"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D015F87B-B358-20A7-FCAC-CD9FBDF9D8CB}"/>
              </a:ext>
            </a:extLst>
          </p:cNvPr>
          <p:cNvSpPr txBox="1">
            <a:spLocks/>
          </p:cNvSpPr>
          <p:nvPr/>
        </p:nvSpPr>
        <p:spPr>
          <a:xfrm>
            <a:off x="9269046" y="5111618"/>
            <a:ext cx="2053494" cy="37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2025.6.30</a:t>
            </a:r>
            <a:endParaRPr lang="ja-JP" altLang="en-US" sz="1200" b="1" dirty="0">
              <a:solidFill>
                <a:schemeClr val="bg1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512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30F4C-123F-8CF6-B046-E448E5727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D9F99AE1-EE5A-B6E3-DA2B-E0DFCC9F6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B446E18-8C74-03F5-DF00-0B6C08BE4AD7}"/>
              </a:ext>
            </a:extLst>
          </p:cNvPr>
          <p:cNvSpPr/>
          <p:nvPr/>
        </p:nvSpPr>
        <p:spPr>
          <a:xfrm>
            <a:off x="949570" y="771873"/>
            <a:ext cx="10603522" cy="5314253"/>
          </a:xfrm>
          <a:prstGeom prst="rect">
            <a:avLst/>
          </a:prstGeom>
          <a:ln>
            <a:solidFill>
              <a:srgbClr val="FFCC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C66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552DCEF-5A14-2243-5343-26C5BDA05F91}"/>
              </a:ext>
            </a:extLst>
          </p:cNvPr>
          <p:cNvCxnSpPr>
            <a:cxnSpLocks/>
          </p:cNvCxnSpPr>
          <p:nvPr/>
        </p:nvCxnSpPr>
        <p:spPr>
          <a:xfrm>
            <a:off x="2286047" y="1908149"/>
            <a:ext cx="8459666" cy="0"/>
          </a:xfrm>
          <a:prstGeom prst="line">
            <a:avLst/>
          </a:prstGeom>
          <a:ln>
            <a:solidFill>
              <a:srgbClr val="FFCC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字幕 2">
            <a:extLst>
              <a:ext uri="{FF2B5EF4-FFF2-40B4-BE49-F238E27FC236}">
                <a16:creationId xmlns:a16="http://schemas.microsoft.com/office/drawing/2014/main" id="{0D82B01B-D166-64E7-018F-5ED3993A4AB1}"/>
              </a:ext>
            </a:extLst>
          </p:cNvPr>
          <p:cNvSpPr txBox="1">
            <a:spLocks/>
          </p:cNvSpPr>
          <p:nvPr/>
        </p:nvSpPr>
        <p:spPr>
          <a:xfrm>
            <a:off x="9718966" y="5552608"/>
            <a:ext cx="2053494" cy="37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2025.6.30</a:t>
            </a:r>
            <a:endParaRPr lang="ja-JP" altLang="en-US" sz="1200" b="1" dirty="0">
              <a:solidFill>
                <a:schemeClr val="bg1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7CFBF9B4-455A-4CC2-D9F8-D1CF5C27C7A4}"/>
              </a:ext>
            </a:extLst>
          </p:cNvPr>
          <p:cNvSpPr txBox="1">
            <a:spLocks/>
          </p:cNvSpPr>
          <p:nvPr/>
        </p:nvSpPr>
        <p:spPr>
          <a:xfrm>
            <a:off x="5171142" y="981929"/>
            <a:ext cx="2355273" cy="10096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b="1" i="0" u="none" strike="noStrike" kern="1200" normalizeH="0" baseline="0" noProof="0" dirty="0">
                <a:ln w="0"/>
                <a:solidFill>
                  <a:srgbClr val="FF99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j-cs"/>
              </a:rPr>
              <a:t>～目次～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16BD531-3DF2-44D8-3D1A-B18409BC4C5D}"/>
              </a:ext>
            </a:extLst>
          </p:cNvPr>
          <p:cNvSpPr txBox="1">
            <a:spLocks/>
          </p:cNvSpPr>
          <p:nvPr/>
        </p:nvSpPr>
        <p:spPr>
          <a:xfrm>
            <a:off x="2905776" y="2496738"/>
            <a:ext cx="2521527" cy="572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ja-JP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製作背景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Font typeface="Arial"/>
              <a:buNone/>
            </a:pPr>
            <a:endParaRPr lang="en-US" altLang="ja-JP" b="1" dirty="0">
              <a:solidFill>
                <a:schemeClr val="accent4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3227D57-27E0-ABDB-AED1-8AD5B60F6CFF}"/>
              </a:ext>
            </a:extLst>
          </p:cNvPr>
          <p:cNvSpPr txBox="1">
            <a:spLocks/>
          </p:cNvSpPr>
          <p:nvPr/>
        </p:nvSpPr>
        <p:spPr>
          <a:xfrm>
            <a:off x="2905776" y="3418924"/>
            <a:ext cx="2521527" cy="572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ja-JP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制作過程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Font typeface="Arial"/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452EC254-7B10-24E8-8F65-2AEEE47D56DD}"/>
              </a:ext>
            </a:extLst>
          </p:cNvPr>
          <p:cNvSpPr txBox="1">
            <a:spLocks/>
          </p:cNvSpPr>
          <p:nvPr/>
        </p:nvSpPr>
        <p:spPr>
          <a:xfrm>
            <a:off x="2905776" y="4318647"/>
            <a:ext cx="2521527" cy="572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lang="en-US" altLang="ja-JP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工夫した点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Font typeface="Arial"/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AD6D05A7-D823-0E4D-1685-3A1159A4FCFD}"/>
              </a:ext>
            </a:extLst>
          </p:cNvPr>
          <p:cNvSpPr txBox="1">
            <a:spLocks/>
          </p:cNvSpPr>
          <p:nvPr/>
        </p:nvSpPr>
        <p:spPr>
          <a:xfrm>
            <a:off x="6265651" y="2477125"/>
            <a:ext cx="2521527" cy="572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ja-JP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苦労した点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Font typeface="Arial"/>
              <a:buNone/>
            </a:pP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013E1B10-099C-867E-91DB-CE78B292F801}"/>
              </a:ext>
            </a:extLst>
          </p:cNvPr>
          <p:cNvSpPr txBox="1">
            <a:spLocks/>
          </p:cNvSpPr>
          <p:nvPr/>
        </p:nvSpPr>
        <p:spPr>
          <a:xfrm>
            <a:off x="6348778" y="3360455"/>
            <a:ext cx="3223852" cy="689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ja-JP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研修で学んだこと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Font typeface="Arial"/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b="1" dirty="0"/>
          </a:p>
          <a:p>
            <a:endParaRPr lang="ja-JP" altLang="en-US" b="1" dirty="0"/>
          </a:p>
        </p:txBody>
      </p:sp>
      <p:pic>
        <p:nvPicPr>
          <p:cNvPr id="14" name="図 13" descr="皿の上に置かれたコーヒーカップ&#10;&#10;AI 生成コンテンツは誤りを含む可能性があります。">
            <a:extLst>
              <a:ext uri="{FF2B5EF4-FFF2-40B4-BE49-F238E27FC236}">
                <a16:creationId xmlns:a16="http://schemas.microsoft.com/office/drawing/2014/main" id="{4E6F6047-A9E1-B3FB-FEC6-7A91F633C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177" y="3991580"/>
            <a:ext cx="1972553" cy="151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8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A6292-1AEF-B2C5-D48D-FD709F7F9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1B9F7CB9-A549-371A-AD8C-192996073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13AFF91-3437-9740-D936-7662D8FFB373}"/>
              </a:ext>
            </a:extLst>
          </p:cNvPr>
          <p:cNvSpPr/>
          <p:nvPr/>
        </p:nvSpPr>
        <p:spPr>
          <a:xfrm>
            <a:off x="752765" y="601394"/>
            <a:ext cx="10939549" cy="5514535"/>
          </a:xfrm>
          <a:prstGeom prst="rect">
            <a:avLst/>
          </a:prstGeom>
          <a:ln>
            <a:solidFill>
              <a:srgbClr val="FFCC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1B85ED1-6567-83EA-F5BA-718C0248A853}"/>
              </a:ext>
            </a:extLst>
          </p:cNvPr>
          <p:cNvCxnSpPr>
            <a:cxnSpLocks/>
          </p:cNvCxnSpPr>
          <p:nvPr/>
        </p:nvCxnSpPr>
        <p:spPr>
          <a:xfrm>
            <a:off x="1557359" y="1839183"/>
            <a:ext cx="9802746" cy="0"/>
          </a:xfrm>
          <a:prstGeom prst="line">
            <a:avLst/>
          </a:prstGeom>
          <a:ln>
            <a:solidFill>
              <a:srgbClr val="FFCC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字幕 2">
            <a:extLst>
              <a:ext uri="{FF2B5EF4-FFF2-40B4-BE49-F238E27FC236}">
                <a16:creationId xmlns:a16="http://schemas.microsoft.com/office/drawing/2014/main" id="{194B980B-B53B-1C80-6886-60C6800D0B27}"/>
              </a:ext>
            </a:extLst>
          </p:cNvPr>
          <p:cNvSpPr txBox="1">
            <a:spLocks/>
          </p:cNvSpPr>
          <p:nvPr/>
        </p:nvSpPr>
        <p:spPr>
          <a:xfrm>
            <a:off x="9933459" y="5587355"/>
            <a:ext cx="2053494" cy="37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2025.6.30</a:t>
            </a:r>
            <a:endParaRPr lang="ja-JP" altLang="en-US" sz="1200" b="1" dirty="0">
              <a:solidFill>
                <a:schemeClr val="bg1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1825C541-C5AE-531C-F2C5-D04C1994CAF6}"/>
              </a:ext>
            </a:extLst>
          </p:cNvPr>
          <p:cNvSpPr txBox="1">
            <a:spLocks/>
          </p:cNvSpPr>
          <p:nvPr/>
        </p:nvSpPr>
        <p:spPr>
          <a:xfrm>
            <a:off x="4336473" y="827623"/>
            <a:ext cx="3519054" cy="10413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4000" b="1" dirty="0">
                <a:ln w="0"/>
                <a:solidFill>
                  <a:srgbClr val="FF99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sz="4000" b="1" dirty="0">
                <a:ln w="0"/>
                <a:solidFill>
                  <a:srgbClr val="FF99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制作背景</a:t>
            </a:r>
          </a:p>
        </p:txBody>
      </p:sp>
      <p:pic>
        <p:nvPicPr>
          <p:cNvPr id="8" name="図 7" descr="皿の上のオレンジ色のケーキ&#10;&#10;AI 生成コンテンツは誤りを含む可能性があります。">
            <a:extLst>
              <a:ext uri="{FF2B5EF4-FFF2-40B4-BE49-F238E27FC236}">
                <a16:creationId xmlns:a16="http://schemas.microsoft.com/office/drawing/2014/main" id="{A53AEFA1-8A52-145A-7197-97EFFDAA0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59" y="2691088"/>
            <a:ext cx="2981882" cy="2981307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254D196-9195-9A36-422D-8F436616CFA3}"/>
              </a:ext>
            </a:extLst>
          </p:cNvPr>
          <p:cNvSpPr txBox="1">
            <a:spLocks/>
          </p:cNvSpPr>
          <p:nvPr/>
        </p:nvSpPr>
        <p:spPr>
          <a:xfrm>
            <a:off x="5056512" y="2653952"/>
            <a:ext cx="6303593" cy="2555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＊座学や名刺管理アプリの作成で培った知識の実践</a:t>
            </a:r>
            <a:endParaRPr lang="en-US" altLang="ja-JP" sz="20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endParaRPr lang="en-US" altLang="ja-JP" sz="20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ja-JP" altLang="en-US" sz="2000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＊個人ではなく共同作業の経験を積む</a:t>
            </a:r>
            <a:endParaRPr lang="en-US" altLang="ja-JP" sz="20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endParaRPr lang="en-US" altLang="ja-JP" sz="20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ja-JP" altLang="en-US" sz="2000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＊意思疎通と日程調整の経験を積む</a:t>
            </a:r>
          </a:p>
        </p:txBody>
      </p:sp>
    </p:spTree>
    <p:extLst>
      <p:ext uri="{BB962C8B-B14F-4D97-AF65-F5344CB8AC3E}">
        <p14:creationId xmlns:p14="http://schemas.microsoft.com/office/powerpoint/2010/main" val="61952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36B15-46E8-FD66-6EA0-60D6DE46B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5C4AFD54-D0B6-4B25-8E4A-751646AE2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65A6634-C241-3C03-A54E-D082B524FD4A}"/>
              </a:ext>
            </a:extLst>
          </p:cNvPr>
          <p:cNvSpPr/>
          <p:nvPr/>
        </p:nvSpPr>
        <p:spPr>
          <a:xfrm>
            <a:off x="855461" y="410229"/>
            <a:ext cx="10939549" cy="6131248"/>
          </a:xfrm>
          <a:prstGeom prst="rect">
            <a:avLst/>
          </a:prstGeom>
          <a:ln>
            <a:solidFill>
              <a:srgbClr val="FFCC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53FE776-E4E1-37BD-9E1A-0381DA37307B}"/>
              </a:ext>
            </a:extLst>
          </p:cNvPr>
          <p:cNvCxnSpPr>
            <a:cxnSpLocks/>
          </p:cNvCxnSpPr>
          <p:nvPr/>
        </p:nvCxnSpPr>
        <p:spPr>
          <a:xfrm>
            <a:off x="1503484" y="1468628"/>
            <a:ext cx="9785839" cy="0"/>
          </a:xfrm>
          <a:prstGeom prst="line">
            <a:avLst/>
          </a:prstGeom>
          <a:ln>
            <a:solidFill>
              <a:srgbClr val="FFCC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字幕 2">
            <a:extLst>
              <a:ext uri="{FF2B5EF4-FFF2-40B4-BE49-F238E27FC236}">
                <a16:creationId xmlns:a16="http://schemas.microsoft.com/office/drawing/2014/main" id="{04E79161-9B80-A3E5-7BC6-0BCCA63E619A}"/>
              </a:ext>
            </a:extLst>
          </p:cNvPr>
          <p:cNvSpPr txBox="1">
            <a:spLocks/>
          </p:cNvSpPr>
          <p:nvPr/>
        </p:nvSpPr>
        <p:spPr>
          <a:xfrm>
            <a:off x="9864609" y="6066384"/>
            <a:ext cx="2053494" cy="37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2025.6.30</a:t>
            </a:r>
            <a:endParaRPr lang="ja-JP" altLang="en-US" sz="1200" b="1" dirty="0">
              <a:solidFill>
                <a:schemeClr val="bg1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8829276-420B-20B8-840C-C75EF5C220FB}"/>
              </a:ext>
            </a:extLst>
          </p:cNvPr>
          <p:cNvSpPr txBox="1">
            <a:spLocks/>
          </p:cNvSpPr>
          <p:nvPr/>
        </p:nvSpPr>
        <p:spPr>
          <a:xfrm>
            <a:off x="4468401" y="529316"/>
            <a:ext cx="3592945" cy="10096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3600" b="1" dirty="0">
                <a:ln w="0"/>
                <a:solidFill>
                  <a:srgbClr val="FF99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sz="3600" b="1" dirty="0">
                <a:ln w="0"/>
                <a:solidFill>
                  <a:srgbClr val="FF99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制作過程</a:t>
            </a:r>
          </a:p>
        </p:txBody>
      </p:sp>
      <p:pic>
        <p:nvPicPr>
          <p:cNvPr id="3" name="図 2" descr="絵と文字の加工写真&#10;&#10;AI 生成コンテンツは誤りを含む可能性があります。">
            <a:extLst>
              <a:ext uri="{FF2B5EF4-FFF2-40B4-BE49-F238E27FC236}">
                <a16:creationId xmlns:a16="http://schemas.microsoft.com/office/drawing/2014/main" id="{3E2EC89B-D16E-2DFD-D217-D10AF1061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6" y="1538967"/>
            <a:ext cx="7001082" cy="4527417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713F4F8B-0F0B-044C-4C47-A5189BDCF9A7}"/>
              </a:ext>
            </a:extLst>
          </p:cNvPr>
          <p:cNvSpPr txBox="1">
            <a:spLocks/>
          </p:cNvSpPr>
          <p:nvPr/>
        </p:nvSpPr>
        <p:spPr>
          <a:xfrm>
            <a:off x="1733727" y="2209114"/>
            <a:ext cx="2614197" cy="12237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10000"/>
                    <a:lumOff val="90000"/>
                  </a:srgbClr>
                </a:solidFill>
                <a:effectLst/>
                <a:uLnTx/>
                <a:uFillTx/>
                <a:latin typeface="Garamond" panose="02020404030301010803"/>
                <a:ea typeface="ＭＳ Ｐ明朝" panose="02020600040205080304" pitchFamily="18" charset="-128"/>
                <a:cs typeface="+mn-cs"/>
              </a:rPr>
              <a:t>＊</a:t>
            </a:r>
            <a:r>
              <a:rPr kumimoji="1" lang="ja-JP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10000"/>
                    <a:lumOff val="90000"/>
                  </a:srgb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要件定義</a:t>
            </a:r>
            <a:endParaRPr kumimoji="1" lang="en-US" altLang="ja-JP" sz="1900" b="1" i="0" u="none" strike="noStrike" kern="1200" cap="none" spc="0" normalizeH="0" baseline="0" noProof="0" dirty="0">
              <a:ln>
                <a:noFill/>
              </a:ln>
              <a:solidFill>
                <a:srgbClr val="212121">
                  <a:lumMod val="10000"/>
                  <a:lumOff val="90000"/>
                </a:srgb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10000"/>
                    <a:lumOff val="90000"/>
                  </a:srgb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・案出し　　</a:t>
            </a:r>
            <a:endParaRPr kumimoji="1" lang="en-US" altLang="ja-JP" sz="1900" b="1" i="0" u="none" strike="noStrike" kern="1200" cap="none" spc="0" normalizeH="0" baseline="0" noProof="0" dirty="0">
              <a:ln>
                <a:noFill/>
              </a:ln>
              <a:solidFill>
                <a:srgbClr val="212121">
                  <a:lumMod val="10000"/>
                  <a:lumOff val="90000"/>
                </a:srgb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10000"/>
                    <a:lumOff val="90000"/>
                  </a:srgb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・ペルソナ作成</a:t>
            </a:r>
            <a:endParaRPr kumimoji="1" lang="en-US" altLang="ja-JP" sz="1900" b="1" i="0" u="none" strike="noStrike" kern="1200" cap="none" spc="0" normalizeH="0" baseline="0" noProof="0" dirty="0">
              <a:ln>
                <a:noFill/>
              </a:ln>
              <a:solidFill>
                <a:srgbClr val="212121">
                  <a:lumMod val="10000"/>
                  <a:lumOff val="90000"/>
                </a:srgb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212121">
                  <a:lumMod val="10000"/>
                  <a:lumOff val="90000"/>
                </a:srgbClr>
              </a:solidFill>
              <a:effectLst/>
              <a:uLnTx/>
              <a:uFillTx/>
              <a:latin typeface="Garamond" panose="02020404030301010803"/>
              <a:ea typeface="ＭＳ Ｐ明朝" panose="02020600040205080304" pitchFamily="18" charset="-128"/>
              <a:cs typeface="+mn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64EAC4D-4173-58F4-9784-1E612CA5F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346" y="1769167"/>
            <a:ext cx="3062374" cy="406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3C89551-3549-8A39-80C7-1E1A8A86688A}"/>
              </a:ext>
            </a:extLst>
          </p:cNvPr>
          <p:cNvSpPr txBox="1">
            <a:spLocks/>
          </p:cNvSpPr>
          <p:nvPr/>
        </p:nvSpPr>
        <p:spPr>
          <a:xfrm>
            <a:off x="3679855" y="2173915"/>
            <a:ext cx="4341091" cy="9447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83992A"/>
              </a:buClr>
              <a:buFont typeface="Arial"/>
              <a:buNone/>
            </a:pPr>
            <a:r>
              <a:rPr lang="ja-JP" altLang="en-US" sz="1800" b="1" dirty="0">
                <a:solidFill>
                  <a:srgbClr val="212121">
                    <a:lumMod val="10000"/>
                    <a:lumOff val="90000"/>
                  </a:srgb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＊外部設計</a:t>
            </a:r>
            <a:endParaRPr lang="en-US" altLang="ja-JP" sz="1800" b="1" dirty="0">
              <a:solidFill>
                <a:srgbClr val="212121">
                  <a:lumMod val="10000"/>
                  <a:lumOff val="90000"/>
                </a:srgb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lvl="1" indent="0">
              <a:buClr>
                <a:srgbClr val="83992A"/>
              </a:buClr>
              <a:buFont typeface="Arial"/>
              <a:buNone/>
            </a:pPr>
            <a:r>
              <a:rPr lang="ja-JP" altLang="en-US" sz="1800" b="1" dirty="0">
                <a:solidFill>
                  <a:srgbClr val="212121">
                    <a:lumMod val="10000"/>
                    <a:lumOff val="90000"/>
                  </a:srgb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・各個人の画面イメージの可視化</a:t>
            </a:r>
            <a:endParaRPr lang="en-US" altLang="ja-JP" sz="1800" b="1" dirty="0">
              <a:solidFill>
                <a:srgbClr val="212121">
                  <a:lumMod val="10000"/>
                  <a:lumOff val="90000"/>
                </a:srgb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lvl="1" indent="0">
              <a:buClr>
                <a:srgbClr val="83992A"/>
              </a:buClr>
              <a:buFont typeface="Arial"/>
              <a:buNone/>
            </a:pPr>
            <a:r>
              <a:rPr lang="ja-JP" altLang="en-US" sz="1800" b="1" dirty="0">
                <a:solidFill>
                  <a:srgbClr val="212121">
                    <a:lumMod val="10000"/>
                    <a:lumOff val="90000"/>
                  </a:srgb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・認識の擦り合わせ</a:t>
            </a:r>
            <a:endParaRPr lang="en-US" altLang="ja-JP" sz="1800" b="1" dirty="0">
              <a:solidFill>
                <a:srgbClr val="212121">
                  <a:lumMod val="10000"/>
                  <a:lumOff val="90000"/>
                </a:srgb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A689221E-FBE2-8406-B94D-A372FBEAC0B8}"/>
              </a:ext>
            </a:extLst>
          </p:cNvPr>
          <p:cNvSpPr txBox="1">
            <a:spLocks/>
          </p:cNvSpPr>
          <p:nvPr/>
        </p:nvSpPr>
        <p:spPr>
          <a:xfrm>
            <a:off x="1729605" y="3753647"/>
            <a:ext cx="2517402" cy="8971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83992A"/>
              </a:buClr>
              <a:buFont typeface="Arial"/>
              <a:buNone/>
            </a:pPr>
            <a:r>
              <a:rPr lang="ja-JP" altLang="en-US" sz="1800" b="1" dirty="0">
                <a:solidFill>
                  <a:srgbClr val="212121">
                    <a:lumMod val="10000"/>
                    <a:lumOff val="90000"/>
                  </a:srgb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＊内部設計</a:t>
            </a:r>
            <a:endParaRPr lang="en-US" altLang="ja-JP" sz="1800" b="1" dirty="0">
              <a:solidFill>
                <a:srgbClr val="212121">
                  <a:lumMod val="10000"/>
                  <a:lumOff val="90000"/>
                </a:srgb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lvl="1" indent="0">
              <a:buClr>
                <a:srgbClr val="83992A"/>
              </a:buClr>
              <a:buFont typeface="Arial"/>
              <a:buNone/>
            </a:pPr>
            <a:r>
              <a:rPr lang="ja-JP" altLang="en-US" sz="1800" b="1" dirty="0">
                <a:solidFill>
                  <a:srgbClr val="212121">
                    <a:lumMod val="10000"/>
                    <a:lumOff val="90000"/>
                  </a:srgb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・担当者決め</a:t>
            </a:r>
            <a:endParaRPr lang="en-US" altLang="ja-JP" sz="1800" b="1" dirty="0">
              <a:solidFill>
                <a:srgbClr val="212121">
                  <a:lumMod val="10000"/>
                  <a:lumOff val="90000"/>
                </a:srgb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093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E0A57-DFF5-F693-083A-90783C293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A73452BB-923F-FF1E-2C72-BF808C894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6409150-9B50-63E0-C3B1-D3FD3C251DA5}"/>
              </a:ext>
            </a:extLst>
          </p:cNvPr>
          <p:cNvSpPr/>
          <p:nvPr/>
        </p:nvSpPr>
        <p:spPr>
          <a:xfrm>
            <a:off x="895855" y="451333"/>
            <a:ext cx="10939549" cy="5514535"/>
          </a:xfrm>
          <a:prstGeom prst="rect">
            <a:avLst/>
          </a:prstGeom>
          <a:ln>
            <a:solidFill>
              <a:srgbClr val="FFCC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4D5DFAF-321D-F8CF-8140-5DDD5AAE5312}"/>
              </a:ext>
            </a:extLst>
          </p:cNvPr>
          <p:cNvCxnSpPr>
            <a:cxnSpLocks/>
          </p:cNvCxnSpPr>
          <p:nvPr/>
        </p:nvCxnSpPr>
        <p:spPr>
          <a:xfrm>
            <a:off x="1960685" y="1691944"/>
            <a:ext cx="8999521" cy="0"/>
          </a:xfrm>
          <a:prstGeom prst="line">
            <a:avLst/>
          </a:prstGeom>
          <a:ln>
            <a:solidFill>
              <a:srgbClr val="FFCC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字幕 2">
            <a:extLst>
              <a:ext uri="{FF2B5EF4-FFF2-40B4-BE49-F238E27FC236}">
                <a16:creationId xmlns:a16="http://schemas.microsoft.com/office/drawing/2014/main" id="{18897AA5-CC0F-CB65-1AEF-FF2F207C4D3F}"/>
              </a:ext>
            </a:extLst>
          </p:cNvPr>
          <p:cNvSpPr txBox="1">
            <a:spLocks/>
          </p:cNvSpPr>
          <p:nvPr/>
        </p:nvSpPr>
        <p:spPr>
          <a:xfrm>
            <a:off x="9933459" y="5587355"/>
            <a:ext cx="2053494" cy="37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2025.6.30</a:t>
            </a:r>
            <a:endParaRPr lang="ja-JP" altLang="en-US" sz="1200" b="1" dirty="0">
              <a:solidFill>
                <a:schemeClr val="bg1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FB53CAC-11AB-4FD4-524E-0FEE404A8A04}"/>
              </a:ext>
            </a:extLst>
          </p:cNvPr>
          <p:cNvSpPr txBox="1">
            <a:spLocks/>
          </p:cNvSpPr>
          <p:nvPr/>
        </p:nvSpPr>
        <p:spPr>
          <a:xfrm>
            <a:off x="4084602" y="682293"/>
            <a:ext cx="4304145" cy="10096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4000" b="1" dirty="0">
                <a:ln w="0"/>
                <a:solidFill>
                  <a:srgbClr val="FF99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4000" b="1" dirty="0">
                <a:ln w="0"/>
                <a:solidFill>
                  <a:srgbClr val="FF99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工夫した点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57963DB-6890-658D-4A89-C67FB57585B2}"/>
              </a:ext>
            </a:extLst>
          </p:cNvPr>
          <p:cNvSpPr txBox="1">
            <a:spLocks/>
          </p:cNvSpPr>
          <p:nvPr/>
        </p:nvSpPr>
        <p:spPr>
          <a:xfrm>
            <a:off x="2623356" y="2932555"/>
            <a:ext cx="4797757" cy="16550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＊キーボード操作を最低限に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＊シンプルで直感的なデザイン</a:t>
            </a:r>
          </a:p>
        </p:txBody>
      </p:sp>
      <p:pic>
        <p:nvPicPr>
          <p:cNvPr id="6" name="図 5" descr="皿の上の食べ物&#10;&#10;AI 生成コンテンツは誤りを含む可能性があります。">
            <a:extLst>
              <a:ext uri="{FF2B5EF4-FFF2-40B4-BE49-F238E27FC236}">
                <a16:creationId xmlns:a16="http://schemas.microsoft.com/office/drawing/2014/main" id="{8AD812C0-9BAC-84B8-0D97-771BD8AC9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041" y="2937421"/>
            <a:ext cx="3000838" cy="22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0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C4855-E718-C004-4752-D5DD5100D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0EF196D7-C87C-7B4A-DD6D-EE3554F47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A0DC97C-526C-9D6F-5731-167969FD704C}"/>
              </a:ext>
            </a:extLst>
          </p:cNvPr>
          <p:cNvSpPr/>
          <p:nvPr/>
        </p:nvSpPr>
        <p:spPr>
          <a:xfrm>
            <a:off x="879231" y="427128"/>
            <a:ext cx="11017719" cy="5717590"/>
          </a:xfrm>
          <a:prstGeom prst="rect">
            <a:avLst/>
          </a:prstGeom>
          <a:ln>
            <a:solidFill>
              <a:srgbClr val="FFCC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87E7AF3-7D86-9A50-0AF4-8879FD348D56}"/>
              </a:ext>
            </a:extLst>
          </p:cNvPr>
          <p:cNvCxnSpPr>
            <a:cxnSpLocks/>
          </p:cNvCxnSpPr>
          <p:nvPr/>
        </p:nvCxnSpPr>
        <p:spPr>
          <a:xfrm>
            <a:off x="1582615" y="1624686"/>
            <a:ext cx="9856550" cy="0"/>
          </a:xfrm>
          <a:prstGeom prst="line">
            <a:avLst/>
          </a:prstGeom>
          <a:ln>
            <a:solidFill>
              <a:srgbClr val="FFCC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字幕 2">
            <a:extLst>
              <a:ext uri="{FF2B5EF4-FFF2-40B4-BE49-F238E27FC236}">
                <a16:creationId xmlns:a16="http://schemas.microsoft.com/office/drawing/2014/main" id="{9BC41249-84C5-5E87-E2FE-9CED38BBBD27}"/>
              </a:ext>
            </a:extLst>
          </p:cNvPr>
          <p:cNvSpPr txBox="1">
            <a:spLocks/>
          </p:cNvSpPr>
          <p:nvPr/>
        </p:nvSpPr>
        <p:spPr>
          <a:xfrm>
            <a:off x="9933459" y="5587355"/>
            <a:ext cx="2053494" cy="37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2025.6.30</a:t>
            </a:r>
            <a:endParaRPr lang="ja-JP" altLang="en-US" sz="1200" b="1" dirty="0">
              <a:solidFill>
                <a:schemeClr val="bg1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DBFD95-D625-3741-863E-C4DB83E064F1}"/>
              </a:ext>
            </a:extLst>
          </p:cNvPr>
          <p:cNvSpPr txBox="1">
            <a:spLocks/>
          </p:cNvSpPr>
          <p:nvPr/>
        </p:nvSpPr>
        <p:spPr>
          <a:xfrm>
            <a:off x="4440116" y="2193615"/>
            <a:ext cx="6999050" cy="3168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＊度重なる案出しの却下　　＊ペルソナの再構築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＊その遅れを引きずった状態での開発　＊全体的な日程管理　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＊有料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API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の壁　＊ガントチャートの実装　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＊予定をカレンダーに同期　　＊多対多のデータのやり取り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7" name="図 6" descr="皿の上にあるケーキ&#10;&#10;AI 生成コンテンツは誤りを含む可能性があります。">
            <a:extLst>
              <a:ext uri="{FF2B5EF4-FFF2-40B4-BE49-F238E27FC236}">
                <a16:creationId xmlns:a16="http://schemas.microsoft.com/office/drawing/2014/main" id="{17E0A17A-00E3-65BE-DC38-5F0FCF0C1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29" y="3429000"/>
            <a:ext cx="2979100" cy="2234325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2F2BE39D-900F-171C-CDFB-91EF182C135B}"/>
              </a:ext>
            </a:extLst>
          </p:cNvPr>
          <p:cNvSpPr txBox="1">
            <a:spLocks/>
          </p:cNvSpPr>
          <p:nvPr/>
        </p:nvSpPr>
        <p:spPr>
          <a:xfrm>
            <a:off x="4084602" y="682293"/>
            <a:ext cx="4304145" cy="10096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4000" b="1" dirty="0">
                <a:ln w="0"/>
                <a:solidFill>
                  <a:srgbClr val="FF99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sz="4000" b="1" dirty="0">
                <a:ln w="0"/>
                <a:solidFill>
                  <a:srgbClr val="FF99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322632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09D55-9173-8A09-3884-449B1BF9D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E465D7C6-054A-032B-EE34-465EF5D5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540648B-FEFA-9A69-2E03-A2409FBB7D02}"/>
              </a:ext>
            </a:extLst>
          </p:cNvPr>
          <p:cNvSpPr/>
          <p:nvPr/>
        </p:nvSpPr>
        <p:spPr>
          <a:xfrm>
            <a:off x="783012" y="481567"/>
            <a:ext cx="11017719" cy="5717590"/>
          </a:xfrm>
          <a:prstGeom prst="rect">
            <a:avLst/>
          </a:prstGeom>
          <a:ln>
            <a:solidFill>
              <a:srgbClr val="FFCC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ABAC8FE-0EE3-69FC-6982-3E8B5072DD48}"/>
              </a:ext>
            </a:extLst>
          </p:cNvPr>
          <p:cNvCxnSpPr>
            <a:cxnSpLocks/>
          </p:cNvCxnSpPr>
          <p:nvPr/>
        </p:nvCxnSpPr>
        <p:spPr>
          <a:xfrm flipV="1">
            <a:off x="1468315" y="1623850"/>
            <a:ext cx="9940673" cy="19812"/>
          </a:xfrm>
          <a:prstGeom prst="line">
            <a:avLst/>
          </a:prstGeom>
          <a:ln>
            <a:solidFill>
              <a:srgbClr val="FFCC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字幕 2">
            <a:extLst>
              <a:ext uri="{FF2B5EF4-FFF2-40B4-BE49-F238E27FC236}">
                <a16:creationId xmlns:a16="http://schemas.microsoft.com/office/drawing/2014/main" id="{4A1D92E0-17AC-5CFD-538E-A0B3EB235C10}"/>
              </a:ext>
            </a:extLst>
          </p:cNvPr>
          <p:cNvSpPr txBox="1">
            <a:spLocks/>
          </p:cNvSpPr>
          <p:nvPr/>
        </p:nvSpPr>
        <p:spPr>
          <a:xfrm>
            <a:off x="9933459" y="5587355"/>
            <a:ext cx="2053494" cy="37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2025.6.30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2112AB5-0135-15D1-397E-E1EF29ED66B7}"/>
              </a:ext>
            </a:extLst>
          </p:cNvPr>
          <p:cNvSpPr txBox="1">
            <a:spLocks/>
          </p:cNvSpPr>
          <p:nvPr/>
        </p:nvSpPr>
        <p:spPr>
          <a:xfrm>
            <a:off x="3454888" y="748066"/>
            <a:ext cx="5282223" cy="8479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4000" b="1" dirty="0">
                <a:ln w="0"/>
                <a:solidFill>
                  <a:srgbClr val="FF99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sz="4000" b="1" dirty="0">
                <a:ln w="0"/>
                <a:solidFill>
                  <a:srgbClr val="FF99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研修で学んだこと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7349AB4-18A1-4CCB-2EC8-B2364A10CB82}"/>
              </a:ext>
            </a:extLst>
          </p:cNvPr>
          <p:cNvSpPr txBox="1">
            <a:spLocks/>
          </p:cNvSpPr>
          <p:nvPr/>
        </p:nvSpPr>
        <p:spPr>
          <a:xfrm>
            <a:off x="1777767" y="2662729"/>
            <a:ext cx="5589323" cy="1810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＊目標設定　　　＊進捗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日程管理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＊役割分担　　　＊和を以て貴しとなす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6" name="図 5" descr="カップに入ったアイスクリーム&#10;&#10;AI 生成コンテンツは誤りを含む可能性があります。">
            <a:extLst>
              <a:ext uri="{FF2B5EF4-FFF2-40B4-BE49-F238E27FC236}">
                <a16:creationId xmlns:a16="http://schemas.microsoft.com/office/drawing/2014/main" id="{92A5A1E1-68F5-BD08-D69E-377EB2CCD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462" y="2543989"/>
            <a:ext cx="1193636" cy="2751741"/>
          </a:xfrm>
          <a:prstGeom prst="rect">
            <a:avLst/>
          </a:prstGeom>
        </p:spPr>
      </p:pic>
      <p:pic>
        <p:nvPicPr>
          <p:cNvPr id="8" name="図 7" descr="皿の上のデザート&#10;&#10;AI 生成コンテンツは誤りを含む可能性があります。">
            <a:extLst>
              <a:ext uri="{FF2B5EF4-FFF2-40B4-BE49-F238E27FC236}">
                <a16:creationId xmlns:a16="http://schemas.microsoft.com/office/drawing/2014/main" id="{B85D0C0B-1E98-51E1-F660-D73C53C39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95" y="3503036"/>
            <a:ext cx="2413770" cy="18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8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F73F6-A3BD-5D8D-5F89-3C9D02BD3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F85B1C6D-93CF-654D-5F22-9596886B9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F614146-94A6-55B7-695D-85B77019E256}"/>
              </a:ext>
            </a:extLst>
          </p:cNvPr>
          <p:cNvSpPr/>
          <p:nvPr/>
        </p:nvSpPr>
        <p:spPr>
          <a:xfrm>
            <a:off x="783012" y="481567"/>
            <a:ext cx="11017719" cy="5717590"/>
          </a:xfrm>
          <a:prstGeom prst="rect">
            <a:avLst/>
          </a:prstGeom>
          <a:ln>
            <a:solidFill>
              <a:srgbClr val="FFCC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1BA48D2-E414-3F36-0F69-9266D96BFB28}"/>
              </a:ext>
            </a:extLst>
          </p:cNvPr>
          <p:cNvCxnSpPr>
            <a:cxnSpLocks/>
          </p:cNvCxnSpPr>
          <p:nvPr/>
        </p:nvCxnSpPr>
        <p:spPr>
          <a:xfrm flipV="1">
            <a:off x="1321531" y="3470750"/>
            <a:ext cx="9940673" cy="19812"/>
          </a:xfrm>
          <a:prstGeom prst="line">
            <a:avLst/>
          </a:prstGeom>
          <a:ln>
            <a:solidFill>
              <a:srgbClr val="FFCC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字幕 2">
            <a:extLst>
              <a:ext uri="{FF2B5EF4-FFF2-40B4-BE49-F238E27FC236}">
                <a16:creationId xmlns:a16="http://schemas.microsoft.com/office/drawing/2014/main" id="{F5F34EAF-76DE-4523-0F49-F5E9178C2509}"/>
              </a:ext>
            </a:extLst>
          </p:cNvPr>
          <p:cNvSpPr txBox="1">
            <a:spLocks/>
          </p:cNvSpPr>
          <p:nvPr/>
        </p:nvSpPr>
        <p:spPr>
          <a:xfrm>
            <a:off x="9933459" y="5587355"/>
            <a:ext cx="2053494" cy="37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2025.6.30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9062233-4D96-F1F4-681D-E513BB8D41BB}"/>
              </a:ext>
            </a:extLst>
          </p:cNvPr>
          <p:cNvSpPr txBox="1">
            <a:spLocks/>
          </p:cNvSpPr>
          <p:nvPr/>
        </p:nvSpPr>
        <p:spPr>
          <a:xfrm>
            <a:off x="2978989" y="2691515"/>
            <a:ext cx="6625759" cy="6488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＊ご清聴ありがとうございました＊</a:t>
            </a:r>
          </a:p>
        </p:txBody>
      </p:sp>
    </p:spTree>
    <p:extLst>
      <p:ext uri="{BB962C8B-B14F-4D97-AF65-F5344CB8AC3E}">
        <p14:creationId xmlns:p14="http://schemas.microsoft.com/office/powerpoint/2010/main" val="103858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219</Words>
  <Application>Microsoft Office PowerPoint</Application>
  <PresentationFormat>ワイド画面</PresentationFormat>
  <Paragraphs>60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BIZ UDPゴシック</vt:lpstr>
      <vt:lpstr>游ゴシック</vt:lpstr>
      <vt:lpstr>游ゴシック Light</vt:lpstr>
      <vt:lpstr>Arial</vt:lpstr>
      <vt:lpstr>Garamond</vt:lpstr>
      <vt:lpstr>Office テーマ</vt:lpstr>
      <vt:lpstr>成果発表会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10</cp:revision>
  <dcterms:created xsi:type="dcterms:W3CDTF">2025-06-24T11:25:17Z</dcterms:created>
  <dcterms:modified xsi:type="dcterms:W3CDTF">2025-06-24T14:31:40Z</dcterms:modified>
</cp:coreProperties>
</file>