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5" r:id="rId5"/>
    <p:sldId id="272" r:id="rId6"/>
    <p:sldId id="286" r:id="rId7"/>
    <p:sldId id="264" r:id="rId8"/>
    <p:sldId id="260" r:id="rId9"/>
    <p:sldId id="259" r:id="rId10"/>
    <p:sldId id="266" r:id="rId11"/>
    <p:sldId id="277" r:id="rId12"/>
    <p:sldId id="261" r:id="rId13"/>
    <p:sldId id="279" r:id="rId14"/>
    <p:sldId id="280" r:id="rId15"/>
    <p:sldId id="281" r:id="rId16"/>
    <p:sldId id="283" r:id="rId17"/>
    <p:sldId id="284" r:id="rId18"/>
    <p:sldId id="285" r:id="rId19"/>
    <p:sldId id="271" r:id="rId20"/>
    <p:sldId id="282" r:id="rId21"/>
    <p:sldId id="262" r:id="rId22"/>
    <p:sldId id="278"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CC99"/>
    <a:srgbClr val="FFCC66"/>
    <a:srgbClr val="FFFFCC"/>
    <a:srgbClr val="CCCC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452" autoAdjust="0"/>
  </p:normalViewPr>
  <p:slideViewPr>
    <p:cSldViewPr snapToGrid="0">
      <p:cViewPr varScale="1">
        <p:scale>
          <a:sx n="68" d="100"/>
          <a:sy n="68" d="100"/>
        </p:scale>
        <p:origin x="11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68627-90AF-4F17-AF94-665E049D5104}" type="datetimeFigureOut">
              <a:rPr kumimoji="1" lang="ja-JP" altLang="en-US" smtClean="0"/>
              <a:t>2025/6/26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693B1-9BFD-4732-A9AA-E516087F4AB6}" type="slidenum">
              <a:rPr kumimoji="1" lang="ja-JP" altLang="en-US" smtClean="0"/>
              <a:t>‹#›</a:t>
            </a:fld>
            <a:endParaRPr kumimoji="1" lang="ja-JP" altLang="en-US"/>
          </a:p>
        </p:txBody>
      </p:sp>
    </p:spTree>
    <p:extLst>
      <p:ext uri="{BB962C8B-B14F-4D97-AF65-F5344CB8AC3E}">
        <p14:creationId xmlns:p14="http://schemas.microsoft.com/office/powerpoint/2010/main" val="16226876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a:t>
            </a:r>
            <a:r>
              <a:rPr kumimoji="1" lang="en-US" altLang="ja-JP" dirty="0"/>
              <a:t>A5</a:t>
            </a:r>
            <a:r>
              <a:rPr kumimoji="1" lang="ja-JP" altLang="en-US" dirty="0"/>
              <a:t>の発表を始めさせていただきます。</a:t>
            </a:r>
            <a:endParaRPr kumimoji="1" lang="en-US" altLang="ja-JP" dirty="0"/>
          </a:p>
          <a:p>
            <a:r>
              <a:rPr kumimoji="1" lang="ja-JP" altLang="en-US" dirty="0"/>
              <a:t>よろしくお願い致します。</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a:t>
            </a:fld>
            <a:endParaRPr kumimoji="1" lang="ja-JP" altLang="en-US"/>
          </a:p>
        </p:txBody>
      </p:sp>
    </p:spTree>
    <p:extLst>
      <p:ext uri="{BB962C8B-B14F-4D97-AF65-F5344CB8AC3E}">
        <p14:creationId xmlns:p14="http://schemas.microsoft.com/office/powerpoint/2010/main" val="428474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r>
              <a:rPr kumimoji="1" lang="ja-JP" altLang="en-US" b="1" u="sng" dirty="0"/>
              <a:t>仕事を遂行する力の向上：覚えることが増えたため、調べる時間が軽減した。</a:t>
            </a:r>
            <a:endParaRPr kumimoji="1" lang="en-US" altLang="ja-JP" b="1" u="sng"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19</a:t>
            </a:fld>
            <a:endParaRPr kumimoji="1" lang="ja-JP" altLang="en-US"/>
          </a:p>
        </p:txBody>
      </p:sp>
    </p:spTree>
    <p:extLst>
      <p:ext uri="{BB962C8B-B14F-4D97-AF65-F5344CB8AC3E}">
        <p14:creationId xmlns:p14="http://schemas.microsoft.com/office/powerpoint/2010/main" val="1131055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8C9A9-1200-0AA3-35EF-CDD3748BB17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AB18FA-960D-B5D8-F47D-838DEE85A5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9F05103-0D49-DCEF-D7E4-D779C6499BF1}"/>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endParaRPr kumimoji="1" lang="en-US" altLang="ja-JP" dirty="0"/>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306C480-4273-74BD-7ACC-1041CBA9311F}"/>
              </a:ext>
            </a:extLst>
          </p:cNvPr>
          <p:cNvSpPr>
            <a:spLocks noGrp="1"/>
          </p:cNvSpPr>
          <p:nvPr>
            <p:ph type="sldNum" sz="quarter" idx="5"/>
          </p:nvPr>
        </p:nvSpPr>
        <p:spPr/>
        <p:txBody>
          <a:bodyPr/>
          <a:lstStyle/>
          <a:p>
            <a:fld id="{C91693B1-9BFD-4732-A9AA-E516087F4AB6}" type="slidenum">
              <a:rPr kumimoji="1" lang="ja-JP" altLang="en-US" smtClean="0"/>
              <a:t>20</a:t>
            </a:fld>
            <a:endParaRPr kumimoji="1" lang="ja-JP" altLang="en-US"/>
          </a:p>
        </p:txBody>
      </p:sp>
    </p:spTree>
    <p:extLst>
      <p:ext uri="{BB962C8B-B14F-4D97-AF65-F5344CB8AC3E}">
        <p14:creationId xmlns:p14="http://schemas.microsoft.com/office/powerpoint/2010/main" val="1611893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担当：青木</a:t>
            </a:r>
            <a:endParaRPr kumimoji="1" lang="en-US" altLang="ja-JP" b="1" dirty="0"/>
          </a:p>
          <a:p>
            <a:endParaRPr kumimoji="1" lang="en-US" altLang="ja-JP" b="1" dirty="0"/>
          </a:p>
          <a:p>
            <a:r>
              <a:rPr kumimoji="1" lang="ja-JP" altLang="en-US" b="1" dirty="0"/>
              <a:t>・進捗状況の数字での見える化　自分自身や周囲の進捗状況が把握できるため、目標も立てやすい。　</a:t>
            </a:r>
            <a:endParaRPr kumimoji="1" lang="en-US" altLang="ja-JP" b="1" dirty="0"/>
          </a:p>
          <a:p>
            <a:r>
              <a:rPr kumimoji="1" lang="ja-JP" altLang="en-US" b="1" dirty="0"/>
              <a:t>　定期的な話し合いによって、個々人の現状を周囲が把握できる。誰が助けが必要かどうかにつながる。</a:t>
            </a:r>
            <a:endParaRPr kumimoji="1" lang="en-US" altLang="ja-JP" b="1" dirty="0"/>
          </a:p>
          <a:p>
            <a:endParaRPr kumimoji="1" lang="en-US" altLang="ja-JP" b="1" dirty="0"/>
          </a:p>
          <a:p>
            <a:r>
              <a:rPr kumimoji="1" lang="ja-JP" altLang="en-US" b="1" dirty="0"/>
              <a:t>・報告・連絡・相談の大切さ　</a:t>
            </a:r>
            <a:endParaRPr kumimoji="1" lang="en-US" altLang="ja-JP" b="1" dirty="0"/>
          </a:p>
          <a:p>
            <a:endParaRPr kumimoji="1" lang="en-US" altLang="ja-JP" b="1" dirty="0"/>
          </a:p>
          <a:p>
            <a:r>
              <a:rPr kumimoji="1" lang="ja-JP" altLang="en-US" b="1" dirty="0"/>
              <a:t>・役割分担の重要性　適材適所を考える。</a:t>
            </a:r>
            <a:r>
              <a:rPr kumimoji="1" lang="en-US" altLang="ja-JP" b="1" dirty="0"/>
              <a:t>1</a:t>
            </a:r>
            <a:r>
              <a:rPr kumimoji="1" lang="ja-JP" altLang="en-US" b="1" dirty="0"/>
              <a:t>人に仕事を与えすぎない。程よい役割の分散　</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21</a:t>
            </a:fld>
            <a:endParaRPr kumimoji="1" lang="ja-JP" altLang="en-US"/>
          </a:p>
        </p:txBody>
      </p:sp>
    </p:spTree>
    <p:extLst>
      <p:ext uri="{BB962C8B-B14F-4D97-AF65-F5344CB8AC3E}">
        <p14:creationId xmlns:p14="http://schemas.microsoft.com/office/powerpoint/2010/main" val="306202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962F-292D-0C33-572D-BDCBF74187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7443AC7-49D7-B172-D46D-FAC2D1858EF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595744-9433-A0AA-30F9-ACE5184DA887}"/>
              </a:ext>
            </a:extLst>
          </p:cNvPr>
          <p:cNvSpPr>
            <a:spLocks noGrp="1"/>
          </p:cNvSpPr>
          <p:nvPr>
            <p:ph type="body" idx="1"/>
          </p:nvPr>
        </p:nvSpPr>
        <p:spPr/>
        <p:txBody>
          <a:bodyPr/>
          <a:lstStyle/>
          <a:p>
            <a:r>
              <a:rPr kumimoji="1" lang="ja-JP" altLang="en-US" dirty="0"/>
              <a:t>誰が何をやったか</a:t>
            </a:r>
          </a:p>
        </p:txBody>
      </p:sp>
      <p:sp>
        <p:nvSpPr>
          <p:cNvPr id="4" name="スライド番号プレースホルダー 3">
            <a:extLst>
              <a:ext uri="{FF2B5EF4-FFF2-40B4-BE49-F238E27FC236}">
                <a16:creationId xmlns:a16="http://schemas.microsoft.com/office/drawing/2014/main" id="{D09E5DBB-DDF8-4BC9-754B-E1E39A72E3EE}"/>
              </a:ext>
            </a:extLst>
          </p:cNvPr>
          <p:cNvSpPr>
            <a:spLocks noGrp="1"/>
          </p:cNvSpPr>
          <p:nvPr>
            <p:ph type="sldNum" sz="quarter" idx="5"/>
          </p:nvPr>
        </p:nvSpPr>
        <p:spPr/>
        <p:txBody>
          <a:bodyPr/>
          <a:lstStyle/>
          <a:p>
            <a:fld id="{C91693B1-9BFD-4732-A9AA-E516087F4AB6}" type="slidenum">
              <a:rPr kumimoji="1" lang="ja-JP" altLang="en-US" smtClean="0"/>
              <a:t>22</a:t>
            </a:fld>
            <a:endParaRPr kumimoji="1" lang="ja-JP" altLang="en-US"/>
          </a:p>
        </p:txBody>
      </p:sp>
    </p:spTree>
    <p:extLst>
      <p:ext uri="{BB962C8B-B14F-4D97-AF65-F5344CB8AC3E}">
        <p14:creationId xmlns:p14="http://schemas.microsoft.com/office/powerpoint/2010/main" val="36896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担当：川﨑</a:t>
            </a:r>
            <a:endParaRPr kumimoji="1" lang="en-US" altLang="ja-JP" b="1" dirty="0"/>
          </a:p>
          <a:p>
            <a:endParaRPr kumimoji="1" lang="en-US" altLang="ja-JP" b="1" dirty="0"/>
          </a:p>
          <a:p>
            <a:r>
              <a:rPr kumimoji="1" lang="ja-JP" altLang="en-US" b="1" dirty="0"/>
              <a:t>・チーム全員バイト経験があり、シフトを効率的にできるのでは？</a:t>
            </a:r>
            <a:endParaRPr kumimoji="1" lang="en-US" altLang="ja-JP" b="1" dirty="0"/>
          </a:p>
          <a:p>
            <a:r>
              <a:rPr kumimoji="1" lang="ja-JP" altLang="en-US" b="1" dirty="0"/>
              <a:t>・おばあちゃん　機械音痴　誰でも使いやすいように</a:t>
            </a:r>
            <a:endParaRPr kumimoji="1" lang="en-US" altLang="ja-JP" b="1" dirty="0"/>
          </a:p>
          <a:p>
            <a:r>
              <a:rPr kumimoji="1" lang="ja-JP" altLang="en-US" b="1" dirty="0"/>
              <a:t>・データを大量に必要しないものは何かと考える。</a:t>
            </a:r>
            <a:endParaRPr kumimoji="1" lang="en-US" altLang="ja-JP" b="1" dirty="0"/>
          </a:p>
          <a:p>
            <a:r>
              <a:rPr kumimoji="1" lang="ja-JP" altLang="en-US" b="1" dirty="0"/>
              <a:t>・開発を通して、勉強してる</a:t>
            </a:r>
            <a:endParaRPr kumimoji="1" lang="en-US" altLang="ja-JP"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3</a:t>
            </a:fld>
            <a:endParaRPr kumimoji="1" lang="ja-JP" altLang="en-US"/>
          </a:p>
        </p:txBody>
      </p:sp>
    </p:spTree>
    <p:extLst>
      <p:ext uri="{BB962C8B-B14F-4D97-AF65-F5344CB8AC3E}">
        <p14:creationId xmlns:p14="http://schemas.microsoft.com/office/powerpoint/2010/main" val="73748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担当：梶川</a:t>
            </a:r>
            <a:endParaRPr kumimoji="1" lang="en-US" altLang="ja-JP" b="1" dirty="0"/>
          </a:p>
          <a:p>
            <a:endParaRPr kumimoji="1" lang="en-US" altLang="ja-JP" b="1" dirty="0"/>
          </a:p>
          <a:p>
            <a:r>
              <a:rPr kumimoji="1" lang="ja-JP" altLang="en-US" b="1" dirty="0"/>
              <a:t>・却下された案について話す。　スーパーとコスメ、農業、通勤時間　データが大量に必要だったためと</a:t>
            </a:r>
            <a:r>
              <a:rPr kumimoji="1" lang="en-US" altLang="ja-JP" b="1" dirty="0"/>
              <a:t>API</a:t>
            </a:r>
            <a:r>
              <a:rPr kumimoji="1" lang="ja-JP" altLang="en-US" b="1" dirty="0"/>
              <a:t>の無料の制限を超えるため。</a:t>
            </a:r>
            <a:endParaRPr kumimoji="1" lang="en-US" altLang="ja-JP" b="1" dirty="0"/>
          </a:p>
          <a:p>
            <a:endParaRPr kumimoji="1" lang="en-US" altLang="ja-JP" b="1" dirty="0"/>
          </a:p>
          <a:p>
            <a:r>
              <a:rPr kumimoji="1" lang="ja-JP" altLang="en-US" b="1" dirty="0"/>
              <a:t>・</a:t>
            </a:r>
            <a:r>
              <a:rPr kumimoji="1" lang="en-US" altLang="ja-JP" b="1" dirty="0"/>
              <a:t>Canva</a:t>
            </a:r>
            <a:r>
              <a:rPr kumimoji="1" lang="ja-JP" altLang="en-US" b="1" dirty="0"/>
              <a:t>を用いた共同図面制作。何を作成したいか見える化。チーム内での情報共有や意見交換。</a:t>
            </a:r>
            <a:endParaRPr kumimoji="1" lang="en-US" altLang="ja-JP" b="1" dirty="0"/>
          </a:p>
          <a:p>
            <a:endParaRPr kumimoji="1" lang="en-US" altLang="ja-JP" b="1" dirty="0"/>
          </a:p>
          <a:p>
            <a:r>
              <a:rPr kumimoji="1" lang="ja-JP" altLang="en-US" b="1" dirty="0"/>
              <a:t>・ペルソナ　３～４人作った中の代表的なペルソナ　黒澤　譲司　さん　（</a:t>
            </a:r>
            <a:r>
              <a:rPr kumimoji="1" lang="en-US" altLang="ja-JP" b="1" dirty="0"/>
              <a:t>52</a:t>
            </a:r>
            <a:r>
              <a:rPr kumimoji="1" lang="ja-JP" altLang="en-US" b="1" dirty="0"/>
              <a:t>）　老眼あり。　パソコン操作が苦手。</a:t>
            </a:r>
            <a:endParaRPr kumimoji="1" lang="en-US" altLang="ja-JP" b="1" dirty="0"/>
          </a:p>
          <a:p>
            <a:endParaRPr kumimoji="1" lang="en-US" altLang="ja-JP" b="1" dirty="0"/>
          </a:p>
          <a:p>
            <a:endParaRPr kumimoji="1" lang="en-US" altLang="ja-JP" b="1" dirty="0"/>
          </a:p>
          <a:p>
            <a:r>
              <a:rPr kumimoji="1" lang="ja-JP" altLang="en-US" b="1" dirty="0"/>
              <a:t>・アドリブ入れる</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8</a:t>
            </a:fld>
            <a:endParaRPr kumimoji="1" lang="ja-JP" altLang="en-US"/>
          </a:p>
        </p:txBody>
      </p:sp>
    </p:spTree>
    <p:extLst>
      <p:ext uri="{BB962C8B-B14F-4D97-AF65-F5344CB8AC3E}">
        <p14:creationId xmlns:p14="http://schemas.microsoft.com/office/powerpoint/2010/main" val="69054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担当：村井</a:t>
            </a:r>
            <a:endParaRPr kumimoji="1" lang="en-US" altLang="ja-JP" b="1" dirty="0"/>
          </a:p>
          <a:p>
            <a:endParaRPr kumimoji="1" lang="en-US" altLang="ja-JP" b="1" dirty="0"/>
          </a:p>
          <a:p>
            <a:endParaRPr kumimoji="1" lang="en-US" altLang="ja-JP" b="1" dirty="0"/>
          </a:p>
          <a:p>
            <a:r>
              <a:rPr kumimoji="1" lang="ja-JP" altLang="en-US" b="1" dirty="0"/>
              <a:t>・ペルソナの設定に沿ったアプリ開発</a:t>
            </a:r>
            <a:endParaRPr kumimoji="1" lang="en-US" altLang="ja-JP" b="1" dirty="0"/>
          </a:p>
          <a:p>
            <a:endParaRPr kumimoji="1" lang="en-US" altLang="ja-JP" b="1" dirty="0"/>
          </a:p>
          <a:p>
            <a:r>
              <a:rPr kumimoji="1" lang="ja-JP" altLang="en-US" b="1" dirty="0"/>
              <a:t>・無駄な操作を減らす。</a:t>
            </a:r>
            <a:endParaRPr kumimoji="1" lang="en-US" altLang="ja-JP" b="1" dirty="0"/>
          </a:p>
          <a:p>
            <a:endParaRPr kumimoji="1" lang="en-US" altLang="ja-JP" b="1" dirty="0"/>
          </a:p>
          <a:p>
            <a:r>
              <a:rPr kumimoji="1" lang="ja-JP" altLang="en-US" b="1" u="sng" dirty="0">
                <a:solidFill>
                  <a:srgbClr val="C00000"/>
                </a:solidFill>
              </a:rPr>
              <a:t>☆日常業務でキーボード操作を必要としない　アピールポイント！</a:t>
            </a:r>
            <a:endParaRPr kumimoji="1" lang="en-US" altLang="ja-JP" b="1" u="sng" dirty="0">
              <a:solidFill>
                <a:srgbClr val="C00000"/>
              </a:solidFill>
            </a:endParaRPr>
          </a:p>
          <a:p>
            <a:endParaRPr kumimoji="1" lang="en-US" altLang="ja-JP" b="1" dirty="0"/>
          </a:p>
          <a:p>
            <a:r>
              <a:rPr kumimoji="1" lang="ja-JP" altLang="en-US" b="1" dirty="0"/>
              <a:t>・店長のできないのとは対象的に、機会慣れしている人（店員）のほうには、ハンバーガメニューを付けるなど工夫した。</a:t>
            </a:r>
            <a:endParaRPr kumimoji="1" lang="en-US" altLang="ja-JP" b="1" dirty="0"/>
          </a:p>
          <a:p>
            <a:endParaRPr kumimoji="1" lang="en-US" altLang="ja-JP" b="1" dirty="0"/>
          </a:p>
          <a:p>
            <a:r>
              <a:rPr kumimoji="1" lang="ja-JP" altLang="en-US" b="1" dirty="0"/>
              <a:t>・スマホとパソコンから両方から開いても大丈夫なようにデザインを考えた。（ボタンのデザイン・配置）ほとんど縦長。レスポンシブデザインはしていない。</a:t>
            </a:r>
            <a:endParaRPr kumimoji="1" lang="en-US" altLang="ja-JP" b="1" dirty="0"/>
          </a:p>
          <a:p>
            <a:r>
              <a:rPr kumimoji="1" lang="ja-JP" altLang="en-US" b="1" dirty="0"/>
              <a:t>　親指で触りやすい。ハンバーガーメニューを右側に配置。</a:t>
            </a:r>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9</a:t>
            </a:fld>
            <a:endParaRPr kumimoji="1" lang="ja-JP" altLang="en-US"/>
          </a:p>
        </p:txBody>
      </p:sp>
    </p:spTree>
    <p:extLst>
      <p:ext uri="{BB962C8B-B14F-4D97-AF65-F5344CB8AC3E}">
        <p14:creationId xmlns:p14="http://schemas.microsoft.com/office/powerpoint/2010/main" val="239445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1" dirty="0"/>
          </a:p>
          <a:p>
            <a:r>
              <a:rPr kumimoji="1" lang="ja-JP" altLang="en-US" b="1" u="sng" dirty="0"/>
              <a:t>エンジェルビーツの次回予告風</a:t>
            </a:r>
            <a:endParaRPr kumimoji="1" lang="en-US" altLang="ja-JP" b="1" u="sng" dirty="0"/>
          </a:p>
          <a:p>
            <a:endParaRPr kumimoji="1" lang="en-US" altLang="ja-JP" b="1" dirty="0"/>
          </a:p>
          <a:p>
            <a:endParaRPr kumimoji="1" lang="en-US" altLang="ja-JP" b="1" dirty="0"/>
          </a:p>
          <a:p>
            <a:r>
              <a:rPr kumimoji="1" lang="ja-JP" altLang="en-US" b="1" dirty="0"/>
              <a:t>担当：二上</a:t>
            </a:r>
            <a:endParaRPr kumimoji="1" lang="en-US" altLang="ja-JP" b="1" dirty="0"/>
          </a:p>
          <a:p>
            <a:endParaRPr kumimoji="1" lang="en-US" altLang="ja-JP" b="1" dirty="0"/>
          </a:p>
          <a:p>
            <a:r>
              <a:rPr kumimoji="1" lang="ja-JP" altLang="en-US" b="1" dirty="0"/>
              <a:t>・アドリブを入れる</a:t>
            </a:r>
            <a:endParaRPr kumimoji="1" lang="en-US" altLang="ja-JP" b="1" dirty="0"/>
          </a:p>
          <a:p>
            <a:endParaRPr kumimoji="1" lang="en-US" altLang="ja-JP" b="1" dirty="0"/>
          </a:p>
          <a:p>
            <a:r>
              <a:rPr kumimoji="1" lang="ja-JP" altLang="en-US" b="1" dirty="0"/>
              <a:t>・要件定義が一番きつかった。案は出るけど、データの問題などで次に進めなかった。見落としが多い。例）ログアウトができない、文字の打ちミス</a:t>
            </a:r>
            <a:endParaRPr kumimoji="1" lang="en-US" altLang="ja-JP" b="1" dirty="0"/>
          </a:p>
          <a:p>
            <a:endParaRPr kumimoji="1" lang="en-US" altLang="ja-JP" b="1" dirty="0"/>
          </a:p>
          <a:p>
            <a:r>
              <a:rPr kumimoji="1" lang="ja-JP" altLang="en-US" b="1" dirty="0"/>
              <a:t>・要件定義は頭も使い、疲労度が高かった。</a:t>
            </a:r>
            <a:endParaRPr kumimoji="1" lang="en-US" altLang="ja-JP" b="1" dirty="0"/>
          </a:p>
          <a:p>
            <a:endParaRPr kumimoji="1" lang="en-US" altLang="ja-JP" b="1" dirty="0"/>
          </a:p>
          <a:p>
            <a:r>
              <a:rPr kumimoji="1" lang="ja-JP" altLang="en-US" b="1" dirty="0"/>
              <a:t>・プログラミングの苦労は全員。得意不得意、やりたいことをイメージできても、それをコードにすることができない。</a:t>
            </a:r>
            <a:endParaRPr kumimoji="1" lang="en-US" altLang="ja-JP" b="1" dirty="0"/>
          </a:p>
          <a:p>
            <a:endParaRPr kumimoji="1" lang="en-US" altLang="ja-JP" b="1" dirty="0"/>
          </a:p>
          <a:p>
            <a:r>
              <a:rPr kumimoji="1" lang="ja-JP" altLang="en-US" b="1" dirty="0"/>
              <a:t>・作業時間や期限の短さ、人の少なさ、作業の遅れ</a:t>
            </a:r>
            <a:endParaRPr kumimoji="1" lang="en-US" altLang="ja-JP" b="1" dirty="0"/>
          </a:p>
          <a:p>
            <a:endParaRPr kumimoji="1" lang="en-US" altLang="ja-JP" b="1" dirty="0"/>
          </a:p>
          <a:p>
            <a:r>
              <a:rPr kumimoji="1" lang="ja-JP" altLang="en-US" b="1" dirty="0"/>
              <a:t>・認識のずれ</a:t>
            </a:r>
            <a:endParaRPr kumimoji="1" lang="en-US" altLang="ja-JP" b="1" dirty="0"/>
          </a:p>
          <a:p>
            <a:r>
              <a:rPr kumimoji="1" lang="ja-JP" altLang="en-US" sz="1200" b="1"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店長ログイン画面のイメージのずれ</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１．店長がログインし、その後の画面で店員を追加する。</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２．まず店長でログインし、その後同じ画面にもどって店員を同じように追加する。</a:t>
            </a:r>
          </a:p>
          <a:p>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12</a:t>
            </a:fld>
            <a:endParaRPr kumimoji="1" lang="ja-JP" altLang="en-US"/>
          </a:p>
        </p:txBody>
      </p:sp>
    </p:spTree>
    <p:extLst>
      <p:ext uri="{BB962C8B-B14F-4D97-AF65-F5344CB8AC3E}">
        <p14:creationId xmlns:p14="http://schemas.microsoft.com/office/powerpoint/2010/main" val="297478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画面に出す？</a:t>
            </a:r>
            <a:endParaRPr kumimoji="1" lang="en-US" altLang="ja-JP" dirty="0"/>
          </a:p>
          <a:p>
            <a:endParaRPr kumimoji="1" lang="en-US" altLang="ja-JP" dirty="0"/>
          </a:p>
          <a:p>
            <a:r>
              <a:rPr kumimoji="1" lang="en-US" altLang="ja-JP" dirty="0"/>
              <a:t>ID</a:t>
            </a:r>
            <a:r>
              <a:rPr kumimoji="1" lang="ja-JP" altLang="en-US" dirty="0"/>
              <a:t>とパスワードを出す。　</a:t>
            </a:r>
            <a:endParaRPr kumimoji="1" lang="en-US" altLang="ja-JP" dirty="0"/>
          </a:p>
          <a:p>
            <a:r>
              <a:rPr kumimoji="1" lang="ja-JP" altLang="en-US" dirty="0"/>
              <a:t>店長画面　</a:t>
            </a:r>
            <a:r>
              <a:rPr kumimoji="1" lang="en-US" altLang="ja-JP" dirty="0"/>
              <a:t>dojouser1</a:t>
            </a:r>
          </a:p>
          <a:p>
            <a:endParaRPr kumimoji="1" lang="en-US" altLang="ja-JP" dirty="0"/>
          </a:p>
          <a:p>
            <a:r>
              <a:rPr kumimoji="1" lang="ja-JP" altLang="en-US" dirty="0"/>
              <a:t>店員画面　</a:t>
            </a:r>
            <a:r>
              <a:rPr kumimoji="1" lang="en-US" altLang="ja-JP" dirty="0"/>
              <a:t>dojouser2~dojouser5</a:t>
            </a: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13</a:t>
            </a:fld>
            <a:endParaRPr kumimoji="1" lang="ja-JP" altLang="en-US"/>
          </a:p>
        </p:txBody>
      </p:sp>
    </p:spTree>
    <p:extLst>
      <p:ext uri="{BB962C8B-B14F-4D97-AF65-F5344CB8AC3E}">
        <p14:creationId xmlns:p14="http://schemas.microsoft.com/office/powerpoint/2010/main" val="2097688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F2D49-A324-A86D-731E-6F48E62AA44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3F02B66-4C3F-529D-34B1-5876105764C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3177D99-E659-53EF-BADE-E87ABE2E6EF8}"/>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03F689C-0B4A-6031-E428-DFE823C32253}"/>
              </a:ext>
            </a:extLst>
          </p:cNvPr>
          <p:cNvSpPr>
            <a:spLocks noGrp="1"/>
          </p:cNvSpPr>
          <p:nvPr>
            <p:ph type="sldNum" sz="quarter" idx="5"/>
          </p:nvPr>
        </p:nvSpPr>
        <p:spPr/>
        <p:txBody>
          <a:bodyPr/>
          <a:lstStyle/>
          <a:p>
            <a:fld id="{C91693B1-9BFD-4732-A9AA-E516087F4AB6}" type="slidenum">
              <a:rPr kumimoji="1" lang="ja-JP" altLang="en-US" smtClean="0"/>
              <a:t>16</a:t>
            </a:fld>
            <a:endParaRPr kumimoji="1" lang="ja-JP" altLang="en-US"/>
          </a:p>
        </p:txBody>
      </p:sp>
    </p:spTree>
    <p:extLst>
      <p:ext uri="{BB962C8B-B14F-4D97-AF65-F5344CB8AC3E}">
        <p14:creationId xmlns:p14="http://schemas.microsoft.com/office/powerpoint/2010/main" val="4169037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7A386-6B2C-B0ED-6BBF-BFD895C03D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C0BA586-D265-362F-55CC-DE32EEFB387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4AC052E-FAC3-57F2-0DF4-4B63A36645DA}"/>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55507B0-DC92-59F3-8EA3-D568D829AC23}"/>
              </a:ext>
            </a:extLst>
          </p:cNvPr>
          <p:cNvSpPr>
            <a:spLocks noGrp="1"/>
          </p:cNvSpPr>
          <p:nvPr>
            <p:ph type="sldNum" sz="quarter" idx="5"/>
          </p:nvPr>
        </p:nvSpPr>
        <p:spPr/>
        <p:txBody>
          <a:bodyPr/>
          <a:lstStyle/>
          <a:p>
            <a:fld id="{C91693B1-9BFD-4732-A9AA-E516087F4AB6}" type="slidenum">
              <a:rPr kumimoji="1" lang="ja-JP" altLang="en-US" smtClean="0"/>
              <a:t>17</a:t>
            </a:fld>
            <a:endParaRPr kumimoji="1" lang="ja-JP" altLang="en-US"/>
          </a:p>
        </p:txBody>
      </p:sp>
    </p:spTree>
    <p:extLst>
      <p:ext uri="{BB962C8B-B14F-4D97-AF65-F5344CB8AC3E}">
        <p14:creationId xmlns:p14="http://schemas.microsoft.com/office/powerpoint/2010/main" val="570507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818D0-4A4F-22FE-B7F6-BCCDE54DBE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76EBE81-3DBF-D631-FC3D-7F473E42C7F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F4ECCC-58B5-9D33-1102-B2C32ED48343}"/>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r>
              <a:rPr kumimoji="1" lang="ja-JP" altLang="en-US" dirty="0"/>
              <a:t>即行動に移せる（みんなの疑問点をまとめる）</a:t>
            </a:r>
            <a:endParaRPr kumimoji="1" lang="en-US" altLang="ja-JP" dirty="0"/>
          </a:p>
          <a:p>
            <a:r>
              <a:rPr kumimoji="1" lang="ja-JP" altLang="en-US" dirty="0"/>
              <a:t>サポートする力</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50F3D67-32A5-DC59-C442-C296C535AA0A}"/>
              </a:ext>
            </a:extLst>
          </p:cNvPr>
          <p:cNvSpPr>
            <a:spLocks noGrp="1"/>
          </p:cNvSpPr>
          <p:nvPr>
            <p:ph type="sldNum" sz="quarter" idx="5"/>
          </p:nvPr>
        </p:nvSpPr>
        <p:spPr/>
        <p:txBody>
          <a:bodyPr/>
          <a:lstStyle/>
          <a:p>
            <a:fld id="{C91693B1-9BFD-4732-A9AA-E516087F4AB6}" type="slidenum">
              <a:rPr kumimoji="1" lang="ja-JP" altLang="en-US" smtClean="0"/>
              <a:t>18</a:t>
            </a:fld>
            <a:endParaRPr kumimoji="1" lang="ja-JP" altLang="en-US"/>
          </a:p>
        </p:txBody>
      </p:sp>
    </p:spTree>
    <p:extLst>
      <p:ext uri="{BB962C8B-B14F-4D97-AF65-F5344CB8AC3E}">
        <p14:creationId xmlns:p14="http://schemas.microsoft.com/office/powerpoint/2010/main" val="121932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41F8F-C60A-CAB8-4E46-387F871B71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D608EC-470D-1B9E-9F5C-9E96228DB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09973F4-D27C-7D02-9FD4-387B2A978D69}"/>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8A546747-2099-CAD3-3ECA-50347AB005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4213E9-E5AD-77A4-3D98-576B87E4BF1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1938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9D989-B74C-5425-A73A-A2693845C5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F00001-E6E6-5FDC-CB59-7F89A1D384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C148B9-00FE-0828-449B-608E30374AD9}"/>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0E2597FE-DFE4-22DA-992D-5201E71D83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C1196-63C8-D4FB-E352-52891A9743FC}"/>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9913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BD9400-2BE0-98E0-0067-D426C76AD5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9BE2A5-F90E-18C1-3321-1DD3B54509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39D8C1-5C77-9591-2B04-854991BA530C}"/>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E3937869-9274-5B48-B8B0-F6088D49AB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183B9F-FB82-80B3-0283-289D72275CE1}"/>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66732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C3755-1D6D-657A-F6B6-4DF8903FFD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23FEB-4096-4182-FBB1-A15AD812E3A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D602EF-1FEB-0433-3417-827401348A4B}"/>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E66A6838-9196-432D-FDFF-393B8DB74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CDBBBE-A8F5-7A9C-66BA-B94EF782F3A5}"/>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456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206781-E9D6-19E0-4E09-4E0F441C13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24029D-A9C1-E9C9-A6C0-00CF45C05C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E1812B-A2D4-AFC0-5A28-C0898068E9F9}"/>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4B43D078-B466-6C4A-2C73-348A74262B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46FC4B-CDBB-EBB3-8EC9-D45C029A7B0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48700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17E26-AD18-C46C-7374-AAC60BB310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884C92-84D6-C7F7-47D2-CA46AF8999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86E15F-7CA6-69F8-11AB-F8289A0ADC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8C2C66-1A0F-C51C-0F06-A9C228B7D396}"/>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95F3FD7A-E3F6-76A2-4CA1-D6DACE2CB2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5F2432-3BB8-249B-8F50-DCD54E873B9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78432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7CCDD6-AE29-50D0-E3E9-0AE65C2D57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CA6F38-F4F4-ACF6-2461-59649129E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9ACD90-E3D9-D982-BC70-A40BB56230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F23111-605A-4F8B-BDC0-F5234513E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FBDB87-4D8A-C85A-0AF1-20BEE8CA2A8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CF3E3CF-C931-F2E7-AE2E-591E7A15F807}"/>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8" name="フッター プレースホルダー 7">
            <a:extLst>
              <a:ext uri="{FF2B5EF4-FFF2-40B4-BE49-F238E27FC236}">
                <a16:creationId xmlns:a16="http://schemas.microsoft.com/office/drawing/2014/main" id="{91088EE8-4E01-4D66-6125-66B790755E3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DF230CE-3360-EA1B-46C2-C93D4279AD3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218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9174A-A35A-FCA8-C7FD-69A86AC31B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25F7507-E7E2-3AB5-096F-8C39558ED45E}"/>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4" name="フッター プレースホルダー 3">
            <a:extLst>
              <a:ext uri="{FF2B5EF4-FFF2-40B4-BE49-F238E27FC236}">
                <a16:creationId xmlns:a16="http://schemas.microsoft.com/office/drawing/2014/main" id="{320EEF31-1E34-A77B-6777-6F35825B02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DD01A6-27F8-8892-4D0F-D80E77E8E5C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1603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BB2FC0-1E7D-BE3D-04A0-80F25949674E}"/>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3" name="フッター プレースホルダー 2">
            <a:extLst>
              <a:ext uri="{FF2B5EF4-FFF2-40B4-BE49-F238E27FC236}">
                <a16:creationId xmlns:a16="http://schemas.microsoft.com/office/drawing/2014/main" id="{07AAC3C2-5055-4DC2-2AF6-C299AB3DFD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65F8D9-F03A-411C-CFFD-C1B4B18E1B20}"/>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28852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FE99B-8678-DE43-D802-5AAB2D9278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3AB1DD-EF02-3F3C-7B30-DF901BFE4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F4A320E-5409-BD84-D546-6165CCA47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24FC7B-6D40-0091-5526-607BDD0BDC55}"/>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0F12D505-2356-129C-0B10-C1B76796CE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0C7202-CFAF-0661-C039-073698E157F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280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957E8-4D1D-5926-4E2B-E084CC97BA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858154-4CF5-E910-1F03-70800F03E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3E98A81-356A-6B5D-EB13-9DCF6E994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E1A98E-2B14-02F7-2B52-32826D5C7626}"/>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DB5C3B7D-88A7-A86D-B879-949A012011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850ED2-475F-03D0-B593-BCF5630676C9}"/>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75294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E5F2EA-F8D5-3A7F-223C-D0ABD0D89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BD1F6B-FA30-2BFD-42C0-BDC86F565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3A9F38-9FFA-8934-0F07-762DCAF17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92F8BA72-4831-12D1-D188-F757067DC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E4A569-6CCF-0F88-B3DF-0EB45F5BA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63792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69DFE2D2-87DC-BB14-EF7F-F27D8829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8EAA816-643F-EBCB-9734-9C1920560AAF}"/>
              </a:ext>
            </a:extLst>
          </p:cNvPr>
          <p:cNvSpPr/>
          <p:nvPr/>
        </p:nvSpPr>
        <p:spPr>
          <a:xfrm>
            <a:off x="1613388" y="703385"/>
            <a:ext cx="9640766" cy="5020407"/>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1"/>
              </a:solidFill>
            </a:endParaRPr>
          </a:p>
        </p:txBody>
      </p:sp>
      <p:sp>
        <p:nvSpPr>
          <p:cNvPr id="13" name="タイトル 1">
            <a:extLst>
              <a:ext uri="{FF2B5EF4-FFF2-40B4-BE49-F238E27FC236}">
                <a16:creationId xmlns:a16="http://schemas.microsoft.com/office/drawing/2014/main" id="{31EAF8FD-62D3-451F-4012-999D090D95D2}"/>
              </a:ext>
            </a:extLst>
          </p:cNvPr>
          <p:cNvSpPr>
            <a:spLocks noGrp="1"/>
          </p:cNvSpPr>
          <p:nvPr>
            <p:ph type="ctrTitle"/>
          </p:nvPr>
        </p:nvSpPr>
        <p:spPr>
          <a:xfrm>
            <a:off x="1793630" y="980343"/>
            <a:ext cx="9144000" cy="1102091"/>
          </a:xfrm>
        </p:spPr>
        <p:txBody>
          <a:bodyPr>
            <a:normAutofit/>
          </a:bodyPr>
          <a:lstStyle/>
          <a:p>
            <a:r>
              <a:rPr kumimoji="1" lang="ja-JP" altLang="en-US" sz="4000" b="1" dirty="0">
                <a:solidFill>
                  <a:schemeClr val="bg2">
                    <a:lumMod val="25000"/>
                  </a:schemeClr>
                </a:solidFill>
                <a:latin typeface="BIZ UDPゴシック" panose="020B0400000000000000" pitchFamily="50" charset="-128"/>
                <a:ea typeface="BIZ UDPゴシック" panose="020B0400000000000000" pitchFamily="50" charset="-128"/>
              </a:rPr>
              <a:t>成果発表会</a:t>
            </a:r>
          </a:p>
        </p:txBody>
      </p:sp>
      <p:cxnSp>
        <p:nvCxnSpPr>
          <p:cNvPr id="15" name="直線コネクタ 14">
            <a:extLst>
              <a:ext uri="{FF2B5EF4-FFF2-40B4-BE49-F238E27FC236}">
                <a16:creationId xmlns:a16="http://schemas.microsoft.com/office/drawing/2014/main" id="{CA46FAA2-32DB-EC88-7843-7434C86C87CA}"/>
              </a:ext>
            </a:extLst>
          </p:cNvPr>
          <p:cNvCxnSpPr>
            <a:cxnSpLocks/>
          </p:cNvCxnSpPr>
          <p:nvPr/>
        </p:nvCxnSpPr>
        <p:spPr>
          <a:xfrm>
            <a:off x="2145323" y="2271468"/>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17" name="字幕 2">
            <a:extLst>
              <a:ext uri="{FF2B5EF4-FFF2-40B4-BE49-F238E27FC236}">
                <a16:creationId xmlns:a16="http://schemas.microsoft.com/office/drawing/2014/main" id="{98BAB345-7BAC-785D-4589-6A83B78518A8}"/>
              </a:ext>
            </a:extLst>
          </p:cNvPr>
          <p:cNvSpPr txBox="1">
            <a:spLocks/>
          </p:cNvSpPr>
          <p:nvPr/>
        </p:nvSpPr>
        <p:spPr>
          <a:xfrm>
            <a:off x="6882378" y="2844312"/>
            <a:ext cx="3281531" cy="228071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b="1" dirty="0">
                <a:latin typeface="BIZ UDPゴシック" panose="020B0400000000000000" pitchFamily="50" charset="-128"/>
                <a:ea typeface="BIZ UDPゴシック" panose="020B0400000000000000" pitchFamily="50" charset="-128"/>
              </a:rPr>
              <a:t>　</a:t>
            </a:r>
            <a:endParaRPr lang="en-US" altLang="ja-JP" b="1" dirty="0">
              <a:latin typeface="BIZ UDPゴシック" panose="020B0400000000000000" pitchFamily="50" charset="-128"/>
              <a:ea typeface="BIZ UDPゴシック" panose="020B0400000000000000" pitchFamily="50" charset="-128"/>
            </a:endParaRPr>
          </a:p>
          <a:p>
            <a:pPr indent="92075" algn="l"/>
            <a:r>
              <a:rPr lang="ja-JP" altLang="en-US" b="1" dirty="0">
                <a:latin typeface="BIZ UDPゴシック" panose="020B0400000000000000" pitchFamily="50" charset="-128"/>
                <a:ea typeface="BIZ UDPゴシック" panose="020B0400000000000000" pitchFamily="50" charset="-128"/>
              </a:rPr>
              <a:t>　　　　　</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梶川　凌</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青木　そら　</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村井　啓亮</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二上　政将</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川﨑　春菜</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endParaRPr lang="en-US" altLang="ja-JP" b="1" dirty="0">
              <a:latin typeface="BIZ UDPゴシック" panose="020B0400000000000000" pitchFamily="50" charset="-128"/>
              <a:ea typeface="BIZ UDPゴシック" panose="020B0400000000000000" pitchFamily="50" charset="-128"/>
            </a:endParaRPr>
          </a:p>
          <a:p>
            <a:pPr indent="1524000" algn="l">
              <a:tabLst>
                <a:tab pos="3316288" algn="l"/>
              </a:tabLst>
            </a:pPr>
            <a:endParaRPr lang="en-US" altLang="ja-JP" b="1" dirty="0">
              <a:latin typeface="BIZ UDPゴシック" panose="020B0400000000000000" pitchFamily="50" charset="-128"/>
              <a:ea typeface="BIZ UDPゴシック" panose="020B0400000000000000" pitchFamily="50" charset="-128"/>
            </a:endParaRPr>
          </a:p>
          <a:p>
            <a:endParaRPr lang="ja-JP" altLang="en-US" dirty="0"/>
          </a:p>
        </p:txBody>
      </p:sp>
      <p:sp>
        <p:nvSpPr>
          <p:cNvPr id="18" name="字幕 2">
            <a:extLst>
              <a:ext uri="{FF2B5EF4-FFF2-40B4-BE49-F238E27FC236}">
                <a16:creationId xmlns:a16="http://schemas.microsoft.com/office/drawing/2014/main" id="{23D9D6FB-2174-6962-31B9-7C1BB3D6C520}"/>
              </a:ext>
            </a:extLst>
          </p:cNvPr>
          <p:cNvSpPr>
            <a:spLocks noGrp="1"/>
          </p:cNvSpPr>
          <p:nvPr>
            <p:ph type="subTitle" idx="1"/>
          </p:nvPr>
        </p:nvSpPr>
        <p:spPr>
          <a:xfrm>
            <a:off x="6681176" y="2605576"/>
            <a:ext cx="3540369" cy="457200"/>
          </a:xfrm>
        </p:spPr>
        <p:txBody>
          <a:bodyPr>
            <a:norm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チーム名：落穂ひろい</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ja-JP" altLang="en-US" dirty="0"/>
          </a:p>
        </p:txBody>
      </p:sp>
      <p:sp>
        <p:nvSpPr>
          <p:cNvPr id="21" name="字幕 2">
            <a:extLst>
              <a:ext uri="{FF2B5EF4-FFF2-40B4-BE49-F238E27FC236}">
                <a16:creationId xmlns:a16="http://schemas.microsoft.com/office/drawing/2014/main" id="{D015F87B-B358-20A7-FCAC-CD9FBDF9D8CB}"/>
              </a:ext>
            </a:extLst>
          </p:cNvPr>
          <p:cNvSpPr txBox="1">
            <a:spLocks/>
          </p:cNvSpPr>
          <p:nvPr/>
        </p:nvSpPr>
        <p:spPr>
          <a:xfrm>
            <a:off x="9269046" y="511161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7512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7111-6A32-F41F-FEC3-ABCB2E9CDC2E}"/>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3DC82BCA-F6C4-B3BC-CE84-409FCDB3B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65C5C7D-56B1-A0B5-AEE9-A24E0B632F6D}"/>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6BC0A52E-E2C4-AA32-21F1-35C630DCA01E}"/>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3AFA5B3C-2913-FB54-E618-67DE54AE43A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ACE02BA-F100-0BCE-1CD1-2F9CFEC7C737}"/>
              </a:ext>
            </a:extLst>
          </p:cNvPr>
          <p:cNvSpPr txBox="1">
            <a:spLocks/>
          </p:cNvSpPr>
          <p:nvPr/>
        </p:nvSpPr>
        <p:spPr>
          <a:xfrm>
            <a:off x="3928533" y="981929"/>
            <a:ext cx="48316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導入後の定量的効果</a:t>
            </a:r>
          </a:p>
        </p:txBody>
      </p:sp>
      <p:sp>
        <p:nvSpPr>
          <p:cNvPr id="2" name="テキスト ボックス 1">
            <a:extLst>
              <a:ext uri="{FF2B5EF4-FFF2-40B4-BE49-F238E27FC236}">
                <a16:creationId xmlns:a16="http://schemas.microsoft.com/office/drawing/2014/main" id="{4563EE49-4068-24F5-1118-427EB011BBA2}"/>
              </a:ext>
            </a:extLst>
          </p:cNvPr>
          <p:cNvSpPr txBox="1"/>
          <p:nvPr/>
        </p:nvSpPr>
        <p:spPr>
          <a:xfrm>
            <a:off x="2792497" y="2382648"/>
            <a:ext cx="7615859" cy="3416320"/>
          </a:xfrm>
          <a:prstGeom prst="rect">
            <a:avLst/>
          </a:prstGeom>
          <a:noFill/>
        </p:spPr>
        <p:txBody>
          <a:bodyPr wrap="square" rtlCol="0">
            <a:spAutoFit/>
          </a:bodyPr>
          <a:lstStyle/>
          <a:p>
            <a:r>
              <a:rPr kumimoji="1" lang="ja-JP" altLang="en-US" b="1" u="sng" dirty="0">
                <a:latin typeface="BIZ UDPゴシック" panose="020B0400000000000000" pitchFamily="50" charset="-128"/>
                <a:ea typeface="BIZ UDPゴシック" panose="020B0400000000000000" pitchFamily="50" charset="-128"/>
              </a:rPr>
              <a:t>定量的効果</a:t>
            </a:r>
            <a:endParaRPr kumimoji="1" lang="en-US" altLang="ja-JP" b="1" u="sng"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従来</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営業時間中</a:t>
            </a:r>
            <a:r>
              <a:rPr lang="ja-JP" altLang="en-US" b="1" dirty="0">
                <a:latin typeface="BIZ UDPゴシック" panose="020B0400000000000000" pitchFamily="50" charset="-128"/>
                <a:ea typeface="BIZ UDPゴシック" panose="020B0400000000000000" pitchFamily="50" charset="-128"/>
              </a:rPr>
              <a:t>のシフト作成不可。</a:t>
            </a:r>
            <a:r>
              <a:rPr kumimoji="1" lang="ja-JP" altLang="en-US" b="1" dirty="0">
                <a:latin typeface="BIZ UDPゴシック" panose="020B0400000000000000" pitchFamily="50" charset="-128"/>
                <a:ea typeface="BIZ UDPゴシック" panose="020B0400000000000000" pitchFamily="50" charset="-128"/>
              </a:rPr>
              <a:t>帰宅時間が営業終了</a:t>
            </a:r>
            <a:r>
              <a:rPr kumimoji="1" lang="en-US" altLang="ja-JP" b="1" dirty="0">
                <a:solidFill>
                  <a:srgbClr val="C00000"/>
                </a:solidFill>
                <a:latin typeface="BIZ UDPゴシック" panose="020B0400000000000000" pitchFamily="50" charset="-128"/>
                <a:ea typeface="BIZ UDPゴシック" panose="020B0400000000000000" pitchFamily="50" charset="-128"/>
              </a:rPr>
              <a:t>       </a:t>
            </a:r>
            <a:r>
              <a:rPr kumimoji="1" lang="ja-JP" altLang="en-US" b="1" dirty="0">
                <a:solidFill>
                  <a:srgbClr val="C00000"/>
                </a:solidFill>
                <a:latin typeface="BIZ UDPゴシック" panose="020B0400000000000000" pitchFamily="50" charset="-128"/>
                <a:ea typeface="BIZ UDPゴシック" panose="020B0400000000000000" pitchFamily="50" charset="-128"/>
              </a:rPr>
              <a:t>　　　　　　　　　</a:t>
            </a:r>
            <a:r>
              <a:rPr kumimoji="1" lang="ja-JP" altLang="en-US" b="1" dirty="0">
                <a:latin typeface="BIZ UDPゴシック" panose="020B0400000000000000" pitchFamily="50" charset="-128"/>
                <a:ea typeface="BIZ UDPゴシック" panose="020B0400000000000000" pitchFamily="50" charset="-128"/>
              </a:rPr>
              <a:t>後</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導入後：</a:t>
            </a:r>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このアプリの導入により、仕事効率が</a:t>
            </a:r>
            <a:r>
              <a:rPr lang="en-US" altLang="ja-JP" b="1" dirty="0">
                <a:latin typeface="BIZ UDPゴシック" panose="020B0400000000000000" pitchFamily="50" charset="-128"/>
                <a:ea typeface="BIZ UDPゴシック" panose="020B0400000000000000" pitchFamily="50" charset="-128"/>
              </a:rPr>
              <a:t>       </a:t>
            </a:r>
            <a:r>
              <a:rPr lang="ja-JP" altLang="en-US" b="1" dirty="0">
                <a:latin typeface="BIZ UDPゴシック" panose="020B0400000000000000" pitchFamily="50" charset="-128"/>
                <a:ea typeface="BIZ UDPゴシック" panose="020B0400000000000000" pitchFamily="50" charset="-128"/>
              </a:rPr>
              <a:t>    　　　　</a:t>
            </a:r>
            <a:r>
              <a:rPr kumimoji="1" lang="ja-JP" altLang="en-US" b="1" dirty="0">
                <a:latin typeface="BIZ UDPゴシック" panose="020B0400000000000000" pitchFamily="50" charset="-128"/>
                <a:ea typeface="BIZ UDPゴシック" panose="020B0400000000000000" pitchFamily="50" charset="-128"/>
              </a:rPr>
              <a:t>に改善。</a:t>
            </a:r>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a:t>
            </a:r>
            <a:r>
              <a:rPr lang="en-US" altLang="ja-JP" b="1" dirty="0">
                <a:latin typeface="BIZ UDPゴシック" panose="020B0400000000000000" pitchFamily="50" charset="-128"/>
                <a:ea typeface="BIZ UDPゴシック" panose="020B0400000000000000" pitchFamily="50" charset="-128"/>
              </a:rPr>
              <a:t>                             </a:t>
            </a:r>
            <a:r>
              <a:rPr kumimoji="1" lang="ja-JP" altLang="en-US" b="1" dirty="0">
                <a:latin typeface="BIZ UDPゴシック" panose="020B0400000000000000" pitchFamily="50" charset="-128"/>
                <a:ea typeface="BIZ UDPゴシック" panose="020B0400000000000000" pitchFamily="50" charset="-128"/>
              </a:rPr>
              <a:t>以上の業務効率改善効果）</a:t>
            </a:r>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6" name="テキスト ボックス 5">
            <a:extLst>
              <a:ext uri="{FF2B5EF4-FFF2-40B4-BE49-F238E27FC236}">
                <a16:creationId xmlns:a16="http://schemas.microsoft.com/office/drawing/2014/main" id="{A8ACC2EF-2CCD-F3BB-6E9B-DB6B037070FD}"/>
              </a:ext>
            </a:extLst>
          </p:cNvPr>
          <p:cNvSpPr txBox="1"/>
          <p:nvPr/>
        </p:nvSpPr>
        <p:spPr>
          <a:xfrm>
            <a:off x="3248347" y="4462181"/>
            <a:ext cx="2021635" cy="923330"/>
          </a:xfrm>
          <a:prstGeom prst="rect">
            <a:avLst/>
          </a:prstGeom>
          <a:noFill/>
        </p:spPr>
        <p:txBody>
          <a:bodyPr wrap="square" rtlCol="0">
            <a:spAutoFit/>
          </a:bodyPr>
          <a:lstStyle/>
          <a:p>
            <a:r>
              <a:rPr lang="en-US" altLang="ja-JP" sz="5400" b="1" dirty="0">
                <a:solidFill>
                  <a:srgbClr val="FF0000"/>
                </a:solidFill>
                <a:latin typeface="BIZ UDPゴシック" panose="020B0400000000000000" pitchFamily="50" charset="-128"/>
                <a:ea typeface="BIZ UDPゴシック" panose="020B0400000000000000" pitchFamily="50" charset="-128"/>
              </a:rPr>
              <a:t>99%</a:t>
            </a:r>
            <a:endParaRPr kumimoji="1" lang="ja-JP" altLang="en-US" sz="5400" b="1" dirty="0">
              <a:solidFill>
                <a:srgbClr val="FF0000"/>
              </a:solid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DF45001E-529B-DC88-1776-CD1FDC82AA59}"/>
              </a:ext>
            </a:extLst>
          </p:cNvPr>
          <p:cNvSpPr txBox="1"/>
          <p:nvPr/>
        </p:nvSpPr>
        <p:spPr>
          <a:xfrm>
            <a:off x="7848970" y="2807049"/>
            <a:ext cx="2319126" cy="923330"/>
          </a:xfrm>
          <a:prstGeom prst="rect">
            <a:avLst/>
          </a:prstGeom>
          <a:noFill/>
        </p:spPr>
        <p:txBody>
          <a:bodyPr wrap="square" rtlCol="0">
            <a:spAutoFit/>
          </a:bodyPr>
          <a:lstStyle/>
          <a:p>
            <a:r>
              <a:rPr kumimoji="1" lang="en-US" altLang="ja-JP" sz="5400" b="1" dirty="0">
                <a:solidFill>
                  <a:srgbClr val="FF0000"/>
                </a:solidFill>
                <a:latin typeface="BIZ UDPゴシック" panose="020B0400000000000000" pitchFamily="50" charset="-128"/>
                <a:ea typeface="BIZ UDPゴシック" panose="020B0400000000000000" pitchFamily="50" charset="-128"/>
              </a:rPr>
              <a:t>2</a:t>
            </a:r>
            <a:r>
              <a:rPr kumimoji="1" lang="ja-JP" altLang="en-US" sz="5400" b="1" dirty="0">
                <a:solidFill>
                  <a:srgbClr val="FF0000"/>
                </a:solidFill>
                <a:latin typeface="BIZ UDPゴシック" panose="020B0400000000000000" pitchFamily="50" charset="-128"/>
                <a:ea typeface="BIZ UDPゴシック" panose="020B0400000000000000" pitchFamily="50" charset="-128"/>
              </a:rPr>
              <a:t>時間</a:t>
            </a:r>
          </a:p>
        </p:txBody>
      </p:sp>
      <p:sp>
        <p:nvSpPr>
          <p:cNvPr id="8" name="テキスト ボックス 7">
            <a:extLst>
              <a:ext uri="{FF2B5EF4-FFF2-40B4-BE49-F238E27FC236}">
                <a16:creationId xmlns:a16="http://schemas.microsoft.com/office/drawing/2014/main" id="{F0A9FC74-B691-DA20-4325-17187F99E800}"/>
              </a:ext>
            </a:extLst>
          </p:cNvPr>
          <p:cNvSpPr txBox="1"/>
          <p:nvPr/>
        </p:nvSpPr>
        <p:spPr>
          <a:xfrm>
            <a:off x="6581041" y="3602354"/>
            <a:ext cx="1505439" cy="923330"/>
          </a:xfrm>
          <a:prstGeom prst="rect">
            <a:avLst/>
          </a:prstGeom>
          <a:noFill/>
        </p:spPr>
        <p:txBody>
          <a:bodyPr wrap="square" rtlCol="0">
            <a:spAutoFit/>
          </a:bodyPr>
          <a:lstStyle/>
          <a:p>
            <a:r>
              <a:rPr lang="en-US" altLang="ja-JP" sz="5400" b="1" dirty="0">
                <a:solidFill>
                  <a:srgbClr val="FF0000"/>
                </a:solidFill>
                <a:latin typeface="BIZ UDPゴシック" panose="020B0400000000000000" pitchFamily="50" charset="-128"/>
                <a:ea typeface="BIZ UDPゴシック" panose="020B0400000000000000" pitchFamily="50" charset="-128"/>
              </a:rPr>
              <a:t>5</a:t>
            </a:r>
            <a:r>
              <a:rPr lang="ja-JP" altLang="en-US" sz="5400" b="1" dirty="0">
                <a:solidFill>
                  <a:srgbClr val="FF0000"/>
                </a:solidFill>
                <a:latin typeface="BIZ UDPゴシック" panose="020B0400000000000000" pitchFamily="50" charset="-128"/>
                <a:ea typeface="BIZ UDPゴシック" panose="020B0400000000000000" pitchFamily="50" charset="-128"/>
              </a:rPr>
              <a:t>秒</a:t>
            </a:r>
            <a:endParaRPr kumimoji="1" lang="ja-JP" altLang="en-US" sz="5400" b="1" dirty="0">
              <a:solidFill>
                <a:srgbClr val="FF0000"/>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02268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47D21-9913-EF80-61AD-8C0B17242CC0}"/>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D39BF28B-66CE-FE8A-627B-0D3BF01B4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CD8A109F-4686-855D-4B0E-13920AF0EA89}"/>
              </a:ext>
            </a:extLst>
          </p:cNvPr>
          <p:cNvSpPr/>
          <p:nvPr/>
        </p:nvSpPr>
        <p:spPr>
          <a:xfrm>
            <a:off x="983437"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9BE48B3C-8494-220E-1F02-7FA9AF0E45D4}"/>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A7B2AB06-4B92-50D0-1816-A7DCD0A4D9AB}"/>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398125F8-B6AB-0159-7005-F6D392E72922}"/>
              </a:ext>
            </a:extLst>
          </p:cNvPr>
          <p:cNvSpPr txBox="1">
            <a:spLocks/>
          </p:cNvSpPr>
          <p:nvPr/>
        </p:nvSpPr>
        <p:spPr>
          <a:xfrm>
            <a:off x="3578578" y="981929"/>
            <a:ext cx="5305778"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lvl="0">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導入後の定性的効果</a:t>
            </a:r>
          </a:p>
        </p:txBody>
      </p:sp>
      <p:sp>
        <p:nvSpPr>
          <p:cNvPr id="2" name="タイトル 1">
            <a:extLst>
              <a:ext uri="{FF2B5EF4-FFF2-40B4-BE49-F238E27FC236}">
                <a16:creationId xmlns:a16="http://schemas.microsoft.com/office/drawing/2014/main" id="{D585E6FA-8D4F-97B1-D02E-2D968DC15079}"/>
              </a:ext>
            </a:extLst>
          </p:cNvPr>
          <p:cNvSpPr txBox="1">
            <a:spLocks/>
          </p:cNvSpPr>
          <p:nvPr/>
        </p:nvSpPr>
        <p:spPr>
          <a:xfrm>
            <a:off x="2038473" y="2763453"/>
            <a:ext cx="5073527" cy="19553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店長：</a:t>
            </a:r>
            <a:endParaRPr kumimoji="1" lang="en-US" altLang="ja-JP"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いい感じです（個人の見解です）</a:t>
            </a:r>
            <a:endParaRPr kumimoji="1" lang="en-US" altLang="ja-JP"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黒の目線を入れる</a:t>
            </a:r>
            <a:endParaRPr kumimoji="1" lang="en-US" altLang="ja-JP"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lang="en-US" altLang="ja-JP" sz="2400" b="1" dirty="0">
              <a:ln w="0"/>
              <a:solidFill>
                <a:sysClr val="windowText" lastClr="000000"/>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店員：すごく楽です！</a:t>
            </a:r>
          </a:p>
        </p:txBody>
      </p:sp>
      <p:pic>
        <p:nvPicPr>
          <p:cNvPr id="4" name="図 3" descr="メガネを掛けた男性&#10;&#10;AI 生成コンテンツは誤りを含む可能性があります。">
            <a:extLst>
              <a:ext uri="{FF2B5EF4-FFF2-40B4-BE49-F238E27FC236}">
                <a16:creationId xmlns:a16="http://schemas.microsoft.com/office/drawing/2014/main" id="{9BFE359D-6D3B-4B6B-4B98-B7FFD3D77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533" y="1985866"/>
            <a:ext cx="3081781" cy="3852226"/>
          </a:xfrm>
          <a:prstGeom prst="rect">
            <a:avLst/>
          </a:prstGeom>
        </p:spPr>
      </p:pic>
    </p:spTree>
    <p:extLst>
      <p:ext uri="{BB962C8B-B14F-4D97-AF65-F5344CB8AC3E}">
        <p14:creationId xmlns:p14="http://schemas.microsoft.com/office/powerpoint/2010/main" val="1540857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C4855-E718-C004-4752-D5DD5100DF4A}"/>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0EF196D7-C87C-7B4A-DD6D-EE3554F47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A0DC97C-526C-9D6F-5731-167969FD704C}"/>
              </a:ext>
            </a:extLst>
          </p:cNvPr>
          <p:cNvSpPr/>
          <p:nvPr/>
        </p:nvSpPr>
        <p:spPr>
          <a:xfrm>
            <a:off x="879231" y="427128"/>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A87E7AF3-7D86-9A50-0AF4-8879FD348D56}"/>
              </a:ext>
            </a:extLst>
          </p:cNvPr>
          <p:cNvCxnSpPr>
            <a:cxnSpLocks/>
          </p:cNvCxnSpPr>
          <p:nvPr/>
        </p:nvCxnSpPr>
        <p:spPr>
          <a:xfrm>
            <a:off x="1582615" y="1624686"/>
            <a:ext cx="9856550"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9BC41249-84C5-5E87-E2FE-9CED38BBBD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D0DBFD95-D625-3741-863E-C4DB83E064F1}"/>
              </a:ext>
            </a:extLst>
          </p:cNvPr>
          <p:cNvSpPr txBox="1">
            <a:spLocks/>
          </p:cNvSpPr>
          <p:nvPr/>
        </p:nvSpPr>
        <p:spPr>
          <a:xfrm>
            <a:off x="4440116" y="2193615"/>
            <a:ext cx="6999050" cy="316807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＊度重なる案出しの却下　　＊ペルソナの再構築</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＊その遅れを引きずった状態での開発　＊全体的な日程管理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＊有料</a:t>
            </a:r>
            <a:r>
              <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API</a:t>
            </a: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の壁　＊ガントチャートの実装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＊予定をカレンダーに同期　　＊多対多のデータのやり取り</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7" name="図 6" descr="皿の上にあるケーキ&#10;&#10;AI 生成コンテンツは誤りを含む可能性があります。">
            <a:extLst>
              <a:ext uri="{FF2B5EF4-FFF2-40B4-BE49-F238E27FC236}">
                <a16:creationId xmlns:a16="http://schemas.microsoft.com/office/drawing/2014/main" id="{17E0A17A-00E3-65BE-DC38-5F0FCF0C1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429" y="3429000"/>
            <a:ext cx="2979100" cy="2234325"/>
          </a:xfrm>
          <a:prstGeom prst="rect">
            <a:avLst/>
          </a:prstGeom>
        </p:spPr>
      </p:pic>
      <p:sp>
        <p:nvSpPr>
          <p:cNvPr id="4" name="タイトル 1">
            <a:extLst>
              <a:ext uri="{FF2B5EF4-FFF2-40B4-BE49-F238E27FC236}">
                <a16:creationId xmlns:a16="http://schemas.microsoft.com/office/drawing/2014/main" id="{2F2BE39D-900F-171C-CDFB-91EF182C135B}"/>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Ⅳ</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苦労した点</a:t>
            </a:r>
          </a:p>
        </p:txBody>
      </p:sp>
    </p:spTree>
    <p:extLst>
      <p:ext uri="{BB962C8B-B14F-4D97-AF65-F5344CB8AC3E}">
        <p14:creationId xmlns:p14="http://schemas.microsoft.com/office/powerpoint/2010/main" val="322632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CB068-3E60-19BC-DEFA-D28C5E1344F8}"/>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15C4871-1EC2-761A-4C2E-1F12942FB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C6FAD8E2-9E5A-ACCF-6E36-E6CCB928D709}"/>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FF3D5B65-3261-BA01-52C8-91C890905748}"/>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841AD4C1-BD68-30CD-FB02-D87585FB0D24}"/>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コンテンツ プレースホルダー 2">
            <a:extLst>
              <a:ext uri="{FF2B5EF4-FFF2-40B4-BE49-F238E27FC236}">
                <a16:creationId xmlns:a16="http://schemas.microsoft.com/office/drawing/2014/main" id="{F04F3277-506F-B846-8E7C-E50683FF2FD8}"/>
              </a:ext>
            </a:extLst>
          </p:cNvPr>
          <p:cNvSpPr txBox="1">
            <a:spLocks/>
          </p:cNvSpPr>
          <p:nvPr/>
        </p:nvSpPr>
        <p:spPr>
          <a:xfrm>
            <a:off x="2807480" y="2680023"/>
            <a:ext cx="7416800" cy="17872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デモンストレーション</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ここの部分で企業の方にも触ってもらう</a:t>
            </a:r>
          </a:p>
        </p:txBody>
      </p:sp>
    </p:spTree>
    <p:extLst>
      <p:ext uri="{BB962C8B-B14F-4D97-AF65-F5344CB8AC3E}">
        <p14:creationId xmlns:p14="http://schemas.microsoft.com/office/powerpoint/2010/main" val="173969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BFA6B-D6FE-2FEC-7B45-D1E9B9E6907F}"/>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4E789731-C138-75E6-3E24-50F66FD8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960C8B99-D22B-9663-BAA0-21ED4120990E}"/>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EF3489B-DA4A-3A39-D863-56F405575B37}"/>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ACEE951C-2F56-12FC-43F3-06A05C025C8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コンテンツ プレースホルダー 2">
            <a:extLst>
              <a:ext uri="{FF2B5EF4-FFF2-40B4-BE49-F238E27FC236}">
                <a16:creationId xmlns:a16="http://schemas.microsoft.com/office/drawing/2014/main" id="{0C4D6B25-1D16-809F-3887-9C4985452BC3}"/>
              </a:ext>
            </a:extLst>
          </p:cNvPr>
          <p:cNvSpPr txBox="1">
            <a:spLocks/>
          </p:cNvSpPr>
          <p:nvPr/>
        </p:nvSpPr>
        <p:spPr>
          <a:xfrm>
            <a:off x="4201692" y="3044426"/>
            <a:ext cx="4231108" cy="16969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デモンストレーション</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p>
        </p:txBody>
      </p:sp>
    </p:spTree>
    <p:extLst>
      <p:ext uri="{BB962C8B-B14F-4D97-AF65-F5344CB8AC3E}">
        <p14:creationId xmlns:p14="http://schemas.microsoft.com/office/powerpoint/2010/main" val="343480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C0C7F-2E3C-2BE3-32FC-2FAA1FB4BEF2}"/>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A135128B-6D22-280D-A925-517BFFDCD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2E901B35-912A-CB3E-7F6C-4B8625119BDD}"/>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9AAA4DE3-8BDA-23B8-280F-83EE3417F32F}"/>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A3A30F5E-734E-462D-DEBB-31DFD4BFCA13}"/>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コンテンツ プレースホルダー 2">
            <a:extLst>
              <a:ext uri="{FF2B5EF4-FFF2-40B4-BE49-F238E27FC236}">
                <a16:creationId xmlns:a16="http://schemas.microsoft.com/office/drawing/2014/main" id="{26EBB921-C476-E9B7-6D6B-890F23E35014}"/>
              </a:ext>
            </a:extLst>
          </p:cNvPr>
          <p:cNvSpPr txBox="1">
            <a:spLocks/>
          </p:cNvSpPr>
          <p:nvPr/>
        </p:nvSpPr>
        <p:spPr>
          <a:xfrm>
            <a:off x="4201692" y="3044426"/>
            <a:ext cx="4671375" cy="16517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デモンストレーション</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p>
        </p:txBody>
      </p:sp>
    </p:spTree>
    <p:extLst>
      <p:ext uri="{BB962C8B-B14F-4D97-AF65-F5344CB8AC3E}">
        <p14:creationId xmlns:p14="http://schemas.microsoft.com/office/powerpoint/2010/main" val="2118113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0A401-3BE5-9C59-B22E-F532062720D1}"/>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EE968DD-7D88-931B-97B4-3008C429D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3597E22C-A98B-2E41-5528-9A86F53852BF}"/>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C2938F87-97CB-6509-DCE3-5B70EC0E29E8}"/>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317D6EB9-9511-7329-FB8E-761DF0C44F6A}"/>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BB02DDCD-E7A1-4301-A1C7-9A57E60C63C3}"/>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09C4D170-8C33-C8D4-C551-5BFAB2531A4F}"/>
              </a:ext>
            </a:extLst>
          </p:cNvPr>
          <p:cNvSpPr txBox="1"/>
          <p:nvPr/>
        </p:nvSpPr>
        <p:spPr>
          <a:xfrm>
            <a:off x="3480432" y="2585144"/>
            <a:ext cx="5810324" cy="2031325"/>
          </a:xfrm>
          <a:prstGeom prst="rect">
            <a:avLst/>
          </a:prstGeom>
          <a:noFill/>
        </p:spPr>
        <p:txBody>
          <a:bodyPr wrap="square" rtlCol="0">
            <a:sp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氏名：梶川</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役職：リーダー</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担当箇所：マニュアル機能</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成長した点：エラーと向き合う力、意見を述べる力</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368089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22371-98B1-10BF-E727-8557EFA9EBD4}"/>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292DE0F-8A56-1122-27A8-DC6FD6C24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9E9A09D-2658-0B62-3AD7-D59E6AE787B7}"/>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16CD9912-D7A1-7DAD-F441-BD1DF2341ACC}"/>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9389046-35C4-0D40-FEB2-E44E3CB837EE}"/>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A3CD10B-F9A3-7442-F2BB-849E2ACCBDAC}"/>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CB65413F-C50F-2856-DDB1-9C2FC6088E88}"/>
              </a:ext>
            </a:extLst>
          </p:cNvPr>
          <p:cNvSpPr txBox="1"/>
          <p:nvPr/>
        </p:nvSpPr>
        <p:spPr>
          <a:xfrm>
            <a:off x="3002844" y="2579133"/>
            <a:ext cx="5923213" cy="2031325"/>
          </a:xfrm>
          <a:prstGeom prst="rect">
            <a:avLst/>
          </a:prstGeom>
          <a:noFill/>
        </p:spPr>
        <p:txBody>
          <a:bodyPr wrap="square" rtlCol="0">
            <a:sp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氏名：青木</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役職：機能担当</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担当箇所：カレンダー機能</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成長した点：取捨選択の重要性、優先順位の意識</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0247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9B7B4-3320-9955-37F1-BD932958E0C7}"/>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32AE2BC-966C-07CD-43BB-540ED46FA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91B55740-B6F5-3D32-5CC9-480D0AD87135}"/>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E76638DE-33C0-F4D6-969D-1FE962A4771C}"/>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69440A20-8666-D470-8518-7901C24F8E4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06C53FEB-FEB4-B175-C773-BCAAAC2283B5}"/>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BC1D3215-50D7-3D8D-C467-6173A13B52AF}"/>
              </a:ext>
            </a:extLst>
          </p:cNvPr>
          <p:cNvSpPr txBox="1"/>
          <p:nvPr/>
        </p:nvSpPr>
        <p:spPr>
          <a:xfrm>
            <a:off x="4105702" y="2579133"/>
            <a:ext cx="4820355" cy="2031325"/>
          </a:xfrm>
          <a:prstGeom prst="rect">
            <a:avLst/>
          </a:prstGeom>
          <a:noFill/>
        </p:spPr>
        <p:txBody>
          <a:bodyPr wrap="square" rtlCol="0">
            <a:sp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氏名：川﨑</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役職：品質管理</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担当箇所：登録画面、パスワード変更機能</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成長した点：率先力がある、サポートする力</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18745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A9FDF-FA05-FBF9-03AD-716740F217A3}"/>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43007B3C-CE24-C2A0-ADB3-7B574ED2D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A715A26A-528A-DB58-3D0F-8E72C06E4BD9}"/>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E20CD6B1-C4D5-697E-C785-E7114CCFC876}"/>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437E0A4-E18D-2CFB-EA8D-E8D9094E3C5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8E56325E-5008-CBC5-8645-B6A1224C9059}"/>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C16DB065-DB33-9FA7-012F-68D9BE3C8FD1}"/>
              </a:ext>
            </a:extLst>
          </p:cNvPr>
          <p:cNvSpPr txBox="1"/>
          <p:nvPr/>
        </p:nvSpPr>
        <p:spPr>
          <a:xfrm>
            <a:off x="2404534" y="2579133"/>
            <a:ext cx="6521524" cy="2031325"/>
          </a:xfrm>
          <a:prstGeom prst="rect">
            <a:avLst/>
          </a:prstGeom>
          <a:noFill/>
        </p:spPr>
        <p:txBody>
          <a:bodyPr wrap="square" rtlCol="0">
            <a:sp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氏名：二上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役職：機能担当</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担当箇所：ログイン機能、イベント機能</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成長した点：仕事を遂行する力の向上</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61799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30F4C-123F-8CF6-B046-E448E5727FD2}"/>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D9F99AE1-EE5A-B6E3-DA2B-E0DFCC9F6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B446E18-8C74-03F5-DF00-0B6C08BE4AD7}"/>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B552DCEF-5A14-2243-5343-26C5BDA05F91}"/>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D82B01B-D166-64E7-018F-5ED3993A4AB1}"/>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7CFBF9B4-455A-4CC2-D9F8-D1CF5C27C7A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～目次～</a:t>
            </a:r>
          </a:p>
        </p:txBody>
      </p:sp>
      <p:sp>
        <p:nvSpPr>
          <p:cNvPr id="6" name="コンテンツ プレースホルダー 2">
            <a:extLst>
              <a:ext uri="{FF2B5EF4-FFF2-40B4-BE49-F238E27FC236}">
                <a16:creationId xmlns:a16="http://schemas.microsoft.com/office/drawing/2014/main" id="{916BD531-3DF2-44D8-3D1A-B18409BC4C5D}"/>
              </a:ext>
            </a:extLst>
          </p:cNvPr>
          <p:cNvSpPr txBox="1">
            <a:spLocks/>
          </p:cNvSpPr>
          <p:nvPr/>
        </p:nvSpPr>
        <p:spPr>
          <a:xfrm>
            <a:off x="2905776" y="2496738"/>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Ⅰ</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製作背景</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accent4">
                  <a:lumMod val="7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7" name="コンテンツ プレースホルダー 2">
            <a:extLst>
              <a:ext uri="{FF2B5EF4-FFF2-40B4-BE49-F238E27FC236}">
                <a16:creationId xmlns:a16="http://schemas.microsoft.com/office/drawing/2014/main" id="{33227D57-27E0-ABDB-AED1-8AD5B60F6CFF}"/>
              </a:ext>
            </a:extLst>
          </p:cNvPr>
          <p:cNvSpPr txBox="1">
            <a:spLocks/>
          </p:cNvSpPr>
          <p:nvPr/>
        </p:nvSpPr>
        <p:spPr>
          <a:xfrm>
            <a:off x="2905776" y="3418924"/>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Ⅱ</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制作過程</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8" name="コンテンツ プレースホルダー 2">
            <a:extLst>
              <a:ext uri="{FF2B5EF4-FFF2-40B4-BE49-F238E27FC236}">
                <a16:creationId xmlns:a16="http://schemas.microsoft.com/office/drawing/2014/main" id="{452EC254-7B10-24E8-8F65-2AEEE47D56DD}"/>
              </a:ext>
            </a:extLst>
          </p:cNvPr>
          <p:cNvSpPr txBox="1">
            <a:spLocks/>
          </p:cNvSpPr>
          <p:nvPr/>
        </p:nvSpPr>
        <p:spPr>
          <a:xfrm>
            <a:off x="2905776" y="4318647"/>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ja-JP" altLang="en-US" b="1" dirty="0">
                <a:latin typeface="BIZ UDPゴシック" panose="020B0400000000000000" pitchFamily="50" charset="-128"/>
                <a:ea typeface="BIZ UDPゴシック" panose="020B0400000000000000" pitchFamily="50" charset="-128"/>
              </a:rPr>
              <a:t>　</a:t>
            </a: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Ⅲ</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工夫した点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9" name="コンテンツ プレースホルダー 2">
            <a:extLst>
              <a:ext uri="{FF2B5EF4-FFF2-40B4-BE49-F238E27FC236}">
                <a16:creationId xmlns:a16="http://schemas.microsoft.com/office/drawing/2014/main" id="{AD6D05A7-D823-0E4D-1685-3A1159A4FCFD}"/>
              </a:ext>
            </a:extLst>
          </p:cNvPr>
          <p:cNvSpPr txBox="1">
            <a:spLocks/>
          </p:cNvSpPr>
          <p:nvPr/>
        </p:nvSpPr>
        <p:spPr>
          <a:xfrm>
            <a:off x="6265651" y="2477125"/>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Ⅳ</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苦労した点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10" name="コンテンツ プレースホルダー 2">
            <a:extLst>
              <a:ext uri="{FF2B5EF4-FFF2-40B4-BE49-F238E27FC236}">
                <a16:creationId xmlns:a16="http://schemas.microsoft.com/office/drawing/2014/main" id="{013E1B10-099C-867E-91DB-CE78B292F801}"/>
              </a:ext>
            </a:extLst>
          </p:cNvPr>
          <p:cNvSpPr txBox="1">
            <a:spLocks/>
          </p:cNvSpPr>
          <p:nvPr/>
        </p:nvSpPr>
        <p:spPr>
          <a:xfrm>
            <a:off x="6348778" y="3360455"/>
            <a:ext cx="3223852" cy="6895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Ⅴ</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研修で学んだこと</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pic>
        <p:nvPicPr>
          <p:cNvPr id="14" name="図 13" descr="皿の上に置かれたコーヒーカップ&#10;&#10;AI 生成コンテンツは誤りを含む可能性があります。">
            <a:extLst>
              <a:ext uri="{FF2B5EF4-FFF2-40B4-BE49-F238E27FC236}">
                <a16:creationId xmlns:a16="http://schemas.microsoft.com/office/drawing/2014/main" id="{4E6F6047-A9E1-B3FB-FEC6-7A91F633C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7177" y="3991580"/>
            <a:ext cx="1972553" cy="1516437"/>
          </a:xfrm>
          <a:prstGeom prst="rect">
            <a:avLst/>
          </a:prstGeom>
        </p:spPr>
      </p:pic>
    </p:spTree>
    <p:extLst>
      <p:ext uri="{BB962C8B-B14F-4D97-AF65-F5344CB8AC3E}">
        <p14:creationId xmlns:p14="http://schemas.microsoft.com/office/powerpoint/2010/main" val="173738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FC1DF-5F26-67E2-03A1-D5E5093FDCFE}"/>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EBBF46CA-0AA6-EEBE-8DB6-A52FA3A04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9F0DA1B8-5586-F2F8-C8C8-B9AF252DD44C}"/>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55EF30C5-036E-0A14-481B-BD1760068CAB}"/>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54DCA96-792B-6350-DE3F-B3ADF5CAE85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2E23B449-D158-9DF8-5CC1-6506A548C786}"/>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18E22B99-BFDD-C466-BB7C-28DC653CA8C1}"/>
              </a:ext>
            </a:extLst>
          </p:cNvPr>
          <p:cNvSpPr txBox="1"/>
          <p:nvPr/>
        </p:nvSpPr>
        <p:spPr>
          <a:xfrm>
            <a:off x="2675468" y="2579133"/>
            <a:ext cx="6250590" cy="2585323"/>
          </a:xfrm>
          <a:prstGeom prst="rect">
            <a:avLst/>
          </a:prstGeom>
          <a:noFill/>
        </p:spPr>
        <p:txBody>
          <a:bodyPr wrap="square" rtlCol="0">
            <a:sp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氏名：村井</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役職：</a:t>
            </a: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DB</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担当</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担当箇所：シフト管理機能</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成長した点：スケジュール管理能力の重要性</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先を見据えて行動する力</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64060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09D55-9173-8A09-3884-449B1BF9D0E5}"/>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E465D7C6-054A-032B-EE34-465EF5D59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540648B-FEFA-9A69-2E03-A2409FBB7D02}"/>
              </a:ext>
            </a:extLst>
          </p:cNvPr>
          <p:cNvSpPr/>
          <p:nvPr/>
        </p:nvSpPr>
        <p:spPr>
          <a:xfrm>
            <a:off x="783012" y="392344"/>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cxnSp>
        <p:nvCxnSpPr>
          <p:cNvPr id="15" name="直線コネクタ 14">
            <a:extLst>
              <a:ext uri="{FF2B5EF4-FFF2-40B4-BE49-F238E27FC236}">
                <a16:creationId xmlns:a16="http://schemas.microsoft.com/office/drawing/2014/main" id="{1ABAC8FE-0EE3-69FC-6982-3E8B5072DD48}"/>
              </a:ext>
            </a:extLst>
          </p:cNvPr>
          <p:cNvCxnSpPr>
            <a:cxnSpLocks/>
          </p:cNvCxnSpPr>
          <p:nvPr/>
        </p:nvCxnSpPr>
        <p:spPr>
          <a:xfrm flipV="1">
            <a:off x="1468315" y="1623850"/>
            <a:ext cx="9940673" cy="19812"/>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4A1D92E0-17AC-5CFD-538E-A0B3EB235C10}"/>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rPr>
              <a:t>2025.6.30</a:t>
            </a:r>
            <a:endParaRPr kumimoji="1" lang="ja-JP" altLang="en-US"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endParaRPr>
          </a:p>
        </p:txBody>
      </p:sp>
      <p:sp>
        <p:nvSpPr>
          <p:cNvPr id="4" name="タイトル 1">
            <a:extLst>
              <a:ext uri="{FF2B5EF4-FFF2-40B4-BE49-F238E27FC236}">
                <a16:creationId xmlns:a16="http://schemas.microsoft.com/office/drawing/2014/main" id="{D2112AB5-0135-15D1-397E-E1EF29ED66B7}"/>
              </a:ext>
            </a:extLst>
          </p:cNvPr>
          <p:cNvSpPr txBox="1">
            <a:spLocks/>
          </p:cNvSpPr>
          <p:nvPr/>
        </p:nvSpPr>
        <p:spPr>
          <a:xfrm>
            <a:off x="3454888" y="748066"/>
            <a:ext cx="5282223" cy="84798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Ⅴ</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研修で学んだこと</a:t>
            </a:r>
          </a:p>
        </p:txBody>
      </p:sp>
      <p:sp>
        <p:nvSpPr>
          <p:cNvPr id="5" name="コンテンツ プレースホルダー 2">
            <a:extLst>
              <a:ext uri="{FF2B5EF4-FFF2-40B4-BE49-F238E27FC236}">
                <a16:creationId xmlns:a16="http://schemas.microsoft.com/office/drawing/2014/main" id="{47349AB4-18A1-4CCB-2EC8-B2364A10CB82}"/>
              </a:ext>
            </a:extLst>
          </p:cNvPr>
          <p:cNvSpPr txBox="1">
            <a:spLocks/>
          </p:cNvSpPr>
          <p:nvPr/>
        </p:nvSpPr>
        <p:spPr>
          <a:xfrm>
            <a:off x="1777767" y="2662729"/>
            <a:ext cx="5589323" cy="181032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＊目標設定　　　＊進捗</a:t>
            </a:r>
            <a:r>
              <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t>
            </a: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日程管理</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＊役割分担　　　＊和を以て貴しとなす</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6" name="図 5" descr="カップに入ったアイスクリーム&#10;&#10;AI 生成コンテンツは誤りを含む可能性があります。">
            <a:extLst>
              <a:ext uri="{FF2B5EF4-FFF2-40B4-BE49-F238E27FC236}">
                <a16:creationId xmlns:a16="http://schemas.microsoft.com/office/drawing/2014/main" id="{92A5A1E1-68F5-BD08-D69E-377EB2CCD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3462" y="2543989"/>
            <a:ext cx="1193636" cy="2751741"/>
          </a:xfrm>
          <a:prstGeom prst="rect">
            <a:avLst/>
          </a:prstGeom>
        </p:spPr>
      </p:pic>
      <p:pic>
        <p:nvPicPr>
          <p:cNvPr id="8" name="図 7" descr="皿の上のデザート&#10;&#10;AI 生成コンテンツは誤りを含む可能性があります。">
            <a:extLst>
              <a:ext uri="{FF2B5EF4-FFF2-40B4-BE49-F238E27FC236}">
                <a16:creationId xmlns:a16="http://schemas.microsoft.com/office/drawing/2014/main" id="{B85D0C0B-1E98-51E1-F660-D73C53C39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9695" y="3503036"/>
            <a:ext cx="2413770" cy="1810328"/>
          </a:xfrm>
          <a:prstGeom prst="rect">
            <a:avLst/>
          </a:prstGeom>
        </p:spPr>
      </p:pic>
    </p:spTree>
    <p:extLst>
      <p:ext uri="{BB962C8B-B14F-4D97-AF65-F5344CB8AC3E}">
        <p14:creationId xmlns:p14="http://schemas.microsoft.com/office/powerpoint/2010/main" val="2016185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53B07-3DB8-96E3-B5EF-BB8F8817CE6C}"/>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303DD15-5223-E832-5880-A7C8022D4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73A6D0F-6ACB-B0F8-B42F-DA06EF0753F9}"/>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37E5F5E4-1F94-A959-5885-93841B29E680}"/>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C26F907-6522-EBBA-4761-89A4C945E80D}"/>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E2CACF90-951B-5064-3621-74BE7B8E21BD}"/>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謝辞</a:t>
            </a:r>
          </a:p>
        </p:txBody>
      </p:sp>
      <p:sp>
        <p:nvSpPr>
          <p:cNvPr id="4" name="正方形/長方形 3">
            <a:extLst>
              <a:ext uri="{FF2B5EF4-FFF2-40B4-BE49-F238E27FC236}">
                <a16:creationId xmlns:a16="http://schemas.microsoft.com/office/drawing/2014/main" id="{EB7A58BD-17C1-9697-B179-92C0E5D6E677}"/>
              </a:ext>
            </a:extLst>
          </p:cNvPr>
          <p:cNvSpPr/>
          <p:nvPr/>
        </p:nvSpPr>
        <p:spPr>
          <a:xfrm>
            <a:off x="2890841" y="2432775"/>
            <a:ext cx="7582424" cy="235045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2200" b="1" i="0" dirty="0">
                <a:solidFill>
                  <a:schemeClr val="bg2">
                    <a:lumMod val="25000"/>
                  </a:schemeClr>
                </a:solidFill>
                <a:effectLst/>
                <a:latin typeface="Courier New" panose="02070309020205020404" pitchFamily="49" charset="0"/>
              </a:rPr>
              <a:t>研修講師の皆様、ならびに研修事務局の皆様</a:t>
            </a:r>
            <a:endParaRPr lang="en-US" altLang="ja-JP" sz="2200" b="1" i="0" dirty="0">
              <a:solidFill>
                <a:schemeClr val="bg2">
                  <a:lumMod val="25000"/>
                </a:schemeClr>
              </a:solidFill>
              <a:effectLst/>
              <a:latin typeface="Courier New" panose="02070309020205020404" pitchFamily="49" charset="0"/>
            </a:endParaRPr>
          </a:p>
          <a:p>
            <a:br>
              <a:rPr lang="ja-JP" altLang="en-US" sz="2200" b="1" dirty="0">
                <a:solidFill>
                  <a:schemeClr val="bg2">
                    <a:lumMod val="25000"/>
                  </a:schemeClr>
                </a:solidFill>
              </a:rPr>
            </a:br>
            <a:r>
              <a:rPr lang="ja-JP" altLang="en-US" sz="2200" b="1" i="0" dirty="0">
                <a:solidFill>
                  <a:schemeClr val="bg2">
                    <a:lumMod val="25000"/>
                  </a:schemeClr>
                </a:solidFill>
                <a:effectLst/>
                <a:latin typeface="Courier New" panose="02070309020205020404" pitchFamily="49" charset="0"/>
              </a:rPr>
              <a:t>一緒に学習してくれたクラスの仲間たち</a:t>
            </a:r>
            <a:endParaRPr lang="en-US" altLang="ja-JP" sz="2200" b="1" i="0" dirty="0">
              <a:solidFill>
                <a:schemeClr val="bg2">
                  <a:lumMod val="25000"/>
                </a:schemeClr>
              </a:solidFill>
              <a:effectLst/>
              <a:latin typeface="Courier New" panose="02070309020205020404" pitchFamily="49" charset="0"/>
            </a:endParaRPr>
          </a:p>
          <a:p>
            <a:br>
              <a:rPr lang="ja-JP" altLang="en-US" sz="2200" b="1" dirty="0">
                <a:solidFill>
                  <a:schemeClr val="bg2">
                    <a:lumMod val="25000"/>
                  </a:schemeClr>
                </a:solidFill>
              </a:rPr>
            </a:br>
            <a:r>
              <a:rPr lang="ja-JP" altLang="en-US" sz="2200" b="1" i="0" dirty="0">
                <a:solidFill>
                  <a:schemeClr val="bg2">
                    <a:lumMod val="25000"/>
                  </a:schemeClr>
                </a:solidFill>
                <a:effectLst/>
                <a:latin typeface="Courier New" panose="02070309020205020404" pitchFamily="49" charset="0"/>
              </a:rPr>
              <a:t>研修に参加させてくれた</a:t>
            </a:r>
            <a:r>
              <a:rPr lang="ja-JP" altLang="en-US" sz="2200" b="1" dirty="0">
                <a:solidFill>
                  <a:schemeClr val="bg2">
                    <a:lumMod val="25000"/>
                  </a:schemeClr>
                </a:solidFill>
                <a:latin typeface="Courier New" panose="02070309020205020404" pitchFamily="49" charset="0"/>
              </a:rPr>
              <a:t>企業</a:t>
            </a:r>
            <a:r>
              <a:rPr lang="ja-JP" altLang="en-US" sz="2200" b="1" i="0" dirty="0">
                <a:solidFill>
                  <a:schemeClr val="bg2">
                    <a:lumMod val="25000"/>
                  </a:schemeClr>
                </a:solidFill>
                <a:effectLst/>
                <a:latin typeface="Courier New" panose="02070309020205020404" pitchFamily="49" charset="0"/>
              </a:rPr>
              <a:t>の皆様に御礼申し上げます。</a:t>
            </a:r>
            <a:endParaRPr kumimoji="1" lang="ja-JP" altLang="en-US" sz="2200" b="1" dirty="0">
              <a:solidFill>
                <a:schemeClr val="bg2">
                  <a:lumMod val="25000"/>
                </a:schemeClr>
              </a:solidFill>
            </a:endParaRPr>
          </a:p>
        </p:txBody>
      </p:sp>
    </p:spTree>
    <p:extLst>
      <p:ext uri="{BB962C8B-B14F-4D97-AF65-F5344CB8AC3E}">
        <p14:creationId xmlns:p14="http://schemas.microsoft.com/office/powerpoint/2010/main" val="84977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A6292-1AEF-B2C5-D48D-FD709F7F9ACD}"/>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1B9F7CB9-A549-371A-AD8C-192996073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E13AFF91-3437-9740-D936-7662D8FFB373}"/>
              </a:ext>
            </a:extLst>
          </p:cNvPr>
          <p:cNvSpPr/>
          <p:nvPr/>
        </p:nvSpPr>
        <p:spPr>
          <a:xfrm>
            <a:off x="752765" y="601394"/>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61B85ED1-6567-83EA-F5BA-718C0248A853}"/>
              </a:ext>
            </a:extLst>
          </p:cNvPr>
          <p:cNvCxnSpPr>
            <a:cxnSpLocks/>
          </p:cNvCxnSpPr>
          <p:nvPr/>
        </p:nvCxnSpPr>
        <p:spPr>
          <a:xfrm>
            <a:off x="1557359" y="1839183"/>
            <a:ext cx="980274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94B980B-B53B-1C80-6886-60C6800D0B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1825C541-C5AE-531C-F2C5-D04C1994CAF6}"/>
              </a:ext>
            </a:extLst>
          </p:cNvPr>
          <p:cNvSpPr txBox="1">
            <a:spLocks/>
          </p:cNvSpPr>
          <p:nvPr/>
        </p:nvSpPr>
        <p:spPr>
          <a:xfrm>
            <a:off x="4179146" y="828432"/>
            <a:ext cx="4559171" cy="104130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Ⅰ</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制作背景①</a:t>
            </a:r>
          </a:p>
        </p:txBody>
      </p:sp>
      <p:pic>
        <p:nvPicPr>
          <p:cNvPr id="8" name="図 7" descr="皿の上のオレンジ色のケーキ&#10;&#10;AI 生成コンテンツは誤りを含む可能性があります。">
            <a:extLst>
              <a:ext uri="{FF2B5EF4-FFF2-40B4-BE49-F238E27FC236}">
                <a16:creationId xmlns:a16="http://schemas.microsoft.com/office/drawing/2014/main" id="{A53AEFA1-8A52-145A-7197-97EFFDAA0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7359" y="2691088"/>
            <a:ext cx="2981882" cy="2981307"/>
          </a:xfrm>
          <a:prstGeom prst="rect">
            <a:avLst/>
          </a:prstGeom>
        </p:spPr>
      </p:pic>
      <p:sp>
        <p:nvSpPr>
          <p:cNvPr id="9" name="コンテンツ プレースホルダー 2">
            <a:extLst>
              <a:ext uri="{FF2B5EF4-FFF2-40B4-BE49-F238E27FC236}">
                <a16:creationId xmlns:a16="http://schemas.microsoft.com/office/drawing/2014/main" id="{4254D196-9195-9A36-422D-8F436616CFA3}"/>
              </a:ext>
            </a:extLst>
          </p:cNvPr>
          <p:cNvSpPr txBox="1">
            <a:spLocks/>
          </p:cNvSpPr>
          <p:nvPr/>
        </p:nvSpPr>
        <p:spPr>
          <a:xfrm>
            <a:off x="5056512" y="2653952"/>
            <a:ext cx="630359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＊座学や名刺管理アプリの作成で培った知識の実践</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＊個人ではなく共同作業の経験を積む</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＊意思疎通と日程調整の経験を積む</a:t>
            </a:r>
          </a:p>
        </p:txBody>
      </p:sp>
    </p:spTree>
    <p:extLst>
      <p:ext uri="{BB962C8B-B14F-4D97-AF65-F5344CB8AC3E}">
        <p14:creationId xmlns:p14="http://schemas.microsoft.com/office/powerpoint/2010/main" val="61952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1C843-2BC8-F962-5B25-9AC2061EC7A6}"/>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6471FB8-DB51-F895-19A7-C3495A746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64F11E7-8C2D-858E-FAC4-C708CBC4178A}"/>
              </a:ext>
            </a:extLst>
          </p:cNvPr>
          <p:cNvSpPr/>
          <p:nvPr/>
        </p:nvSpPr>
        <p:spPr>
          <a:xfrm>
            <a:off x="983437"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C27F71A0-1472-F4D4-BD47-302607750896}"/>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8905B56F-108C-3927-E478-A21BDEE62680}"/>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95923F63-D91D-5E46-440D-3ABD0EAFEC33}"/>
              </a:ext>
            </a:extLst>
          </p:cNvPr>
          <p:cNvSpPr txBox="1">
            <a:spLocks/>
          </p:cNvSpPr>
          <p:nvPr/>
        </p:nvSpPr>
        <p:spPr>
          <a:xfrm>
            <a:off x="4490264" y="898498"/>
            <a:ext cx="3589867"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Ⅰ</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製作背景②</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924D7C1A-B45C-331F-C04F-6453E4AA691A}"/>
              </a:ext>
            </a:extLst>
          </p:cNvPr>
          <p:cNvSpPr txBox="1"/>
          <p:nvPr/>
        </p:nvSpPr>
        <p:spPr>
          <a:xfrm>
            <a:off x="2845045" y="2150477"/>
            <a:ext cx="7567448" cy="3416320"/>
          </a:xfrm>
          <a:prstGeom prst="rect">
            <a:avLst/>
          </a:prstGeom>
          <a:noFill/>
        </p:spPr>
        <p:txBody>
          <a:bodyPr wrap="square" rtlCol="0">
            <a:spAutoFit/>
          </a:bodyPr>
          <a:lstStyle/>
          <a:p>
            <a:r>
              <a:rPr kumimoji="1" lang="ja-JP" altLang="en-US" b="1" u="sng" dirty="0">
                <a:latin typeface="BIZ UDPゴシック" panose="020B0400000000000000" pitchFamily="50" charset="-128"/>
                <a:ea typeface="BIZ UDPゴシック" panose="020B0400000000000000" pitchFamily="50" charset="-128"/>
              </a:rPr>
              <a:t>＊個人経営者向けの業務効率化アプリ＊</a:t>
            </a:r>
            <a:endParaRPr kumimoji="1" lang="en-US" altLang="ja-JP" b="1" u="sng"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ペルソナ</a:t>
            </a:r>
            <a:r>
              <a:rPr lang="en-US" altLang="ja-JP" b="1" dirty="0">
                <a:latin typeface="BIZ UDPゴシック" panose="020B0400000000000000" pitchFamily="50" charset="-128"/>
                <a:ea typeface="BIZ UDPゴシック" panose="020B0400000000000000" pitchFamily="50" charset="-128"/>
              </a:rPr>
              <a:t>(</a:t>
            </a:r>
            <a:r>
              <a:rPr lang="ja-JP" altLang="en-US" b="1" dirty="0">
                <a:latin typeface="BIZ UDPゴシック" panose="020B0400000000000000" pitchFamily="50" charset="-128"/>
                <a:ea typeface="BIZ UDPゴシック" panose="020B0400000000000000" pitchFamily="50" charset="-128"/>
              </a:rPr>
              <a:t>後述</a:t>
            </a:r>
            <a:r>
              <a:rPr lang="en-US" altLang="ja-JP" b="1" dirty="0">
                <a:latin typeface="BIZ UDPゴシック" panose="020B0400000000000000" pitchFamily="50" charset="-128"/>
                <a:ea typeface="BIZ UDPゴシック" panose="020B0400000000000000" pitchFamily="50" charset="-128"/>
              </a:rPr>
              <a:t>)</a:t>
            </a:r>
            <a:r>
              <a:rPr lang="ja-JP" altLang="en-US" b="1" dirty="0">
                <a:latin typeface="BIZ UDPゴシック" panose="020B0400000000000000" pitchFamily="50" charset="-128"/>
                <a:ea typeface="BIZ UDPゴシック" panose="020B0400000000000000" pitchFamily="50" charset="-128"/>
              </a:rPr>
              <a:t>の困りごと：</a:t>
            </a:r>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　機械音痴で事務作業が苦手、休みの少なさ</a:t>
            </a:r>
            <a:endParaRPr kumimoji="1" lang="en-US" altLang="ja-JP" b="1"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従来：</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・店長が、個別でシフト希望を募るアナログ調整。</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→カレンダーやマニュアルを別途用意しなければいけなかった</a:t>
            </a:r>
            <a:endParaRPr lang="en-US" altLang="ja-JP" b="1"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今後：</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・店長がシフト調整しなくて良い</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→カレンダーやマニュアルは一括で管理できる</a:t>
            </a:r>
            <a:endParaRPr kumimoji="1" lang="en-US" altLang="ja-JP"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2619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A423-3FA8-3E37-1A28-40749D5189C7}"/>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885D5B9-2ABA-355B-CC55-B78B34E8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A9518143-48E1-C02B-0B4D-77816F816DBF}"/>
              </a:ext>
            </a:extLst>
          </p:cNvPr>
          <p:cNvSpPr/>
          <p:nvPr/>
        </p:nvSpPr>
        <p:spPr>
          <a:xfrm>
            <a:off x="915704"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C2FEEE2-07D0-3C31-8951-7705C4C9792B}"/>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4F2DC26C-D48E-E981-7225-F363DA749E44}"/>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56D992D-6B49-08C3-1667-F35977112411}"/>
              </a:ext>
            </a:extLst>
          </p:cNvPr>
          <p:cNvSpPr txBox="1">
            <a:spLocks/>
          </p:cNvSpPr>
          <p:nvPr/>
        </p:nvSpPr>
        <p:spPr>
          <a:xfrm>
            <a:off x="5171142" y="981929"/>
            <a:ext cx="2990725" cy="1009651"/>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アプリの概要</a:t>
            </a:r>
          </a:p>
        </p:txBody>
      </p:sp>
      <p:sp>
        <p:nvSpPr>
          <p:cNvPr id="4" name="コンテンツ プレースホルダー 2">
            <a:extLst>
              <a:ext uri="{FF2B5EF4-FFF2-40B4-BE49-F238E27FC236}">
                <a16:creationId xmlns:a16="http://schemas.microsoft.com/office/drawing/2014/main" id="{6A05D73D-0ED6-E36A-39E6-4D4E31C394EF}"/>
              </a:ext>
            </a:extLst>
          </p:cNvPr>
          <p:cNvSpPr txBox="1">
            <a:spLocks/>
          </p:cNvSpPr>
          <p:nvPr/>
        </p:nvSpPr>
        <p:spPr>
          <a:xfrm>
            <a:off x="2286047" y="2394509"/>
            <a:ext cx="753225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アプリの説明</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3</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枚ほど</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ログイン　→　カレンダー　（</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1</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枚目スライド）</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　店長の画面　</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or </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店員の画面（</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2</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枚目スライド）</a:t>
            </a:r>
          </a:p>
        </p:txBody>
      </p:sp>
    </p:spTree>
    <p:extLst>
      <p:ext uri="{BB962C8B-B14F-4D97-AF65-F5344CB8AC3E}">
        <p14:creationId xmlns:p14="http://schemas.microsoft.com/office/powerpoint/2010/main" val="70795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B5CF7-662C-9B44-8B36-C13B632D8F29}"/>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53DEF4D-B0C0-8F8F-D8BF-1BC5835FB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3E9C8235-47AD-6AD3-8471-5508E0984EE7}"/>
              </a:ext>
            </a:extLst>
          </p:cNvPr>
          <p:cNvSpPr/>
          <p:nvPr/>
        </p:nvSpPr>
        <p:spPr>
          <a:xfrm>
            <a:off x="915704"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7A038FA2-5DAA-BB74-2F3F-1050942D7CF1}"/>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2EA0EFFC-C01D-E526-6A2F-139076A02A85}"/>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C51EAE87-362B-0B0F-1D08-CD8F54E2B38A}"/>
              </a:ext>
            </a:extLst>
          </p:cNvPr>
          <p:cNvSpPr txBox="1">
            <a:spLocks/>
          </p:cNvSpPr>
          <p:nvPr/>
        </p:nvSpPr>
        <p:spPr>
          <a:xfrm>
            <a:off x="5171142" y="981929"/>
            <a:ext cx="2990725" cy="1009651"/>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アプリの概要</a:t>
            </a:r>
          </a:p>
        </p:txBody>
      </p:sp>
      <p:sp>
        <p:nvSpPr>
          <p:cNvPr id="4" name="コンテンツ プレースホルダー 2">
            <a:extLst>
              <a:ext uri="{FF2B5EF4-FFF2-40B4-BE49-F238E27FC236}">
                <a16:creationId xmlns:a16="http://schemas.microsoft.com/office/drawing/2014/main" id="{017E90F0-E6F6-48AB-0F50-FAF105B77458}"/>
              </a:ext>
            </a:extLst>
          </p:cNvPr>
          <p:cNvSpPr txBox="1">
            <a:spLocks/>
          </p:cNvSpPr>
          <p:nvPr/>
        </p:nvSpPr>
        <p:spPr>
          <a:xfrm>
            <a:off x="2286047" y="2394509"/>
            <a:ext cx="753225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アプリの説明</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3</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枚ほど</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ログイン　→　カレンダー　→　店長の画面　</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or </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店員の画面</a:t>
            </a:r>
          </a:p>
        </p:txBody>
      </p:sp>
    </p:spTree>
    <p:extLst>
      <p:ext uri="{BB962C8B-B14F-4D97-AF65-F5344CB8AC3E}">
        <p14:creationId xmlns:p14="http://schemas.microsoft.com/office/powerpoint/2010/main" val="413242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241A-4900-A49A-5EEE-3B5EB7519364}"/>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B7CCE835-9EDC-09B8-23D9-5BF34F502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18427BD-6C0A-1418-28BD-49BE4ADEC926}"/>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9693F3C-563E-3275-7E5F-EB6D05B0337D}"/>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657E0AC-1A9D-4016-5235-9C82BD46D37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37CC829E-B35F-76FD-6365-A35A2143293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コピペ</a:t>
            </a:r>
          </a:p>
        </p:txBody>
      </p:sp>
      <p:sp>
        <p:nvSpPr>
          <p:cNvPr id="2" name="コンテンツ プレースホルダー 2">
            <a:extLst>
              <a:ext uri="{FF2B5EF4-FFF2-40B4-BE49-F238E27FC236}">
                <a16:creationId xmlns:a16="http://schemas.microsoft.com/office/drawing/2014/main" id="{D7DDDA8D-8324-A0F9-33F7-045D356564C8}"/>
              </a:ext>
            </a:extLst>
          </p:cNvPr>
          <p:cNvSpPr txBox="1">
            <a:spLocks/>
          </p:cNvSpPr>
          <p:nvPr/>
        </p:nvSpPr>
        <p:spPr>
          <a:xfrm>
            <a:off x="3196981" y="2536138"/>
            <a:ext cx="630359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事務作業が苦手</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シフトの管理が大変</a:t>
            </a:r>
          </a:p>
        </p:txBody>
      </p:sp>
    </p:spTree>
    <p:extLst>
      <p:ext uri="{BB962C8B-B14F-4D97-AF65-F5344CB8AC3E}">
        <p14:creationId xmlns:p14="http://schemas.microsoft.com/office/powerpoint/2010/main" val="59053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6B15-46E8-FD66-6EA0-60D6DE46B36B}"/>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5C4AFD54-D0B6-4B25-8E4A-751646AE2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D65A6634-C241-3C03-A54E-D082B524FD4A}"/>
              </a:ext>
            </a:extLst>
          </p:cNvPr>
          <p:cNvSpPr/>
          <p:nvPr/>
        </p:nvSpPr>
        <p:spPr>
          <a:xfrm>
            <a:off x="855461" y="410229"/>
            <a:ext cx="10939549" cy="6131248"/>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353FE776-E4E1-37BD-9E1A-0381DA37307B}"/>
              </a:ext>
            </a:extLst>
          </p:cNvPr>
          <p:cNvCxnSpPr>
            <a:cxnSpLocks/>
          </p:cNvCxnSpPr>
          <p:nvPr/>
        </p:nvCxnSpPr>
        <p:spPr>
          <a:xfrm>
            <a:off x="1503484" y="1468628"/>
            <a:ext cx="9785839"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4E79161-9B80-A3E5-7BC6-0BCCA63E619A}"/>
              </a:ext>
            </a:extLst>
          </p:cNvPr>
          <p:cNvSpPr txBox="1">
            <a:spLocks/>
          </p:cNvSpPr>
          <p:nvPr/>
        </p:nvSpPr>
        <p:spPr>
          <a:xfrm>
            <a:off x="9864609" y="6066384"/>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タイトル 1">
            <a:extLst>
              <a:ext uri="{FF2B5EF4-FFF2-40B4-BE49-F238E27FC236}">
                <a16:creationId xmlns:a16="http://schemas.microsoft.com/office/drawing/2014/main" id="{68829276-420B-20B8-840C-C75EF5C220FB}"/>
              </a:ext>
            </a:extLst>
          </p:cNvPr>
          <p:cNvSpPr txBox="1">
            <a:spLocks/>
          </p:cNvSpPr>
          <p:nvPr/>
        </p:nvSpPr>
        <p:spPr>
          <a:xfrm>
            <a:off x="4468401" y="529316"/>
            <a:ext cx="35929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Ⅱ</a:t>
            </a:r>
            <a:r>
              <a:rPr lang="ja-JP" altLang="en-US"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制作過程</a:t>
            </a:r>
          </a:p>
        </p:txBody>
      </p:sp>
      <p:pic>
        <p:nvPicPr>
          <p:cNvPr id="13" name="図 12" descr="メガネを掛けた男性&#10;&#10;AI 生成コンテンツは誤りを含む可能性があります。">
            <a:extLst>
              <a:ext uri="{FF2B5EF4-FFF2-40B4-BE49-F238E27FC236}">
                <a16:creationId xmlns:a16="http://schemas.microsoft.com/office/drawing/2014/main" id="{D1C01C99-4241-5AC6-DA3B-D9A37AA52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1373" y="1696915"/>
            <a:ext cx="3312942" cy="4141177"/>
          </a:xfrm>
          <a:prstGeom prst="rect">
            <a:avLst/>
          </a:prstGeom>
        </p:spPr>
      </p:pic>
      <p:pic>
        <p:nvPicPr>
          <p:cNvPr id="8" name="図 7" descr="図形&#10;&#10;AI 生成コンテンツは誤りを含む可能性があります。">
            <a:extLst>
              <a:ext uri="{FF2B5EF4-FFF2-40B4-BE49-F238E27FC236}">
                <a16:creationId xmlns:a16="http://schemas.microsoft.com/office/drawing/2014/main" id="{78DC8195-41F0-9767-5AF9-CB2C528F0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330" y="1331314"/>
            <a:ext cx="6643688" cy="5210163"/>
          </a:xfrm>
          <a:prstGeom prst="rect">
            <a:avLst/>
          </a:prstGeom>
        </p:spPr>
      </p:pic>
      <p:sp>
        <p:nvSpPr>
          <p:cNvPr id="7" name="コンテンツ プレースホルダー 2">
            <a:extLst>
              <a:ext uri="{FF2B5EF4-FFF2-40B4-BE49-F238E27FC236}">
                <a16:creationId xmlns:a16="http://schemas.microsoft.com/office/drawing/2014/main" id="{713F4F8B-0F0B-044C-4C47-A5189BDCF9A7}"/>
              </a:ext>
            </a:extLst>
          </p:cNvPr>
          <p:cNvSpPr txBox="1">
            <a:spLocks/>
          </p:cNvSpPr>
          <p:nvPr/>
        </p:nvSpPr>
        <p:spPr>
          <a:xfrm>
            <a:off x="2118461" y="2197282"/>
            <a:ext cx="2614197" cy="122371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＊要件定義</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・案出し　　</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・ペルソナ作成</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ja-JP" altLang="en-US" sz="2400" b="1" i="0" u="none" strike="noStrike" kern="1200" cap="none" spc="0" normalizeH="0" baseline="0" noProof="0" dirty="0">
              <a:ln>
                <a:noFill/>
              </a:ln>
              <a:solidFill>
                <a:srgbClr val="212121">
                  <a:lumMod val="10000"/>
                  <a:lumOff val="90000"/>
                </a:srgbClr>
              </a:solidFill>
              <a:effectLst/>
              <a:uLnTx/>
              <a:uFillTx/>
              <a:latin typeface="Garamond" panose="02020404030301010803"/>
              <a:ea typeface="ＭＳ Ｐ明朝" panose="02020600040205080304" pitchFamily="18" charset="-128"/>
              <a:cs typeface="+mn-cs"/>
            </a:endParaRPr>
          </a:p>
        </p:txBody>
      </p:sp>
      <p:sp>
        <p:nvSpPr>
          <p:cNvPr id="9" name="コンテンツ プレースホルダー 2">
            <a:extLst>
              <a:ext uri="{FF2B5EF4-FFF2-40B4-BE49-F238E27FC236}">
                <a16:creationId xmlns:a16="http://schemas.microsoft.com/office/drawing/2014/main" id="{43C89551-3549-8A39-80C7-1E1A8A86688A}"/>
              </a:ext>
            </a:extLst>
          </p:cNvPr>
          <p:cNvSpPr txBox="1">
            <a:spLocks/>
          </p:cNvSpPr>
          <p:nvPr/>
        </p:nvSpPr>
        <p:spPr>
          <a:xfrm>
            <a:off x="2118461" y="3602999"/>
            <a:ext cx="4341091" cy="944784"/>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＊外部設計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・各個人の画面イメージの可視化</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・認識の擦り合わせ</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sp>
        <p:nvSpPr>
          <p:cNvPr id="10" name="コンテンツ プレースホルダー 2">
            <a:extLst>
              <a:ext uri="{FF2B5EF4-FFF2-40B4-BE49-F238E27FC236}">
                <a16:creationId xmlns:a16="http://schemas.microsoft.com/office/drawing/2014/main" id="{A689221E-FBE2-8406-B94D-A372FBEAC0B8}"/>
              </a:ext>
            </a:extLst>
          </p:cNvPr>
          <p:cNvSpPr txBox="1">
            <a:spLocks/>
          </p:cNvSpPr>
          <p:nvPr/>
        </p:nvSpPr>
        <p:spPr>
          <a:xfrm>
            <a:off x="4629839" y="2148811"/>
            <a:ext cx="2517402" cy="89710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＊内部設計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・担当者決め</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0093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E0A57-DFF5-F693-083A-90783C293989}"/>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A73452BB-923F-FF1E-2C72-BF808C894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6409150-9B50-63E0-C3B1-D3FD3C251DA5}"/>
              </a:ext>
            </a:extLst>
          </p:cNvPr>
          <p:cNvSpPr/>
          <p:nvPr/>
        </p:nvSpPr>
        <p:spPr>
          <a:xfrm>
            <a:off x="895855" y="451333"/>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84D5DFAF-321D-F8CF-8140-5DDD5AAE5312}"/>
              </a:ext>
            </a:extLst>
          </p:cNvPr>
          <p:cNvCxnSpPr>
            <a:cxnSpLocks/>
          </p:cNvCxnSpPr>
          <p:nvPr/>
        </p:nvCxnSpPr>
        <p:spPr>
          <a:xfrm>
            <a:off x="1960685" y="1691944"/>
            <a:ext cx="8999521"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8897AA5-CC0F-CB65-1AEF-FF2F207C4D3F}"/>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4" name="タイトル 1">
            <a:extLst>
              <a:ext uri="{FF2B5EF4-FFF2-40B4-BE49-F238E27FC236}">
                <a16:creationId xmlns:a16="http://schemas.microsoft.com/office/drawing/2014/main" id="{1FB53CAC-11AB-4FD4-524E-0FEE404A8A04}"/>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Ⅲ</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工夫した点</a:t>
            </a:r>
          </a:p>
        </p:txBody>
      </p:sp>
      <p:sp>
        <p:nvSpPr>
          <p:cNvPr id="5" name="コンテンツ プレースホルダー 2">
            <a:extLst>
              <a:ext uri="{FF2B5EF4-FFF2-40B4-BE49-F238E27FC236}">
                <a16:creationId xmlns:a16="http://schemas.microsoft.com/office/drawing/2014/main" id="{F57963DB-6890-658D-4A89-C67FB57585B2}"/>
              </a:ext>
            </a:extLst>
          </p:cNvPr>
          <p:cNvSpPr txBox="1">
            <a:spLocks/>
          </p:cNvSpPr>
          <p:nvPr/>
        </p:nvSpPr>
        <p:spPr>
          <a:xfrm>
            <a:off x="2623356" y="2932555"/>
            <a:ext cx="4797757" cy="165505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＊キーボード操作を最低限に</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＊シンプルで直感的なデザイン</a:t>
            </a:r>
          </a:p>
        </p:txBody>
      </p:sp>
      <p:pic>
        <p:nvPicPr>
          <p:cNvPr id="6" name="図 5" descr="皿の上の食べ物&#10;&#10;AI 生成コンテンツは誤りを含む可能性があります。">
            <a:extLst>
              <a:ext uri="{FF2B5EF4-FFF2-40B4-BE49-F238E27FC236}">
                <a16:creationId xmlns:a16="http://schemas.microsoft.com/office/drawing/2014/main" id="{8AD812C0-9BAC-84B8-0D97-771BD8AC9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9041" y="2937421"/>
            <a:ext cx="3000838" cy="2247323"/>
          </a:xfrm>
          <a:prstGeom prst="rect">
            <a:avLst/>
          </a:prstGeom>
        </p:spPr>
      </p:pic>
    </p:spTree>
    <p:extLst>
      <p:ext uri="{BB962C8B-B14F-4D97-AF65-F5344CB8AC3E}">
        <p14:creationId xmlns:p14="http://schemas.microsoft.com/office/powerpoint/2010/main" val="18357060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567</TotalTime>
  <Words>1357</Words>
  <Application>Microsoft Office PowerPoint</Application>
  <PresentationFormat>ワイド画面</PresentationFormat>
  <Paragraphs>295</Paragraphs>
  <Slides>22</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BIZ UDPゴシック</vt:lpstr>
      <vt:lpstr>游ゴシック</vt:lpstr>
      <vt:lpstr>游ゴシック Light</vt:lpstr>
      <vt:lpstr>Arial</vt:lpstr>
      <vt:lpstr>Courier New</vt:lpstr>
      <vt:lpstr>Garamond</vt:lpstr>
      <vt:lpstr>Office テーマ</vt:lpstr>
      <vt:lpstr>成果発表会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川崎春菜</dc:creator>
  <cp:lastModifiedBy>川崎春菜</cp:lastModifiedBy>
  <cp:revision>31</cp:revision>
  <dcterms:created xsi:type="dcterms:W3CDTF">2025-06-24T11:25:17Z</dcterms:created>
  <dcterms:modified xsi:type="dcterms:W3CDTF">2025-06-26T02:50:51Z</dcterms:modified>
</cp:coreProperties>
</file>