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5" r:id="rId5"/>
    <p:sldId id="272" r:id="rId6"/>
    <p:sldId id="286" r:id="rId7"/>
    <p:sldId id="264" r:id="rId8"/>
    <p:sldId id="260" r:id="rId9"/>
    <p:sldId id="259" r:id="rId10"/>
    <p:sldId id="266" r:id="rId11"/>
    <p:sldId id="277" r:id="rId12"/>
    <p:sldId id="261" r:id="rId13"/>
    <p:sldId id="279" r:id="rId14"/>
    <p:sldId id="280" r:id="rId15"/>
    <p:sldId id="281" r:id="rId16"/>
    <p:sldId id="283" r:id="rId17"/>
    <p:sldId id="284" r:id="rId18"/>
    <p:sldId id="285" r:id="rId19"/>
    <p:sldId id="271" r:id="rId20"/>
    <p:sldId id="282" r:id="rId21"/>
    <p:sldId id="262" r:id="rId22"/>
    <p:sldId id="278"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FFCC66"/>
    <a:srgbClr val="FFCC99"/>
    <a:srgbClr val="FFFFCC"/>
    <a:srgbClr val="CCCC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452" autoAdjust="0"/>
  </p:normalViewPr>
  <p:slideViewPr>
    <p:cSldViewPr snapToGrid="0">
      <p:cViewPr varScale="1">
        <p:scale>
          <a:sx n="68" d="100"/>
          <a:sy n="68" d="100"/>
        </p:scale>
        <p:origin x="11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68627-90AF-4F17-AF94-665E049D5104}" type="datetimeFigureOut">
              <a:rPr kumimoji="1" lang="ja-JP" altLang="en-US" smtClean="0"/>
              <a:t>2025/6/26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693B1-9BFD-4732-A9AA-E516087F4AB6}" type="slidenum">
              <a:rPr kumimoji="1" lang="ja-JP" altLang="en-US" smtClean="0"/>
              <a:t>‹#›</a:t>
            </a:fld>
            <a:endParaRPr kumimoji="1" lang="ja-JP" altLang="en-US"/>
          </a:p>
        </p:txBody>
      </p:sp>
    </p:spTree>
    <p:extLst>
      <p:ext uri="{BB962C8B-B14F-4D97-AF65-F5344CB8AC3E}">
        <p14:creationId xmlns:p14="http://schemas.microsoft.com/office/powerpoint/2010/main" val="16226876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これからチーム</a:t>
            </a:r>
            <a:r>
              <a:rPr kumimoji="1" lang="en-US" altLang="ja-JP" dirty="0"/>
              <a:t>A5</a:t>
            </a:r>
            <a:r>
              <a:rPr kumimoji="1" lang="ja-JP" altLang="en-US" dirty="0"/>
              <a:t>の発表を始めさせていただきます。</a:t>
            </a:r>
            <a:endParaRPr kumimoji="1" lang="en-US" altLang="ja-JP" dirty="0"/>
          </a:p>
          <a:p>
            <a:r>
              <a:rPr kumimoji="1" lang="ja-JP" altLang="en-US" dirty="0"/>
              <a:t>よろしくお願い致します。</a:t>
            </a:r>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1</a:t>
            </a:fld>
            <a:endParaRPr kumimoji="1" lang="ja-JP" altLang="en-US"/>
          </a:p>
        </p:txBody>
      </p:sp>
    </p:spTree>
    <p:extLst>
      <p:ext uri="{BB962C8B-B14F-4D97-AF65-F5344CB8AC3E}">
        <p14:creationId xmlns:p14="http://schemas.microsoft.com/office/powerpoint/2010/main" val="428474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誰が何をやったか</a:t>
            </a:r>
            <a:endParaRPr kumimoji="1" lang="en-US" altLang="ja-JP" dirty="0"/>
          </a:p>
          <a:p>
            <a:endParaRPr kumimoji="1" lang="en-US" altLang="ja-JP" dirty="0"/>
          </a:p>
          <a:p>
            <a:r>
              <a:rPr kumimoji="1" lang="ja-JP" altLang="en-US" b="1" u="sng" dirty="0"/>
              <a:t>仕事を遂行する力の向上：覚えることが増えたため、調べる時間が軽減した。</a:t>
            </a:r>
            <a:endParaRPr kumimoji="1" lang="en-US" altLang="ja-JP" b="1" u="sng"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ログイン画面、イベント画面：二上</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dirty="0"/>
          </a:p>
          <a:p>
            <a:r>
              <a:rPr kumimoji="1" lang="ja-JP" altLang="en-US" dirty="0"/>
              <a:t>自己紹介　→　開発担当場所　→　担当場所で苦労した点や頑張ったことなどを述べる。</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19</a:t>
            </a:fld>
            <a:endParaRPr kumimoji="1" lang="ja-JP" altLang="en-US"/>
          </a:p>
        </p:txBody>
      </p:sp>
    </p:spTree>
    <p:extLst>
      <p:ext uri="{BB962C8B-B14F-4D97-AF65-F5344CB8AC3E}">
        <p14:creationId xmlns:p14="http://schemas.microsoft.com/office/powerpoint/2010/main" val="1131055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8C9A9-1200-0AA3-35EF-CDD3748BB17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9AB18FA-960D-B5D8-F47D-838DEE85A52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9F05103-0D49-DCEF-D7E4-D779C6499BF1}"/>
              </a:ext>
            </a:extLst>
          </p:cNvPr>
          <p:cNvSpPr>
            <a:spLocks noGrp="1"/>
          </p:cNvSpPr>
          <p:nvPr>
            <p:ph type="body" idx="1"/>
          </p:nvPr>
        </p:nvSpPr>
        <p:spPr/>
        <p:txBody>
          <a:bodyPr/>
          <a:lstStyle/>
          <a:p>
            <a:r>
              <a:rPr kumimoji="1" lang="ja-JP" altLang="en-US" dirty="0"/>
              <a:t>誰が何をやったか</a:t>
            </a:r>
            <a:endParaRPr kumimoji="1" lang="en-US" altLang="ja-JP" dirty="0"/>
          </a:p>
          <a:p>
            <a:endParaRPr kumimoji="1" lang="en-US" altLang="ja-JP" dirty="0"/>
          </a:p>
          <a:p>
            <a:endParaRPr kumimoji="1" lang="en-US" altLang="ja-JP" dirty="0"/>
          </a:p>
          <a:p>
            <a:endParaRPr kumimoji="1" lang="en-US" altLang="ja-JP" dirty="0"/>
          </a:p>
          <a:p>
            <a:r>
              <a:rPr kumimoji="1" lang="ja-JP" altLang="en-US" dirty="0"/>
              <a:t>自己紹介　→　開発担当場所　→　担当場所で苦労した点や頑張ったことなどを述べる。</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306C480-4273-74BD-7ACC-1041CBA9311F}"/>
              </a:ext>
            </a:extLst>
          </p:cNvPr>
          <p:cNvSpPr>
            <a:spLocks noGrp="1"/>
          </p:cNvSpPr>
          <p:nvPr>
            <p:ph type="sldNum" sz="quarter" idx="5"/>
          </p:nvPr>
        </p:nvSpPr>
        <p:spPr/>
        <p:txBody>
          <a:bodyPr/>
          <a:lstStyle/>
          <a:p>
            <a:fld id="{C91693B1-9BFD-4732-A9AA-E516087F4AB6}" type="slidenum">
              <a:rPr kumimoji="1" lang="ja-JP" altLang="en-US" smtClean="0"/>
              <a:t>20</a:t>
            </a:fld>
            <a:endParaRPr kumimoji="1" lang="ja-JP" altLang="en-US"/>
          </a:p>
        </p:txBody>
      </p:sp>
    </p:spTree>
    <p:extLst>
      <p:ext uri="{BB962C8B-B14F-4D97-AF65-F5344CB8AC3E}">
        <p14:creationId xmlns:p14="http://schemas.microsoft.com/office/powerpoint/2010/main" val="1611893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担当：青木</a:t>
            </a:r>
            <a:endParaRPr kumimoji="1" lang="en-US" altLang="ja-JP" b="1" dirty="0"/>
          </a:p>
          <a:p>
            <a:endParaRPr kumimoji="1" lang="en-US" altLang="ja-JP" b="1" dirty="0"/>
          </a:p>
          <a:p>
            <a:r>
              <a:rPr kumimoji="1" lang="ja-JP" altLang="en-US" b="1" dirty="0"/>
              <a:t>・進捗状況の数字での見える化　自分自身や周囲の進捗状況が把握できるため、目標も立てやすい。　</a:t>
            </a:r>
            <a:endParaRPr kumimoji="1" lang="en-US" altLang="ja-JP" b="1" dirty="0"/>
          </a:p>
          <a:p>
            <a:r>
              <a:rPr kumimoji="1" lang="ja-JP" altLang="en-US" b="1" dirty="0"/>
              <a:t>　定期的な話し合いによって、個々人の現状を周囲が把握できる。誰が助けが必要かどうかにつながる。</a:t>
            </a:r>
            <a:endParaRPr kumimoji="1" lang="en-US" altLang="ja-JP" b="1" dirty="0"/>
          </a:p>
          <a:p>
            <a:endParaRPr kumimoji="1" lang="en-US" altLang="ja-JP" b="1" dirty="0"/>
          </a:p>
          <a:p>
            <a:r>
              <a:rPr kumimoji="1" lang="ja-JP" altLang="en-US" b="1" dirty="0"/>
              <a:t>・報告・連絡・相談の大切さ　</a:t>
            </a:r>
            <a:endParaRPr kumimoji="1" lang="en-US" altLang="ja-JP" b="1" dirty="0"/>
          </a:p>
          <a:p>
            <a:endParaRPr kumimoji="1" lang="en-US" altLang="ja-JP" b="1" dirty="0"/>
          </a:p>
          <a:p>
            <a:r>
              <a:rPr kumimoji="1" lang="ja-JP" altLang="en-US" b="1" dirty="0"/>
              <a:t>・役割分担の重要性　適材適所を考える。</a:t>
            </a:r>
            <a:r>
              <a:rPr kumimoji="1" lang="en-US" altLang="ja-JP" b="1" dirty="0"/>
              <a:t>1</a:t>
            </a:r>
            <a:r>
              <a:rPr kumimoji="1" lang="ja-JP" altLang="en-US" b="1" dirty="0"/>
              <a:t>人に仕事を与えすぎない。程よい役割の分散　</a:t>
            </a:r>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21</a:t>
            </a:fld>
            <a:endParaRPr kumimoji="1" lang="ja-JP" altLang="en-US"/>
          </a:p>
        </p:txBody>
      </p:sp>
    </p:spTree>
    <p:extLst>
      <p:ext uri="{BB962C8B-B14F-4D97-AF65-F5344CB8AC3E}">
        <p14:creationId xmlns:p14="http://schemas.microsoft.com/office/powerpoint/2010/main" val="3062025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0962F-292D-0C33-572D-BDCBF74187B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7443AC7-49D7-B172-D46D-FAC2D1858EF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9595744-9433-A0AA-30F9-ACE5184DA887}"/>
              </a:ext>
            </a:extLst>
          </p:cNvPr>
          <p:cNvSpPr>
            <a:spLocks noGrp="1"/>
          </p:cNvSpPr>
          <p:nvPr>
            <p:ph type="body" idx="1"/>
          </p:nvPr>
        </p:nvSpPr>
        <p:spPr/>
        <p:txBody>
          <a:bodyPr/>
          <a:lstStyle/>
          <a:p>
            <a:r>
              <a:rPr kumimoji="1" lang="ja-JP" altLang="en-US" dirty="0"/>
              <a:t>誰が何をやったか</a:t>
            </a:r>
          </a:p>
        </p:txBody>
      </p:sp>
      <p:sp>
        <p:nvSpPr>
          <p:cNvPr id="4" name="スライド番号プレースホルダー 3">
            <a:extLst>
              <a:ext uri="{FF2B5EF4-FFF2-40B4-BE49-F238E27FC236}">
                <a16:creationId xmlns:a16="http://schemas.microsoft.com/office/drawing/2014/main" id="{D09E5DBB-DDF8-4BC9-754B-E1E39A72E3EE}"/>
              </a:ext>
            </a:extLst>
          </p:cNvPr>
          <p:cNvSpPr>
            <a:spLocks noGrp="1"/>
          </p:cNvSpPr>
          <p:nvPr>
            <p:ph type="sldNum" sz="quarter" idx="5"/>
          </p:nvPr>
        </p:nvSpPr>
        <p:spPr/>
        <p:txBody>
          <a:bodyPr/>
          <a:lstStyle/>
          <a:p>
            <a:fld id="{C91693B1-9BFD-4732-A9AA-E516087F4AB6}" type="slidenum">
              <a:rPr kumimoji="1" lang="ja-JP" altLang="en-US" smtClean="0"/>
              <a:t>22</a:t>
            </a:fld>
            <a:endParaRPr kumimoji="1" lang="ja-JP" altLang="en-US"/>
          </a:p>
        </p:txBody>
      </p:sp>
    </p:spTree>
    <p:extLst>
      <p:ext uri="{BB962C8B-B14F-4D97-AF65-F5344CB8AC3E}">
        <p14:creationId xmlns:p14="http://schemas.microsoft.com/office/powerpoint/2010/main" val="368965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担当：川﨑</a:t>
            </a:r>
            <a:endParaRPr kumimoji="1" lang="en-US" altLang="ja-JP" b="1" dirty="0"/>
          </a:p>
          <a:p>
            <a:endParaRPr kumimoji="1" lang="en-US" altLang="ja-JP" b="1" dirty="0"/>
          </a:p>
          <a:p>
            <a:r>
              <a:rPr kumimoji="1" lang="ja-JP" altLang="en-US" b="1" dirty="0"/>
              <a:t>・チーム全員バイト経験があり、シフトを効率的にできるのでは？</a:t>
            </a:r>
            <a:endParaRPr kumimoji="1" lang="en-US" altLang="ja-JP" b="1" dirty="0"/>
          </a:p>
          <a:p>
            <a:r>
              <a:rPr kumimoji="1" lang="ja-JP" altLang="en-US" b="1" dirty="0"/>
              <a:t>・おばあちゃん　機械音痴　誰でも使いやすいように</a:t>
            </a:r>
            <a:endParaRPr kumimoji="1" lang="en-US" altLang="ja-JP" b="1" dirty="0"/>
          </a:p>
          <a:p>
            <a:r>
              <a:rPr kumimoji="1" lang="ja-JP" altLang="en-US" b="1" dirty="0"/>
              <a:t>・データを大量に必要しないものは何かと考える。</a:t>
            </a:r>
            <a:endParaRPr kumimoji="1" lang="en-US" altLang="ja-JP" b="1" dirty="0"/>
          </a:p>
          <a:p>
            <a:r>
              <a:rPr kumimoji="1" lang="ja-JP" altLang="en-US" b="1" dirty="0"/>
              <a:t>・開発を通して、勉強してる</a:t>
            </a:r>
            <a:endParaRPr kumimoji="1" lang="en-US" altLang="ja-JP" b="1"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3</a:t>
            </a:fld>
            <a:endParaRPr kumimoji="1" lang="ja-JP" altLang="en-US"/>
          </a:p>
        </p:txBody>
      </p:sp>
    </p:spTree>
    <p:extLst>
      <p:ext uri="{BB962C8B-B14F-4D97-AF65-F5344CB8AC3E}">
        <p14:creationId xmlns:p14="http://schemas.microsoft.com/office/powerpoint/2010/main" val="737488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担当：梶川</a:t>
            </a:r>
            <a:endParaRPr kumimoji="1" lang="en-US" altLang="ja-JP" b="1" dirty="0"/>
          </a:p>
          <a:p>
            <a:endParaRPr kumimoji="1" lang="en-US" altLang="ja-JP" b="1" dirty="0"/>
          </a:p>
          <a:p>
            <a:r>
              <a:rPr kumimoji="1" lang="ja-JP" altLang="en-US" b="1" dirty="0"/>
              <a:t>・却下された案について話す。　スーパーとコスメ、農業、通勤時間　データが大量に必要だったためと</a:t>
            </a:r>
            <a:r>
              <a:rPr kumimoji="1" lang="en-US" altLang="ja-JP" b="1" dirty="0"/>
              <a:t>API</a:t>
            </a:r>
            <a:r>
              <a:rPr kumimoji="1" lang="ja-JP" altLang="en-US" b="1" dirty="0"/>
              <a:t>の無料の制限を超えるため。</a:t>
            </a:r>
            <a:endParaRPr kumimoji="1" lang="en-US" altLang="ja-JP" b="1" dirty="0"/>
          </a:p>
          <a:p>
            <a:endParaRPr kumimoji="1" lang="en-US" altLang="ja-JP" b="1" dirty="0"/>
          </a:p>
          <a:p>
            <a:r>
              <a:rPr kumimoji="1" lang="ja-JP" altLang="en-US" b="1" dirty="0"/>
              <a:t>・</a:t>
            </a:r>
            <a:r>
              <a:rPr kumimoji="1" lang="en-US" altLang="ja-JP" b="1" dirty="0"/>
              <a:t>Canva</a:t>
            </a:r>
            <a:r>
              <a:rPr kumimoji="1" lang="ja-JP" altLang="en-US" b="1" dirty="0"/>
              <a:t>を用いた共同図面制作。何を作成したいか見える化。チーム内での情報共有や意見交換。</a:t>
            </a:r>
            <a:endParaRPr kumimoji="1" lang="en-US" altLang="ja-JP" b="1" dirty="0"/>
          </a:p>
          <a:p>
            <a:endParaRPr kumimoji="1" lang="en-US" altLang="ja-JP" b="1" dirty="0"/>
          </a:p>
          <a:p>
            <a:r>
              <a:rPr kumimoji="1" lang="ja-JP" altLang="en-US" b="1" dirty="0"/>
              <a:t>・ペルソナ　３～４人作った中の代表的なペルソナ　黒澤　譲司　さん　（</a:t>
            </a:r>
            <a:r>
              <a:rPr kumimoji="1" lang="en-US" altLang="ja-JP" b="1" dirty="0"/>
              <a:t>52</a:t>
            </a:r>
            <a:r>
              <a:rPr kumimoji="1" lang="ja-JP" altLang="en-US" b="1" dirty="0"/>
              <a:t>）　老眼あり。　パソコン操作が苦手。</a:t>
            </a:r>
            <a:endParaRPr kumimoji="1" lang="en-US" altLang="ja-JP" b="1" dirty="0"/>
          </a:p>
          <a:p>
            <a:endParaRPr kumimoji="1" lang="en-US" altLang="ja-JP" b="1" dirty="0"/>
          </a:p>
          <a:p>
            <a:endParaRPr kumimoji="1" lang="en-US" altLang="ja-JP" b="1" dirty="0"/>
          </a:p>
          <a:p>
            <a:r>
              <a:rPr kumimoji="1" lang="ja-JP" altLang="en-US" b="1" dirty="0"/>
              <a:t>・アドリブ入れる</a:t>
            </a:r>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8</a:t>
            </a:fld>
            <a:endParaRPr kumimoji="1" lang="ja-JP" altLang="en-US"/>
          </a:p>
        </p:txBody>
      </p:sp>
    </p:spTree>
    <p:extLst>
      <p:ext uri="{BB962C8B-B14F-4D97-AF65-F5344CB8AC3E}">
        <p14:creationId xmlns:p14="http://schemas.microsoft.com/office/powerpoint/2010/main" val="690542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担当：村井</a:t>
            </a:r>
            <a:endParaRPr kumimoji="1" lang="en-US" altLang="ja-JP" b="1" dirty="0"/>
          </a:p>
          <a:p>
            <a:endParaRPr kumimoji="1" lang="en-US" altLang="ja-JP" b="1" dirty="0"/>
          </a:p>
          <a:p>
            <a:endParaRPr kumimoji="1" lang="en-US" altLang="ja-JP" b="1" dirty="0"/>
          </a:p>
          <a:p>
            <a:r>
              <a:rPr kumimoji="1" lang="ja-JP" altLang="en-US" b="1" dirty="0"/>
              <a:t>・ペルソナの設定に沿ったアプリ開発</a:t>
            </a:r>
            <a:endParaRPr kumimoji="1" lang="en-US" altLang="ja-JP" b="1" dirty="0"/>
          </a:p>
          <a:p>
            <a:endParaRPr kumimoji="1" lang="en-US" altLang="ja-JP" b="1" dirty="0"/>
          </a:p>
          <a:p>
            <a:r>
              <a:rPr kumimoji="1" lang="ja-JP" altLang="en-US" b="1" dirty="0"/>
              <a:t>・無駄な操作を減らす。</a:t>
            </a:r>
            <a:endParaRPr kumimoji="1" lang="en-US" altLang="ja-JP" b="1" dirty="0"/>
          </a:p>
          <a:p>
            <a:endParaRPr kumimoji="1" lang="en-US" altLang="ja-JP" b="1" dirty="0"/>
          </a:p>
          <a:p>
            <a:r>
              <a:rPr kumimoji="1" lang="ja-JP" altLang="en-US" b="1" u="sng" dirty="0">
                <a:solidFill>
                  <a:srgbClr val="C00000"/>
                </a:solidFill>
              </a:rPr>
              <a:t>☆日常業務でキーボード操作を必要としない　アピールポイント！</a:t>
            </a:r>
            <a:endParaRPr kumimoji="1" lang="en-US" altLang="ja-JP" b="1" u="sng" dirty="0">
              <a:solidFill>
                <a:srgbClr val="C00000"/>
              </a:solidFill>
            </a:endParaRPr>
          </a:p>
          <a:p>
            <a:endParaRPr kumimoji="1" lang="en-US" altLang="ja-JP" b="1" dirty="0"/>
          </a:p>
          <a:p>
            <a:r>
              <a:rPr kumimoji="1" lang="ja-JP" altLang="en-US" b="1" dirty="0"/>
              <a:t>・店長のできないのとは対象的に、機会慣れしている人（店員）のほうには、ハンバーガメニューを付けるなど工夫した。</a:t>
            </a:r>
            <a:endParaRPr kumimoji="1" lang="en-US" altLang="ja-JP" b="1" dirty="0"/>
          </a:p>
          <a:p>
            <a:endParaRPr kumimoji="1" lang="en-US" altLang="ja-JP" b="1" dirty="0"/>
          </a:p>
          <a:p>
            <a:r>
              <a:rPr kumimoji="1" lang="ja-JP" altLang="en-US" b="1" dirty="0"/>
              <a:t>・スマホとパソコンから両方から開いても大丈夫なようにデザインを考えた。（ボタンのデザイン・配置）ほとんど縦長。レスポンシブデザインはしていない。</a:t>
            </a:r>
            <a:endParaRPr kumimoji="1" lang="en-US" altLang="ja-JP" b="1" dirty="0"/>
          </a:p>
          <a:p>
            <a:r>
              <a:rPr kumimoji="1" lang="ja-JP" altLang="en-US" b="1" dirty="0"/>
              <a:t>　親指で触りやすい。ハンバーガーメニューを右側に配置。</a:t>
            </a:r>
            <a:endParaRPr kumimoji="1" lang="en-US" altLang="ja-JP" b="1" dirty="0"/>
          </a:p>
          <a:p>
            <a:endParaRPr kumimoji="1" lang="en-US" altLang="ja-JP" b="1" dirty="0"/>
          </a:p>
          <a:p>
            <a:endParaRPr kumimoji="1" lang="ja-JP" altLang="en-US" b="1"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9</a:t>
            </a:fld>
            <a:endParaRPr kumimoji="1" lang="ja-JP" altLang="en-US"/>
          </a:p>
        </p:txBody>
      </p:sp>
    </p:spTree>
    <p:extLst>
      <p:ext uri="{BB962C8B-B14F-4D97-AF65-F5344CB8AC3E}">
        <p14:creationId xmlns:p14="http://schemas.microsoft.com/office/powerpoint/2010/main" val="2394452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1" dirty="0"/>
          </a:p>
          <a:p>
            <a:r>
              <a:rPr kumimoji="1" lang="ja-JP" altLang="en-US" b="1" u="sng" dirty="0"/>
              <a:t>エンジェルビーツの次回予告風</a:t>
            </a:r>
            <a:endParaRPr kumimoji="1" lang="en-US" altLang="ja-JP" b="1" u="sng" dirty="0"/>
          </a:p>
          <a:p>
            <a:endParaRPr kumimoji="1" lang="en-US" altLang="ja-JP" b="1" dirty="0"/>
          </a:p>
          <a:p>
            <a:endParaRPr kumimoji="1" lang="en-US" altLang="ja-JP" b="1" dirty="0"/>
          </a:p>
          <a:p>
            <a:r>
              <a:rPr kumimoji="1" lang="ja-JP" altLang="en-US" b="1" dirty="0"/>
              <a:t>担当：二上</a:t>
            </a:r>
            <a:endParaRPr kumimoji="1" lang="en-US" altLang="ja-JP" b="1" dirty="0"/>
          </a:p>
          <a:p>
            <a:endParaRPr kumimoji="1" lang="en-US" altLang="ja-JP" b="1" dirty="0"/>
          </a:p>
          <a:p>
            <a:r>
              <a:rPr kumimoji="1" lang="ja-JP" altLang="en-US" b="1" dirty="0"/>
              <a:t>・アドリブを入れる</a:t>
            </a:r>
            <a:endParaRPr kumimoji="1" lang="en-US" altLang="ja-JP" b="1" dirty="0"/>
          </a:p>
          <a:p>
            <a:endParaRPr kumimoji="1" lang="en-US" altLang="ja-JP" b="1" dirty="0"/>
          </a:p>
          <a:p>
            <a:r>
              <a:rPr kumimoji="1" lang="ja-JP" altLang="en-US" b="1" dirty="0"/>
              <a:t>・要件定義が一番きつかった。案は出るけど、データの問題などで次に進めなかった。見落としが多い。例）ログアウトができない、文字の打ちミス</a:t>
            </a:r>
            <a:endParaRPr kumimoji="1" lang="en-US" altLang="ja-JP" b="1" dirty="0"/>
          </a:p>
          <a:p>
            <a:endParaRPr kumimoji="1" lang="en-US" altLang="ja-JP" b="1" dirty="0"/>
          </a:p>
          <a:p>
            <a:r>
              <a:rPr kumimoji="1" lang="ja-JP" altLang="en-US" b="1" dirty="0"/>
              <a:t>・要件定義は頭も使い、疲労度が高かった。</a:t>
            </a:r>
            <a:endParaRPr kumimoji="1" lang="en-US" altLang="ja-JP" b="1" dirty="0"/>
          </a:p>
          <a:p>
            <a:endParaRPr kumimoji="1" lang="en-US" altLang="ja-JP" b="1" dirty="0"/>
          </a:p>
          <a:p>
            <a:r>
              <a:rPr kumimoji="1" lang="ja-JP" altLang="en-US" b="1" dirty="0"/>
              <a:t>・プログラミングの苦労は全員。得意不得意、やりたいことをイメージできても、それをコードにすることができない。</a:t>
            </a:r>
            <a:endParaRPr kumimoji="1" lang="en-US" altLang="ja-JP" b="1" dirty="0"/>
          </a:p>
          <a:p>
            <a:endParaRPr kumimoji="1" lang="en-US" altLang="ja-JP" b="1" dirty="0"/>
          </a:p>
          <a:p>
            <a:r>
              <a:rPr kumimoji="1" lang="ja-JP" altLang="en-US" b="1" dirty="0"/>
              <a:t>・作業時間や期限の短さ、人の少なさ、作業の遅れ</a:t>
            </a:r>
            <a:endParaRPr kumimoji="1" lang="en-US" altLang="ja-JP" b="1" dirty="0"/>
          </a:p>
          <a:p>
            <a:endParaRPr kumimoji="1" lang="en-US" altLang="ja-JP" b="1" dirty="0"/>
          </a:p>
          <a:p>
            <a:r>
              <a:rPr kumimoji="1" lang="ja-JP" altLang="en-US" b="1" dirty="0"/>
              <a:t>・認識のずれ</a:t>
            </a:r>
            <a:endParaRPr kumimoji="1" lang="en-US" altLang="ja-JP" b="1" dirty="0"/>
          </a:p>
          <a:p>
            <a:r>
              <a:rPr kumimoji="1" lang="ja-JP" altLang="en-US" sz="1200" b="1" kern="1200" dirty="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店長ログイン画面のイメージのずれ</a:t>
            </a:r>
          </a:p>
          <a:p>
            <a:r>
              <a:rPr kumimoji="1" lang="ja-JP" altLang="en-US"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１．店長がログインし、その後の画面で店員を追加する。</a:t>
            </a:r>
          </a:p>
          <a:p>
            <a:r>
              <a:rPr kumimoji="1" lang="ja-JP" altLang="en-US"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２．まず店長でログインし、その後同じ画面にもどって店員を同じように追加する。</a:t>
            </a:r>
          </a:p>
          <a:p>
            <a:endParaRPr kumimoji="1" lang="en-US" altLang="ja-JP" b="1" dirty="0"/>
          </a:p>
          <a:p>
            <a:endParaRPr kumimoji="1" lang="en-US" altLang="ja-JP" b="1" dirty="0"/>
          </a:p>
          <a:p>
            <a:endParaRPr kumimoji="1" lang="ja-JP" altLang="en-US" b="1"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12</a:t>
            </a:fld>
            <a:endParaRPr kumimoji="1" lang="ja-JP" altLang="en-US"/>
          </a:p>
        </p:txBody>
      </p:sp>
    </p:spTree>
    <p:extLst>
      <p:ext uri="{BB962C8B-B14F-4D97-AF65-F5344CB8AC3E}">
        <p14:creationId xmlns:p14="http://schemas.microsoft.com/office/powerpoint/2010/main" val="2974780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画面に出す？</a:t>
            </a:r>
            <a:endParaRPr kumimoji="1" lang="en-US" altLang="ja-JP" dirty="0"/>
          </a:p>
          <a:p>
            <a:endParaRPr kumimoji="1" lang="en-US" altLang="ja-JP" dirty="0"/>
          </a:p>
          <a:p>
            <a:r>
              <a:rPr kumimoji="1" lang="en-US" altLang="ja-JP" dirty="0"/>
              <a:t>ID</a:t>
            </a:r>
            <a:r>
              <a:rPr kumimoji="1" lang="ja-JP" altLang="en-US" dirty="0"/>
              <a:t>とパスワードを出す。　</a:t>
            </a:r>
            <a:endParaRPr kumimoji="1" lang="en-US" altLang="ja-JP" dirty="0"/>
          </a:p>
          <a:p>
            <a:r>
              <a:rPr kumimoji="1" lang="ja-JP" altLang="en-US" dirty="0"/>
              <a:t>店長画面　</a:t>
            </a:r>
            <a:r>
              <a:rPr kumimoji="1" lang="en-US" altLang="ja-JP" dirty="0"/>
              <a:t>dojouser1</a:t>
            </a:r>
          </a:p>
          <a:p>
            <a:endParaRPr kumimoji="1" lang="en-US" altLang="ja-JP" dirty="0"/>
          </a:p>
          <a:p>
            <a:r>
              <a:rPr kumimoji="1" lang="ja-JP" altLang="en-US" dirty="0"/>
              <a:t>店員画面　</a:t>
            </a:r>
            <a:r>
              <a:rPr kumimoji="1" lang="en-US" altLang="ja-JP" dirty="0"/>
              <a:t>dojouser2~dojouser5</a:t>
            </a:r>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13</a:t>
            </a:fld>
            <a:endParaRPr kumimoji="1" lang="ja-JP" altLang="en-US"/>
          </a:p>
        </p:txBody>
      </p:sp>
    </p:spTree>
    <p:extLst>
      <p:ext uri="{BB962C8B-B14F-4D97-AF65-F5344CB8AC3E}">
        <p14:creationId xmlns:p14="http://schemas.microsoft.com/office/powerpoint/2010/main" val="2097688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F2D49-A324-A86D-731E-6F48E62AA44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3F02B66-4C3F-529D-34B1-5876105764C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3177D99-E659-53EF-BADE-E87ABE2E6EF8}"/>
              </a:ext>
            </a:extLst>
          </p:cNvPr>
          <p:cNvSpPr>
            <a:spLocks noGrp="1"/>
          </p:cNvSpPr>
          <p:nvPr>
            <p:ph type="body" idx="1"/>
          </p:nvPr>
        </p:nvSpPr>
        <p:spPr/>
        <p:txBody>
          <a:bodyPr/>
          <a:lstStyle/>
          <a:p>
            <a:r>
              <a:rPr kumimoji="1" lang="ja-JP" altLang="en-US" dirty="0"/>
              <a:t>誰が何をやったか</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ログイン画面、イベント画面：二上</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dirty="0"/>
          </a:p>
          <a:p>
            <a:r>
              <a:rPr kumimoji="1" lang="ja-JP" altLang="en-US" dirty="0"/>
              <a:t>自己紹介　→　開発担当場所　→　担当場所で苦労した点や頑張ったことなどを述べる。</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803F689C-0B4A-6031-E428-DFE823C32253}"/>
              </a:ext>
            </a:extLst>
          </p:cNvPr>
          <p:cNvSpPr>
            <a:spLocks noGrp="1"/>
          </p:cNvSpPr>
          <p:nvPr>
            <p:ph type="sldNum" sz="quarter" idx="5"/>
          </p:nvPr>
        </p:nvSpPr>
        <p:spPr/>
        <p:txBody>
          <a:bodyPr/>
          <a:lstStyle/>
          <a:p>
            <a:fld id="{C91693B1-9BFD-4732-A9AA-E516087F4AB6}" type="slidenum">
              <a:rPr kumimoji="1" lang="ja-JP" altLang="en-US" smtClean="0"/>
              <a:t>16</a:t>
            </a:fld>
            <a:endParaRPr kumimoji="1" lang="ja-JP" altLang="en-US"/>
          </a:p>
        </p:txBody>
      </p:sp>
    </p:spTree>
    <p:extLst>
      <p:ext uri="{BB962C8B-B14F-4D97-AF65-F5344CB8AC3E}">
        <p14:creationId xmlns:p14="http://schemas.microsoft.com/office/powerpoint/2010/main" val="4169037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7A386-6B2C-B0ED-6BBF-BFD895C03D1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C0BA586-D265-362F-55CC-DE32EEFB387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4AC052E-FAC3-57F2-0DF4-4B63A36645DA}"/>
              </a:ext>
            </a:extLst>
          </p:cNvPr>
          <p:cNvSpPr>
            <a:spLocks noGrp="1"/>
          </p:cNvSpPr>
          <p:nvPr>
            <p:ph type="body" idx="1"/>
          </p:nvPr>
        </p:nvSpPr>
        <p:spPr/>
        <p:txBody>
          <a:bodyPr/>
          <a:lstStyle/>
          <a:p>
            <a:r>
              <a:rPr kumimoji="1" lang="ja-JP" altLang="en-US" dirty="0"/>
              <a:t>誰が何をやったか</a:t>
            </a:r>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ログイン画面、イベント画面：二上</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dirty="0"/>
          </a:p>
          <a:p>
            <a:r>
              <a:rPr kumimoji="1" lang="ja-JP" altLang="en-US" dirty="0"/>
              <a:t>自己紹介　→　開発担当場所　→　担当場所で苦労した点や頑張ったことなどを述べる。</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55507B0-DC92-59F3-8EA3-D568D829AC23}"/>
              </a:ext>
            </a:extLst>
          </p:cNvPr>
          <p:cNvSpPr>
            <a:spLocks noGrp="1"/>
          </p:cNvSpPr>
          <p:nvPr>
            <p:ph type="sldNum" sz="quarter" idx="5"/>
          </p:nvPr>
        </p:nvSpPr>
        <p:spPr/>
        <p:txBody>
          <a:bodyPr/>
          <a:lstStyle/>
          <a:p>
            <a:fld id="{C91693B1-9BFD-4732-A9AA-E516087F4AB6}" type="slidenum">
              <a:rPr kumimoji="1" lang="ja-JP" altLang="en-US" smtClean="0"/>
              <a:t>17</a:t>
            </a:fld>
            <a:endParaRPr kumimoji="1" lang="ja-JP" altLang="en-US"/>
          </a:p>
        </p:txBody>
      </p:sp>
    </p:spTree>
    <p:extLst>
      <p:ext uri="{BB962C8B-B14F-4D97-AF65-F5344CB8AC3E}">
        <p14:creationId xmlns:p14="http://schemas.microsoft.com/office/powerpoint/2010/main" val="570507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818D0-4A4F-22FE-B7F6-BCCDE54DBE8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76EBE81-3DBF-D631-FC3D-7F473E42C7F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7F4ECCC-58B5-9D33-1102-B2C32ED48343}"/>
              </a:ext>
            </a:extLst>
          </p:cNvPr>
          <p:cNvSpPr>
            <a:spLocks noGrp="1"/>
          </p:cNvSpPr>
          <p:nvPr>
            <p:ph type="body" idx="1"/>
          </p:nvPr>
        </p:nvSpPr>
        <p:spPr/>
        <p:txBody>
          <a:bodyPr/>
          <a:lstStyle/>
          <a:p>
            <a:r>
              <a:rPr kumimoji="1" lang="ja-JP" altLang="en-US" dirty="0"/>
              <a:t>誰が何をやったか</a:t>
            </a:r>
            <a:endParaRPr kumimoji="1" lang="en-US" altLang="ja-JP" dirty="0"/>
          </a:p>
          <a:p>
            <a:endParaRPr kumimoji="1" lang="en-US" altLang="ja-JP" dirty="0"/>
          </a:p>
          <a:p>
            <a:r>
              <a:rPr kumimoji="1" lang="ja-JP" altLang="en-US" dirty="0"/>
              <a:t>即行動に移せる（みんなの疑問点をまとめる）</a:t>
            </a:r>
            <a:endParaRPr kumimoji="1" lang="en-US" altLang="ja-JP" dirty="0"/>
          </a:p>
          <a:p>
            <a:r>
              <a:rPr kumimoji="1" lang="ja-JP" altLang="en-US" dirty="0"/>
              <a:t>サポートする力</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ログイン画面、イベント画面：二上</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dirty="0"/>
          </a:p>
          <a:p>
            <a:r>
              <a:rPr kumimoji="1" lang="ja-JP" altLang="en-US" dirty="0"/>
              <a:t>自己紹介　→　開発担当場所　→　担当場所で苦労した点や頑張ったことなどを述べる。</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50F3D67-32A5-DC59-C442-C296C535AA0A}"/>
              </a:ext>
            </a:extLst>
          </p:cNvPr>
          <p:cNvSpPr>
            <a:spLocks noGrp="1"/>
          </p:cNvSpPr>
          <p:nvPr>
            <p:ph type="sldNum" sz="quarter" idx="5"/>
          </p:nvPr>
        </p:nvSpPr>
        <p:spPr/>
        <p:txBody>
          <a:bodyPr/>
          <a:lstStyle/>
          <a:p>
            <a:fld id="{C91693B1-9BFD-4732-A9AA-E516087F4AB6}" type="slidenum">
              <a:rPr kumimoji="1" lang="ja-JP" altLang="en-US" smtClean="0"/>
              <a:t>18</a:t>
            </a:fld>
            <a:endParaRPr kumimoji="1" lang="ja-JP" altLang="en-US"/>
          </a:p>
        </p:txBody>
      </p:sp>
    </p:spTree>
    <p:extLst>
      <p:ext uri="{BB962C8B-B14F-4D97-AF65-F5344CB8AC3E}">
        <p14:creationId xmlns:p14="http://schemas.microsoft.com/office/powerpoint/2010/main" val="1219320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041F8F-C60A-CAB8-4E46-387F871B717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0D608EC-470D-1B9E-9F5C-9E96228DB2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09973F4-D27C-7D02-9FD4-387B2A978D69}"/>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8A546747-2099-CAD3-3ECA-50347AB005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4213E9-E5AD-77A4-3D98-576B87E4BF1A}"/>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91938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C9D989-B74C-5425-A73A-A2693845C57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6F00001-E6E6-5FDC-CB59-7F89A1D384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C148B9-00FE-0828-449B-608E30374AD9}"/>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0E2597FE-DFE4-22DA-992D-5201E71D839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BC1196-63C8-D4FB-E352-52891A9743FC}"/>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59913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5BD9400-2BE0-98E0-0067-D426C76AD5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9BE2A5-F90E-18C1-3321-1DD3B545092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39D8C1-5C77-9591-2B04-854991BA530C}"/>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E3937869-9274-5B48-B8B0-F6088D49AB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183B9F-FB82-80B3-0283-289D72275CE1}"/>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667322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9C3755-1D6D-657A-F6B6-4DF8903FFD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B23FEB-4096-4182-FBB1-A15AD812E3A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D602EF-1FEB-0433-3417-827401348A4B}"/>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E66A6838-9196-432D-FDFF-393B8DB74C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CDBBBE-A8F5-7A9C-66BA-B94EF782F3A5}"/>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54563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206781-E9D6-19E0-4E09-4E0F441C13A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24029D-A9C1-E9C9-A6C0-00CF45C05C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E1812B-A2D4-AFC0-5A28-C0898068E9F9}"/>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4B43D078-B466-6C4A-2C73-348A74262B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46FC4B-CDBB-EBB3-8EC9-D45C029A7B0E}"/>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348700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17E26-AD18-C46C-7374-AAC60BB310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884C92-84D6-C7F7-47D2-CA46AF89999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686E15F-7CA6-69F8-11AB-F8289A0ADCB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88C2C66-1A0F-C51C-0F06-A9C228B7D396}"/>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6" name="フッター プレースホルダー 5">
            <a:extLst>
              <a:ext uri="{FF2B5EF4-FFF2-40B4-BE49-F238E27FC236}">
                <a16:creationId xmlns:a16="http://schemas.microsoft.com/office/drawing/2014/main" id="{95F3FD7A-E3F6-76A2-4CA1-D6DACE2CB2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5F2432-3BB8-249B-8F50-DCD54E873B92}"/>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178432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7CCDD6-AE29-50D0-E3E9-0AE65C2D576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CA6F38-F4F4-ACF6-2461-59649129E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E9ACD90-E3D9-D982-BC70-A40BB562306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F23111-605A-4F8B-BDC0-F5234513E8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DFBDB87-4D8A-C85A-0AF1-20BEE8CA2A8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CF3E3CF-C931-F2E7-AE2E-591E7A15F807}"/>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8" name="フッター プレースホルダー 7">
            <a:extLst>
              <a:ext uri="{FF2B5EF4-FFF2-40B4-BE49-F238E27FC236}">
                <a16:creationId xmlns:a16="http://schemas.microsoft.com/office/drawing/2014/main" id="{91088EE8-4E01-4D66-6125-66B790755E3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DF230CE-3360-EA1B-46C2-C93D4279AD3E}"/>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1218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E9174A-A35A-FCA8-C7FD-69A86AC31B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25F7507-E7E2-3AB5-096F-8C39558ED45E}"/>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4" name="フッター プレースホルダー 3">
            <a:extLst>
              <a:ext uri="{FF2B5EF4-FFF2-40B4-BE49-F238E27FC236}">
                <a16:creationId xmlns:a16="http://schemas.microsoft.com/office/drawing/2014/main" id="{320EEF31-1E34-A77B-6777-6F35825B02A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EDD01A6-27F8-8892-4D0F-D80E77E8E5CA}"/>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116037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8BB2FC0-1E7D-BE3D-04A0-80F25949674E}"/>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3" name="フッター プレースホルダー 2">
            <a:extLst>
              <a:ext uri="{FF2B5EF4-FFF2-40B4-BE49-F238E27FC236}">
                <a16:creationId xmlns:a16="http://schemas.microsoft.com/office/drawing/2014/main" id="{07AAC3C2-5055-4DC2-2AF6-C299AB3DFD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F65F8D9-F03A-411C-CFFD-C1B4B18E1B20}"/>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328852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2FE99B-8678-DE43-D802-5AAB2D9278C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3AB1DD-EF02-3F3C-7B30-DF901BFE4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F4A320E-5409-BD84-D546-6165CCA47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24FC7B-6D40-0091-5526-607BDD0BDC55}"/>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6" name="フッター プレースホルダー 5">
            <a:extLst>
              <a:ext uri="{FF2B5EF4-FFF2-40B4-BE49-F238E27FC236}">
                <a16:creationId xmlns:a16="http://schemas.microsoft.com/office/drawing/2014/main" id="{0F12D505-2356-129C-0B10-C1B76796CE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0C7202-CFAF-0661-C039-073698E157F2}"/>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92806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957E8-4D1D-5926-4E2B-E084CC97BA8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D858154-4CF5-E910-1F03-70800F03E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3E98A81-356A-6B5D-EB13-9DCF6E994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E1A98E-2B14-02F7-2B52-32826D5C7626}"/>
              </a:ext>
            </a:extLst>
          </p:cNvPr>
          <p:cNvSpPr>
            <a:spLocks noGrp="1"/>
          </p:cNvSpPr>
          <p:nvPr>
            <p:ph type="dt" sz="half" idx="10"/>
          </p:nvPr>
        </p:nvSpPr>
        <p:spPr/>
        <p:txBody>
          <a:bodyPr/>
          <a:lstStyle/>
          <a:p>
            <a:fld id="{33BE257A-FC2E-4761-96AA-13599905D04A}" type="datetimeFigureOut">
              <a:rPr kumimoji="1" lang="ja-JP" altLang="en-US" smtClean="0"/>
              <a:t>2025/6/26</a:t>
            </a:fld>
            <a:endParaRPr kumimoji="1" lang="ja-JP" altLang="en-US"/>
          </a:p>
        </p:txBody>
      </p:sp>
      <p:sp>
        <p:nvSpPr>
          <p:cNvPr id="6" name="フッター プレースホルダー 5">
            <a:extLst>
              <a:ext uri="{FF2B5EF4-FFF2-40B4-BE49-F238E27FC236}">
                <a16:creationId xmlns:a16="http://schemas.microsoft.com/office/drawing/2014/main" id="{DB5C3B7D-88A7-A86D-B879-949A0120117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850ED2-475F-03D0-B593-BCF5630676C9}"/>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75294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E5F2EA-F8D5-3A7F-223C-D0ABD0D89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BD1F6B-FA30-2BFD-42C0-BDC86F5651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3A9F38-9FFA-8934-0F07-762DCAF17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BE257A-FC2E-4761-96AA-13599905D04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92F8BA72-4831-12D1-D188-F757067DC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3E4A569-6CCF-0F88-B3DF-0EB45F5BA1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1637927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69DFE2D2-87DC-BB14-EF7F-F27D8829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78EAA816-643F-EBCB-9734-9C1920560AAF}"/>
              </a:ext>
            </a:extLst>
          </p:cNvPr>
          <p:cNvSpPr/>
          <p:nvPr/>
        </p:nvSpPr>
        <p:spPr>
          <a:xfrm>
            <a:off x="1613388" y="703385"/>
            <a:ext cx="9640766" cy="5020407"/>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tx1"/>
              </a:solidFill>
            </a:endParaRPr>
          </a:p>
        </p:txBody>
      </p:sp>
      <p:sp>
        <p:nvSpPr>
          <p:cNvPr id="13" name="タイトル 1">
            <a:extLst>
              <a:ext uri="{FF2B5EF4-FFF2-40B4-BE49-F238E27FC236}">
                <a16:creationId xmlns:a16="http://schemas.microsoft.com/office/drawing/2014/main" id="{31EAF8FD-62D3-451F-4012-999D090D95D2}"/>
              </a:ext>
            </a:extLst>
          </p:cNvPr>
          <p:cNvSpPr>
            <a:spLocks noGrp="1"/>
          </p:cNvSpPr>
          <p:nvPr>
            <p:ph type="ctrTitle"/>
          </p:nvPr>
        </p:nvSpPr>
        <p:spPr>
          <a:xfrm>
            <a:off x="1793630" y="980343"/>
            <a:ext cx="9144000" cy="1102091"/>
          </a:xfrm>
        </p:spPr>
        <p:txBody>
          <a:bodyPr>
            <a:normAutofit/>
          </a:bodyPr>
          <a:lstStyle/>
          <a:p>
            <a:r>
              <a:rPr kumimoji="1" lang="ja-JP" altLang="en-US" sz="4000" b="1" dirty="0">
                <a:solidFill>
                  <a:schemeClr val="bg2">
                    <a:lumMod val="25000"/>
                  </a:schemeClr>
                </a:solidFill>
                <a:latin typeface="BIZ UDPゴシック" panose="020B0400000000000000" pitchFamily="50" charset="-128"/>
                <a:ea typeface="BIZ UDPゴシック" panose="020B0400000000000000" pitchFamily="50" charset="-128"/>
              </a:rPr>
              <a:t>成果発表会</a:t>
            </a:r>
          </a:p>
        </p:txBody>
      </p:sp>
      <p:cxnSp>
        <p:nvCxnSpPr>
          <p:cNvPr id="15" name="直線コネクタ 14">
            <a:extLst>
              <a:ext uri="{FF2B5EF4-FFF2-40B4-BE49-F238E27FC236}">
                <a16:creationId xmlns:a16="http://schemas.microsoft.com/office/drawing/2014/main" id="{CA46FAA2-32DB-EC88-7843-7434C86C87CA}"/>
              </a:ext>
            </a:extLst>
          </p:cNvPr>
          <p:cNvCxnSpPr>
            <a:cxnSpLocks/>
          </p:cNvCxnSpPr>
          <p:nvPr/>
        </p:nvCxnSpPr>
        <p:spPr>
          <a:xfrm>
            <a:off x="2145323" y="2271468"/>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17" name="字幕 2">
            <a:extLst>
              <a:ext uri="{FF2B5EF4-FFF2-40B4-BE49-F238E27FC236}">
                <a16:creationId xmlns:a16="http://schemas.microsoft.com/office/drawing/2014/main" id="{98BAB345-7BAC-785D-4589-6A83B78518A8}"/>
              </a:ext>
            </a:extLst>
          </p:cNvPr>
          <p:cNvSpPr txBox="1">
            <a:spLocks/>
          </p:cNvSpPr>
          <p:nvPr/>
        </p:nvSpPr>
        <p:spPr>
          <a:xfrm>
            <a:off x="6882378" y="2844312"/>
            <a:ext cx="3281531" cy="2280717"/>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b="1" dirty="0">
                <a:latin typeface="BIZ UDPゴシック" panose="020B0400000000000000" pitchFamily="50" charset="-128"/>
                <a:ea typeface="BIZ UDPゴシック" panose="020B0400000000000000" pitchFamily="50" charset="-128"/>
              </a:rPr>
              <a:t>　</a:t>
            </a:r>
            <a:endParaRPr lang="en-US" altLang="ja-JP" b="1" dirty="0">
              <a:latin typeface="BIZ UDPゴシック" panose="020B0400000000000000" pitchFamily="50" charset="-128"/>
              <a:ea typeface="BIZ UDPゴシック" panose="020B0400000000000000" pitchFamily="50" charset="-128"/>
            </a:endParaRPr>
          </a:p>
          <a:p>
            <a:pPr indent="92075" algn="l"/>
            <a:r>
              <a:rPr lang="ja-JP" altLang="en-US" b="1" dirty="0">
                <a:latin typeface="BIZ UDPゴシック" panose="020B0400000000000000" pitchFamily="50" charset="-128"/>
                <a:ea typeface="BIZ UDPゴシック" panose="020B0400000000000000" pitchFamily="50" charset="-128"/>
              </a:rPr>
              <a:t>　　　　　</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梶川　凌</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青木　そら　</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村井　啓亮</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二上　政将</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川﨑　春菜</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endParaRPr lang="en-US" altLang="ja-JP" b="1" dirty="0">
              <a:latin typeface="BIZ UDPゴシック" panose="020B0400000000000000" pitchFamily="50" charset="-128"/>
              <a:ea typeface="BIZ UDPゴシック" panose="020B0400000000000000" pitchFamily="50" charset="-128"/>
            </a:endParaRPr>
          </a:p>
          <a:p>
            <a:pPr indent="1524000" algn="l">
              <a:tabLst>
                <a:tab pos="3316288" algn="l"/>
              </a:tabLst>
            </a:pPr>
            <a:endParaRPr lang="en-US" altLang="ja-JP" b="1" dirty="0">
              <a:latin typeface="BIZ UDPゴシック" panose="020B0400000000000000" pitchFamily="50" charset="-128"/>
              <a:ea typeface="BIZ UDPゴシック" panose="020B0400000000000000" pitchFamily="50" charset="-128"/>
            </a:endParaRPr>
          </a:p>
          <a:p>
            <a:endParaRPr lang="ja-JP" altLang="en-US" dirty="0"/>
          </a:p>
        </p:txBody>
      </p:sp>
      <p:sp>
        <p:nvSpPr>
          <p:cNvPr id="18" name="字幕 2">
            <a:extLst>
              <a:ext uri="{FF2B5EF4-FFF2-40B4-BE49-F238E27FC236}">
                <a16:creationId xmlns:a16="http://schemas.microsoft.com/office/drawing/2014/main" id="{23D9D6FB-2174-6962-31B9-7C1BB3D6C520}"/>
              </a:ext>
            </a:extLst>
          </p:cNvPr>
          <p:cNvSpPr>
            <a:spLocks noGrp="1"/>
          </p:cNvSpPr>
          <p:nvPr>
            <p:ph type="subTitle" idx="1"/>
          </p:nvPr>
        </p:nvSpPr>
        <p:spPr>
          <a:xfrm>
            <a:off x="6681176" y="2605576"/>
            <a:ext cx="3540369" cy="457200"/>
          </a:xfrm>
        </p:spPr>
        <p:txBody>
          <a:bodyPr>
            <a:normAutofit/>
          </a:bodyPr>
          <a:lstStyle/>
          <a:p>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チーム名：落穂ひろい</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ja-JP" altLang="en-US" dirty="0"/>
          </a:p>
        </p:txBody>
      </p:sp>
      <p:sp>
        <p:nvSpPr>
          <p:cNvPr id="21" name="字幕 2">
            <a:extLst>
              <a:ext uri="{FF2B5EF4-FFF2-40B4-BE49-F238E27FC236}">
                <a16:creationId xmlns:a16="http://schemas.microsoft.com/office/drawing/2014/main" id="{D015F87B-B358-20A7-FCAC-CD9FBDF9D8CB}"/>
              </a:ext>
            </a:extLst>
          </p:cNvPr>
          <p:cNvSpPr txBox="1">
            <a:spLocks/>
          </p:cNvSpPr>
          <p:nvPr/>
        </p:nvSpPr>
        <p:spPr>
          <a:xfrm>
            <a:off x="9269046" y="511161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875120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87111-6A32-F41F-FEC3-ABCB2E9CDC2E}"/>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3DC82BCA-F6C4-B3BC-CE84-409FCDB3B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465C5C7D-56B1-A0B5-AEE9-A24E0B632F6D}"/>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6BC0A52E-E2C4-AA32-21F1-35C630DCA01E}"/>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3AFA5B3C-2913-FB54-E618-67DE54AE43A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DACE02BA-F100-0BCE-1CD1-2F9CFEC7C737}"/>
              </a:ext>
            </a:extLst>
          </p:cNvPr>
          <p:cNvSpPr txBox="1">
            <a:spLocks/>
          </p:cNvSpPr>
          <p:nvPr/>
        </p:nvSpPr>
        <p:spPr>
          <a:xfrm>
            <a:off x="3928533" y="981929"/>
            <a:ext cx="4831645"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導入後の定量的効果</a:t>
            </a:r>
          </a:p>
        </p:txBody>
      </p:sp>
      <p:sp>
        <p:nvSpPr>
          <p:cNvPr id="2" name="テキスト ボックス 1">
            <a:extLst>
              <a:ext uri="{FF2B5EF4-FFF2-40B4-BE49-F238E27FC236}">
                <a16:creationId xmlns:a16="http://schemas.microsoft.com/office/drawing/2014/main" id="{4563EE49-4068-24F5-1118-427EB011BBA2}"/>
              </a:ext>
            </a:extLst>
          </p:cNvPr>
          <p:cNvSpPr txBox="1"/>
          <p:nvPr/>
        </p:nvSpPr>
        <p:spPr>
          <a:xfrm>
            <a:off x="2792497" y="2382648"/>
            <a:ext cx="7615859" cy="3416320"/>
          </a:xfrm>
          <a:prstGeom prst="rect">
            <a:avLst/>
          </a:prstGeom>
          <a:noFill/>
        </p:spPr>
        <p:txBody>
          <a:bodyPr wrap="square" rtlCol="0">
            <a:spAutoFit/>
          </a:bodyPr>
          <a:lstStyle/>
          <a:p>
            <a:r>
              <a:rPr kumimoji="1" lang="ja-JP" altLang="en-US" b="1" u="sng" dirty="0">
                <a:latin typeface="BIZ UDPゴシック" panose="020B0400000000000000" pitchFamily="50" charset="-128"/>
                <a:ea typeface="BIZ UDPゴシック" panose="020B0400000000000000" pitchFamily="50" charset="-128"/>
              </a:rPr>
              <a:t>定量的効果</a:t>
            </a:r>
            <a:endParaRPr kumimoji="1" lang="en-US" altLang="ja-JP" b="1" u="sng" dirty="0">
              <a:latin typeface="BIZ UDPゴシック" panose="020B0400000000000000" pitchFamily="50" charset="-128"/>
              <a:ea typeface="BIZ UDPゴシック" panose="020B0400000000000000" pitchFamily="50" charset="-128"/>
            </a:endParaRPr>
          </a:p>
          <a:p>
            <a:endParaRPr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従来</a:t>
            </a:r>
            <a:r>
              <a:rPr lang="ja-JP" altLang="en-US" b="1" dirty="0">
                <a:latin typeface="BIZ UDPゴシック" panose="020B0400000000000000" pitchFamily="50" charset="-128"/>
                <a:ea typeface="BIZ UDPゴシック" panose="020B0400000000000000" pitchFamily="50" charset="-128"/>
              </a:rPr>
              <a:t>：</a:t>
            </a:r>
            <a:endParaRPr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営業時間中</a:t>
            </a:r>
            <a:r>
              <a:rPr lang="ja-JP" altLang="en-US" b="1" dirty="0">
                <a:latin typeface="BIZ UDPゴシック" panose="020B0400000000000000" pitchFamily="50" charset="-128"/>
                <a:ea typeface="BIZ UDPゴシック" panose="020B0400000000000000" pitchFamily="50" charset="-128"/>
              </a:rPr>
              <a:t>のシフト作成不可。</a:t>
            </a:r>
            <a:r>
              <a:rPr kumimoji="1" lang="ja-JP" altLang="en-US" b="1" dirty="0">
                <a:latin typeface="BIZ UDPゴシック" panose="020B0400000000000000" pitchFamily="50" charset="-128"/>
                <a:ea typeface="BIZ UDPゴシック" panose="020B0400000000000000" pitchFamily="50" charset="-128"/>
              </a:rPr>
              <a:t>帰宅時間が営業終了</a:t>
            </a:r>
            <a:r>
              <a:rPr kumimoji="1" lang="en-US" altLang="ja-JP" b="1" dirty="0">
                <a:solidFill>
                  <a:srgbClr val="C00000"/>
                </a:solidFill>
                <a:latin typeface="BIZ UDPゴシック" panose="020B0400000000000000" pitchFamily="50" charset="-128"/>
                <a:ea typeface="BIZ UDPゴシック" panose="020B0400000000000000" pitchFamily="50" charset="-128"/>
              </a:rPr>
              <a:t>       </a:t>
            </a:r>
            <a:r>
              <a:rPr kumimoji="1" lang="ja-JP" altLang="en-US" b="1" dirty="0">
                <a:solidFill>
                  <a:srgbClr val="C00000"/>
                </a:solidFill>
                <a:latin typeface="BIZ UDPゴシック" panose="020B0400000000000000" pitchFamily="50" charset="-128"/>
                <a:ea typeface="BIZ UDPゴシック" panose="020B0400000000000000" pitchFamily="50" charset="-128"/>
              </a:rPr>
              <a:t>　　　　　　　　　</a:t>
            </a:r>
            <a:r>
              <a:rPr kumimoji="1" lang="ja-JP" altLang="en-US" b="1" dirty="0">
                <a:latin typeface="BIZ UDPゴシック" panose="020B0400000000000000" pitchFamily="50" charset="-128"/>
                <a:ea typeface="BIZ UDPゴシック" panose="020B0400000000000000" pitchFamily="50" charset="-128"/>
              </a:rPr>
              <a:t>後</a:t>
            </a:r>
            <a:r>
              <a:rPr lang="ja-JP" altLang="en-US" b="1" dirty="0">
                <a:latin typeface="BIZ UDPゴシック" panose="020B0400000000000000" pitchFamily="50" charset="-128"/>
                <a:ea typeface="BIZ UDPゴシック" panose="020B0400000000000000" pitchFamily="50" charset="-128"/>
              </a:rPr>
              <a:t>。</a:t>
            </a:r>
            <a:endParaRPr lang="en-US" altLang="ja-JP" b="1" dirty="0">
              <a:latin typeface="BIZ UDPゴシック" panose="020B0400000000000000" pitchFamily="50" charset="-128"/>
              <a:ea typeface="BIZ UDPゴシック" panose="020B0400000000000000" pitchFamily="50" charset="-128"/>
            </a:endParaRPr>
          </a:p>
          <a:p>
            <a:endParaRPr kumimoji="1"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導入後：</a:t>
            </a:r>
            <a:endParaRPr kumimoji="1"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このアプリの導入により、仕事効率が</a:t>
            </a:r>
            <a:r>
              <a:rPr lang="en-US" altLang="ja-JP" b="1" dirty="0">
                <a:latin typeface="BIZ UDPゴシック" panose="020B0400000000000000" pitchFamily="50" charset="-128"/>
                <a:ea typeface="BIZ UDPゴシック" panose="020B0400000000000000" pitchFamily="50" charset="-128"/>
              </a:rPr>
              <a:t>       </a:t>
            </a:r>
            <a:r>
              <a:rPr lang="ja-JP" altLang="en-US" b="1" dirty="0">
                <a:latin typeface="BIZ UDPゴシック" panose="020B0400000000000000" pitchFamily="50" charset="-128"/>
                <a:ea typeface="BIZ UDPゴシック" panose="020B0400000000000000" pitchFamily="50" charset="-128"/>
              </a:rPr>
              <a:t>    　　　　</a:t>
            </a:r>
            <a:r>
              <a:rPr kumimoji="1" lang="ja-JP" altLang="en-US" b="1" dirty="0">
                <a:latin typeface="BIZ UDPゴシック" panose="020B0400000000000000" pitchFamily="50" charset="-128"/>
                <a:ea typeface="BIZ UDPゴシック" panose="020B0400000000000000" pitchFamily="50" charset="-128"/>
              </a:rPr>
              <a:t>に改善。</a:t>
            </a:r>
            <a:endParaRPr kumimoji="1" lang="en-US" altLang="ja-JP" b="1" dirty="0">
              <a:latin typeface="BIZ UDPゴシック" panose="020B0400000000000000" pitchFamily="50" charset="-128"/>
              <a:ea typeface="BIZ UDPゴシック" panose="020B0400000000000000" pitchFamily="50" charset="-128"/>
            </a:endParaRPr>
          </a:p>
          <a:p>
            <a:endParaRPr kumimoji="1" lang="en-US" altLang="ja-JP" b="1" dirty="0">
              <a:latin typeface="BIZ UDPゴシック" panose="020B0400000000000000" pitchFamily="50" charset="-128"/>
              <a:ea typeface="BIZ UDPゴシック" panose="020B0400000000000000" pitchFamily="50" charset="-128"/>
            </a:endParaRPr>
          </a:p>
          <a:p>
            <a:endParaRPr kumimoji="1" lang="en-US" altLang="ja-JP" b="1" dirty="0">
              <a:latin typeface="BIZ UDPゴシック" panose="020B0400000000000000" pitchFamily="50" charset="-128"/>
              <a:ea typeface="BIZ UDPゴシック" panose="020B0400000000000000" pitchFamily="50" charset="-128"/>
            </a:endParaRPr>
          </a:p>
          <a:p>
            <a:r>
              <a:rPr kumimoji="1" lang="ja-JP" altLang="en-US" b="1" dirty="0">
                <a:latin typeface="BIZ UDPゴシック" panose="020B0400000000000000" pitchFamily="50" charset="-128"/>
                <a:ea typeface="BIZ UDPゴシック" panose="020B0400000000000000" pitchFamily="50" charset="-128"/>
              </a:rPr>
              <a:t>（</a:t>
            </a:r>
            <a:r>
              <a:rPr lang="en-US" altLang="ja-JP" b="1" dirty="0">
                <a:latin typeface="BIZ UDPゴシック" panose="020B0400000000000000" pitchFamily="50" charset="-128"/>
                <a:ea typeface="BIZ UDPゴシック" panose="020B0400000000000000" pitchFamily="50" charset="-128"/>
              </a:rPr>
              <a:t>                             </a:t>
            </a:r>
            <a:r>
              <a:rPr kumimoji="1" lang="ja-JP" altLang="en-US" b="1" dirty="0">
                <a:latin typeface="BIZ UDPゴシック" panose="020B0400000000000000" pitchFamily="50" charset="-128"/>
                <a:ea typeface="BIZ UDPゴシック" panose="020B0400000000000000" pitchFamily="50" charset="-128"/>
              </a:rPr>
              <a:t>以上の業務効率改善効果）</a:t>
            </a:r>
            <a:endParaRPr kumimoji="1" lang="en-US" altLang="ja-JP" b="1" dirty="0">
              <a:latin typeface="BIZ UDPゴシック" panose="020B0400000000000000" pitchFamily="50" charset="-128"/>
              <a:ea typeface="BIZ UDPゴシック" panose="020B0400000000000000" pitchFamily="50" charset="-128"/>
            </a:endParaRPr>
          </a:p>
          <a:p>
            <a:endParaRPr kumimoji="1" lang="en-US" altLang="ja-JP" dirty="0">
              <a:latin typeface="BIZ UDPゴシック" panose="020B0400000000000000" pitchFamily="50" charset="-128"/>
              <a:ea typeface="BIZ UDPゴシック" panose="020B0400000000000000" pitchFamily="50" charset="-128"/>
            </a:endParaRPr>
          </a:p>
          <a:p>
            <a:endParaRPr kumimoji="1" lang="ja-JP" altLang="en-US" dirty="0"/>
          </a:p>
        </p:txBody>
      </p:sp>
      <p:sp>
        <p:nvSpPr>
          <p:cNvPr id="6" name="テキスト ボックス 5">
            <a:extLst>
              <a:ext uri="{FF2B5EF4-FFF2-40B4-BE49-F238E27FC236}">
                <a16:creationId xmlns:a16="http://schemas.microsoft.com/office/drawing/2014/main" id="{A8ACC2EF-2CCD-F3BB-6E9B-DB6B037070FD}"/>
              </a:ext>
            </a:extLst>
          </p:cNvPr>
          <p:cNvSpPr txBox="1"/>
          <p:nvPr/>
        </p:nvSpPr>
        <p:spPr>
          <a:xfrm>
            <a:off x="3248347" y="4462181"/>
            <a:ext cx="2021635" cy="923330"/>
          </a:xfrm>
          <a:prstGeom prst="rect">
            <a:avLst/>
          </a:prstGeom>
          <a:noFill/>
        </p:spPr>
        <p:txBody>
          <a:bodyPr wrap="square" rtlCol="0">
            <a:spAutoFit/>
          </a:bodyPr>
          <a:lstStyle/>
          <a:p>
            <a:r>
              <a:rPr lang="en-US" altLang="ja-JP" sz="5400" b="1" dirty="0">
                <a:solidFill>
                  <a:srgbClr val="FF0000"/>
                </a:solidFill>
                <a:latin typeface="BIZ UDPゴシック" panose="020B0400000000000000" pitchFamily="50" charset="-128"/>
                <a:ea typeface="BIZ UDPゴシック" panose="020B0400000000000000" pitchFamily="50" charset="-128"/>
              </a:rPr>
              <a:t>99%</a:t>
            </a:r>
            <a:endParaRPr kumimoji="1" lang="ja-JP" altLang="en-US" sz="5400" b="1" dirty="0">
              <a:solidFill>
                <a:srgbClr val="FF0000"/>
              </a:solidFill>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DF45001E-529B-DC88-1776-CD1FDC82AA59}"/>
              </a:ext>
            </a:extLst>
          </p:cNvPr>
          <p:cNvSpPr txBox="1"/>
          <p:nvPr/>
        </p:nvSpPr>
        <p:spPr>
          <a:xfrm>
            <a:off x="7848970" y="2807049"/>
            <a:ext cx="2319126" cy="923330"/>
          </a:xfrm>
          <a:prstGeom prst="rect">
            <a:avLst/>
          </a:prstGeom>
          <a:noFill/>
        </p:spPr>
        <p:txBody>
          <a:bodyPr wrap="square" rtlCol="0">
            <a:spAutoFit/>
          </a:bodyPr>
          <a:lstStyle/>
          <a:p>
            <a:r>
              <a:rPr kumimoji="1" lang="en-US" altLang="ja-JP" sz="5400" b="1" dirty="0">
                <a:solidFill>
                  <a:srgbClr val="FF0000"/>
                </a:solidFill>
                <a:latin typeface="BIZ UDPゴシック" panose="020B0400000000000000" pitchFamily="50" charset="-128"/>
                <a:ea typeface="BIZ UDPゴシック" panose="020B0400000000000000" pitchFamily="50" charset="-128"/>
              </a:rPr>
              <a:t>2</a:t>
            </a:r>
            <a:r>
              <a:rPr kumimoji="1" lang="ja-JP" altLang="en-US" sz="5400" b="1" dirty="0">
                <a:solidFill>
                  <a:srgbClr val="FF0000"/>
                </a:solidFill>
                <a:latin typeface="BIZ UDPゴシック" panose="020B0400000000000000" pitchFamily="50" charset="-128"/>
                <a:ea typeface="BIZ UDPゴシック" panose="020B0400000000000000" pitchFamily="50" charset="-128"/>
              </a:rPr>
              <a:t>時間</a:t>
            </a:r>
          </a:p>
        </p:txBody>
      </p:sp>
      <p:sp>
        <p:nvSpPr>
          <p:cNvPr id="8" name="テキスト ボックス 7">
            <a:extLst>
              <a:ext uri="{FF2B5EF4-FFF2-40B4-BE49-F238E27FC236}">
                <a16:creationId xmlns:a16="http://schemas.microsoft.com/office/drawing/2014/main" id="{F0A9FC74-B691-DA20-4325-17187F99E800}"/>
              </a:ext>
            </a:extLst>
          </p:cNvPr>
          <p:cNvSpPr txBox="1"/>
          <p:nvPr/>
        </p:nvSpPr>
        <p:spPr>
          <a:xfrm>
            <a:off x="6581041" y="3602354"/>
            <a:ext cx="1505439" cy="923330"/>
          </a:xfrm>
          <a:prstGeom prst="rect">
            <a:avLst/>
          </a:prstGeom>
          <a:noFill/>
        </p:spPr>
        <p:txBody>
          <a:bodyPr wrap="square" rtlCol="0">
            <a:spAutoFit/>
          </a:bodyPr>
          <a:lstStyle/>
          <a:p>
            <a:r>
              <a:rPr lang="en-US" altLang="ja-JP" sz="5400" b="1" dirty="0">
                <a:solidFill>
                  <a:srgbClr val="FF0000"/>
                </a:solidFill>
                <a:latin typeface="BIZ UDPゴシック" panose="020B0400000000000000" pitchFamily="50" charset="-128"/>
                <a:ea typeface="BIZ UDPゴシック" panose="020B0400000000000000" pitchFamily="50" charset="-128"/>
              </a:rPr>
              <a:t>5</a:t>
            </a:r>
            <a:r>
              <a:rPr lang="ja-JP" altLang="en-US" sz="5400" b="1" dirty="0">
                <a:solidFill>
                  <a:srgbClr val="FF0000"/>
                </a:solidFill>
                <a:latin typeface="BIZ UDPゴシック" panose="020B0400000000000000" pitchFamily="50" charset="-128"/>
                <a:ea typeface="BIZ UDPゴシック" panose="020B0400000000000000" pitchFamily="50" charset="-128"/>
              </a:rPr>
              <a:t>秒</a:t>
            </a:r>
            <a:endParaRPr kumimoji="1" lang="ja-JP" altLang="en-US" sz="5400" b="1" dirty="0">
              <a:solidFill>
                <a:srgbClr val="FF0000"/>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02268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47D21-9913-EF80-61AD-8C0B17242CC0}"/>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D39BF28B-66CE-FE8A-627B-0D3BF01B4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CD8A109F-4686-855D-4B0E-13920AF0EA89}"/>
              </a:ext>
            </a:extLst>
          </p:cNvPr>
          <p:cNvSpPr/>
          <p:nvPr/>
        </p:nvSpPr>
        <p:spPr>
          <a:xfrm>
            <a:off x="983437"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9BE48B3C-8494-220E-1F02-7FA9AF0E45D4}"/>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A7B2AB06-4B92-50D0-1816-A7DCD0A4D9AB}"/>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398125F8-B6AB-0159-7005-F6D392E72922}"/>
              </a:ext>
            </a:extLst>
          </p:cNvPr>
          <p:cNvSpPr txBox="1">
            <a:spLocks/>
          </p:cNvSpPr>
          <p:nvPr/>
        </p:nvSpPr>
        <p:spPr>
          <a:xfrm>
            <a:off x="3578578" y="981929"/>
            <a:ext cx="5305778"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lvl="0">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導入後の定性的効果</a:t>
            </a:r>
          </a:p>
        </p:txBody>
      </p:sp>
      <p:sp>
        <p:nvSpPr>
          <p:cNvPr id="2" name="タイトル 1">
            <a:extLst>
              <a:ext uri="{FF2B5EF4-FFF2-40B4-BE49-F238E27FC236}">
                <a16:creationId xmlns:a16="http://schemas.microsoft.com/office/drawing/2014/main" id="{D585E6FA-8D4F-97B1-D02E-2D968DC15079}"/>
              </a:ext>
            </a:extLst>
          </p:cNvPr>
          <p:cNvSpPr txBox="1">
            <a:spLocks/>
          </p:cNvSpPr>
          <p:nvPr/>
        </p:nvSpPr>
        <p:spPr>
          <a:xfrm>
            <a:off x="2038473" y="2763453"/>
            <a:ext cx="5073527" cy="195530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ja-JP" altLang="en-US" sz="2400" b="1" i="0" u="none" strike="noStrike" kern="1200" normalizeH="0" baseline="0" noProof="0" dirty="0">
                <a:ln w="0"/>
                <a:solidFill>
                  <a:sysClr val="windowText" lastClr="000000"/>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店長：</a:t>
            </a:r>
            <a:endParaRPr kumimoji="1" lang="en-US" altLang="ja-JP" sz="2400" b="1" i="0" u="none" strike="noStrike" kern="1200" normalizeH="0" baseline="0" noProof="0" dirty="0">
              <a:ln w="0"/>
              <a:solidFill>
                <a:sysClr val="windowText" lastClr="000000"/>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1" lang="ja-JP" altLang="en-US" sz="2400" b="1" i="0" u="none" strike="noStrike" kern="1200" normalizeH="0" baseline="0" noProof="0" dirty="0">
                <a:ln w="0"/>
                <a:solidFill>
                  <a:sysClr val="windowText" lastClr="000000"/>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いい感じです（個人の見解です）</a:t>
            </a:r>
            <a:endParaRPr kumimoji="1" lang="en-US" altLang="ja-JP" sz="2400" b="1" i="0" u="none" strike="noStrike" kern="1200" normalizeH="0" baseline="0" noProof="0" dirty="0">
              <a:ln w="0"/>
              <a:solidFill>
                <a:sysClr val="windowText" lastClr="000000"/>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1" lang="ja-JP" altLang="en-US" sz="2400" b="1" i="0" u="none" strike="noStrike" kern="1200" normalizeH="0" baseline="0" noProof="0" dirty="0">
                <a:ln w="0"/>
                <a:solidFill>
                  <a:sysClr val="windowText" lastClr="000000"/>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黒の目線を入れる</a:t>
            </a:r>
            <a:endParaRPr kumimoji="1" lang="en-US" altLang="ja-JP" sz="2400" b="1" i="0" u="none" strike="noStrike" kern="1200" normalizeH="0" baseline="0" noProof="0" dirty="0">
              <a:ln w="0"/>
              <a:solidFill>
                <a:sysClr val="windowText" lastClr="000000"/>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a:p>
            <a:pPr marL="0" marR="0" lvl="0" indent="0" algn="l" defTabSz="457200" rtl="0" eaLnBrk="1" fontAlgn="auto" latinLnBrk="0" hangingPunct="1">
              <a:lnSpc>
                <a:spcPct val="100000"/>
              </a:lnSpc>
              <a:spcBef>
                <a:spcPct val="0"/>
              </a:spcBef>
              <a:spcAft>
                <a:spcPts val="0"/>
              </a:spcAft>
              <a:buClrTx/>
              <a:buSzTx/>
              <a:buFontTx/>
              <a:buNone/>
              <a:tabLst/>
              <a:defRPr/>
            </a:pPr>
            <a:endParaRPr lang="en-US" altLang="ja-JP" sz="2400" b="1" dirty="0">
              <a:ln w="0"/>
              <a:solidFill>
                <a:sysClr val="windowText" lastClr="000000"/>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1" lang="ja-JP" altLang="en-US" sz="2400" b="1" i="0" u="none" strike="noStrike" kern="1200" normalizeH="0" baseline="0" noProof="0" dirty="0">
                <a:ln w="0"/>
                <a:solidFill>
                  <a:sysClr val="windowText" lastClr="000000"/>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店員：すごく楽です！</a:t>
            </a:r>
          </a:p>
        </p:txBody>
      </p:sp>
      <p:pic>
        <p:nvPicPr>
          <p:cNvPr id="4" name="図 3" descr="メガネを掛けた男性&#10;&#10;AI 生成コンテンツは誤りを含む可能性があります。">
            <a:extLst>
              <a:ext uri="{FF2B5EF4-FFF2-40B4-BE49-F238E27FC236}">
                <a16:creationId xmlns:a16="http://schemas.microsoft.com/office/drawing/2014/main" id="{9BFE359D-6D3B-4B6B-4B98-B7FFD3D77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533" y="1985866"/>
            <a:ext cx="3081781" cy="3852226"/>
          </a:xfrm>
          <a:prstGeom prst="rect">
            <a:avLst/>
          </a:prstGeom>
        </p:spPr>
      </p:pic>
    </p:spTree>
    <p:extLst>
      <p:ext uri="{BB962C8B-B14F-4D97-AF65-F5344CB8AC3E}">
        <p14:creationId xmlns:p14="http://schemas.microsoft.com/office/powerpoint/2010/main" val="1540857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C4855-E718-C004-4752-D5DD5100DF4A}"/>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0EF196D7-C87C-7B4A-DD6D-EE3554F47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1A0DC97C-526C-9D6F-5731-167969FD704C}"/>
              </a:ext>
            </a:extLst>
          </p:cNvPr>
          <p:cNvSpPr/>
          <p:nvPr/>
        </p:nvSpPr>
        <p:spPr>
          <a:xfrm>
            <a:off x="879231" y="427128"/>
            <a:ext cx="11017719" cy="5717590"/>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A87E7AF3-7D86-9A50-0AF4-8879FD348D56}"/>
              </a:ext>
            </a:extLst>
          </p:cNvPr>
          <p:cNvCxnSpPr>
            <a:cxnSpLocks/>
          </p:cNvCxnSpPr>
          <p:nvPr/>
        </p:nvCxnSpPr>
        <p:spPr>
          <a:xfrm>
            <a:off x="1582615" y="1624686"/>
            <a:ext cx="9856550"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9BC41249-84C5-5E87-E2FE-9CED38BBBD27}"/>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D0DBFD95-D625-3741-863E-C4DB83E064F1}"/>
              </a:ext>
            </a:extLst>
          </p:cNvPr>
          <p:cNvSpPr txBox="1">
            <a:spLocks/>
          </p:cNvSpPr>
          <p:nvPr/>
        </p:nvSpPr>
        <p:spPr>
          <a:xfrm>
            <a:off x="4440116" y="2193615"/>
            <a:ext cx="6999050" cy="3168073"/>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＊度重なる案出しの却下　　＊ペルソナの再構築</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＊その遅れを引きずった状態での開発　＊全体的な日程管理　</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＊有料</a:t>
            </a:r>
            <a:r>
              <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API</a:t>
            </a: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の壁　＊ガントチャートの実装　</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＊予定をカレンダーに同期　　＊多対多のデータのやり取り</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p:txBody>
      </p:sp>
      <p:pic>
        <p:nvPicPr>
          <p:cNvPr id="7" name="図 6" descr="皿の上にあるケーキ&#10;&#10;AI 生成コンテンツは誤りを含む可能性があります。">
            <a:extLst>
              <a:ext uri="{FF2B5EF4-FFF2-40B4-BE49-F238E27FC236}">
                <a16:creationId xmlns:a16="http://schemas.microsoft.com/office/drawing/2014/main" id="{17E0A17A-00E3-65BE-DC38-5F0FCF0C1C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429" y="3429000"/>
            <a:ext cx="2979100" cy="2234325"/>
          </a:xfrm>
          <a:prstGeom prst="rect">
            <a:avLst/>
          </a:prstGeom>
        </p:spPr>
      </p:pic>
      <p:sp>
        <p:nvSpPr>
          <p:cNvPr id="4" name="タイトル 1">
            <a:extLst>
              <a:ext uri="{FF2B5EF4-FFF2-40B4-BE49-F238E27FC236}">
                <a16:creationId xmlns:a16="http://schemas.microsoft.com/office/drawing/2014/main" id="{2F2BE39D-900F-171C-CDFB-91EF182C135B}"/>
              </a:ext>
            </a:extLst>
          </p:cNvPr>
          <p:cNvSpPr txBox="1">
            <a:spLocks/>
          </p:cNvSpPr>
          <p:nvPr/>
        </p:nvSpPr>
        <p:spPr>
          <a:xfrm>
            <a:off x="4084602" y="682293"/>
            <a:ext cx="4304145"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Ⅳ</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苦労した点</a:t>
            </a:r>
          </a:p>
        </p:txBody>
      </p:sp>
    </p:spTree>
    <p:extLst>
      <p:ext uri="{BB962C8B-B14F-4D97-AF65-F5344CB8AC3E}">
        <p14:creationId xmlns:p14="http://schemas.microsoft.com/office/powerpoint/2010/main" val="3226323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CB068-3E60-19BC-DEFA-D28C5E1344F8}"/>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F15C4871-1EC2-761A-4C2E-1F12942FB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C6FAD8E2-9E5A-ACCF-6E36-E6CCB928D709}"/>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FF3D5B65-3261-BA01-52C8-91C890905748}"/>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841AD4C1-BD68-30CD-FB02-D87585FB0D24}"/>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2" name="コンテンツ プレースホルダー 2">
            <a:extLst>
              <a:ext uri="{FF2B5EF4-FFF2-40B4-BE49-F238E27FC236}">
                <a16:creationId xmlns:a16="http://schemas.microsoft.com/office/drawing/2014/main" id="{F04F3277-506F-B846-8E7C-E50683FF2FD8}"/>
              </a:ext>
            </a:extLst>
          </p:cNvPr>
          <p:cNvSpPr txBox="1">
            <a:spLocks/>
          </p:cNvSpPr>
          <p:nvPr/>
        </p:nvSpPr>
        <p:spPr>
          <a:xfrm>
            <a:off x="2807480" y="2680023"/>
            <a:ext cx="7416800" cy="17872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デモンストレーション</a:t>
            </a:r>
            <a:endParaRPr lang="en-US" altLang="ja-JP"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スクショ</a:t>
            </a:r>
            <a:endParaRPr lang="en-US" altLang="ja-JP"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ここの部分で企業の方にも触ってもらう</a:t>
            </a:r>
          </a:p>
        </p:txBody>
      </p:sp>
    </p:spTree>
    <p:extLst>
      <p:ext uri="{BB962C8B-B14F-4D97-AF65-F5344CB8AC3E}">
        <p14:creationId xmlns:p14="http://schemas.microsoft.com/office/powerpoint/2010/main" val="1739690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BFA6B-D6FE-2FEC-7B45-D1E9B9E6907F}"/>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4E789731-C138-75E6-3E24-50F66FD81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960C8B99-D22B-9663-BAA0-21ED4120990E}"/>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2EF3489B-DA4A-3A39-D863-56F405575B37}"/>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ACEE951C-2F56-12FC-43F3-06A05C025C8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2" name="コンテンツ プレースホルダー 2">
            <a:extLst>
              <a:ext uri="{FF2B5EF4-FFF2-40B4-BE49-F238E27FC236}">
                <a16:creationId xmlns:a16="http://schemas.microsoft.com/office/drawing/2014/main" id="{0C4D6B25-1D16-809F-3887-9C4985452BC3}"/>
              </a:ext>
            </a:extLst>
          </p:cNvPr>
          <p:cNvSpPr txBox="1">
            <a:spLocks/>
          </p:cNvSpPr>
          <p:nvPr/>
        </p:nvSpPr>
        <p:spPr>
          <a:xfrm>
            <a:off x="4201692" y="3044426"/>
            <a:ext cx="4231108" cy="16969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デモンストレーション</a:t>
            </a:r>
            <a:endParaRPr lang="en-US" altLang="ja-JP"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スクショ</a:t>
            </a:r>
          </a:p>
        </p:txBody>
      </p:sp>
    </p:spTree>
    <p:extLst>
      <p:ext uri="{BB962C8B-B14F-4D97-AF65-F5344CB8AC3E}">
        <p14:creationId xmlns:p14="http://schemas.microsoft.com/office/powerpoint/2010/main" val="343480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C0C7F-2E3C-2BE3-32FC-2FAA1FB4BEF2}"/>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A135128B-6D22-280D-A925-517BFFDCD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2E901B35-912A-CB3E-7F6C-4B8625119BDD}"/>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9AAA4DE3-8BDA-23B8-280F-83EE3417F32F}"/>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A3A30F5E-734E-462D-DEBB-31DFD4BFCA13}"/>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2" name="コンテンツ プレースホルダー 2">
            <a:extLst>
              <a:ext uri="{FF2B5EF4-FFF2-40B4-BE49-F238E27FC236}">
                <a16:creationId xmlns:a16="http://schemas.microsoft.com/office/drawing/2014/main" id="{26EBB921-C476-E9B7-6D6B-890F23E35014}"/>
              </a:ext>
            </a:extLst>
          </p:cNvPr>
          <p:cNvSpPr txBox="1">
            <a:spLocks/>
          </p:cNvSpPr>
          <p:nvPr/>
        </p:nvSpPr>
        <p:spPr>
          <a:xfrm>
            <a:off x="4201692" y="3044426"/>
            <a:ext cx="4671375" cy="165175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デモンストレーション</a:t>
            </a:r>
            <a:endParaRPr lang="en-US" altLang="ja-JP"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3200" b="1"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スクショ</a:t>
            </a:r>
          </a:p>
        </p:txBody>
      </p:sp>
    </p:spTree>
    <p:extLst>
      <p:ext uri="{BB962C8B-B14F-4D97-AF65-F5344CB8AC3E}">
        <p14:creationId xmlns:p14="http://schemas.microsoft.com/office/powerpoint/2010/main" val="2118113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0A401-3BE5-9C59-B22E-F532062720D1}"/>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7EE968DD-7D88-931B-97B4-3008C429D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3597E22C-A98B-2E41-5528-9A86F53852BF}"/>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C2938F87-97CB-6509-DCE3-5B70EC0E29E8}"/>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317D6EB9-9511-7329-FB8E-761DF0C44F6A}"/>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BB02DDCD-E7A1-4301-A1C7-9A57E60C63C3}"/>
              </a:ext>
            </a:extLst>
          </p:cNvPr>
          <p:cNvSpPr txBox="1">
            <a:spLocks/>
          </p:cNvSpPr>
          <p:nvPr/>
        </p:nvSpPr>
        <p:spPr>
          <a:xfrm>
            <a:off x="4064000" y="981929"/>
            <a:ext cx="4820356"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各自振り返り</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sp>
        <p:nvSpPr>
          <p:cNvPr id="2" name="テキスト ボックス 1">
            <a:extLst>
              <a:ext uri="{FF2B5EF4-FFF2-40B4-BE49-F238E27FC236}">
                <a16:creationId xmlns:a16="http://schemas.microsoft.com/office/drawing/2014/main" id="{09C4D170-8C33-C8D4-C551-5BFAB2531A4F}"/>
              </a:ext>
            </a:extLst>
          </p:cNvPr>
          <p:cNvSpPr txBox="1"/>
          <p:nvPr/>
        </p:nvSpPr>
        <p:spPr>
          <a:xfrm>
            <a:off x="3480432" y="2585144"/>
            <a:ext cx="5810324" cy="2246769"/>
          </a:xfrm>
          <a:prstGeom prst="rect">
            <a:avLst/>
          </a:prstGeom>
          <a:noFill/>
        </p:spPr>
        <p:txBody>
          <a:bodyPr wrap="square" rtlCol="0">
            <a:spAutoFit/>
          </a:bodyPr>
          <a:lstStyle/>
          <a:p>
            <a:r>
              <a:rPr kumimoji="1"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氏名：梶川</a:t>
            </a:r>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役職：リーダー</a:t>
            </a:r>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kumimoji="1"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担当箇所：マニュアル機能</a:t>
            </a:r>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成長した点：エラーと向き合う力、意見を述べる力</a:t>
            </a:r>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368089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22371-98B1-10BF-E727-8557EFA9EBD4}"/>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7292DE0F-8A56-1122-27A8-DC6FD6C24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19E9A09D-2658-0B62-3AD7-D59E6AE787B7}"/>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16CD9912-D7A1-7DAD-F441-BD1DF2341ACC}"/>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19389046-35C4-0D40-FEB2-E44E3CB837EE}"/>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DA3CD10B-F9A3-7442-F2BB-849E2ACCBDAC}"/>
              </a:ext>
            </a:extLst>
          </p:cNvPr>
          <p:cNvSpPr txBox="1">
            <a:spLocks/>
          </p:cNvSpPr>
          <p:nvPr/>
        </p:nvSpPr>
        <p:spPr>
          <a:xfrm>
            <a:off x="4064000" y="981929"/>
            <a:ext cx="4820356"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各自振り返り</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sp>
        <p:nvSpPr>
          <p:cNvPr id="2" name="テキスト ボックス 1">
            <a:extLst>
              <a:ext uri="{FF2B5EF4-FFF2-40B4-BE49-F238E27FC236}">
                <a16:creationId xmlns:a16="http://schemas.microsoft.com/office/drawing/2014/main" id="{CB65413F-C50F-2856-DDB1-9C2FC6088E88}"/>
              </a:ext>
            </a:extLst>
          </p:cNvPr>
          <p:cNvSpPr txBox="1"/>
          <p:nvPr/>
        </p:nvSpPr>
        <p:spPr>
          <a:xfrm>
            <a:off x="3002844" y="2579133"/>
            <a:ext cx="5923213" cy="2246769"/>
          </a:xfrm>
          <a:prstGeom prst="rect">
            <a:avLst/>
          </a:prstGeom>
          <a:noFill/>
        </p:spPr>
        <p:txBody>
          <a:bodyPr wrap="square" rtlCol="0">
            <a:spAutoFit/>
          </a:bodyPr>
          <a:lstStyle/>
          <a:p>
            <a:r>
              <a:rPr kumimoji="1"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氏名：青木</a:t>
            </a:r>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役職：機能担当</a:t>
            </a:r>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kumimoji="1"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担当箇所：カレンダー機能</a:t>
            </a:r>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成長した点：取捨選択の重要性、優先順位の意識</a:t>
            </a:r>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202471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9B7B4-3320-9955-37F1-BD932958E0C7}"/>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F32AE2BC-966C-07CD-43BB-540ED46FA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91B55740-B6F5-3D32-5CC9-480D0AD87135}"/>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E76638DE-33C0-F4D6-969D-1FE962A4771C}"/>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69440A20-8666-D470-8518-7901C24F8E4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06C53FEB-FEB4-B175-C773-BCAAAC2283B5}"/>
              </a:ext>
            </a:extLst>
          </p:cNvPr>
          <p:cNvSpPr txBox="1">
            <a:spLocks/>
          </p:cNvSpPr>
          <p:nvPr/>
        </p:nvSpPr>
        <p:spPr>
          <a:xfrm>
            <a:off x="4064000" y="981929"/>
            <a:ext cx="4820356"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各自振り返り</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sp>
        <p:nvSpPr>
          <p:cNvPr id="2" name="テキスト ボックス 1">
            <a:extLst>
              <a:ext uri="{FF2B5EF4-FFF2-40B4-BE49-F238E27FC236}">
                <a16:creationId xmlns:a16="http://schemas.microsoft.com/office/drawing/2014/main" id="{BC1D3215-50D7-3D8D-C467-6173A13B52AF}"/>
              </a:ext>
            </a:extLst>
          </p:cNvPr>
          <p:cNvSpPr txBox="1"/>
          <p:nvPr/>
        </p:nvSpPr>
        <p:spPr>
          <a:xfrm>
            <a:off x="3946890" y="2533965"/>
            <a:ext cx="5772076" cy="2246769"/>
          </a:xfrm>
          <a:prstGeom prst="rect">
            <a:avLst/>
          </a:prstGeom>
          <a:noFill/>
        </p:spPr>
        <p:txBody>
          <a:bodyPr wrap="square" rtlCol="0">
            <a:spAutoFit/>
          </a:bodyPr>
          <a:lstStyle/>
          <a:p>
            <a:r>
              <a:rPr kumimoji="1"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氏名：川﨑</a:t>
            </a:r>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役職：品質管理</a:t>
            </a:r>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kumimoji="1"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担当箇所：登録・一覧画面、パスワード変更機能</a:t>
            </a:r>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成長した点：率先力がある、サポートする力</a:t>
            </a:r>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4187450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A9FDF-FA05-FBF9-03AD-716740F217A3}"/>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43007B3C-CE24-C2A0-ADB3-7B574ED2DC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A715A26A-528A-DB58-3D0F-8E72C06E4BD9}"/>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E20CD6B1-C4D5-697E-C785-E7114CCFC876}"/>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F437E0A4-E18D-2CFB-EA8D-E8D9094E3C5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8E56325E-5008-CBC5-8645-B6A1224C9059}"/>
              </a:ext>
            </a:extLst>
          </p:cNvPr>
          <p:cNvSpPr txBox="1">
            <a:spLocks/>
          </p:cNvSpPr>
          <p:nvPr/>
        </p:nvSpPr>
        <p:spPr>
          <a:xfrm>
            <a:off x="4064000" y="981929"/>
            <a:ext cx="4820356"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各自振り返り</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sp>
        <p:nvSpPr>
          <p:cNvPr id="2" name="テキスト ボックス 1">
            <a:extLst>
              <a:ext uri="{FF2B5EF4-FFF2-40B4-BE49-F238E27FC236}">
                <a16:creationId xmlns:a16="http://schemas.microsoft.com/office/drawing/2014/main" id="{C16DB065-DB33-9FA7-012F-68D9BE3C8FD1}"/>
              </a:ext>
            </a:extLst>
          </p:cNvPr>
          <p:cNvSpPr txBox="1"/>
          <p:nvPr/>
        </p:nvSpPr>
        <p:spPr>
          <a:xfrm>
            <a:off x="4492978" y="2533965"/>
            <a:ext cx="5531555" cy="2246769"/>
          </a:xfrm>
          <a:prstGeom prst="rect">
            <a:avLst/>
          </a:prstGeom>
          <a:noFill/>
        </p:spPr>
        <p:txBody>
          <a:bodyPr wrap="square" rtlCol="0">
            <a:spAutoFit/>
          </a:bodyPr>
          <a:lstStyle/>
          <a:p>
            <a:r>
              <a:rPr kumimoji="1"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氏名：二上</a:t>
            </a:r>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役職：機能担当</a:t>
            </a:r>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kumimoji="1"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担当箇所：ログイン機能、イベント機能</a:t>
            </a:r>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成長した点：仕事を遂行する力の向上</a:t>
            </a:r>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61799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30F4C-123F-8CF6-B046-E448E5727FD2}"/>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D9F99AE1-EE5A-B6E3-DA2B-E0DFCC9F6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4B446E18-8C74-03F5-DF00-0B6C08BE4AD7}"/>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B552DCEF-5A14-2243-5343-26C5BDA05F91}"/>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0D82B01B-D166-64E7-018F-5ED3993A4AB1}"/>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7CFBF9B4-455A-4CC2-D9F8-D1CF5C27C7A4}"/>
              </a:ext>
            </a:extLst>
          </p:cNvPr>
          <p:cNvSpPr txBox="1">
            <a:spLocks/>
          </p:cNvSpPr>
          <p:nvPr/>
        </p:nvSpPr>
        <p:spPr>
          <a:xfrm>
            <a:off x="5171142" y="981929"/>
            <a:ext cx="2355273"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～目次～</a:t>
            </a:r>
          </a:p>
        </p:txBody>
      </p:sp>
      <p:sp>
        <p:nvSpPr>
          <p:cNvPr id="6" name="コンテンツ プレースホルダー 2">
            <a:extLst>
              <a:ext uri="{FF2B5EF4-FFF2-40B4-BE49-F238E27FC236}">
                <a16:creationId xmlns:a16="http://schemas.microsoft.com/office/drawing/2014/main" id="{916BD531-3DF2-44D8-3D1A-B18409BC4C5D}"/>
              </a:ext>
            </a:extLst>
          </p:cNvPr>
          <p:cNvSpPr txBox="1">
            <a:spLocks/>
          </p:cNvSpPr>
          <p:nvPr/>
        </p:nvSpPr>
        <p:spPr>
          <a:xfrm>
            <a:off x="2905776" y="2496738"/>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Ⅰ</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製作背景</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solidFill>
                <a:schemeClr val="accent4">
                  <a:lumMod val="75000"/>
                </a:schemeClr>
              </a:solidFill>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7" name="コンテンツ プレースホルダー 2">
            <a:extLst>
              <a:ext uri="{FF2B5EF4-FFF2-40B4-BE49-F238E27FC236}">
                <a16:creationId xmlns:a16="http://schemas.microsoft.com/office/drawing/2014/main" id="{33227D57-27E0-ABDB-AED1-8AD5B60F6CFF}"/>
              </a:ext>
            </a:extLst>
          </p:cNvPr>
          <p:cNvSpPr txBox="1">
            <a:spLocks/>
          </p:cNvSpPr>
          <p:nvPr/>
        </p:nvSpPr>
        <p:spPr>
          <a:xfrm>
            <a:off x="2905776" y="3418924"/>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Ⅱ</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制作過程</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8" name="コンテンツ プレースホルダー 2">
            <a:extLst>
              <a:ext uri="{FF2B5EF4-FFF2-40B4-BE49-F238E27FC236}">
                <a16:creationId xmlns:a16="http://schemas.microsoft.com/office/drawing/2014/main" id="{452EC254-7B10-24E8-8F65-2AEEE47D56DD}"/>
              </a:ext>
            </a:extLst>
          </p:cNvPr>
          <p:cNvSpPr txBox="1">
            <a:spLocks/>
          </p:cNvSpPr>
          <p:nvPr/>
        </p:nvSpPr>
        <p:spPr>
          <a:xfrm>
            <a:off x="2905776" y="4318647"/>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ja-JP" altLang="en-US" b="1" dirty="0">
                <a:latin typeface="BIZ UDPゴシック" panose="020B0400000000000000" pitchFamily="50" charset="-128"/>
                <a:ea typeface="BIZ UDPゴシック" panose="020B0400000000000000" pitchFamily="50" charset="-128"/>
              </a:rPr>
              <a:t>　</a:t>
            </a: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Ⅲ</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工夫した点</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9" name="コンテンツ プレースホルダー 2">
            <a:extLst>
              <a:ext uri="{FF2B5EF4-FFF2-40B4-BE49-F238E27FC236}">
                <a16:creationId xmlns:a16="http://schemas.microsoft.com/office/drawing/2014/main" id="{AD6D05A7-D823-0E4D-1685-3A1159A4FCFD}"/>
              </a:ext>
            </a:extLst>
          </p:cNvPr>
          <p:cNvSpPr txBox="1">
            <a:spLocks/>
          </p:cNvSpPr>
          <p:nvPr/>
        </p:nvSpPr>
        <p:spPr>
          <a:xfrm>
            <a:off x="6265651" y="2477125"/>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Ⅳ</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苦労した点</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10" name="コンテンツ プレースホルダー 2">
            <a:extLst>
              <a:ext uri="{FF2B5EF4-FFF2-40B4-BE49-F238E27FC236}">
                <a16:creationId xmlns:a16="http://schemas.microsoft.com/office/drawing/2014/main" id="{013E1B10-099C-867E-91DB-CE78B292F801}"/>
              </a:ext>
            </a:extLst>
          </p:cNvPr>
          <p:cNvSpPr txBox="1">
            <a:spLocks/>
          </p:cNvSpPr>
          <p:nvPr/>
        </p:nvSpPr>
        <p:spPr>
          <a:xfrm>
            <a:off x="6348778" y="3360455"/>
            <a:ext cx="3223852" cy="68959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Ⅴ</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研修で学んだこと</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pic>
        <p:nvPicPr>
          <p:cNvPr id="14" name="図 13" descr="皿の上に置かれたコーヒーカップ&#10;&#10;AI 生成コンテンツは誤りを含む可能性があります。">
            <a:extLst>
              <a:ext uri="{FF2B5EF4-FFF2-40B4-BE49-F238E27FC236}">
                <a16:creationId xmlns:a16="http://schemas.microsoft.com/office/drawing/2014/main" id="{4E6F6047-A9E1-B3FB-FEC6-7A91F633C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7177" y="3991580"/>
            <a:ext cx="1972553" cy="1516437"/>
          </a:xfrm>
          <a:prstGeom prst="rect">
            <a:avLst/>
          </a:prstGeom>
        </p:spPr>
      </p:pic>
    </p:spTree>
    <p:extLst>
      <p:ext uri="{BB962C8B-B14F-4D97-AF65-F5344CB8AC3E}">
        <p14:creationId xmlns:p14="http://schemas.microsoft.com/office/powerpoint/2010/main" val="1737384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FC1DF-5F26-67E2-03A1-D5E5093FDCFE}"/>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EBBF46CA-0AA6-EEBE-8DB6-A52FA3A04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9F0DA1B8-5586-F2F8-C8C8-B9AF252DD44C}"/>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55EF30C5-036E-0A14-481B-BD1760068CAB}"/>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F54DCA96-792B-6350-DE3F-B3ADF5CAE85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2E23B449-D158-9DF8-5CC1-6506A548C786}"/>
              </a:ext>
            </a:extLst>
          </p:cNvPr>
          <p:cNvSpPr txBox="1">
            <a:spLocks/>
          </p:cNvSpPr>
          <p:nvPr/>
        </p:nvSpPr>
        <p:spPr>
          <a:xfrm>
            <a:off x="4064000" y="981929"/>
            <a:ext cx="4820356"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各自振り返り</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sp>
        <p:nvSpPr>
          <p:cNvPr id="2" name="テキスト ボックス 1">
            <a:extLst>
              <a:ext uri="{FF2B5EF4-FFF2-40B4-BE49-F238E27FC236}">
                <a16:creationId xmlns:a16="http://schemas.microsoft.com/office/drawing/2014/main" id="{18E22B99-BFDD-C466-BB7C-28DC653CA8C1}"/>
              </a:ext>
            </a:extLst>
          </p:cNvPr>
          <p:cNvSpPr txBox="1"/>
          <p:nvPr/>
        </p:nvSpPr>
        <p:spPr>
          <a:xfrm>
            <a:off x="3815646" y="2506134"/>
            <a:ext cx="5813776" cy="2831544"/>
          </a:xfrm>
          <a:prstGeom prst="rect">
            <a:avLst/>
          </a:prstGeom>
          <a:noFill/>
        </p:spPr>
        <p:txBody>
          <a:bodyPr wrap="square" rtlCol="0">
            <a:spAutoFit/>
          </a:bodyPr>
          <a:lstStyle/>
          <a:p>
            <a:r>
              <a:rPr kumimoji="1"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氏名：村井</a:t>
            </a:r>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役職：</a:t>
            </a:r>
            <a:r>
              <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rPr>
              <a:t>DB</a:t>
            </a:r>
            <a:r>
              <a:rPr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担当</a:t>
            </a:r>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kumimoji="1"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担当箇所：シフト管理機能</a:t>
            </a:r>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成長した点：スケジュール管理能力の重要性</a:t>
            </a:r>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r>
              <a:rPr lang="ja-JP" altLang="en-US" sz="2000" b="1" dirty="0">
                <a:solidFill>
                  <a:schemeClr val="bg2">
                    <a:lumMod val="25000"/>
                  </a:schemeClr>
                </a:solidFill>
                <a:latin typeface="BIZ UDPゴシック" panose="020B0400000000000000" pitchFamily="50" charset="-128"/>
                <a:ea typeface="BIZ UDPゴシック" panose="020B0400000000000000" pitchFamily="50" charset="-128"/>
              </a:rPr>
              <a:t>　　　　　　　　先を見据えて行動する力</a:t>
            </a:r>
            <a:endParaRPr lang="en-US" altLang="ja-JP" sz="2000"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640609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09D55-9173-8A09-3884-449B1BF9D0E5}"/>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E465D7C6-054A-032B-EE34-465EF5D59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0540648B-FEFA-9A69-2E03-A2409FBB7D02}"/>
              </a:ext>
            </a:extLst>
          </p:cNvPr>
          <p:cNvSpPr/>
          <p:nvPr/>
        </p:nvSpPr>
        <p:spPr>
          <a:xfrm>
            <a:off x="783012" y="392344"/>
            <a:ext cx="11017719" cy="5717590"/>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cxnSp>
        <p:nvCxnSpPr>
          <p:cNvPr id="15" name="直線コネクタ 14">
            <a:extLst>
              <a:ext uri="{FF2B5EF4-FFF2-40B4-BE49-F238E27FC236}">
                <a16:creationId xmlns:a16="http://schemas.microsoft.com/office/drawing/2014/main" id="{1ABAC8FE-0EE3-69FC-6982-3E8B5072DD48}"/>
              </a:ext>
            </a:extLst>
          </p:cNvPr>
          <p:cNvCxnSpPr>
            <a:cxnSpLocks/>
          </p:cNvCxnSpPr>
          <p:nvPr/>
        </p:nvCxnSpPr>
        <p:spPr>
          <a:xfrm flipV="1">
            <a:off x="1468315" y="1623850"/>
            <a:ext cx="9940673" cy="19812"/>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4A1D92E0-17AC-5CFD-538E-A0B3EB235C10}"/>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1200" b="1" i="0" u="none" strike="noStrike" kern="1200" cap="none" spc="0" normalizeH="0" baseline="0" noProof="0" dirty="0">
                <a:ln>
                  <a:noFill/>
                </a:ln>
                <a:solidFill>
                  <a:prstClr val="white">
                    <a:lumMod val="75000"/>
                  </a:prstClr>
                </a:solidFill>
                <a:effectLst/>
                <a:uLnTx/>
                <a:uFillTx/>
                <a:latin typeface="BIZ UDPゴシック" panose="020B0400000000000000" pitchFamily="50" charset="-128"/>
                <a:ea typeface="BIZ UDPゴシック" panose="020B0400000000000000" pitchFamily="50" charset="-128"/>
                <a:cs typeface="+mn-cs"/>
              </a:rPr>
              <a:t>2025.6.30</a:t>
            </a:r>
            <a:endParaRPr kumimoji="1" lang="ja-JP" altLang="en-US" sz="1200" b="1" i="0" u="none" strike="noStrike" kern="1200" cap="none" spc="0" normalizeH="0" baseline="0" noProof="0" dirty="0">
              <a:ln>
                <a:noFill/>
              </a:ln>
              <a:solidFill>
                <a:prstClr val="white">
                  <a:lumMod val="75000"/>
                </a:prstClr>
              </a:solidFill>
              <a:effectLst/>
              <a:uLnTx/>
              <a:uFillTx/>
              <a:latin typeface="BIZ UDPゴシック" panose="020B0400000000000000" pitchFamily="50" charset="-128"/>
              <a:ea typeface="BIZ UDPゴシック" panose="020B0400000000000000" pitchFamily="50" charset="-128"/>
              <a:cs typeface="+mn-cs"/>
            </a:endParaRPr>
          </a:p>
        </p:txBody>
      </p:sp>
      <p:sp>
        <p:nvSpPr>
          <p:cNvPr id="4" name="タイトル 1">
            <a:extLst>
              <a:ext uri="{FF2B5EF4-FFF2-40B4-BE49-F238E27FC236}">
                <a16:creationId xmlns:a16="http://schemas.microsoft.com/office/drawing/2014/main" id="{D2112AB5-0135-15D1-397E-E1EF29ED66B7}"/>
              </a:ext>
            </a:extLst>
          </p:cNvPr>
          <p:cNvSpPr txBox="1">
            <a:spLocks/>
          </p:cNvSpPr>
          <p:nvPr/>
        </p:nvSpPr>
        <p:spPr>
          <a:xfrm>
            <a:off x="3454888" y="748066"/>
            <a:ext cx="5282223" cy="84798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Ⅴ</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研修で学んだこと</a:t>
            </a:r>
          </a:p>
        </p:txBody>
      </p:sp>
      <p:sp>
        <p:nvSpPr>
          <p:cNvPr id="5" name="コンテンツ プレースホルダー 2">
            <a:extLst>
              <a:ext uri="{FF2B5EF4-FFF2-40B4-BE49-F238E27FC236}">
                <a16:creationId xmlns:a16="http://schemas.microsoft.com/office/drawing/2014/main" id="{47349AB4-18A1-4CCB-2EC8-B2364A10CB82}"/>
              </a:ext>
            </a:extLst>
          </p:cNvPr>
          <p:cNvSpPr txBox="1">
            <a:spLocks/>
          </p:cNvSpPr>
          <p:nvPr/>
        </p:nvSpPr>
        <p:spPr>
          <a:xfrm>
            <a:off x="1777767" y="2662729"/>
            <a:ext cx="5589323" cy="181032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＊目標設定　　　＊進捗</a:t>
            </a:r>
            <a:r>
              <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a:t>
            </a:r>
            <a:r>
              <a:rPr kumimoji="1" lang="ja-JP" altLang="en-US"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日程管理</a:t>
            </a:r>
            <a:endPar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＊役割分担　　　＊和を以て貴しとなす</a:t>
            </a:r>
            <a:endPar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p:txBody>
      </p:sp>
      <p:pic>
        <p:nvPicPr>
          <p:cNvPr id="6" name="図 5" descr="カップに入ったアイスクリーム&#10;&#10;AI 生成コンテンツは誤りを含む可能性があります。">
            <a:extLst>
              <a:ext uri="{FF2B5EF4-FFF2-40B4-BE49-F238E27FC236}">
                <a16:creationId xmlns:a16="http://schemas.microsoft.com/office/drawing/2014/main" id="{92A5A1E1-68F5-BD08-D69E-377EB2CCDD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3462" y="2543989"/>
            <a:ext cx="1193636" cy="2751741"/>
          </a:xfrm>
          <a:prstGeom prst="rect">
            <a:avLst/>
          </a:prstGeom>
        </p:spPr>
      </p:pic>
      <p:pic>
        <p:nvPicPr>
          <p:cNvPr id="8" name="図 7" descr="皿の上のデザート&#10;&#10;AI 生成コンテンツは誤りを含む可能性があります。">
            <a:extLst>
              <a:ext uri="{FF2B5EF4-FFF2-40B4-BE49-F238E27FC236}">
                <a16:creationId xmlns:a16="http://schemas.microsoft.com/office/drawing/2014/main" id="{B85D0C0B-1E98-51E1-F660-D73C53C39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9695" y="3503036"/>
            <a:ext cx="2413770" cy="1810328"/>
          </a:xfrm>
          <a:prstGeom prst="rect">
            <a:avLst/>
          </a:prstGeom>
        </p:spPr>
      </p:pic>
    </p:spTree>
    <p:extLst>
      <p:ext uri="{BB962C8B-B14F-4D97-AF65-F5344CB8AC3E}">
        <p14:creationId xmlns:p14="http://schemas.microsoft.com/office/powerpoint/2010/main" val="2016185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53B07-3DB8-96E3-B5EF-BB8F8817CE6C}"/>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7303DD15-5223-E832-5880-A7C8022D4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073A6D0F-6ACB-B0F8-B42F-DA06EF0753F9}"/>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37E5F5E4-1F94-A959-5885-93841B29E680}"/>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FC26F907-6522-EBBA-4761-89A4C945E80D}"/>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E2CACF90-951B-5064-3621-74BE7B8E21BD}"/>
              </a:ext>
            </a:extLst>
          </p:cNvPr>
          <p:cNvSpPr txBox="1">
            <a:spLocks/>
          </p:cNvSpPr>
          <p:nvPr/>
        </p:nvSpPr>
        <p:spPr>
          <a:xfrm>
            <a:off x="5171142" y="981929"/>
            <a:ext cx="2355273"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謝辞</a:t>
            </a:r>
          </a:p>
        </p:txBody>
      </p:sp>
      <p:sp>
        <p:nvSpPr>
          <p:cNvPr id="4" name="正方形/長方形 3">
            <a:extLst>
              <a:ext uri="{FF2B5EF4-FFF2-40B4-BE49-F238E27FC236}">
                <a16:creationId xmlns:a16="http://schemas.microsoft.com/office/drawing/2014/main" id="{EB7A58BD-17C1-9697-B179-92C0E5D6E677}"/>
              </a:ext>
            </a:extLst>
          </p:cNvPr>
          <p:cNvSpPr/>
          <p:nvPr/>
        </p:nvSpPr>
        <p:spPr>
          <a:xfrm>
            <a:off x="2890841" y="2432775"/>
            <a:ext cx="7582424" cy="235045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2200" b="1" i="0" dirty="0">
                <a:solidFill>
                  <a:schemeClr val="bg2">
                    <a:lumMod val="25000"/>
                  </a:schemeClr>
                </a:solidFill>
                <a:effectLst/>
                <a:latin typeface="Courier New" panose="02070309020205020404" pitchFamily="49" charset="0"/>
              </a:rPr>
              <a:t>研修講師の皆様、ならびに研修事務局の皆様</a:t>
            </a:r>
            <a:endParaRPr lang="en-US" altLang="ja-JP" sz="2200" b="1" i="0" dirty="0">
              <a:solidFill>
                <a:schemeClr val="bg2">
                  <a:lumMod val="25000"/>
                </a:schemeClr>
              </a:solidFill>
              <a:effectLst/>
              <a:latin typeface="Courier New" panose="02070309020205020404" pitchFamily="49" charset="0"/>
            </a:endParaRPr>
          </a:p>
          <a:p>
            <a:br>
              <a:rPr lang="ja-JP" altLang="en-US" sz="2200" b="1" dirty="0">
                <a:solidFill>
                  <a:schemeClr val="bg2">
                    <a:lumMod val="25000"/>
                  </a:schemeClr>
                </a:solidFill>
              </a:rPr>
            </a:br>
            <a:r>
              <a:rPr lang="ja-JP" altLang="en-US" sz="2200" b="1" i="0" dirty="0">
                <a:solidFill>
                  <a:schemeClr val="bg2">
                    <a:lumMod val="25000"/>
                  </a:schemeClr>
                </a:solidFill>
                <a:effectLst/>
                <a:latin typeface="Courier New" panose="02070309020205020404" pitchFamily="49" charset="0"/>
              </a:rPr>
              <a:t>一緒に学習してくれたクラスの仲間たち</a:t>
            </a:r>
            <a:endParaRPr lang="en-US" altLang="ja-JP" sz="2200" b="1" i="0" dirty="0">
              <a:solidFill>
                <a:schemeClr val="bg2">
                  <a:lumMod val="25000"/>
                </a:schemeClr>
              </a:solidFill>
              <a:effectLst/>
              <a:latin typeface="Courier New" panose="02070309020205020404" pitchFamily="49" charset="0"/>
            </a:endParaRPr>
          </a:p>
          <a:p>
            <a:br>
              <a:rPr lang="ja-JP" altLang="en-US" sz="2200" b="1" dirty="0">
                <a:solidFill>
                  <a:schemeClr val="bg2">
                    <a:lumMod val="25000"/>
                  </a:schemeClr>
                </a:solidFill>
              </a:rPr>
            </a:br>
            <a:r>
              <a:rPr lang="ja-JP" altLang="en-US" sz="2200" b="1" i="0" dirty="0">
                <a:solidFill>
                  <a:schemeClr val="bg2">
                    <a:lumMod val="25000"/>
                  </a:schemeClr>
                </a:solidFill>
                <a:effectLst/>
                <a:latin typeface="Courier New" panose="02070309020205020404" pitchFamily="49" charset="0"/>
              </a:rPr>
              <a:t>研修に参加させてくれた</a:t>
            </a:r>
            <a:r>
              <a:rPr lang="ja-JP" altLang="en-US" sz="2200" b="1" dirty="0">
                <a:solidFill>
                  <a:schemeClr val="bg2">
                    <a:lumMod val="25000"/>
                  </a:schemeClr>
                </a:solidFill>
                <a:latin typeface="Courier New" panose="02070309020205020404" pitchFamily="49" charset="0"/>
              </a:rPr>
              <a:t>企業</a:t>
            </a:r>
            <a:r>
              <a:rPr lang="ja-JP" altLang="en-US" sz="2200" b="1" i="0" dirty="0">
                <a:solidFill>
                  <a:schemeClr val="bg2">
                    <a:lumMod val="25000"/>
                  </a:schemeClr>
                </a:solidFill>
                <a:effectLst/>
                <a:latin typeface="Courier New" panose="02070309020205020404" pitchFamily="49" charset="0"/>
              </a:rPr>
              <a:t>の皆様に御礼申し上げます。</a:t>
            </a:r>
            <a:endParaRPr kumimoji="1" lang="ja-JP" altLang="en-US" sz="2200" b="1" dirty="0">
              <a:solidFill>
                <a:schemeClr val="bg2">
                  <a:lumMod val="25000"/>
                </a:schemeClr>
              </a:solidFill>
            </a:endParaRPr>
          </a:p>
        </p:txBody>
      </p:sp>
    </p:spTree>
    <p:extLst>
      <p:ext uri="{BB962C8B-B14F-4D97-AF65-F5344CB8AC3E}">
        <p14:creationId xmlns:p14="http://schemas.microsoft.com/office/powerpoint/2010/main" val="849774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A6292-1AEF-B2C5-D48D-FD709F7F9ACD}"/>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1B9F7CB9-A549-371A-AD8C-192996073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E13AFF91-3437-9740-D936-7662D8FFB373}"/>
              </a:ext>
            </a:extLst>
          </p:cNvPr>
          <p:cNvSpPr/>
          <p:nvPr/>
        </p:nvSpPr>
        <p:spPr>
          <a:xfrm>
            <a:off x="752765" y="601394"/>
            <a:ext cx="10939549" cy="5514535"/>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61B85ED1-6567-83EA-F5BA-718C0248A853}"/>
              </a:ext>
            </a:extLst>
          </p:cNvPr>
          <p:cNvCxnSpPr>
            <a:cxnSpLocks/>
          </p:cNvCxnSpPr>
          <p:nvPr/>
        </p:nvCxnSpPr>
        <p:spPr>
          <a:xfrm>
            <a:off x="1557359" y="1839183"/>
            <a:ext cx="980274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194B980B-B53B-1C80-6886-60C6800D0B27}"/>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1825C541-C5AE-531C-F2C5-D04C1994CAF6}"/>
              </a:ext>
            </a:extLst>
          </p:cNvPr>
          <p:cNvSpPr txBox="1">
            <a:spLocks/>
          </p:cNvSpPr>
          <p:nvPr/>
        </p:nvSpPr>
        <p:spPr>
          <a:xfrm>
            <a:off x="4179146" y="828432"/>
            <a:ext cx="4559171" cy="104130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Ⅰ</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制作背景①</a:t>
            </a:r>
          </a:p>
        </p:txBody>
      </p:sp>
      <p:pic>
        <p:nvPicPr>
          <p:cNvPr id="8" name="図 7" descr="皿の上のオレンジ色のケーキ&#10;&#10;AI 生成コンテンツは誤りを含む可能性があります。">
            <a:extLst>
              <a:ext uri="{FF2B5EF4-FFF2-40B4-BE49-F238E27FC236}">
                <a16:creationId xmlns:a16="http://schemas.microsoft.com/office/drawing/2014/main" id="{A53AEFA1-8A52-145A-7197-97EFFDAA01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7359" y="2691088"/>
            <a:ext cx="2981882" cy="2981307"/>
          </a:xfrm>
          <a:prstGeom prst="rect">
            <a:avLst/>
          </a:prstGeom>
        </p:spPr>
      </p:pic>
      <p:sp>
        <p:nvSpPr>
          <p:cNvPr id="9" name="コンテンツ プレースホルダー 2">
            <a:extLst>
              <a:ext uri="{FF2B5EF4-FFF2-40B4-BE49-F238E27FC236}">
                <a16:creationId xmlns:a16="http://schemas.microsoft.com/office/drawing/2014/main" id="{4254D196-9195-9A36-422D-8F436616CFA3}"/>
              </a:ext>
            </a:extLst>
          </p:cNvPr>
          <p:cNvSpPr txBox="1">
            <a:spLocks/>
          </p:cNvSpPr>
          <p:nvPr/>
        </p:nvSpPr>
        <p:spPr>
          <a:xfrm>
            <a:off x="5056512" y="2653952"/>
            <a:ext cx="6303593" cy="25553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＊座学や名刺管理アプリの作成で培った知識の実践</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＊個人ではなく共同作業の経験を積む</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＊意思疎通と日程調整の経験を積む</a:t>
            </a:r>
          </a:p>
        </p:txBody>
      </p:sp>
    </p:spTree>
    <p:extLst>
      <p:ext uri="{BB962C8B-B14F-4D97-AF65-F5344CB8AC3E}">
        <p14:creationId xmlns:p14="http://schemas.microsoft.com/office/powerpoint/2010/main" val="619527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1C843-2BC8-F962-5B25-9AC2061EC7A6}"/>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F6471FB8-DB51-F895-19A7-C3495A746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064F11E7-8C2D-858E-FAC4-C708CBC4178A}"/>
              </a:ext>
            </a:extLst>
          </p:cNvPr>
          <p:cNvSpPr/>
          <p:nvPr/>
        </p:nvSpPr>
        <p:spPr>
          <a:xfrm>
            <a:off x="983436"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C27F71A0-1472-F4D4-BD47-302607750896}"/>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8905B56F-108C-3927-E478-A21BDEE62680}"/>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95923F63-D91D-5E46-440D-3ABD0EAFEC33}"/>
              </a:ext>
            </a:extLst>
          </p:cNvPr>
          <p:cNvSpPr txBox="1">
            <a:spLocks/>
          </p:cNvSpPr>
          <p:nvPr/>
        </p:nvSpPr>
        <p:spPr>
          <a:xfrm>
            <a:off x="4490264" y="898498"/>
            <a:ext cx="3589867"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Ⅰ</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製作背景②</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sp>
        <p:nvSpPr>
          <p:cNvPr id="2" name="テキスト ボックス 1">
            <a:extLst>
              <a:ext uri="{FF2B5EF4-FFF2-40B4-BE49-F238E27FC236}">
                <a16:creationId xmlns:a16="http://schemas.microsoft.com/office/drawing/2014/main" id="{924D7C1A-B45C-331F-C04F-6453E4AA691A}"/>
              </a:ext>
            </a:extLst>
          </p:cNvPr>
          <p:cNvSpPr txBox="1"/>
          <p:nvPr/>
        </p:nvSpPr>
        <p:spPr>
          <a:xfrm>
            <a:off x="2732155" y="2688851"/>
            <a:ext cx="7567448" cy="2862322"/>
          </a:xfrm>
          <a:prstGeom prst="rect">
            <a:avLst/>
          </a:prstGeom>
          <a:noFill/>
        </p:spPr>
        <p:txBody>
          <a:bodyPr wrap="square" rtlCol="0">
            <a:spAutoFit/>
          </a:bodyPr>
          <a:lstStyle/>
          <a:p>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ペルソナ</a:t>
            </a:r>
            <a:r>
              <a:rPr lang="en-US" altLang="ja-JP" b="1" dirty="0">
                <a:latin typeface="BIZ UDPゴシック" panose="020B0400000000000000" pitchFamily="50" charset="-128"/>
                <a:ea typeface="BIZ UDPゴシック" panose="020B0400000000000000" pitchFamily="50" charset="-128"/>
              </a:rPr>
              <a:t>(</a:t>
            </a:r>
            <a:r>
              <a:rPr lang="ja-JP" altLang="en-US" b="1" dirty="0">
                <a:latin typeface="BIZ UDPゴシック" panose="020B0400000000000000" pitchFamily="50" charset="-128"/>
                <a:ea typeface="BIZ UDPゴシック" panose="020B0400000000000000" pitchFamily="50" charset="-128"/>
              </a:rPr>
              <a:t>後述</a:t>
            </a:r>
            <a:r>
              <a:rPr lang="en-US" altLang="ja-JP" b="1" dirty="0">
                <a:latin typeface="BIZ UDPゴシック" panose="020B0400000000000000" pitchFamily="50" charset="-128"/>
                <a:ea typeface="BIZ UDPゴシック" panose="020B0400000000000000" pitchFamily="50" charset="-128"/>
              </a:rPr>
              <a:t>)</a:t>
            </a:r>
            <a:r>
              <a:rPr lang="ja-JP" altLang="en-US" b="1" dirty="0">
                <a:latin typeface="BIZ UDPゴシック" panose="020B0400000000000000" pitchFamily="50" charset="-128"/>
                <a:ea typeface="BIZ UDPゴシック" panose="020B0400000000000000" pitchFamily="50" charset="-128"/>
              </a:rPr>
              <a:t>の困り事：</a:t>
            </a:r>
            <a:r>
              <a:rPr kumimoji="1" lang="ja-JP" altLang="en-US" b="1" dirty="0">
                <a:solidFill>
                  <a:srgbClr val="C00000"/>
                </a:solidFill>
                <a:latin typeface="BIZ UDPゴシック" panose="020B0400000000000000" pitchFamily="50" charset="-128"/>
                <a:ea typeface="BIZ UDPゴシック" panose="020B0400000000000000" pitchFamily="50" charset="-128"/>
              </a:rPr>
              <a:t>機械音痴で事務作業が苦手、休みの少なさ</a:t>
            </a:r>
            <a:endParaRPr kumimoji="1" lang="en-US" altLang="ja-JP" b="1" dirty="0">
              <a:solidFill>
                <a:srgbClr val="C00000"/>
              </a:solidFill>
              <a:latin typeface="BIZ UDPゴシック" panose="020B0400000000000000" pitchFamily="50" charset="-128"/>
              <a:ea typeface="BIZ UDPゴシック" panose="020B0400000000000000" pitchFamily="50" charset="-128"/>
            </a:endParaRPr>
          </a:p>
          <a:p>
            <a:endParaRPr lang="en-US" altLang="ja-JP" b="1" dirty="0">
              <a:latin typeface="BIZ UDPゴシック" panose="020B0400000000000000" pitchFamily="50" charset="-128"/>
              <a:ea typeface="BIZ UDPゴシック" panose="020B0400000000000000" pitchFamily="50" charset="-128"/>
            </a:endParaRPr>
          </a:p>
          <a:p>
            <a:r>
              <a:rPr lang="ja-JP" altLang="en-US" b="1" dirty="0">
                <a:solidFill>
                  <a:schemeClr val="accent2"/>
                </a:solidFill>
                <a:latin typeface="BIZ UDPゴシック" panose="020B0400000000000000" pitchFamily="50" charset="-128"/>
                <a:ea typeface="BIZ UDPゴシック" panose="020B0400000000000000" pitchFamily="50" charset="-128"/>
              </a:rPr>
              <a:t>従来</a:t>
            </a:r>
            <a:r>
              <a:rPr lang="ja-JP" altLang="en-US" b="1" dirty="0">
                <a:latin typeface="BIZ UDPゴシック" panose="020B0400000000000000" pitchFamily="50" charset="-128"/>
                <a:ea typeface="BIZ UDPゴシック" panose="020B0400000000000000" pitchFamily="50" charset="-128"/>
              </a:rPr>
              <a:t>：</a:t>
            </a:r>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・店長が、個別でシフト希望を募るアナログ調整。</a:t>
            </a:r>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→カレンダーやマニュアルを別途用意しなければいけなかった</a:t>
            </a:r>
            <a:endParaRPr lang="en-US" altLang="ja-JP" b="1" dirty="0">
              <a:latin typeface="BIZ UDPゴシック" panose="020B0400000000000000" pitchFamily="50" charset="-128"/>
              <a:ea typeface="BIZ UDPゴシック" panose="020B0400000000000000" pitchFamily="50" charset="-128"/>
            </a:endParaRPr>
          </a:p>
          <a:p>
            <a:endParaRPr lang="en-US" altLang="ja-JP" b="1" dirty="0">
              <a:latin typeface="BIZ UDPゴシック" panose="020B0400000000000000" pitchFamily="50" charset="-128"/>
              <a:ea typeface="BIZ UDPゴシック" panose="020B0400000000000000" pitchFamily="50" charset="-128"/>
            </a:endParaRPr>
          </a:p>
          <a:p>
            <a:r>
              <a:rPr lang="ja-JP" altLang="en-US" b="1" dirty="0">
                <a:solidFill>
                  <a:schemeClr val="accent2"/>
                </a:solidFill>
                <a:latin typeface="BIZ UDPゴシック" panose="020B0400000000000000" pitchFamily="50" charset="-128"/>
                <a:ea typeface="BIZ UDPゴシック" panose="020B0400000000000000" pitchFamily="50" charset="-128"/>
              </a:rPr>
              <a:t>今後</a:t>
            </a:r>
            <a:r>
              <a:rPr lang="ja-JP" altLang="en-US" b="1" dirty="0">
                <a:latin typeface="BIZ UDPゴシック" panose="020B0400000000000000" pitchFamily="50" charset="-128"/>
                <a:ea typeface="BIZ UDPゴシック" panose="020B0400000000000000" pitchFamily="50" charset="-128"/>
              </a:rPr>
              <a:t>：</a:t>
            </a:r>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・店長がシフト調整しなくて良い</a:t>
            </a:r>
            <a:endParaRPr lang="en-US" altLang="ja-JP" b="1" dirty="0">
              <a:latin typeface="BIZ UDPゴシック" panose="020B0400000000000000" pitchFamily="50" charset="-128"/>
              <a:ea typeface="BIZ UDPゴシック" panose="020B0400000000000000" pitchFamily="50" charset="-128"/>
            </a:endParaRPr>
          </a:p>
          <a:p>
            <a:r>
              <a:rPr lang="ja-JP" altLang="en-US" b="1" dirty="0">
                <a:latin typeface="BIZ UDPゴシック" panose="020B0400000000000000" pitchFamily="50" charset="-128"/>
                <a:ea typeface="BIZ UDPゴシック" panose="020B0400000000000000" pitchFamily="50" charset="-128"/>
              </a:rPr>
              <a:t>→カレンダーやマニュアルは一括で管理できる</a:t>
            </a:r>
            <a:endParaRPr kumimoji="1" lang="en-US" altLang="ja-JP" b="1" dirty="0">
              <a:latin typeface="BIZ UDPゴシック" panose="020B0400000000000000" pitchFamily="50" charset="-128"/>
              <a:ea typeface="BIZ UDPゴシック" panose="020B0400000000000000" pitchFamily="50" charset="-128"/>
            </a:endParaRPr>
          </a:p>
        </p:txBody>
      </p:sp>
      <p:sp>
        <p:nvSpPr>
          <p:cNvPr id="4" name="四角形: 角を丸くする 3">
            <a:extLst>
              <a:ext uri="{FF2B5EF4-FFF2-40B4-BE49-F238E27FC236}">
                <a16:creationId xmlns:a16="http://schemas.microsoft.com/office/drawing/2014/main" id="{B2BB7F9E-83F7-591D-D2DB-FF5608B332DF}"/>
              </a:ext>
            </a:extLst>
          </p:cNvPr>
          <p:cNvSpPr/>
          <p:nvPr/>
        </p:nvSpPr>
        <p:spPr>
          <a:xfrm>
            <a:off x="4055555" y="2153898"/>
            <a:ext cx="4920647" cy="474129"/>
          </a:xfrm>
          <a:prstGeom prst="roundRect">
            <a:avLst/>
          </a:prstGeom>
          <a:solidFill>
            <a:schemeClr val="accent2">
              <a:lumMod val="40000"/>
              <a:lumOff val="60000"/>
            </a:schemeClr>
          </a:solidFill>
          <a:ln>
            <a:solidFill>
              <a:schemeClr val="accent2">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u="sng" dirty="0">
                <a:solidFill>
                  <a:schemeClr val="bg2">
                    <a:lumMod val="25000"/>
                  </a:schemeClr>
                </a:solidFill>
                <a:latin typeface="BIZ UDPゴシック" panose="020B0400000000000000" pitchFamily="50" charset="-128"/>
                <a:ea typeface="BIZ UDPゴシック" panose="020B0400000000000000" pitchFamily="50" charset="-128"/>
              </a:rPr>
              <a:t>＊個人経営者向けの業務効率化アプリ＊</a:t>
            </a:r>
            <a:endParaRPr lang="en-US" altLang="ja-JP" sz="2000" b="1" u="sng" dirty="0">
              <a:solidFill>
                <a:schemeClr val="bg2">
                  <a:lumMod val="2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82619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CA423-3FA8-3E37-1A28-40749D5189C7}"/>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7885D5B9-2ABA-355B-CC55-B78B34E8C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A9518143-48E1-C02B-0B4D-77816F816DBF}"/>
              </a:ext>
            </a:extLst>
          </p:cNvPr>
          <p:cNvSpPr/>
          <p:nvPr/>
        </p:nvSpPr>
        <p:spPr>
          <a:xfrm>
            <a:off x="915704"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2C2FEEE2-07D0-3C31-8951-7705C4C9792B}"/>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4F2DC26C-D48E-E981-7225-F363DA749E44}"/>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D56D992D-6B49-08C3-1667-F35977112411}"/>
              </a:ext>
            </a:extLst>
          </p:cNvPr>
          <p:cNvSpPr txBox="1">
            <a:spLocks/>
          </p:cNvSpPr>
          <p:nvPr/>
        </p:nvSpPr>
        <p:spPr>
          <a:xfrm>
            <a:off x="5171142" y="981929"/>
            <a:ext cx="2990725" cy="1009651"/>
          </a:xfrm>
          <a:prstGeom prst="rect">
            <a:avLst/>
          </a:prstGeom>
          <a:effectLst/>
        </p:spPr>
        <p:txBody>
          <a:bodyPr vert="horz" lIns="91440" tIns="45720" rIns="91440" bIns="45720" rtlCol="0" anchor="ctr">
            <a:normAutofit fontScale="92500"/>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アプリの概要</a:t>
            </a:r>
          </a:p>
        </p:txBody>
      </p:sp>
      <p:sp>
        <p:nvSpPr>
          <p:cNvPr id="4" name="コンテンツ プレースホルダー 2">
            <a:extLst>
              <a:ext uri="{FF2B5EF4-FFF2-40B4-BE49-F238E27FC236}">
                <a16:creationId xmlns:a16="http://schemas.microsoft.com/office/drawing/2014/main" id="{6A05D73D-0ED6-E36A-39E6-4D4E31C394EF}"/>
              </a:ext>
            </a:extLst>
          </p:cNvPr>
          <p:cNvSpPr txBox="1">
            <a:spLocks/>
          </p:cNvSpPr>
          <p:nvPr/>
        </p:nvSpPr>
        <p:spPr>
          <a:xfrm>
            <a:off x="2286047" y="2394509"/>
            <a:ext cx="7532253" cy="25553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アプリの説明</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スクショ</a:t>
            </a:r>
            <a:r>
              <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3</a:t>
            </a:r>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枚ほど</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ログイン　→　カレンダー　（</a:t>
            </a:r>
            <a:r>
              <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1</a:t>
            </a:r>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枚目スライド）</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　店長の画面　</a:t>
            </a:r>
            <a:r>
              <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or </a:t>
            </a:r>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店員の画面（</a:t>
            </a:r>
            <a:r>
              <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2</a:t>
            </a:r>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枚目スライド）</a:t>
            </a:r>
          </a:p>
        </p:txBody>
      </p:sp>
    </p:spTree>
    <p:extLst>
      <p:ext uri="{BB962C8B-B14F-4D97-AF65-F5344CB8AC3E}">
        <p14:creationId xmlns:p14="http://schemas.microsoft.com/office/powerpoint/2010/main" val="707956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B5CF7-662C-9B44-8B36-C13B632D8F29}"/>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F53DEF4D-B0C0-8F8F-D8BF-1BC5835FB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3E9C8235-47AD-6AD3-8471-5508E0984EE7}"/>
              </a:ext>
            </a:extLst>
          </p:cNvPr>
          <p:cNvSpPr/>
          <p:nvPr/>
        </p:nvSpPr>
        <p:spPr>
          <a:xfrm>
            <a:off x="915704"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7A038FA2-5DAA-BB74-2F3F-1050942D7CF1}"/>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2EA0EFFC-C01D-E526-6A2F-139076A02A85}"/>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C51EAE87-362B-0B0F-1D08-CD8F54E2B38A}"/>
              </a:ext>
            </a:extLst>
          </p:cNvPr>
          <p:cNvSpPr txBox="1">
            <a:spLocks/>
          </p:cNvSpPr>
          <p:nvPr/>
        </p:nvSpPr>
        <p:spPr>
          <a:xfrm>
            <a:off x="5171142" y="981929"/>
            <a:ext cx="2990725" cy="1009651"/>
          </a:xfrm>
          <a:prstGeom prst="rect">
            <a:avLst/>
          </a:prstGeom>
          <a:effectLst/>
        </p:spPr>
        <p:txBody>
          <a:bodyPr vert="horz" lIns="91440" tIns="45720" rIns="91440" bIns="45720" rtlCol="0" anchor="ctr">
            <a:normAutofit fontScale="92500"/>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アプリの概要</a:t>
            </a:r>
          </a:p>
        </p:txBody>
      </p:sp>
      <p:sp>
        <p:nvSpPr>
          <p:cNvPr id="4" name="コンテンツ プレースホルダー 2">
            <a:extLst>
              <a:ext uri="{FF2B5EF4-FFF2-40B4-BE49-F238E27FC236}">
                <a16:creationId xmlns:a16="http://schemas.microsoft.com/office/drawing/2014/main" id="{017E90F0-E6F6-48AB-0F50-FAF105B77458}"/>
              </a:ext>
            </a:extLst>
          </p:cNvPr>
          <p:cNvSpPr txBox="1">
            <a:spLocks/>
          </p:cNvSpPr>
          <p:nvPr/>
        </p:nvSpPr>
        <p:spPr>
          <a:xfrm>
            <a:off x="2286047" y="2394509"/>
            <a:ext cx="7532253" cy="25553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アプリの説明</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スクショ</a:t>
            </a:r>
            <a:r>
              <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3</a:t>
            </a:r>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枚ほど</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ログイン　→　カレンダー　→　店長の画面　</a:t>
            </a:r>
            <a:r>
              <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or </a:t>
            </a:r>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店員の画面</a:t>
            </a:r>
          </a:p>
        </p:txBody>
      </p:sp>
    </p:spTree>
    <p:extLst>
      <p:ext uri="{BB962C8B-B14F-4D97-AF65-F5344CB8AC3E}">
        <p14:creationId xmlns:p14="http://schemas.microsoft.com/office/powerpoint/2010/main" val="413242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B241A-4900-A49A-5EEE-3B5EB7519364}"/>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B7CCE835-9EDC-09B8-23D9-5BF34F502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418427BD-6C0A-1418-28BD-49BE4ADEC926}"/>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29693F3C-563E-3275-7E5F-EB6D05B0337D}"/>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F657E0AC-1A9D-4016-5235-9C82BD46D37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37CC829E-B35F-76FD-6365-A35A21432934}"/>
              </a:ext>
            </a:extLst>
          </p:cNvPr>
          <p:cNvSpPr txBox="1">
            <a:spLocks/>
          </p:cNvSpPr>
          <p:nvPr/>
        </p:nvSpPr>
        <p:spPr>
          <a:xfrm>
            <a:off x="5171142" y="981929"/>
            <a:ext cx="2355273"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コピペ</a:t>
            </a:r>
          </a:p>
        </p:txBody>
      </p:sp>
      <p:sp>
        <p:nvSpPr>
          <p:cNvPr id="2" name="コンテンツ プレースホルダー 2">
            <a:extLst>
              <a:ext uri="{FF2B5EF4-FFF2-40B4-BE49-F238E27FC236}">
                <a16:creationId xmlns:a16="http://schemas.microsoft.com/office/drawing/2014/main" id="{D7DDDA8D-8324-A0F9-33F7-045D356564C8}"/>
              </a:ext>
            </a:extLst>
          </p:cNvPr>
          <p:cNvSpPr txBox="1">
            <a:spLocks/>
          </p:cNvSpPr>
          <p:nvPr/>
        </p:nvSpPr>
        <p:spPr>
          <a:xfrm>
            <a:off x="3196981" y="2536138"/>
            <a:ext cx="6303593" cy="25553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事務作業が苦手</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シフトの管理が大変</a:t>
            </a:r>
          </a:p>
        </p:txBody>
      </p:sp>
    </p:spTree>
    <p:extLst>
      <p:ext uri="{BB962C8B-B14F-4D97-AF65-F5344CB8AC3E}">
        <p14:creationId xmlns:p14="http://schemas.microsoft.com/office/powerpoint/2010/main" val="590538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36B15-46E8-FD66-6EA0-60D6DE46B36B}"/>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5C4AFD54-D0B6-4B25-8E4A-751646AE2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D65A6634-C241-3C03-A54E-D082B524FD4A}"/>
              </a:ext>
            </a:extLst>
          </p:cNvPr>
          <p:cNvSpPr/>
          <p:nvPr/>
        </p:nvSpPr>
        <p:spPr>
          <a:xfrm>
            <a:off x="855461" y="410229"/>
            <a:ext cx="10939549" cy="6131248"/>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cxnSp>
        <p:nvCxnSpPr>
          <p:cNvPr id="15" name="直線コネクタ 14">
            <a:extLst>
              <a:ext uri="{FF2B5EF4-FFF2-40B4-BE49-F238E27FC236}">
                <a16:creationId xmlns:a16="http://schemas.microsoft.com/office/drawing/2014/main" id="{353FE776-E4E1-37BD-9E1A-0381DA37307B}"/>
              </a:ext>
            </a:extLst>
          </p:cNvPr>
          <p:cNvCxnSpPr>
            <a:cxnSpLocks/>
          </p:cNvCxnSpPr>
          <p:nvPr/>
        </p:nvCxnSpPr>
        <p:spPr>
          <a:xfrm>
            <a:off x="1503484" y="1468628"/>
            <a:ext cx="9785839"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04E79161-9B80-A3E5-7BC6-0BCCA63E619A}"/>
              </a:ext>
            </a:extLst>
          </p:cNvPr>
          <p:cNvSpPr txBox="1">
            <a:spLocks/>
          </p:cNvSpPr>
          <p:nvPr/>
        </p:nvSpPr>
        <p:spPr>
          <a:xfrm>
            <a:off x="9864609" y="6066384"/>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2" name="タイトル 1">
            <a:extLst>
              <a:ext uri="{FF2B5EF4-FFF2-40B4-BE49-F238E27FC236}">
                <a16:creationId xmlns:a16="http://schemas.microsoft.com/office/drawing/2014/main" id="{68829276-420B-20B8-840C-C75EF5C220FB}"/>
              </a:ext>
            </a:extLst>
          </p:cNvPr>
          <p:cNvSpPr txBox="1">
            <a:spLocks/>
          </p:cNvSpPr>
          <p:nvPr/>
        </p:nvSpPr>
        <p:spPr>
          <a:xfrm>
            <a:off x="4468401" y="529316"/>
            <a:ext cx="3592945"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Ⅱ</a:t>
            </a:r>
            <a:r>
              <a:rPr lang="ja-JP" altLang="en-US" sz="36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制作過程</a:t>
            </a:r>
          </a:p>
        </p:txBody>
      </p:sp>
      <p:pic>
        <p:nvPicPr>
          <p:cNvPr id="13" name="図 12" descr="メガネを掛けた男性&#10;&#10;AI 生成コンテンツは誤りを含む可能性があります。">
            <a:extLst>
              <a:ext uri="{FF2B5EF4-FFF2-40B4-BE49-F238E27FC236}">
                <a16:creationId xmlns:a16="http://schemas.microsoft.com/office/drawing/2014/main" id="{D1C01C99-4241-5AC6-DA3B-D9A37AA52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1373" y="1696915"/>
            <a:ext cx="3312942" cy="4141177"/>
          </a:xfrm>
          <a:prstGeom prst="rect">
            <a:avLst/>
          </a:prstGeom>
        </p:spPr>
      </p:pic>
      <p:pic>
        <p:nvPicPr>
          <p:cNvPr id="8" name="図 7" descr="図形&#10;&#10;AI 生成コンテンツは誤りを含む可能性があります。">
            <a:extLst>
              <a:ext uri="{FF2B5EF4-FFF2-40B4-BE49-F238E27FC236}">
                <a16:creationId xmlns:a16="http://schemas.microsoft.com/office/drawing/2014/main" id="{78DC8195-41F0-9767-5AF9-CB2C528F0E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0330" y="1331314"/>
            <a:ext cx="6643688" cy="5210163"/>
          </a:xfrm>
          <a:prstGeom prst="rect">
            <a:avLst/>
          </a:prstGeom>
        </p:spPr>
      </p:pic>
      <p:sp>
        <p:nvSpPr>
          <p:cNvPr id="7" name="コンテンツ プレースホルダー 2">
            <a:extLst>
              <a:ext uri="{FF2B5EF4-FFF2-40B4-BE49-F238E27FC236}">
                <a16:creationId xmlns:a16="http://schemas.microsoft.com/office/drawing/2014/main" id="{713F4F8B-0F0B-044C-4C47-A5189BDCF9A7}"/>
              </a:ext>
            </a:extLst>
          </p:cNvPr>
          <p:cNvSpPr txBox="1">
            <a:spLocks/>
          </p:cNvSpPr>
          <p:nvPr/>
        </p:nvSpPr>
        <p:spPr>
          <a:xfrm>
            <a:off x="2118461" y="2197282"/>
            <a:ext cx="2614197" cy="1223715"/>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rPr>
              <a:t>＊要件定義</a:t>
            </a:r>
            <a:endParaRPr kumimoji="1" lang="en-US" altLang="ja-JP"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endParaRPr>
          </a:p>
          <a:p>
            <a:pPr marL="457200" marR="0" lvl="1"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rPr>
              <a:t>・案出し　　</a:t>
            </a:r>
            <a:endParaRPr kumimoji="1" lang="en-US" altLang="ja-JP"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endParaRPr>
          </a:p>
          <a:p>
            <a:pPr marL="457200" marR="0" lvl="1"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rPr>
              <a:t>・ペルソナ作成</a:t>
            </a:r>
            <a:endParaRPr kumimoji="1" lang="en-US" altLang="ja-JP"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ja-JP" altLang="en-US" sz="2400" b="1" i="0" u="none" strike="noStrike" kern="1200" cap="none" spc="0" normalizeH="0" baseline="0" noProof="0" dirty="0">
              <a:ln>
                <a:noFill/>
              </a:ln>
              <a:solidFill>
                <a:srgbClr val="212121">
                  <a:lumMod val="10000"/>
                  <a:lumOff val="90000"/>
                </a:srgbClr>
              </a:solidFill>
              <a:effectLst/>
              <a:uLnTx/>
              <a:uFillTx/>
              <a:latin typeface="Garamond" panose="02020404030301010803"/>
              <a:ea typeface="ＭＳ Ｐ明朝" panose="02020600040205080304" pitchFamily="18" charset="-128"/>
              <a:cs typeface="+mn-cs"/>
            </a:endParaRPr>
          </a:p>
        </p:txBody>
      </p:sp>
      <p:sp>
        <p:nvSpPr>
          <p:cNvPr id="9" name="コンテンツ プレースホルダー 2">
            <a:extLst>
              <a:ext uri="{FF2B5EF4-FFF2-40B4-BE49-F238E27FC236}">
                <a16:creationId xmlns:a16="http://schemas.microsoft.com/office/drawing/2014/main" id="{43C89551-3549-8A39-80C7-1E1A8A86688A}"/>
              </a:ext>
            </a:extLst>
          </p:cNvPr>
          <p:cNvSpPr txBox="1">
            <a:spLocks/>
          </p:cNvSpPr>
          <p:nvPr/>
        </p:nvSpPr>
        <p:spPr>
          <a:xfrm>
            <a:off x="2118461" y="3602999"/>
            <a:ext cx="4341091" cy="944784"/>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＊外部設計</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a:p>
            <a:pPr marL="457200" lvl="1"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・各個人の画面イメージの可視化</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a:p>
            <a:pPr marL="457200" lvl="1"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・認識の擦り合わせ</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p:txBody>
      </p:sp>
      <p:sp>
        <p:nvSpPr>
          <p:cNvPr id="10" name="コンテンツ プレースホルダー 2">
            <a:extLst>
              <a:ext uri="{FF2B5EF4-FFF2-40B4-BE49-F238E27FC236}">
                <a16:creationId xmlns:a16="http://schemas.microsoft.com/office/drawing/2014/main" id="{A689221E-FBE2-8406-B94D-A372FBEAC0B8}"/>
              </a:ext>
            </a:extLst>
          </p:cNvPr>
          <p:cNvSpPr txBox="1">
            <a:spLocks/>
          </p:cNvSpPr>
          <p:nvPr/>
        </p:nvSpPr>
        <p:spPr>
          <a:xfrm>
            <a:off x="4629839" y="2148811"/>
            <a:ext cx="2517402" cy="897109"/>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＊内部設計</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a:p>
            <a:pPr marL="457200" lvl="1"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・担当者決め</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60093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E0A57-DFF5-F693-083A-90783C293989}"/>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A73452BB-923F-FF1E-2C72-BF808C894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76409150-9B50-63E0-C3B1-D3FD3C251DA5}"/>
              </a:ext>
            </a:extLst>
          </p:cNvPr>
          <p:cNvSpPr/>
          <p:nvPr/>
        </p:nvSpPr>
        <p:spPr>
          <a:xfrm>
            <a:off x="895855" y="451333"/>
            <a:ext cx="10939549" cy="5514535"/>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84D5DFAF-321D-F8CF-8140-5DDD5AAE5312}"/>
              </a:ext>
            </a:extLst>
          </p:cNvPr>
          <p:cNvCxnSpPr>
            <a:cxnSpLocks/>
          </p:cNvCxnSpPr>
          <p:nvPr/>
        </p:nvCxnSpPr>
        <p:spPr>
          <a:xfrm>
            <a:off x="1960685" y="1691944"/>
            <a:ext cx="8999521"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18897AA5-CC0F-CB65-1AEF-FF2F207C4D3F}"/>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4" name="タイトル 1">
            <a:extLst>
              <a:ext uri="{FF2B5EF4-FFF2-40B4-BE49-F238E27FC236}">
                <a16:creationId xmlns:a16="http://schemas.microsoft.com/office/drawing/2014/main" id="{1FB53CAC-11AB-4FD4-524E-0FEE404A8A04}"/>
              </a:ext>
            </a:extLst>
          </p:cNvPr>
          <p:cNvSpPr txBox="1">
            <a:spLocks/>
          </p:cNvSpPr>
          <p:nvPr/>
        </p:nvSpPr>
        <p:spPr>
          <a:xfrm>
            <a:off x="4084602" y="682293"/>
            <a:ext cx="4304145"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Ⅲ</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工夫した点</a:t>
            </a:r>
          </a:p>
        </p:txBody>
      </p:sp>
      <p:sp>
        <p:nvSpPr>
          <p:cNvPr id="5" name="コンテンツ プレースホルダー 2">
            <a:extLst>
              <a:ext uri="{FF2B5EF4-FFF2-40B4-BE49-F238E27FC236}">
                <a16:creationId xmlns:a16="http://schemas.microsoft.com/office/drawing/2014/main" id="{F57963DB-6890-658D-4A89-C67FB57585B2}"/>
              </a:ext>
            </a:extLst>
          </p:cNvPr>
          <p:cNvSpPr txBox="1">
            <a:spLocks/>
          </p:cNvSpPr>
          <p:nvPr/>
        </p:nvSpPr>
        <p:spPr>
          <a:xfrm>
            <a:off x="2623356" y="2932555"/>
            <a:ext cx="4797757" cy="165505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＊キーボード操作を最低限に</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＊シンプルで直感的なデザイン</a:t>
            </a:r>
          </a:p>
        </p:txBody>
      </p:sp>
      <p:pic>
        <p:nvPicPr>
          <p:cNvPr id="6" name="図 5" descr="皿の上の食べ物&#10;&#10;AI 生成コンテンツは誤りを含む可能性があります。">
            <a:extLst>
              <a:ext uri="{FF2B5EF4-FFF2-40B4-BE49-F238E27FC236}">
                <a16:creationId xmlns:a16="http://schemas.microsoft.com/office/drawing/2014/main" id="{8AD812C0-9BAC-84B8-0D97-771BD8AC9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9041" y="2937421"/>
            <a:ext cx="3000838" cy="2247323"/>
          </a:xfrm>
          <a:prstGeom prst="rect">
            <a:avLst/>
          </a:prstGeom>
        </p:spPr>
      </p:pic>
    </p:spTree>
    <p:extLst>
      <p:ext uri="{BB962C8B-B14F-4D97-AF65-F5344CB8AC3E}">
        <p14:creationId xmlns:p14="http://schemas.microsoft.com/office/powerpoint/2010/main" val="18357060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612</TotalTime>
  <Words>1357</Words>
  <Application>Microsoft Office PowerPoint</Application>
  <PresentationFormat>ワイド画面</PresentationFormat>
  <Paragraphs>294</Paragraphs>
  <Slides>22</Slides>
  <Notes>13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BIZ UDPゴシック</vt:lpstr>
      <vt:lpstr>游ゴシック</vt:lpstr>
      <vt:lpstr>游ゴシック Light</vt:lpstr>
      <vt:lpstr>Arial</vt:lpstr>
      <vt:lpstr>Courier New</vt:lpstr>
      <vt:lpstr>Garamond</vt:lpstr>
      <vt:lpstr>Office テーマ</vt:lpstr>
      <vt:lpstr>成果発表会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川崎春菜</dc:creator>
  <cp:lastModifiedBy>川崎春菜</cp:lastModifiedBy>
  <cp:revision>35</cp:revision>
  <dcterms:created xsi:type="dcterms:W3CDTF">2025-06-24T11:25:17Z</dcterms:created>
  <dcterms:modified xsi:type="dcterms:W3CDTF">2025-06-26T03:35:53Z</dcterms:modified>
</cp:coreProperties>
</file>