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719" r:id="rId2"/>
    <p:sldId id="724" r:id="rId3"/>
    <p:sldId id="262" r:id="rId4"/>
    <p:sldId id="720" r:id="rId5"/>
    <p:sldId id="721" r:id="rId6"/>
    <p:sldId id="722" r:id="rId7"/>
    <p:sldId id="723" r:id="rId8"/>
    <p:sldId id="725" r:id="rId9"/>
    <p:sldId id="729" r:id="rId10"/>
    <p:sldId id="726" r:id="rId11"/>
    <p:sldId id="730" r:id="rId12"/>
    <p:sldId id="731" r:id="rId13"/>
    <p:sldId id="727" r:id="rId14"/>
    <p:sldId id="728" r:id="rId15"/>
    <p:sldId id="733" r:id="rId16"/>
    <p:sldId id="732" r:id="rId17"/>
    <p:sldId id="735" r:id="rId18"/>
    <p:sldId id="736" r:id="rId19"/>
    <p:sldId id="739" r:id="rId20"/>
    <p:sldId id="737" r:id="rId21"/>
    <p:sldId id="734" r:id="rId22"/>
    <p:sldId id="738" r:id="rId23"/>
    <p:sldId id="741" r:id="rId24"/>
    <p:sldId id="742" r:id="rId25"/>
    <p:sldId id="746" r:id="rId26"/>
    <p:sldId id="747" r:id="rId27"/>
    <p:sldId id="748" r:id="rId28"/>
    <p:sldId id="749" r:id="rId29"/>
    <p:sldId id="750" r:id="rId30"/>
    <p:sldId id="740" r:id="rId31"/>
    <p:sldId id="743" r:id="rId32"/>
    <p:sldId id="744" r:id="rId33"/>
    <p:sldId id="751" r:id="rId34"/>
    <p:sldId id="752" r:id="rId35"/>
    <p:sldId id="745" r:id="rId36"/>
    <p:sldId id="753" r:id="rId37"/>
    <p:sldId id="755" r:id="rId38"/>
    <p:sldId id="756" r:id="rId39"/>
    <p:sldId id="757" r:id="rId40"/>
    <p:sldId id="754" r:id="rId41"/>
    <p:sldId id="758" r:id="rId42"/>
    <p:sldId id="802" r:id="rId43"/>
    <p:sldId id="759" r:id="rId44"/>
    <p:sldId id="760" r:id="rId45"/>
    <p:sldId id="761" r:id="rId46"/>
    <p:sldId id="762" r:id="rId47"/>
    <p:sldId id="767" r:id="rId48"/>
    <p:sldId id="770" r:id="rId49"/>
    <p:sldId id="764" r:id="rId50"/>
    <p:sldId id="768" r:id="rId51"/>
    <p:sldId id="769" r:id="rId52"/>
    <p:sldId id="765" r:id="rId53"/>
    <p:sldId id="766" r:id="rId54"/>
    <p:sldId id="771" r:id="rId55"/>
    <p:sldId id="772" r:id="rId56"/>
    <p:sldId id="773" r:id="rId57"/>
    <p:sldId id="774" r:id="rId58"/>
    <p:sldId id="775" r:id="rId59"/>
    <p:sldId id="776" r:id="rId60"/>
    <p:sldId id="777" r:id="rId61"/>
    <p:sldId id="778" r:id="rId62"/>
    <p:sldId id="763" r:id="rId63"/>
    <p:sldId id="779" r:id="rId64"/>
    <p:sldId id="780" r:id="rId65"/>
    <p:sldId id="782" r:id="rId66"/>
    <p:sldId id="783" r:id="rId67"/>
    <p:sldId id="784" r:id="rId68"/>
    <p:sldId id="781" r:id="rId69"/>
    <p:sldId id="785" r:id="rId70"/>
    <p:sldId id="786" r:id="rId71"/>
    <p:sldId id="788" r:id="rId72"/>
    <p:sldId id="789" r:id="rId73"/>
    <p:sldId id="790" r:id="rId74"/>
    <p:sldId id="794" r:id="rId75"/>
    <p:sldId id="787" r:id="rId76"/>
    <p:sldId id="791" r:id="rId77"/>
    <p:sldId id="792" r:id="rId78"/>
    <p:sldId id="795" r:id="rId79"/>
    <p:sldId id="796" r:id="rId80"/>
    <p:sldId id="797" r:id="rId81"/>
    <p:sldId id="798" r:id="rId82"/>
    <p:sldId id="799" r:id="rId83"/>
    <p:sldId id="801" r:id="rId84"/>
    <p:sldId id="793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010"/>
    <a:srgbClr val="664E9C"/>
    <a:srgbClr val="39BCB8"/>
    <a:srgbClr val="39BBB6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7" autoAdjust="0"/>
    <p:restoredTop sz="94660"/>
  </p:normalViewPr>
  <p:slideViewPr>
    <p:cSldViewPr snapToGrid="0">
      <p:cViewPr>
        <p:scale>
          <a:sx n="90" d="100"/>
          <a:sy n="90" d="100"/>
        </p:scale>
        <p:origin x="-894" y="-60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확장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포워드 기능 사용하기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여러 가지 포워드 방법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8.2.3 refresh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4" y="1790498"/>
            <a:ext cx="7116417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>
                <a:latin typeface="+mj-ea"/>
                <a:ea typeface="+mj-ea"/>
              </a:rPr>
              <a:t>refresh</a:t>
            </a:r>
            <a:r>
              <a:rPr lang="ko-KR" altLang="en-US" sz="1200">
                <a:latin typeface="+mj-ea"/>
                <a:ea typeface="+mj-ea"/>
              </a:rPr>
              <a:t>를 이용한 포워딩 역시 </a:t>
            </a:r>
            <a:r>
              <a:rPr lang="en-US" altLang="ko-KR" sz="1200">
                <a:latin typeface="+mj-ea"/>
                <a:ea typeface="+mj-ea"/>
              </a:rPr>
              <a:t>redirect</a:t>
            </a:r>
            <a:r>
              <a:rPr lang="ko-KR" altLang="en-US" sz="1200">
                <a:latin typeface="+mj-ea"/>
                <a:ea typeface="+mj-ea"/>
              </a:rPr>
              <a:t>처럼 웹 브라우저를 거쳐서 요청을 </a:t>
            </a:r>
            <a:r>
              <a:rPr lang="ko-KR" altLang="en-US" sz="1200" smtClean="0">
                <a:latin typeface="+mj-ea"/>
                <a:ea typeface="+mj-ea"/>
              </a:rPr>
              <a:t>수행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287" y="5625546"/>
            <a:ext cx="726550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클라이언트의 </a:t>
            </a:r>
            <a:r>
              <a:rPr lang="ko-KR" altLang="en-US" sz="1200">
                <a:latin typeface="+mj-ea"/>
                <a:ea typeface="+mj-ea"/>
              </a:rPr>
              <a:t>웹 브라우저에서 첫 번째 서블릿에 </a:t>
            </a:r>
            <a:r>
              <a:rPr lang="ko-KR" altLang="en-US" sz="1200" smtClean="0">
                <a:latin typeface="+mj-ea"/>
                <a:ea typeface="+mj-ea"/>
              </a:rPr>
              <a:t>요청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첫 </a:t>
            </a:r>
            <a:r>
              <a:rPr lang="ko-KR" altLang="en-US" sz="1200">
                <a:latin typeface="+mj-ea"/>
                <a:ea typeface="+mj-ea"/>
              </a:rPr>
              <a:t>번째 서블릿은 </a:t>
            </a:r>
            <a:r>
              <a:rPr lang="en-US" altLang="ko-KR" sz="1200">
                <a:latin typeface="+mj-ea"/>
                <a:ea typeface="+mj-ea"/>
              </a:rPr>
              <a:t>addHeader() </a:t>
            </a:r>
            <a:r>
              <a:rPr lang="ko-KR" altLang="en-US" sz="1200">
                <a:latin typeface="+mj-ea"/>
                <a:ea typeface="+mj-ea"/>
              </a:rPr>
              <a:t>메서드를 이용해 두 번째 서블릿을 웹 브라우저를 통해서 </a:t>
            </a:r>
            <a:r>
              <a:rPr lang="ko-KR" altLang="en-US" sz="1200" smtClean="0">
                <a:latin typeface="+mj-ea"/>
                <a:ea typeface="+mj-ea"/>
              </a:rPr>
              <a:t>요청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웹 </a:t>
            </a:r>
            <a:r>
              <a:rPr lang="ko-KR" altLang="en-US" sz="1200">
                <a:latin typeface="+mj-ea"/>
                <a:ea typeface="+mj-ea"/>
              </a:rPr>
              <a:t>브라우저는 </a:t>
            </a:r>
            <a:r>
              <a:rPr lang="en-US" altLang="ko-KR" sz="1200">
                <a:latin typeface="+mj-ea"/>
                <a:ea typeface="+mj-ea"/>
              </a:rPr>
              <a:t>addHeader() </a:t>
            </a:r>
            <a:r>
              <a:rPr lang="ko-KR" altLang="en-US" sz="1200">
                <a:latin typeface="+mj-ea"/>
                <a:ea typeface="+mj-ea"/>
              </a:rPr>
              <a:t>메서드가 지정한 두 번째 서블릿을 다시 </a:t>
            </a:r>
            <a:r>
              <a:rPr lang="ko-KR" altLang="en-US" sz="1200" smtClean="0">
                <a:latin typeface="+mj-ea"/>
                <a:ea typeface="+mj-ea"/>
              </a:rPr>
              <a:t>요청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6" y="2067497"/>
            <a:ext cx="6740525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953" y="3385400"/>
            <a:ext cx="199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클라이언트</a:t>
            </a:r>
            <a:endParaRPr lang="ko-KR" altLang="en-US" sz="1000" b="1"/>
          </a:p>
        </p:txBody>
      </p:sp>
      <p:sp>
        <p:nvSpPr>
          <p:cNvPr id="10" name="TextBox 9"/>
          <p:cNvSpPr txBox="1"/>
          <p:nvPr/>
        </p:nvSpPr>
        <p:spPr>
          <a:xfrm>
            <a:off x="3705519" y="4955783"/>
            <a:ext cx="199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톰캣 컨테이너</a:t>
            </a:r>
            <a:endParaRPr lang="ko-KR" altLang="en-US" sz="1000" b="1"/>
          </a:p>
        </p:txBody>
      </p:sp>
      <p:sp>
        <p:nvSpPr>
          <p:cNvPr id="8" name="TextBox 7"/>
          <p:cNvSpPr txBox="1"/>
          <p:nvPr/>
        </p:nvSpPr>
        <p:spPr>
          <a:xfrm>
            <a:off x="3110948" y="2474843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5063" y="2751842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2567" y="3508510"/>
            <a:ext cx="5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③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8.2.4 refresh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실습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790498"/>
            <a:ext cx="811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sec01.ex02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redirect </a:t>
            </a:r>
            <a:r>
              <a:rPr lang="ko-KR" altLang="en-US" sz="1200">
                <a:latin typeface="+mj-ea"/>
                <a:ea typeface="+mj-ea"/>
              </a:rPr>
              <a:t>포워딩 실습 때와 마찬가지로 두 개의 서블릿 </a:t>
            </a:r>
            <a:r>
              <a:rPr lang="ko-KR" altLang="en-US" sz="1200" smtClean="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34" y="2229057"/>
            <a:ext cx="22669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796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response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addHeader() </a:t>
            </a:r>
            <a:r>
              <a:rPr lang="ko-KR" altLang="en-US" sz="1200">
                <a:latin typeface="+mj-ea"/>
                <a:ea typeface="+mj-ea"/>
              </a:rPr>
              <a:t>메서드에 </a:t>
            </a:r>
            <a:r>
              <a:rPr lang="en-US" altLang="ko-KR" sz="1200" smtClean="0">
                <a:latin typeface="+mj-ea"/>
                <a:ea typeface="+mj-ea"/>
              </a:rPr>
              <a:t>Refresh</a:t>
            </a:r>
            <a:r>
              <a:rPr lang="ko-KR" altLang="en-US" sz="1200" smtClean="0">
                <a:latin typeface="+mj-ea"/>
                <a:ea typeface="+mj-ea"/>
              </a:rPr>
              <a:t>를 </a:t>
            </a:r>
            <a:r>
              <a:rPr lang="ko-KR" altLang="en-US" sz="1200">
                <a:latin typeface="+mj-ea"/>
                <a:ea typeface="+mj-ea"/>
              </a:rPr>
              <a:t>설정하고 </a:t>
            </a:r>
            <a:r>
              <a:rPr lang="en-US" altLang="ko-KR" sz="1200">
                <a:latin typeface="+mj-ea"/>
                <a:ea typeface="+mj-ea"/>
              </a:rPr>
              <a:t>1</a:t>
            </a:r>
            <a:r>
              <a:rPr lang="ko-KR" altLang="en-US" sz="1200">
                <a:latin typeface="+mj-ea"/>
                <a:ea typeface="+mj-ea"/>
              </a:rPr>
              <a:t>초 </a:t>
            </a:r>
            <a:r>
              <a:rPr lang="ko-KR" altLang="en-US" sz="1200" smtClean="0">
                <a:latin typeface="+mj-ea"/>
                <a:ea typeface="+mj-ea"/>
              </a:rPr>
              <a:t>후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url=second</a:t>
            </a:r>
            <a:r>
              <a:rPr lang="ko-KR" altLang="en-US" sz="1200">
                <a:latin typeface="+mj-ea"/>
                <a:ea typeface="+mj-ea"/>
              </a:rPr>
              <a:t>에 지정한 </a:t>
            </a:r>
            <a:r>
              <a:rPr lang="en-US" altLang="ko-KR" sz="1200">
                <a:latin typeface="+mj-ea"/>
                <a:ea typeface="+mj-ea"/>
              </a:rPr>
              <a:t>second </a:t>
            </a:r>
            <a:r>
              <a:rPr lang="ko-KR" altLang="en-US" sz="1200">
                <a:latin typeface="+mj-ea"/>
                <a:ea typeface="+mj-ea"/>
              </a:rPr>
              <a:t>서블릿에 브라우저에서 재요청하게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7" y="1952535"/>
            <a:ext cx="6642744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424385" y="3302964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119" y="3166985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0748"/>
            <a:ext cx="774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3. 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이는 브라우저에서 재요청하면 </a:t>
            </a:r>
            <a:r>
              <a:rPr lang="ko-KR" altLang="en-US" sz="1200" smtClean="0">
                <a:latin typeface="+mj-ea"/>
                <a:ea typeface="+mj-ea"/>
              </a:rPr>
              <a:t>브라우저로 메시지를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출력하는 서블릿입니다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2" y="1972413"/>
            <a:ext cx="6710363" cy="35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507421" y="3357417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5247" y="319838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51113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http:localhost:8090/pro08/first</a:t>
            </a:r>
            <a:r>
              <a:rPr lang="ko-KR" altLang="en-US" sz="1200">
                <a:latin typeface="+mj-ea"/>
                <a:ea typeface="+mj-ea"/>
              </a:rPr>
              <a:t>로 요청하면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로 재요청합니다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81" y="1728112"/>
            <a:ext cx="404812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54930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location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포워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810376"/>
            <a:ext cx="788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sec01.ex03 </a:t>
            </a:r>
            <a:r>
              <a:rPr lang="ko-KR" altLang="en-US" sz="1200">
                <a:latin typeface="+mj-ea"/>
                <a:ea typeface="+mj-ea"/>
              </a:rPr>
              <a:t>패키지를 만들고 다음과 같이 두 개의 서블릿 클래스를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8706" y="2087375"/>
            <a:ext cx="235267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00809"/>
            <a:ext cx="83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서블릿에서 </a:t>
            </a:r>
            <a:r>
              <a:rPr lang="en-US" altLang="ko-KR" sz="1200">
                <a:latin typeface="+mj-ea"/>
                <a:ea typeface="+mj-ea"/>
              </a:rPr>
              <a:t>PrintWriter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ko-KR" altLang="en-US" sz="1200" smtClean="0">
                <a:latin typeface="+mj-ea"/>
                <a:ea typeface="+mj-ea"/>
              </a:rPr>
              <a:t>자바스크립트 코드를 </a:t>
            </a:r>
            <a:r>
              <a:rPr lang="ko-KR" altLang="en-US" sz="1200">
                <a:latin typeface="+mj-ea"/>
                <a:ea typeface="+mj-ea"/>
              </a:rPr>
              <a:t>출력해 </a:t>
            </a:r>
            <a:r>
              <a:rPr lang="ko-KR" altLang="en-US" sz="1200" smtClean="0">
                <a:latin typeface="+mj-ea"/>
                <a:ea typeface="+mj-ea"/>
              </a:rPr>
              <a:t>서블릿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second</a:t>
            </a:r>
            <a:r>
              <a:rPr lang="ko-KR" altLang="en-US" sz="1200">
                <a:latin typeface="+mj-ea"/>
                <a:ea typeface="+mj-ea"/>
              </a:rPr>
              <a:t>로 재요청합니다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67" y="2020866"/>
            <a:ext cx="6862646" cy="35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287232" y="339795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241" y="325103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5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마찬가지로 브라우저에서 재요청하면 브라우저로 메시지를 출력하는 두 번째 서블릿을 </a:t>
            </a:r>
            <a:r>
              <a:rPr lang="ko-KR" altLang="en-US" sz="1200" smtClean="0">
                <a:latin typeface="+mj-ea"/>
                <a:ea typeface="+mj-ea"/>
              </a:rPr>
              <a:t>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30" y="1879140"/>
            <a:ext cx="6631770" cy="348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59784" y="3255729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671" y="310880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76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http://localhost:8090/pro08/first</a:t>
            </a:r>
            <a:r>
              <a:rPr lang="ko-KR" altLang="en-US" sz="1200">
                <a:latin typeface="+mj-ea"/>
                <a:ea typeface="+mj-ea"/>
              </a:rPr>
              <a:t>로 요청하면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로 재요청합니다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78338" y="1917631"/>
            <a:ext cx="307657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8.2.6 redirect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다른 서블릿에 데이터 전달하기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800437"/>
            <a:ext cx="80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redirect </a:t>
            </a:r>
            <a:r>
              <a:rPr lang="ko-KR" altLang="en-US" sz="1200">
                <a:latin typeface="+mj-ea"/>
                <a:ea typeface="+mj-ea"/>
              </a:rPr>
              <a:t>방법으로 최초 요청한 서블릿에서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방식으로 다른 서블릿으로 </a:t>
            </a:r>
            <a:r>
              <a:rPr lang="ko-KR" altLang="en-US" sz="1200" smtClean="0">
                <a:latin typeface="+mj-ea"/>
                <a:ea typeface="+mj-ea"/>
              </a:rPr>
              <a:t>데이터를 </a:t>
            </a:r>
            <a:r>
              <a:rPr lang="ko-KR" altLang="en-US" sz="1200">
                <a:latin typeface="+mj-ea"/>
                <a:ea typeface="+mj-ea"/>
              </a:rPr>
              <a:t>전달하는 </a:t>
            </a:r>
            <a:r>
              <a:rPr lang="ko-KR" altLang="en-US" sz="1200" smtClean="0">
                <a:latin typeface="+mj-ea"/>
                <a:ea typeface="+mj-ea"/>
              </a:rPr>
              <a:t>예제를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같은 방법으로 작성해 보겠습니다</a:t>
            </a:r>
            <a:r>
              <a:rPr lang="en-US" altLang="ko-KR" sz="1200">
                <a:latin typeface="+mj-ea"/>
                <a:ea typeface="+mj-ea"/>
              </a:rPr>
              <a:t>. FirstServlet </a:t>
            </a:r>
            <a:r>
              <a:rPr lang="ko-KR" altLang="en-US" sz="1200">
                <a:latin typeface="+mj-ea"/>
                <a:ea typeface="+mj-ea"/>
              </a:rPr>
              <a:t>클래스를 </a:t>
            </a:r>
            <a:r>
              <a:rPr lang="ko-KR" altLang="en-US" sz="1200" smtClean="0">
                <a:latin typeface="+mj-ea"/>
                <a:ea typeface="+mj-ea"/>
              </a:rPr>
              <a:t>다음과 같이 </a:t>
            </a:r>
            <a:r>
              <a:rPr lang="ko-KR" altLang="en-US" sz="1200">
                <a:latin typeface="+mj-ea"/>
                <a:ea typeface="+mj-ea"/>
              </a:rPr>
              <a:t>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45" y="2397648"/>
            <a:ext cx="6528029" cy="32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422566" y="3727853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453" y="356105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8.1.1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포워드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8.1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포워드 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989278"/>
            <a:ext cx="714623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하나의 서블릿에서 다른 서블릿이나 </a:t>
            </a:r>
            <a:r>
              <a:rPr lang="en-US" altLang="ko-KR" sz="1200" smtClean="0">
                <a:latin typeface="+mj-ea"/>
                <a:ea typeface="+mj-ea"/>
              </a:rPr>
              <a:t>JSP</a:t>
            </a:r>
            <a:r>
              <a:rPr lang="ko-KR" altLang="en-US" sz="1200" smtClean="0">
                <a:latin typeface="+mj-ea"/>
                <a:ea typeface="+mj-ea"/>
              </a:rPr>
              <a:t>와 연동하는 방법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84631" y="2865676"/>
            <a:ext cx="803911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z="16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포워드 기능이 사용되는 용도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009" y="3281152"/>
            <a:ext cx="714623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요청</a:t>
            </a:r>
            <a:r>
              <a:rPr lang="en-US" altLang="ko-KR" sz="1200" dirty="0" smtClean="0">
                <a:latin typeface="+mj-ea"/>
                <a:ea typeface="+mj-ea"/>
              </a:rPr>
              <a:t>(request)</a:t>
            </a:r>
            <a:r>
              <a:rPr lang="ko-KR" altLang="en-US" sz="1200" dirty="0" smtClean="0">
                <a:latin typeface="+mj-ea"/>
                <a:ea typeface="+mj-ea"/>
              </a:rPr>
              <a:t>에 </a:t>
            </a:r>
            <a:r>
              <a:rPr lang="ko-KR" altLang="en-US" sz="1200" dirty="0">
                <a:latin typeface="+mj-ea"/>
                <a:ea typeface="+mj-ea"/>
              </a:rPr>
              <a:t>대한 추가 작업을 다른 </a:t>
            </a:r>
            <a:r>
              <a:rPr lang="ko-KR" altLang="en-US" sz="1200" dirty="0" err="1">
                <a:latin typeface="+mj-ea"/>
                <a:ea typeface="+mj-ea"/>
              </a:rPr>
              <a:t>서블릿에게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수행하게함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요청</a:t>
            </a:r>
            <a:r>
              <a:rPr lang="en-US" altLang="ko-KR" sz="1200" dirty="0">
                <a:latin typeface="+mj-ea"/>
                <a:ea typeface="+mj-ea"/>
              </a:rPr>
              <a:t>(request)</a:t>
            </a:r>
            <a:r>
              <a:rPr lang="ko-KR" altLang="en-US" sz="1200" dirty="0">
                <a:latin typeface="+mj-ea"/>
                <a:ea typeface="+mj-ea"/>
              </a:rPr>
              <a:t>에 포함된 정보를 다른 </a:t>
            </a:r>
            <a:r>
              <a:rPr lang="ko-KR" altLang="en-US" sz="1200" dirty="0" err="1">
                <a:latin typeface="+mj-ea"/>
                <a:ea typeface="+mj-ea"/>
              </a:rPr>
              <a:t>서블릿이나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ko-KR" altLang="en-US" sz="1200" dirty="0" smtClean="0">
                <a:latin typeface="+mj-ea"/>
                <a:ea typeface="+mj-ea"/>
              </a:rPr>
              <a:t>공유함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요청</a:t>
            </a:r>
            <a:r>
              <a:rPr lang="en-US" altLang="ko-KR" sz="1200" dirty="0">
                <a:latin typeface="+mj-ea"/>
                <a:ea typeface="+mj-ea"/>
              </a:rPr>
              <a:t>(request)</a:t>
            </a:r>
            <a:r>
              <a:rPr lang="ko-KR" altLang="en-US" sz="1200" dirty="0">
                <a:latin typeface="+mj-ea"/>
                <a:ea typeface="+mj-ea"/>
              </a:rPr>
              <a:t>에 정보를 포함시켜 다른 </a:t>
            </a:r>
            <a:r>
              <a:rPr lang="ko-KR" altLang="en-US" sz="1200" dirty="0" err="1">
                <a:latin typeface="+mj-ea"/>
                <a:ea typeface="+mj-ea"/>
              </a:rPr>
              <a:t>서블릿에</a:t>
            </a:r>
            <a:r>
              <a:rPr lang="ko-KR" altLang="en-US" sz="1200" dirty="0">
                <a:latin typeface="+mj-ea"/>
                <a:ea typeface="+mj-ea"/>
              </a:rPr>
              <a:t> 전달할 </a:t>
            </a:r>
            <a:r>
              <a:rPr lang="ko-KR" altLang="en-US" sz="1200" dirty="0" smtClean="0">
                <a:latin typeface="+mj-ea"/>
                <a:ea typeface="+mj-ea"/>
              </a:rPr>
              <a:t>수 있음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모델</a:t>
            </a:r>
            <a:r>
              <a:rPr lang="en-US" altLang="ko-KR" sz="1200" dirty="0">
                <a:latin typeface="+mj-ea"/>
                <a:ea typeface="+mj-ea"/>
              </a:rPr>
              <a:t>2 </a:t>
            </a:r>
            <a:r>
              <a:rPr lang="ko-KR" altLang="en-US" sz="1200" dirty="0">
                <a:latin typeface="+mj-ea"/>
                <a:ea typeface="+mj-ea"/>
              </a:rPr>
              <a:t>개발 시 </a:t>
            </a:r>
            <a:r>
              <a:rPr lang="ko-KR" altLang="en-US" sz="1200" dirty="0" err="1">
                <a:latin typeface="+mj-ea"/>
                <a:ea typeface="+mj-ea"/>
              </a:rPr>
              <a:t>서블릿에서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로 데이터를 전달하는 데 </a:t>
            </a:r>
            <a:r>
              <a:rPr lang="ko-KR" altLang="en-US" sz="1200" dirty="0" smtClean="0">
                <a:latin typeface="+mj-ea"/>
                <a:ea typeface="+mj-ea"/>
              </a:rPr>
              <a:t>사용됨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02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이전 서블릿에서 전달된 값을 </a:t>
            </a:r>
            <a:r>
              <a:rPr lang="en-US" altLang="ko-KR" sz="1200">
                <a:latin typeface="+mj-ea"/>
                <a:ea typeface="+mj-ea"/>
              </a:rPr>
              <a:t>getParamter</a:t>
            </a:r>
            <a:r>
              <a:rPr lang="en-US" altLang="ko-KR" sz="1200" smtClean="0">
                <a:latin typeface="+mj-ea"/>
                <a:ea typeface="+mj-ea"/>
              </a:rPr>
              <a:t>() </a:t>
            </a:r>
            <a:r>
              <a:rPr lang="ko-KR" altLang="en-US" sz="1200" smtClean="0">
                <a:latin typeface="+mj-ea"/>
                <a:ea typeface="+mj-ea"/>
              </a:rPr>
              <a:t>메서드를 이용해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5252" y="2107297"/>
            <a:ext cx="7262691" cy="3679547"/>
            <a:chOff x="327457" y="2119727"/>
            <a:chExt cx="8305800" cy="492918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57" y="2119727"/>
              <a:ext cx="8258175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57" y="3667537"/>
              <a:ext cx="8305800" cy="338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1090934" y="3384120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943" y="3247137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21296"/>
            <a:ext cx="807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 GET </a:t>
            </a:r>
            <a:r>
              <a:rPr lang="ko-KR" altLang="en-US" sz="1200">
                <a:latin typeface="+mj-ea"/>
                <a:ea typeface="+mj-ea"/>
              </a:rPr>
              <a:t>방식을 이용해 </a:t>
            </a:r>
            <a:r>
              <a:rPr lang="en-US" altLang="ko-KR" sz="1200">
                <a:latin typeface="+mj-ea"/>
                <a:ea typeface="+mj-ea"/>
              </a:rPr>
              <a:t>redirect</a:t>
            </a:r>
            <a:r>
              <a:rPr lang="ko-KR" altLang="en-US" sz="1200">
                <a:latin typeface="+mj-ea"/>
                <a:ea typeface="+mj-ea"/>
              </a:rPr>
              <a:t>되는 서블릿 </a:t>
            </a:r>
            <a:r>
              <a:rPr lang="en-US" altLang="ko-KR" sz="1200">
                <a:latin typeface="+mj-ea"/>
                <a:ea typeface="+mj-ea"/>
              </a:rPr>
              <a:t>second</a:t>
            </a:r>
            <a:r>
              <a:rPr lang="ko-KR" altLang="en-US" sz="1200">
                <a:latin typeface="+mj-ea"/>
                <a:ea typeface="+mj-ea"/>
              </a:rPr>
              <a:t>로 이름이 </a:t>
            </a:r>
            <a:r>
              <a:rPr lang="ko-KR" altLang="en-US" sz="1200" smtClean="0">
                <a:latin typeface="+mj-ea"/>
                <a:ea typeface="+mj-ea"/>
              </a:rPr>
              <a:t>전달됩니다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174" y="4136910"/>
            <a:ext cx="5804452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refresh</a:t>
            </a:r>
            <a:r>
              <a:rPr lang="ko-KR" altLang="en-US" sz="1200">
                <a:latin typeface="+mj-ea"/>
                <a:ea typeface="+mj-ea"/>
              </a:rPr>
              <a:t>나 </a:t>
            </a:r>
            <a:r>
              <a:rPr lang="en-US" altLang="ko-KR" sz="1200">
                <a:latin typeface="+mj-ea"/>
                <a:ea typeface="+mj-ea"/>
              </a:rPr>
              <a:t>location </a:t>
            </a:r>
            <a:r>
              <a:rPr lang="ko-KR" altLang="en-US" sz="1200">
                <a:latin typeface="+mj-ea"/>
                <a:ea typeface="+mj-ea"/>
              </a:rPr>
              <a:t>역시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방식을 이용해 다른 서블릿으로 </a:t>
            </a:r>
            <a:r>
              <a:rPr lang="ko-KR" altLang="en-US" sz="1200" smtClean="0">
                <a:latin typeface="+mj-ea"/>
                <a:ea typeface="+mj-ea"/>
              </a:rPr>
              <a:t>데이터를 전달하기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678" y="3846443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b="1" smtClean="0"/>
              <a:t>실습예제</a:t>
            </a:r>
            <a:endParaRPr lang="ko-KR" altLang="en-US" sz="1200" b="1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2515" y="1814512"/>
            <a:ext cx="366712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32043" y="2236304"/>
            <a:ext cx="2807597" cy="3180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06689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8.3.1 dispatch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974" y="1762134"/>
            <a:ext cx="7017026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dispatch </a:t>
            </a:r>
            <a:r>
              <a:rPr lang="ko-KR" altLang="en-US" sz="1200" smtClean="0">
                <a:latin typeface="+mj-ea"/>
                <a:ea typeface="+mj-ea"/>
              </a:rPr>
              <a:t>방식은 클라이언트의 브라우저를 거치지 않고 서버에서 포워딩이 진행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6082748"/>
            <a:ext cx="773442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클라이언트의 웹 브라우저에서 첫 번째 서블릿에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첫 </a:t>
            </a:r>
            <a:r>
              <a:rPr lang="ko-KR" altLang="en-US" sz="1200">
                <a:latin typeface="+mj-ea"/>
                <a:ea typeface="+mj-ea"/>
              </a:rPr>
              <a:t>번째 서블릿은 </a:t>
            </a:r>
            <a:r>
              <a:rPr lang="en-US" altLang="ko-KR" sz="1200">
                <a:latin typeface="+mj-ea"/>
                <a:ea typeface="+mj-ea"/>
              </a:rPr>
              <a:t>RequestDispatcher</a:t>
            </a:r>
            <a:r>
              <a:rPr lang="ko-KR" altLang="en-US" sz="1200">
                <a:latin typeface="+mj-ea"/>
                <a:ea typeface="+mj-ea"/>
              </a:rPr>
              <a:t>를 이용해 두 번째 서블릿으로 포워드합니다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2217" y="4760844"/>
            <a:ext cx="3401784" cy="27699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모델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나 스프링 프레임워크에서 </a:t>
            </a:r>
            <a:r>
              <a:rPr lang="ko-KR" altLang="en-US" sz="1200" b="1" dirty="0" err="1" smtClean="0"/>
              <a:t>포워딩</a:t>
            </a:r>
            <a:r>
              <a:rPr lang="ko-KR" altLang="en-US" sz="1200" b="1" dirty="0" smtClean="0"/>
              <a:t> 시 사용</a:t>
            </a:r>
            <a:endParaRPr lang="ko-KR" altLang="en-US" sz="12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5456351" y="4709853"/>
            <a:ext cx="248478" cy="3578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34" y="2039133"/>
            <a:ext cx="587375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01009" y="3776870"/>
            <a:ext cx="479066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000" b="1">
                <a:latin typeface="+mj-ea"/>
                <a:ea typeface="+mj-ea"/>
              </a:rPr>
              <a:t>RequestDispatcher dispatch = request.getRequestDispatcher("second");  </a:t>
            </a:r>
            <a:endParaRPr lang="ko-KR" altLang="ko-KR" sz="1000">
              <a:latin typeface="+mj-ea"/>
              <a:ea typeface="+mj-ea"/>
            </a:endParaRPr>
          </a:p>
          <a:p>
            <a:pPr latinLnBrk="1"/>
            <a:r>
              <a:rPr lang="en-US" altLang="ko-KR" sz="1000" b="1">
                <a:latin typeface="+mj-ea"/>
                <a:ea typeface="+mj-ea"/>
              </a:rPr>
              <a:t>dispatch.forward(request, response</a:t>
            </a:r>
            <a:r>
              <a:rPr lang="en-US" altLang="ko-KR" sz="1000" b="1" smtClean="0">
                <a:latin typeface="+mj-ea"/>
                <a:ea typeface="+mj-ea"/>
              </a:rPr>
              <a:t>);</a:t>
            </a:r>
            <a:endParaRPr lang="ko-KR" altLang="ko-KR" sz="100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3748" y="5836527"/>
            <a:ext cx="1391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톰캣 컨테이너</a:t>
            </a:r>
            <a:endParaRPr lang="ko-KR" altLang="en-US" sz="1000" b="1"/>
          </a:p>
        </p:txBody>
      </p:sp>
      <p:sp>
        <p:nvSpPr>
          <p:cNvPr id="11" name="TextBox 10"/>
          <p:cNvSpPr txBox="1"/>
          <p:nvPr/>
        </p:nvSpPr>
        <p:spPr>
          <a:xfrm>
            <a:off x="1133061" y="2733261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①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4113" y="3939738"/>
            <a:ext cx="3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1601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80930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sec03.ex01 </a:t>
            </a:r>
            <a:r>
              <a:rPr lang="ko-KR" altLang="en-US" sz="1200">
                <a:latin typeface="+mj-ea"/>
                <a:ea typeface="+mj-ea"/>
              </a:rPr>
              <a:t>패키지에 다음과 같이 두 개의 서블릿 클래스를 추가합니다</a:t>
            </a: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08218" y="1881186"/>
            <a:ext cx="20764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798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RequstDispatcher </a:t>
            </a:r>
            <a:r>
              <a:rPr lang="ko-KR" altLang="en-US" sz="1200">
                <a:latin typeface="+mj-ea"/>
                <a:ea typeface="+mj-ea"/>
              </a:rPr>
              <a:t>클래스를 이용해 </a:t>
            </a:r>
            <a:r>
              <a:rPr lang="ko-KR" altLang="en-US" sz="1200" smtClean="0">
                <a:latin typeface="+mj-ea"/>
                <a:ea typeface="+mj-ea"/>
              </a:rPr>
              <a:t>두 번째 </a:t>
            </a:r>
            <a:r>
              <a:rPr lang="ko-KR" altLang="en-US" sz="1200">
                <a:latin typeface="+mj-ea"/>
                <a:ea typeface="+mj-ea"/>
              </a:rPr>
              <a:t>서블릿인 </a:t>
            </a:r>
            <a:r>
              <a:rPr lang="en-US" altLang="ko-KR" sz="1200">
                <a:latin typeface="+mj-ea"/>
                <a:ea typeface="+mj-ea"/>
              </a:rPr>
              <a:t>second</a:t>
            </a:r>
            <a:r>
              <a:rPr lang="ko-KR" altLang="en-US" sz="1200" smtClean="0">
                <a:latin typeface="+mj-ea"/>
                <a:ea typeface="+mj-ea"/>
              </a:rPr>
              <a:t>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지정한 </a:t>
            </a:r>
            <a:r>
              <a:rPr lang="ko-KR" altLang="en-US" sz="1200">
                <a:latin typeface="+mj-ea"/>
                <a:ea typeface="+mj-ea"/>
              </a:rPr>
              <a:t>후 </a:t>
            </a:r>
            <a:r>
              <a:rPr lang="en-US" altLang="ko-KR" sz="1200">
                <a:latin typeface="+mj-ea"/>
                <a:ea typeface="+mj-ea"/>
              </a:rPr>
              <a:t>forward() </a:t>
            </a:r>
            <a:r>
              <a:rPr lang="ko-KR" altLang="en-US" sz="1200">
                <a:latin typeface="+mj-ea"/>
                <a:ea typeface="+mj-ea"/>
              </a:rPr>
              <a:t>메서드를 이용해 포워드합니다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0" y="1952535"/>
            <a:ext cx="6180121" cy="29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117675" y="3207381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050" y="3060459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81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서블릿인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5" y="1767869"/>
            <a:ext cx="6171194" cy="323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912772" y="3046045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415" y="288918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687" y="1480930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실행해 보면 웹 브라우저 주소 창의 </a:t>
            </a:r>
            <a:r>
              <a:rPr lang="en-US" altLang="ko-KR" sz="1200">
                <a:latin typeface="+mj-ea"/>
                <a:ea typeface="+mj-ea"/>
              </a:rPr>
              <a:t>URL</a:t>
            </a:r>
            <a:r>
              <a:rPr lang="ko-KR" altLang="en-US" sz="1200">
                <a:latin typeface="+mj-ea"/>
                <a:ea typeface="+mj-ea"/>
              </a:rPr>
              <a:t>이 변경되지 않고 그대로입니다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이는 서블릿의 </a:t>
            </a:r>
            <a:r>
              <a:rPr lang="ko-KR" altLang="en-US" sz="1200" smtClean="0">
                <a:latin typeface="+mj-ea"/>
                <a:ea typeface="+mj-ea"/>
              </a:rPr>
              <a:t>포워드가 서버에서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수행되었기 때문입니다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35099" y="2102126"/>
            <a:ext cx="300037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389243" y="2574235"/>
            <a:ext cx="2146231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00809"/>
            <a:ext cx="825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dispatch</a:t>
            </a:r>
            <a:r>
              <a:rPr lang="ko-KR" altLang="en-US" sz="1200">
                <a:latin typeface="+mj-ea"/>
                <a:ea typeface="+mj-ea"/>
              </a:rPr>
              <a:t>를 이용해 전송할 때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방식으로 데이터를 전송해 봅시다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앞의 </a:t>
            </a:r>
            <a:r>
              <a:rPr lang="ko-KR" altLang="en-US" sz="1200" smtClean="0">
                <a:latin typeface="+mj-ea"/>
                <a:ea typeface="+mj-ea"/>
              </a:rPr>
              <a:t>서블릿 </a:t>
            </a:r>
            <a:r>
              <a:rPr lang="ko-KR" altLang="en-US" sz="1200">
                <a:latin typeface="+mj-ea"/>
                <a:ea typeface="+mj-ea"/>
              </a:rPr>
              <a:t>클래스를 다음과 </a:t>
            </a:r>
            <a:r>
              <a:rPr lang="ko-KR" altLang="en-US" sz="1200" smtClean="0">
                <a:latin typeface="+mj-ea"/>
                <a:ea typeface="+mj-ea"/>
              </a:rPr>
              <a:t>같이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수정합니다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서블릿 이름 다음에 </a:t>
            </a:r>
            <a:r>
              <a:rPr lang="en-US" altLang="ko-KR" sz="1200">
                <a:latin typeface="+mj-ea"/>
                <a:ea typeface="+mj-ea"/>
              </a:rPr>
              <a:t>?name=lee</a:t>
            </a:r>
            <a:r>
              <a:rPr lang="ko-KR" altLang="en-US" sz="1200">
                <a:latin typeface="+mj-ea"/>
                <a:ea typeface="+mj-ea"/>
              </a:rPr>
              <a:t>를 추가하여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 smtClean="0">
                <a:latin typeface="+mj-ea"/>
                <a:ea typeface="+mj-ea"/>
              </a:rPr>
              <a:t>방식으로 </a:t>
            </a:r>
            <a:r>
              <a:rPr lang="en-US" altLang="ko-KR" sz="1200">
                <a:latin typeface="+mj-ea"/>
                <a:ea typeface="+mj-ea"/>
              </a:rPr>
              <a:t>name </a:t>
            </a:r>
            <a:r>
              <a:rPr lang="ko-KR" altLang="en-US" sz="1200">
                <a:latin typeface="+mj-ea"/>
                <a:ea typeface="+mj-ea"/>
              </a:rPr>
              <a:t>값을 두 번째 서블릿으로 전달합니다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03" y="1962474"/>
            <a:ext cx="5868436" cy="328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55074" y="3139852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0723" y="2992930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4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dispatch</a:t>
            </a:r>
            <a:r>
              <a:rPr lang="ko-KR" altLang="en-US" sz="1200">
                <a:latin typeface="+mj-ea"/>
                <a:ea typeface="+mj-ea"/>
              </a:rPr>
              <a:t>를 이용해 전달된 </a:t>
            </a:r>
            <a:r>
              <a:rPr lang="en-US" altLang="ko-KR" sz="1200">
                <a:latin typeface="+mj-ea"/>
                <a:ea typeface="+mj-ea"/>
              </a:rPr>
              <a:t>name </a:t>
            </a:r>
            <a:r>
              <a:rPr lang="ko-KR" altLang="en-US" sz="1200">
                <a:latin typeface="+mj-ea"/>
                <a:ea typeface="+mj-ea"/>
              </a:rPr>
              <a:t>값을 출력합니다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57" y="1797685"/>
            <a:ext cx="6117328" cy="39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455211" y="305844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860" y="292146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8.3 dispatch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4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방식으로 </a:t>
            </a:r>
            <a:r>
              <a:rPr lang="en-US" altLang="ko-KR" sz="1200">
                <a:latin typeface="+mj-ea"/>
                <a:ea typeface="+mj-ea"/>
              </a:rPr>
              <a:t>dispatch</a:t>
            </a:r>
            <a:r>
              <a:rPr lang="ko-KR" altLang="en-US" sz="1200">
                <a:latin typeface="+mj-ea"/>
                <a:ea typeface="+mj-ea"/>
              </a:rPr>
              <a:t>를 이용해 데이터를 전달해도 웹 브라우저의 </a:t>
            </a:r>
            <a:r>
              <a:rPr lang="en-US" altLang="ko-KR" sz="1200">
                <a:latin typeface="+mj-ea"/>
                <a:ea typeface="+mj-ea"/>
              </a:rPr>
              <a:t>URL</a:t>
            </a:r>
            <a:r>
              <a:rPr lang="ko-KR" altLang="en-US" sz="1200">
                <a:latin typeface="+mj-ea"/>
                <a:ea typeface="+mj-ea"/>
              </a:rPr>
              <a:t>은 변경되지 </a:t>
            </a:r>
            <a:r>
              <a:rPr lang="ko-KR" altLang="en-US" sz="1200" smtClean="0">
                <a:latin typeface="+mj-ea"/>
                <a:ea typeface="+mj-ea"/>
              </a:rPr>
              <a:t>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6133" y="1857321"/>
            <a:ext cx="30003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66133" y="2653748"/>
            <a:ext cx="685180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 포워드 방법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522" y="1989278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redirect </a:t>
            </a:r>
            <a:r>
              <a:rPr lang="ko-KR" altLang="en-US" sz="1200" b="1" smtClean="0">
                <a:latin typeface="+mj-ea"/>
                <a:ea typeface="+mj-ea"/>
              </a:rPr>
              <a:t>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22" y="2231971"/>
            <a:ext cx="7354956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j-ea"/>
                <a:ea typeface="+mj-ea"/>
              </a:rPr>
              <a:t>HttpServletResponse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객체의 </a:t>
            </a:r>
            <a:r>
              <a:rPr lang="en-US" altLang="ko-KR" sz="1200" dirty="0" err="1">
                <a:latin typeface="+mj-ea"/>
                <a:ea typeface="+mj-ea"/>
              </a:rPr>
              <a:t>sendRedirect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 err="1">
                <a:latin typeface="+mj-ea"/>
                <a:ea typeface="+mj-ea"/>
              </a:rPr>
              <a:t>메서드를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이용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웹 </a:t>
            </a:r>
            <a:r>
              <a:rPr lang="ko-KR" altLang="en-US" sz="1200" dirty="0">
                <a:latin typeface="+mj-ea"/>
                <a:ea typeface="+mj-ea"/>
              </a:rPr>
              <a:t>브라우저에 </a:t>
            </a:r>
            <a:r>
              <a:rPr lang="ko-KR" altLang="en-US" sz="1200" dirty="0" err="1">
                <a:latin typeface="+mj-ea"/>
                <a:ea typeface="+mj-ea"/>
              </a:rPr>
              <a:t>재요청하는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방식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형식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dirty="0" err="1">
                <a:latin typeface="+mj-ea"/>
                <a:ea typeface="+mj-ea"/>
              </a:rPr>
              <a:t>sendRedirect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포워드할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서블릿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ko-KR" sz="1200" dirty="0">
                <a:latin typeface="+mj-ea"/>
                <a:ea typeface="+mj-ea"/>
              </a:rPr>
              <a:t>");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522" y="3929485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Refresh </a:t>
            </a:r>
            <a:r>
              <a:rPr lang="ko-KR" altLang="en-US" sz="1200" b="1" smtClean="0">
                <a:latin typeface="+mj-ea"/>
                <a:ea typeface="+mj-ea"/>
              </a:rPr>
              <a:t>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522" y="4198466"/>
            <a:ext cx="7354956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j-ea"/>
                <a:ea typeface="+mj-ea"/>
              </a:rPr>
              <a:t>HttpServletResponse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객체의 </a:t>
            </a:r>
            <a:r>
              <a:rPr lang="en-US" altLang="ko-KR" sz="1200" dirty="0" err="1">
                <a:latin typeface="+mj-ea"/>
                <a:ea typeface="+mj-ea"/>
              </a:rPr>
              <a:t>addHeader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 err="1">
                <a:latin typeface="+mj-ea"/>
                <a:ea typeface="+mj-ea"/>
              </a:rPr>
              <a:t>메서드를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이용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웹 </a:t>
            </a:r>
            <a:r>
              <a:rPr lang="ko-KR" altLang="en-US" sz="1200" dirty="0">
                <a:latin typeface="+mj-ea"/>
                <a:ea typeface="+mj-ea"/>
              </a:rPr>
              <a:t>브라우저에 </a:t>
            </a:r>
            <a:r>
              <a:rPr lang="ko-KR" altLang="en-US" sz="1200" dirty="0" err="1">
                <a:latin typeface="+mj-ea"/>
                <a:ea typeface="+mj-ea"/>
              </a:rPr>
              <a:t>재요청하는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방식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형식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dirty="0" err="1">
                <a:latin typeface="+mj-ea"/>
                <a:ea typeface="+mj-ea"/>
              </a:rPr>
              <a:t>response.addHeader</a:t>
            </a:r>
            <a:r>
              <a:rPr lang="en-US" altLang="ko-KR" sz="1200" dirty="0">
                <a:latin typeface="+mj-ea"/>
                <a:ea typeface="+mj-ea"/>
              </a:rPr>
              <a:t>("Refresh",</a:t>
            </a:r>
            <a:r>
              <a:rPr lang="ko-KR" altLang="en-US" sz="1200" dirty="0">
                <a:latin typeface="+mj-ea"/>
                <a:ea typeface="+mj-ea"/>
              </a:rPr>
              <a:t>경과시간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초</a:t>
            </a:r>
            <a:r>
              <a:rPr lang="en-US" altLang="ko-KR" sz="1200" dirty="0">
                <a:latin typeface="+mj-ea"/>
                <a:ea typeface="+mj-ea"/>
              </a:rPr>
              <a:t>);</a:t>
            </a:r>
            <a:r>
              <a:rPr lang="en-US" altLang="ko-KR" sz="1200" dirty="0" err="1">
                <a:latin typeface="+mj-ea"/>
                <a:ea typeface="+mj-ea"/>
              </a:rPr>
              <a:t>url</a:t>
            </a:r>
            <a:r>
              <a:rPr lang="en-US" altLang="ko-KR" sz="1200" dirty="0">
                <a:latin typeface="+mj-ea"/>
                <a:ea typeface="+mj-ea"/>
              </a:rPr>
              <a:t>=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요청할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서블릿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ko-KR" sz="1200" dirty="0">
                <a:latin typeface="+mj-ea"/>
                <a:ea typeface="+mj-ea"/>
              </a:rPr>
              <a:t>");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바인딩이란</a:t>
            </a:r>
            <a:r>
              <a:rPr lang="en-US" altLang="ko-KR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232" y="1800437"/>
            <a:ext cx="7336855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웹 프로그램 실행 시 자원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데이터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를 </a:t>
            </a:r>
            <a:r>
              <a:rPr lang="ko-KR" altLang="en-US" sz="1200" dirty="0" err="1" smtClean="0">
                <a:latin typeface="+mj-ea"/>
                <a:ea typeface="+mj-ea"/>
              </a:rPr>
              <a:t>서블릿</a:t>
            </a:r>
            <a:r>
              <a:rPr lang="ko-KR" altLang="en-US" sz="1200" dirty="0" smtClean="0">
                <a:latin typeface="+mj-ea"/>
                <a:ea typeface="+mj-ea"/>
              </a:rPr>
              <a:t> 관련 객체에 저장하는 방법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주로 </a:t>
            </a:r>
            <a:r>
              <a:rPr lang="en-US" altLang="ko-KR" sz="1200" dirty="0" err="1" smtClean="0">
                <a:latin typeface="+mj-ea"/>
                <a:ea typeface="+mj-ea"/>
              </a:rPr>
              <a:t>HttpServletRequest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en-US" altLang="ko-KR" sz="1200" dirty="0" err="1" smtClean="0">
                <a:latin typeface="+mj-ea"/>
                <a:ea typeface="+mj-ea"/>
              </a:rPr>
              <a:t>HttpSession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en-US" altLang="ko-KR" sz="1200" dirty="0" err="1" smtClean="0">
                <a:latin typeface="+mj-ea"/>
                <a:ea typeface="+mj-ea"/>
              </a:rPr>
              <a:t>ServletContext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객체에서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저장된 자원은 프로그램 실행 시 </a:t>
            </a:r>
            <a:r>
              <a:rPr lang="ko-KR" altLang="en-US" sz="1200" dirty="0" err="1" smtClean="0">
                <a:latin typeface="+mj-ea"/>
                <a:ea typeface="+mj-ea"/>
              </a:rPr>
              <a:t>서블릿이나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JSP</a:t>
            </a:r>
            <a:r>
              <a:rPr lang="ko-KR" altLang="en-US" sz="1200" dirty="0" smtClean="0">
                <a:latin typeface="+mj-ea"/>
                <a:ea typeface="+mj-ea"/>
              </a:rPr>
              <a:t>에서 공유해서 사용</a:t>
            </a:r>
            <a:endParaRPr lang="ko-KR" altLang="en-US" sz="12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4732"/>
              </p:ext>
            </p:extLst>
          </p:nvPr>
        </p:nvGraphicFramePr>
        <p:xfrm>
          <a:off x="961430" y="3258089"/>
          <a:ext cx="731786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269866"/>
              </a:tblGrid>
              <a:tr h="160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메서드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17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setAttribute(String name,Object obj)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자원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각 객체에 바인딩합니다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getAttribute(String name)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객체에 바인딩된 자원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 가져옵니다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removeAttribute(String name)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객체에 바인딩된 자원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 제거합니다</a:t>
                      </a:r>
                      <a:r>
                        <a:rPr lang="en-US" altLang="ko-KR" sz="12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1428" y="2981090"/>
            <a:ext cx="548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서블릿 객체에서 사용되는 바인딩 관련 메서드</a:t>
            </a:r>
            <a:endParaRPr lang="ko-KR" altLang="en-US" sz="1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8.4.1 HttpServletRequest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redirect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포워딩 시 바인딩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4" y="1800437"/>
            <a:ext cx="64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46732" y="2222845"/>
            <a:ext cx="22479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50504"/>
            <a:ext cx="806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HttpServletRequest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setAttribute</a:t>
            </a:r>
            <a:r>
              <a:rPr lang="en-US" altLang="ko-KR" sz="1200" smtClean="0">
                <a:latin typeface="+mj-ea"/>
                <a:ea typeface="+mj-ea"/>
              </a:rPr>
              <a:t>() </a:t>
            </a:r>
            <a:r>
              <a:rPr lang="ko-KR" altLang="en-US" sz="1200" smtClean="0">
                <a:latin typeface="+mj-ea"/>
                <a:ea typeface="+mj-ea"/>
              </a:rPr>
              <a:t>메서드를 </a:t>
            </a:r>
            <a:r>
              <a:rPr lang="ko-KR" altLang="en-US" sz="1200">
                <a:latin typeface="+mj-ea"/>
                <a:ea typeface="+mj-ea"/>
              </a:rPr>
              <a:t>이용해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(</a:t>
            </a:r>
            <a:r>
              <a:rPr lang="en-US" altLang="ko-KR" sz="1200">
                <a:latin typeface="+mj-ea"/>
                <a:ea typeface="+mj-ea"/>
              </a:rPr>
              <a:t>address, "</a:t>
            </a:r>
            <a:r>
              <a:rPr lang="ko-KR" altLang="en-US" sz="1200">
                <a:latin typeface="+mj-ea"/>
                <a:ea typeface="+mj-ea"/>
              </a:rPr>
              <a:t>서울시 성북구</a:t>
            </a:r>
            <a:r>
              <a:rPr lang="en-US" altLang="ko-KR" sz="1200">
                <a:latin typeface="+mj-ea"/>
                <a:ea typeface="+mj-ea"/>
              </a:rPr>
              <a:t>")</a:t>
            </a:r>
            <a:r>
              <a:rPr lang="ko-KR" altLang="en-US" sz="1200">
                <a:latin typeface="+mj-ea"/>
                <a:ea typeface="+mj-ea"/>
              </a:rPr>
              <a:t>를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28" y="2012167"/>
            <a:ext cx="6429355" cy="31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407163" y="3328804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4989" y="317194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800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서블릿에서는 </a:t>
            </a:r>
            <a:r>
              <a:rPr lang="en-US" altLang="ko-KR" sz="1200">
                <a:latin typeface="+mj-ea"/>
                <a:ea typeface="+mj-ea"/>
              </a:rPr>
              <a:t>HttpServletRequest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getAttribute() </a:t>
            </a:r>
            <a:r>
              <a:rPr lang="ko-KR" altLang="en-US" sz="1200">
                <a:latin typeface="+mj-ea"/>
                <a:ea typeface="+mj-ea"/>
              </a:rPr>
              <a:t>메서드를 이용해 전달된 </a:t>
            </a:r>
            <a:r>
              <a:rPr lang="ko-KR" altLang="en-US" sz="1200" smtClean="0">
                <a:latin typeface="+mj-ea"/>
                <a:ea typeface="+mj-ea"/>
              </a:rPr>
              <a:t>주소를 </a:t>
            </a:r>
            <a:r>
              <a:rPr lang="ko-KR" altLang="en-US" sz="1200">
                <a:latin typeface="+mj-ea"/>
                <a:ea typeface="+mj-ea"/>
              </a:rPr>
              <a:t>받습니다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0060" y="1817564"/>
            <a:ext cx="6991905" cy="4254101"/>
            <a:chOff x="386944" y="1940408"/>
            <a:chExt cx="8239125" cy="5455755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44" y="1940408"/>
              <a:ext cx="82391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518" y="3138488"/>
              <a:ext cx="81819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1094509" y="3076732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640" y="2939749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61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실행 결과를 보면 정상적으로는 </a:t>
            </a:r>
            <a:r>
              <a:rPr lang="en-US" altLang="ko-KR" sz="1200">
                <a:latin typeface="+mj-ea"/>
                <a:ea typeface="+mj-ea"/>
              </a:rPr>
              <a:t>'</a:t>
            </a:r>
            <a:r>
              <a:rPr lang="ko-KR" altLang="en-US" sz="1200">
                <a:latin typeface="+mj-ea"/>
                <a:ea typeface="+mj-ea"/>
              </a:rPr>
              <a:t>서울시 성북구</a:t>
            </a:r>
            <a:r>
              <a:rPr lang="en-US" altLang="ko-KR" sz="1200">
                <a:latin typeface="+mj-ea"/>
                <a:ea typeface="+mj-ea"/>
              </a:rPr>
              <a:t>'</a:t>
            </a:r>
            <a:r>
              <a:rPr lang="ko-KR" altLang="en-US" sz="1200">
                <a:latin typeface="+mj-ea"/>
                <a:ea typeface="+mj-ea"/>
              </a:rPr>
              <a:t>가 출력되어야 하는데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이 출력됩니다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 </a:t>
            </a:r>
            <a:r>
              <a:rPr lang="ko-KR" altLang="en-US" sz="1200" smtClean="0">
                <a:latin typeface="+mj-ea"/>
                <a:ea typeface="+mj-ea"/>
              </a:rPr>
              <a:t>왜 </a:t>
            </a:r>
            <a:r>
              <a:rPr lang="ko-KR" altLang="en-US" sz="1200">
                <a:latin typeface="+mj-ea"/>
                <a:ea typeface="+mj-ea"/>
              </a:rPr>
              <a:t>그럴까요</a:t>
            </a:r>
            <a:r>
              <a:rPr lang="en-US" altLang="ko-KR" sz="1200">
                <a:latin typeface="+mj-ea"/>
                <a:ea typeface="+mj-ea"/>
              </a:rPr>
              <a:t>?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698" y="4661453"/>
            <a:ext cx="7185992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브라우저에서 </a:t>
            </a:r>
            <a:r>
              <a:rPr lang="ko-KR" altLang="en-US" sz="1200">
                <a:latin typeface="+mj-ea"/>
                <a:ea typeface="+mj-ea"/>
              </a:rPr>
              <a:t>요청할 때 서블릿에 전달되는 첫 번째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는 </a:t>
            </a:r>
            <a:r>
              <a:rPr lang="ko-KR" altLang="en-US" sz="1200" smtClean="0">
                <a:latin typeface="+mj-ea"/>
                <a:ea typeface="+mj-ea"/>
              </a:rPr>
              <a:t>웹 브라우저를 </a:t>
            </a:r>
            <a:r>
              <a:rPr lang="ko-KR" altLang="en-US" sz="1200">
                <a:latin typeface="+mj-ea"/>
                <a:ea typeface="+mj-ea"/>
              </a:rPr>
              <a:t>통해 재요청되는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두 번째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와 다른 </a:t>
            </a:r>
            <a:r>
              <a:rPr lang="ko-KR" altLang="en-US" sz="1200" smtClean="0">
                <a:latin typeface="+mj-ea"/>
                <a:ea typeface="+mj-ea"/>
              </a:rPr>
              <a:t>요청임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+mj-ea"/>
                <a:ea typeface="+mj-ea"/>
              </a:rPr>
              <a:t>redirect </a:t>
            </a:r>
            <a:r>
              <a:rPr lang="ko-KR" altLang="en-US" sz="1200">
                <a:latin typeface="+mj-ea"/>
                <a:ea typeface="+mj-ea"/>
              </a:rPr>
              <a:t>방식으로는 서블릿에서 바인딩한 </a:t>
            </a:r>
            <a:r>
              <a:rPr lang="ko-KR" altLang="en-US" sz="1200" smtClean="0">
                <a:latin typeface="+mj-ea"/>
                <a:ea typeface="+mj-ea"/>
              </a:rPr>
              <a:t>데이터를 </a:t>
            </a:r>
            <a:r>
              <a:rPr lang="ko-KR" altLang="en-US" sz="1200">
                <a:latin typeface="+mj-ea"/>
                <a:ea typeface="+mj-ea"/>
              </a:rPr>
              <a:t>다른 서블릿으로 전송할 수 </a:t>
            </a:r>
            <a:r>
              <a:rPr lang="ko-KR" altLang="en-US" sz="1200" smtClean="0">
                <a:latin typeface="+mj-ea"/>
                <a:ea typeface="+mj-ea"/>
              </a:rPr>
              <a:t>없음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864545" y="3871289"/>
            <a:ext cx="357808" cy="4075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09924" y="2153064"/>
            <a:ext cx="306705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8.4.2  HttpServletRequest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를 이용한 </a:t>
            </a: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dispatch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포워딩 시 바인딩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1799987"/>
            <a:ext cx="598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354" y="2200482"/>
            <a:ext cx="2276475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8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3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브라우저에서 전달된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ko-KR" altLang="en-US" sz="1200" smtClean="0">
                <a:latin typeface="+mj-ea"/>
                <a:ea typeface="+mj-ea"/>
              </a:rPr>
              <a:t>주소를 바인딩한 </a:t>
            </a:r>
            <a:r>
              <a:rPr lang="ko-KR" altLang="en-US" sz="1200">
                <a:latin typeface="+mj-ea"/>
                <a:ea typeface="+mj-ea"/>
              </a:rPr>
              <a:t>후 </a:t>
            </a:r>
            <a:r>
              <a:rPr lang="en-US" altLang="ko-KR" sz="1200" smtClean="0">
                <a:latin typeface="+mj-ea"/>
                <a:ea typeface="+mj-ea"/>
              </a:rPr>
              <a:t>dispatch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방법을 이용해 다른 서블릿으로 포워딩합니다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5" y="2089103"/>
            <a:ext cx="6494344" cy="34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21567" y="3382111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698" y="3245128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전달된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에서 주소를 받은 후 </a:t>
            </a:r>
            <a:r>
              <a:rPr lang="ko-KR" altLang="en-US" sz="1200" smtClean="0">
                <a:latin typeface="+mj-ea"/>
                <a:ea typeface="+mj-ea"/>
              </a:rPr>
              <a:t>브라우저로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0395" y="1982352"/>
            <a:ext cx="7148242" cy="4511241"/>
            <a:chOff x="419399" y="2092809"/>
            <a:chExt cx="8229600" cy="5743575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99" y="2092809"/>
              <a:ext cx="821055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99" y="3016734"/>
              <a:ext cx="8229600" cy="481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1091888" y="3272204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0019" y="3125282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00809"/>
            <a:ext cx="789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이번에는 화면에 정상적으로 주소가 출력됩니다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947" y="4403035"/>
            <a:ext cx="7026965" cy="6106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첫 </a:t>
            </a:r>
            <a:r>
              <a:rPr lang="ko-KR" altLang="en-US" sz="1200">
                <a:latin typeface="+mj-ea"/>
                <a:ea typeface="+mj-ea"/>
              </a:rPr>
              <a:t>번째 서블릿에서 두 번째 서블릿으로 전달되는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ko-KR" altLang="en-US" sz="1200" smtClean="0">
                <a:latin typeface="+mj-ea"/>
                <a:ea typeface="+mj-ea"/>
              </a:rPr>
              <a:t>브라우저를 거치지 </a:t>
            </a:r>
            <a:r>
              <a:rPr lang="ko-KR" altLang="en-US" sz="1200">
                <a:latin typeface="+mj-ea"/>
                <a:ea typeface="+mj-ea"/>
              </a:rPr>
              <a:t>않고 바로 </a:t>
            </a:r>
            <a:r>
              <a:rPr lang="ko-KR" altLang="en-US" sz="1200" smtClean="0">
                <a:latin typeface="+mj-ea"/>
                <a:ea typeface="+mj-ea"/>
              </a:rPr>
              <a:t>전달됨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따라서 </a:t>
            </a:r>
            <a:r>
              <a:rPr lang="ko-KR" altLang="en-US" sz="1200">
                <a:latin typeface="+mj-ea"/>
                <a:ea typeface="+mj-ea"/>
              </a:rPr>
              <a:t>첫 번째 서블릿의 </a:t>
            </a:r>
            <a:r>
              <a:rPr lang="en-US" altLang="ko-KR" sz="1200">
                <a:latin typeface="+mj-ea"/>
                <a:ea typeface="+mj-ea"/>
              </a:rPr>
              <a:t>request</a:t>
            </a:r>
            <a:r>
              <a:rPr lang="ko-KR" altLang="en-US" sz="1200">
                <a:latin typeface="+mj-ea"/>
                <a:ea typeface="+mj-ea"/>
              </a:rPr>
              <a:t>에 바인딩된 데이터가 </a:t>
            </a:r>
            <a:r>
              <a:rPr lang="ko-KR" altLang="en-US" sz="1200" smtClean="0">
                <a:latin typeface="+mj-ea"/>
                <a:ea typeface="+mj-ea"/>
              </a:rPr>
              <a:t>그대로 전달됨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528391" y="3508515"/>
            <a:ext cx="337930" cy="318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084" y="1876839"/>
            <a:ext cx="30384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347084" y="2723322"/>
            <a:ext cx="1419846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44991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8.4.3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두 서블릿간 회원 정보 조회 바인딩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799987"/>
            <a:ext cx="754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7</a:t>
            </a:r>
            <a:r>
              <a:rPr lang="ko-KR" altLang="en-US" sz="1200">
                <a:latin typeface="+mj-ea"/>
                <a:ea typeface="+mj-ea"/>
              </a:rPr>
              <a:t>장에서 실습한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클래스를 다음과 같이 복사하여 붙여 넣습니다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그리고 </a:t>
            </a:r>
            <a:r>
              <a:rPr lang="ko-KR" altLang="en-US" sz="1200">
                <a:latin typeface="+mj-ea"/>
                <a:ea typeface="+mj-ea"/>
              </a:rPr>
              <a:t>데이터베이스 연동을 위한 </a:t>
            </a:r>
            <a:r>
              <a:rPr lang="en-US" altLang="ko-KR" sz="1200">
                <a:latin typeface="+mj-ea"/>
                <a:ea typeface="+mj-ea"/>
              </a:rPr>
              <a:t>DataSource </a:t>
            </a:r>
            <a:r>
              <a:rPr lang="ko-KR" altLang="en-US" sz="1200">
                <a:latin typeface="+mj-ea"/>
                <a:ea typeface="+mj-ea"/>
              </a:rPr>
              <a:t>기능도 </a:t>
            </a:r>
            <a:r>
              <a:rPr lang="en-US" altLang="ko-KR" sz="1200">
                <a:latin typeface="+mj-ea"/>
                <a:ea typeface="+mj-ea"/>
              </a:rPr>
              <a:t>7</a:t>
            </a:r>
            <a:r>
              <a:rPr lang="ko-KR" altLang="en-US" sz="1200">
                <a:latin typeface="+mj-ea"/>
                <a:ea typeface="+mj-ea"/>
              </a:rPr>
              <a:t>장을 참고하여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764" y="2418660"/>
            <a:ext cx="2138680" cy="2597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22" y="1989278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location  </a:t>
            </a:r>
            <a:r>
              <a:rPr lang="ko-KR" altLang="en-US" sz="1200" b="1" smtClean="0">
                <a:latin typeface="+mj-ea"/>
                <a:ea typeface="+mj-ea"/>
              </a:rPr>
              <a:t>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522" y="2238381"/>
            <a:ext cx="7354956" cy="89319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자바스크립트 </a:t>
            </a:r>
            <a:r>
              <a:rPr lang="en-US" altLang="ko-KR" sz="1200" dirty="0"/>
              <a:t>location </a:t>
            </a:r>
            <a:r>
              <a:rPr lang="ko-KR" altLang="en-US" sz="1200" dirty="0"/>
              <a:t>객체의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 </a:t>
            </a:r>
            <a:r>
              <a:rPr lang="ko-KR" altLang="en-US" sz="1200" dirty="0"/>
              <a:t>속성을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자바스크립트에서 </a:t>
            </a:r>
            <a:r>
              <a:rPr lang="ko-KR" altLang="en-US" sz="1200" dirty="0" err="1"/>
              <a:t>재요청하는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형식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location.href</a:t>
            </a:r>
            <a:r>
              <a:rPr lang="en-US" altLang="ko-KR" sz="1200" dirty="0"/>
              <a:t>='</a:t>
            </a:r>
            <a:r>
              <a:rPr lang="ko-KR" altLang="en-US" sz="1200" dirty="0">
                <a:solidFill>
                  <a:srgbClr val="FF0000"/>
                </a:solidFill>
              </a:rPr>
              <a:t>요청할 </a:t>
            </a:r>
            <a:r>
              <a:rPr lang="ko-KR" altLang="en-US" sz="1200" dirty="0" err="1">
                <a:solidFill>
                  <a:srgbClr val="FF0000"/>
                </a:solidFill>
              </a:rPr>
              <a:t>서블릿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또는 </a:t>
            </a:r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en-US" altLang="ko-KR" sz="1200" dirty="0"/>
              <a:t>';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4522" y="3929485"/>
            <a:ext cx="43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+mj-ea"/>
                <a:ea typeface="+mj-ea"/>
              </a:rPr>
              <a:t>dispatch </a:t>
            </a:r>
            <a:r>
              <a:rPr lang="ko-KR" altLang="en-US" sz="1200" b="1" smtClean="0">
                <a:latin typeface="+mj-ea"/>
                <a:ea typeface="+mj-ea"/>
              </a:rPr>
              <a:t>방법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522" y="4198466"/>
            <a:ext cx="7354956" cy="14487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일반적으로 </a:t>
            </a:r>
            <a:r>
              <a:rPr lang="ko-KR" altLang="en-US" sz="1200" dirty="0" err="1"/>
              <a:t>포워딩</a:t>
            </a:r>
            <a:r>
              <a:rPr lang="ko-KR" altLang="en-US" sz="1200" dirty="0"/>
              <a:t> 기능을 </a:t>
            </a:r>
            <a:r>
              <a:rPr lang="ko-KR" altLang="en-US" sz="1200" dirty="0" smtClean="0"/>
              <a:t>지칭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직접 요청하는 </a:t>
            </a:r>
            <a:r>
              <a:rPr lang="ko-KR" altLang="en-US" sz="1200" dirty="0" smtClean="0"/>
              <a:t>방법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RequestDispatcher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forward()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형식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RequestDispatcher</a:t>
            </a:r>
            <a:r>
              <a:rPr lang="en-US" altLang="ko-KR" sz="1200" dirty="0"/>
              <a:t> dis= </a:t>
            </a:r>
            <a:r>
              <a:rPr lang="en-US" altLang="ko-KR" sz="1200" dirty="0" err="1"/>
              <a:t>request.getRequestDispatcher</a:t>
            </a:r>
            <a:r>
              <a:rPr lang="en-US" altLang="ko-KR" sz="1200" dirty="0"/>
              <a:t>("</a:t>
            </a:r>
            <a:r>
              <a:rPr lang="ko-KR" altLang="en-US" sz="1200" dirty="0" err="1">
                <a:solidFill>
                  <a:srgbClr val="FF0000"/>
                </a:solidFill>
              </a:rPr>
              <a:t>포워드할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서블릿</a:t>
            </a:r>
            <a:r>
              <a:rPr lang="ko-KR" altLang="en-US" sz="1200" dirty="0"/>
              <a:t> 또는 </a:t>
            </a:r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en-US" altLang="ko-KR" sz="12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 </a:t>
            </a:r>
            <a:r>
              <a:rPr lang="en-US" altLang="ko-KR" sz="1200" dirty="0" err="1" smtClean="0"/>
              <a:t>dis.forward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request,response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91481"/>
            <a:ext cx="811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첫 번째 서블릿에서 조회한 회원 </a:t>
            </a:r>
            <a:r>
              <a:rPr lang="ko-KR" altLang="en-US" sz="1200" smtClean="0">
                <a:latin typeface="+mj-ea"/>
                <a:ea typeface="+mj-ea"/>
              </a:rPr>
              <a:t>정보를 </a:t>
            </a:r>
            <a:r>
              <a:rPr lang="en-US" altLang="ko-KR" sz="1200" smtClean="0">
                <a:latin typeface="+mj-ea"/>
                <a:ea typeface="+mj-ea"/>
              </a:rPr>
              <a:t>List</a:t>
            </a:r>
            <a:r>
              <a:rPr lang="ko-KR" altLang="en-US" sz="1200">
                <a:latin typeface="+mj-ea"/>
                <a:ea typeface="+mj-ea"/>
              </a:rPr>
              <a:t>에 저장한 후 다시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바인딩하여 </a:t>
            </a:r>
            <a:r>
              <a:rPr lang="ko-KR" altLang="en-US" sz="1200">
                <a:latin typeface="+mj-ea"/>
                <a:ea typeface="+mj-ea"/>
              </a:rPr>
              <a:t>두 번째 서블릿으로 전달합니다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2303" y="1853147"/>
            <a:ext cx="6344115" cy="5004854"/>
            <a:chOff x="772303" y="1853147"/>
            <a:chExt cx="6344115" cy="5004854"/>
          </a:xfrm>
        </p:grpSpPr>
        <p:grpSp>
          <p:nvGrpSpPr>
            <p:cNvPr id="4" name="그룹 3"/>
            <p:cNvGrpSpPr/>
            <p:nvPr/>
          </p:nvGrpSpPr>
          <p:grpSpPr>
            <a:xfrm>
              <a:off x="1569556" y="1853147"/>
              <a:ext cx="5546862" cy="5004854"/>
              <a:chOff x="934279" y="1932659"/>
              <a:chExt cx="5945970" cy="5342191"/>
            </a:xfrm>
          </p:grpSpPr>
          <p:pic>
            <p:nvPicPr>
              <p:cNvPr id="358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279" y="1932659"/>
                <a:ext cx="5804866" cy="376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279" y="5697067"/>
                <a:ext cx="5945970" cy="1577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1614050" y="2969566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2303" y="2842522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protected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612088" y="3752676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4835" y="3625631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protected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11968"/>
            <a:ext cx="777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ViewServlet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getAttribute() </a:t>
            </a:r>
            <a:r>
              <a:rPr lang="ko-KR" altLang="en-US" sz="1200">
                <a:latin typeface="+mj-ea"/>
                <a:ea typeface="+mj-ea"/>
              </a:rPr>
              <a:t>메서드를 이용해 첫 </a:t>
            </a:r>
            <a:r>
              <a:rPr lang="ko-KR" altLang="en-US" sz="1200" smtClean="0">
                <a:latin typeface="+mj-ea"/>
                <a:ea typeface="+mj-ea"/>
              </a:rPr>
              <a:t>번째 서블릿에서 바인딩한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회원 정보를 </a:t>
            </a:r>
            <a:r>
              <a:rPr lang="en-US" altLang="ko-KR" sz="1200">
                <a:latin typeface="+mj-ea"/>
                <a:ea typeface="+mj-ea"/>
              </a:rPr>
              <a:t>List</a:t>
            </a:r>
            <a:r>
              <a:rPr lang="ko-KR" altLang="en-US" sz="1200">
                <a:latin typeface="+mj-ea"/>
                <a:ea typeface="+mj-ea"/>
              </a:rPr>
              <a:t>로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6923" y="1882963"/>
            <a:ext cx="7585390" cy="4014789"/>
            <a:chOff x="336923" y="1882963"/>
            <a:chExt cx="7585390" cy="40147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00" y="1882963"/>
              <a:ext cx="7060213" cy="401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1178670" y="3571250"/>
              <a:ext cx="549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6923" y="3434267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protected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7" y="1681064"/>
            <a:ext cx="6935857" cy="38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9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1114"/>
            <a:ext cx="762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http://localhost:8090/pro08/member</a:t>
            </a:r>
            <a:r>
              <a:rPr lang="ko-KR" altLang="en-US" sz="120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156" y="5184985"/>
            <a:ext cx="6651055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ViewServlet </a:t>
            </a:r>
            <a:r>
              <a:rPr lang="ko-KR" altLang="en-US" sz="1200">
                <a:latin typeface="+mj-ea"/>
                <a:ea typeface="+mj-ea"/>
              </a:rPr>
              <a:t>클래스는 웹 브라우저에서 화면 기능을 담당하는데 이러한 기능을 하는 서블릿이</a:t>
            </a:r>
          </a:p>
          <a:p>
            <a:r>
              <a:rPr lang="ko-KR" altLang="en-US" sz="1200">
                <a:latin typeface="+mj-ea"/>
                <a:ea typeface="+mj-ea"/>
              </a:rPr>
              <a:t>분화되어 발전된 것이 바로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973875" y="4477578"/>
            <a:ext cx="357809" cy="38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5676" y="1928689"/>
            <a:ext cx="3863975" cy="212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47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8.5.1 ServletContext 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58499"/>
            <a:ext cx="7166113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+mj-ea"/>
                <a:ea typeface="+mj-ea"/>
              </a:rPr>
              <a:t>javax.servlet.ServletContext</a:t>
            </a:r>
            <a:r>
              <a:rPr lang="ko-KR" altLang="en-US" sz="1200">
                <a:latin typeface="+mj-ea"/>
                <a:ea typeface="+mj-ea"/>
              </a:rPr>
              <a:t>로 정의되어 </a:t>
            </a:r>
            <a:r>
              <a:rPr lang="ko-KR" altLang="en-US" sz="1200" smtClean="0">
                <a:latin typeface="+mj-ea"/>
                <a:ea typeface="+mj-ea"/>
              </a:rPr>
              <a:t>있음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서블릿과 </a:t>
            </a:r>
            <a:r>
              <a:rPr lang="ko-KR" altLang="en-US" sz="1200">
                <a:latin typeface="+mj-ea"/>
                <a:ea typeface="+mj-ea"/>
              </a:rPr>
              <a:t>컨테이너 간의 연동을 위해 </a:t>
            </a:r>
            <a:r>
              <a:rPr lang="ko-KR" altLang="en-US" sz="1200" smtClean="0">
                <a:latin typeface="+mj-ea"/>
                <a:ea typeface="+mj-ea"/>
              </a:rPr>
              <a:t>사용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컨텍스트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웹 애플리케이션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마다 하나의 </a:t>
            </a:r>
            <a:r>
              <a:rPr lang="en-US" altLang="ko-KR" sz="1200">
                <a:latin typeface="+mj-ea"/>
                <a:ea typeface="+mj-ea"/>
              </a:rPr>
              <a:t>ServletContext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ko-KR" altLang="en-US" sz="1200" smtClean="0">
                <a:latin typeface="+mj-ea"/>
                <a:ea typeface="+mj-ea"/>
              </a:rPr>
              <a:t>생성됨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서블릿끼리 </a:t>
            </a:r>
            <a:r>
              <a:rPr lang="ko-KR" altLang="en-US" sz="1200">
                <a:latin typeface="+mj-ea"/>
                <a:ea typeface="+mj-ea"/>
              </a:rPr>
              <a:t>자원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데이터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을 공유하는 데 </a:t>
            </a:r>
            <a:r>
              <a:rPr lang="ko-KR" altLang="en-US" sz="1200" smtClean="0">
                <a:latin typeface="+mj-ea"/>
                <a:ea typeface="+mj-ea"/>
              </a:rPr>
              <a:t>사용됨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컨테이너 </a:t>
            </a:r>
            <a:r>
              <a:rPr lang="ko-KR" altLang="en-US" sz="1200">
                <a:latin typeface="+mj-ea"/>
                <a:ea typeface="+mj-ea"/>
              </a:rPr>
              <a:t>실행 시 생성되고 컨테이너 종료 시 </a:t>
            </a:r>
            <a:r>
              <a:rPr lang="ko-KR" altLang="en-US" sz="1200" smtClean="0">
                <a:latin typeface="+mj-ea"/>
                <a:ea typeface="+mj-ea"/>
              </a:rPr>
              <a:t>소멸됨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83" y="2196548"/>
            <a:ext cx="34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ServletContext </a:t>
            </a:r>
            <a:r>
              <a:rPr lang="ko-KR" altLang="en-US" sz="1400" b="1" smtClean="0">
                <a:latin typeface="+mj-ea"/>
                <a:ea typeface="+mj-ea"/>
              </a:rPr>
              <a:t>특징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983" y="4814682"/>
            <a:ext cx="7166113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서블릿에서 </a:t>
            </a:r>
            <a:r>
              <a:rPr lang="ko-KR" altLang="en-US" sz="1200">
                <a:latin typeface="+mj-ea"/>
                <a:ea typeface="+mj-ea"/>
              </a:rPr>
              <a:t>파일 접근 </a:t>
            </a:r>
            <a:r>
              <a:rPr lang="ko-KR" altLang="en-US" sz="1200" smtClean="0">
                <a:latin typeface="+mj-ea"/>
                <a:ea typeface="+mj-ea"/>
              </a:rPr>
              <a:t>기능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자원 </a:t>
            </a:r>
            <a:r>
              <a:rPr lang="ko-KR" altLang="en-US" sz="1200">
                <a:latin typeface="+mj-ea"/>
                <a:ea typeface="+mj-ea"/>
              </a:rPr>
              <a:t>바인딩 </a:t>
            </a:r>
            <a:r>
              <a:rPr lang="ko-KR" altLang="en-US" sz="1200" smtClean="0">
                <a:latin typeface="+mj-ea"/>
                <a:ea typeface="+mj-ea"/>
              </a:rPr>
              <a:t>기능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로그 </a:t>
            </a:r>
            <a:r>
              <a:rPr lang="ko-KR" altLang="en-US" sz="1200">
                <a:latin typeface="+mj-ea"/>
                <a:ea typeface="+mj-ea"/>
              </a:rPr>
              <a:t>파일 </a:t>
            </a:r>
            <a:r>
              <a:rPr lang="ko-KR" altLang="en-US" sz="1200" smtClean="0">
                <a:latin typeface="+mj-ea"/>
                <a:ea typeface="+mj-ea"/>
              </a:rPr>
              <a:t>기능</a:t>
            </a:r>
            <a:endParaRPr lang="en-US" altLang="ko-KR" sz="1200" smtClean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컨텍스트에서 </a:t>
            </a:r>
            <a:r>
              <a:rPr lang="ko-KR" altLang="en-US" sz="1200">
                <a:latin typeface="+mj-ea"/>
                <a:ea typeface="+mj-ea"/>
              </a:rPr>
              <a:t>제공하는 설정 정보 제공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166" y="4452731"/>
            <a:ext cx="341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ServletContext </a:t>
            </a:r>
            <a:r>
              <a:rPr lang="ko-KR" altLang="en-US" sz="1400" b="1" smtClean="0">
                <a:latin typeface="+mj-ea"/>
                <a:ea typeface="+mj-ea"/>
              </a:rPr>
              <a:t>가 제공하는 기능</a:t>
            </a:r>
            <a:endParaRPr lang="ko-KR" altLang="en-US" sz="1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274" y="1372954"/>
            <a:ext cx="525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j-ea"/>
                <a:ea typeface="+mj-ea"/>
              </a:rPr>
              <a:t>톰캣 컨테이너의 </a:t>
            </a:r>
            <a:r>
              <a:rPr lang="en-US" altLang="ko-KR" sz="1200" b="1" smtClean="0">
                <a:latin typeface="+mj-ea"/>
                <a:ea typeface="+mj-ea"/>
              </a:rPr>
              <a:t>ServletContext</a:t>
            </a:r>
            <a:r>
              <a:rPr lang="ko-KR" altLang="en-US" sz="1200" b="1" smtClean="0">
                <a:latin typeface="+mj-ea"/>
                <a:ea typeface="+mj-ea"/>
              </a:rPr>
              <a:t>와 </a:t>
            </a:r>
            <a:r>
              <a:rPr lang="en-US" altLang="ko-KR" sz="1200" b="1" smtClean="0">
                <a:latin typeface="+mj-ea"/>
                <a:ea typeface="+mj-ea"/>
              </a:rPr>
              <a:t>ServletConfig </a:t>
            </a:r>
            <a:r>
              <a:rPr lang="ko-KR" altLang="en-US" sz="1200" b="1" smtClean="0">
                <a:latin typeface="+mj-ea"/>
                <a:ea typeface="+mj-ea"/>
              </a:rPr>
              <a:t>생성 상태</a:t>
            </a:r>
            <a:endParaRPr lang="ko-KR" altLang="en-US" sz="1200" b="1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30649" y="1372954"/>
            <a:ext cx="5988050" cy="5524500"/>
            <a:chOff x="1530649" y="1372954"/>
            <a:chExt cx="5988050" cy="55245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649" y="1372954"/>
              <a:ext cx="5988050" cy="552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160643" y="6450496"/>
              <a:ext cx="272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톰캣 컨테이너</a:t>
              </a:r>
              <a:endParaRPr lang="ko-KR" altLang="en-US" sz="12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0649" y="1928192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Context</a:t>
              </a:r>
              <a:endParaRPr lang="ko-KR" altLang="en-US" sz="11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3362" y="1928192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Context</a:t>
              </a:r>
              <a:endParaRPr lang="ko-KR" altLang="en-US" sz="1100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1352" y="4591879"/>
              <a:ext cx="2723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smtClean="0"/>
                <a:t>Context</a:t>
              </a:r>
              <a:endParaRPr lang="ko-KR" altLang="en-US" sz="1100" b="1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540" y="1490869"/>
            <a:ext cx="577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ServletContext</a:t>
            </a:r>
            <a:r>
              <a:rPr lang="ko-KR" altLang="en-US" sz="1400" b="1" smtClean="0">
                <a:latin typeface="+mj-ea"/>
                <a:ea typeface="+mj-ea"/>
              </a:rPr>
              <a:t>에서 제공하는 여러가지 메서드들</a:t>
            </a:r>
            <a:endParaRPr lang="ko-KR" altLang="en-US" sz="1400" b="1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1460"/>
              </p:ext>
            </p:extLst>
          </p:nvPr>
        </p:nvGraphicFramePr>
        <p:xfrm>
          <a:off x="697275" y="1798646"/>
          <a:ext cx="7432933" cy="458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384933"/>
              </a:tblGrid>
              <a:tr h="218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getAttribute(String name)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주어진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이용해 바인딩된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value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가져옵니다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존재하지 않으면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getAttributeNames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바인딩된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속성들의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getContext(String uripath)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지정한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uripath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객체를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getInitParameter(String name)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매개변수의 초기화 값을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해당되는 매개변수가 존재하지 않으면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getInitParameterNames()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컨텍스트의 초기화 관련 매개변수들의 이름들을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String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객체가 저장된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Enumeration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타입으로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매개변수가 존재하지 않으면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null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getMajorVersion()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 컨테이너가 지원하는 주요 서블릿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버전을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getRealPath(String path)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해당되는 실제 경로를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getResource(String path)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해당되는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getServerInfo()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서블릿이 실행되고 있는 서블릿 컨테이너의 이름과 버전을 반환</a:t>
                      </a:r>
                    </a:p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getServletContextName()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애플리케이션의 배치 관리자가 지정한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해당 웹 </a:t>
                      </a:r>
                      <a:endParaRPr lang="en-US" altLang="ko-KR" sz="1000" b="0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애플리케이션의 이름을 반환합니다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log(String msg)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 파일에 로그를 기록합니다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removeAttribute(String name)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바인딩된 객체를 제거합니다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27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setAttribute(String name, Object object)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객체를 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바인딩합니다</a:t>
                      </a:r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27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setInitParameter(String name, String value)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컨텍스트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초기화 매개변수로 설정합니다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8.5.2  ServletContext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바인딩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165" y="1750292"/>
            <a:ext cx="762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GetServletContext, SetServletContext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38476" y="2216687"/>
            <a:ext cx="2152650" cy="1947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9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SetServletContext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3" y="1757929"/>
            <a:ext cx="6465612" cy="45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264661" y="308155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4" y="2964451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446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GetServletContext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91" y="1738051"/>
            <a:ext cx="6148388" cy="435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346866" y="3002416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119" y="285549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8.2.1 redirect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2126974"/>
            <a:ext cx="755373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>
                <a:latin typeface="+mj-ea"/>
                <a:ea typeface="+mj-ea"/>
              </a:rPr>
              <a:t>redirect </a:t>
            </a:r>
            <a:r>
              <a:rPr lang="ko-KR" altLang="en-US" sz="1200">
                <a:latin typeface="+mj-ea"/>
                <a:ea typeface="+mj-ea"/>
              </a:rPr>
              <a:t>방법은 서블릿의 요청이 클라이언트의 웹 브라우저를 다시 거쳐 요청되는 </a:t>
            </a:r>
            <a:r>
              <a:rPr lang="ko-KR" altLang="en-US" sz="1200" smtClean="0">
                <a:latin typeface="+mj-ea"/>
                <a:ea typeface="+mj-ea"/>
              </a:rPr>
              <a:t>방식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165" y="5737779"/>
            <a:ext cx="7553739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클라이언트의 </a:t>
            </a:r>
            <a:r>
              <a:rPr lang="ko-KR" altLang="en-US" sz="1200">
                <a:latin typeface="+mj-ea"/>
                <a:ea typeface="+mj-ea"/>
              </a:rPr>
              <a:t>웹 브라우저에서 첫 번째 서블릿에 </a:t>
            </a:r>
            <a:r>
              <a:rPr lang="ko-KR" altLang="en-US" sz="1200" smtClean="0">
                <a:latin typeface="+mj-ea"/>
                <a:ea typeface="+mj-ea"/>
              </a:rPr>
              <a:t>요청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첫 </a:t>
            </a:r>
            <a:r>
              <a:rPr lang="ko-KR" altLang="en-US" sz="1200">
                <a:latin typeface="+mj-ea"/>
                <a:ea typeface="+mj-ea"/>
              </a:rPr>
              <a:t>번째 서블릿은 </a:t>
            </a:r>
            <a:r>
              <a:rPr lang="en-US" altLang="ko-KR" sz="1200">
                <a:latin typeface="+mj-ea"/>
                <a:ea typeface="+mj-ea"/>
              </a:rPr>
              <a:t>sendRedirect() </a:t>
            </a:r>
            <a:r>
              <a:rPr lang="ko-KR" altLang="en-US" sz="1200">
                <a:latin typeface="+mj-ea"/>
                <a:ea typeface="+mj-ea"/>
              </a:rPr>
              <a:t>메서드를 이용해 두 번째 서블릿을 웹 브라우저를 </a:t>
            </a:r>
            <a:r>
              <a:rPr lang="ko-KR" altLang="en-US" sz="1200" smtClean="0">
                <a:latin typeface="+mj-ea"/>
                <a:ea typeface="+mj-ea"/>
              </a:rPr>
              <a:t>통해서 요청</a:t>
            </a:r>
            <a:endParaRPr lang="en-US" altLang="ko-KR" sz="1200" smtClean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웹 </a:t>
            </a:r>
            <a:r>
              <a:rPr lang="ko-KR" altLang="en-US" sz="1200">
                <a:latin typeface="+mj-ea"/>
                <a:ea typeface="+mj-ea"/>
              </a:rPr>
              <a:t>브라우저는 </a:t>
            </a:r>
            <a:r>
              <a:rPr lang="en-US" altLang="ko-KR" sz="1200">
                <a:latin typeface="+mj-ea"/>
                <a:ea typeface="+mj-ea"/>
              </a:rPr>
              <a:t>sendRedirect() </a:t>
            </a:r>
            <a:r>
              <a:rPr lang="ko-KR" altLang="en-US" sz="1200">
                <a:latin typeface="+mj-ea"/>
                <a:ea typeface="+mj-ea"/>
              </a:rPr>
              <a:t>메서드가 지정한 두 번째 서블릿을 다시 </a:t>
            </a:r>
            <a:r>
              <a:rPr lang="ko-KR" altLang="en-US" sz="1200" smtClean="0">
                <a:latin typeface="+mj-ea"/>
                <a:ea typeface="+mj-ea"/>
              </a:rPr>
              <a:t>요청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93304" y="2493425"/>
            <a:ext cx="6615895" cy="3086100"/>
            <a:chOff x="1093304" y="2493425"/>
            <a:chExt cx="6615895" cy="3086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49" y="2493425"/>
              <a:ext cx="6369050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93304" y="3540586"/>
              <a:ext cx="1659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클라이언트</a:t>
              </a:r>
              <a:endParaRPr lang="ko-KR" altLang="en-US" sz="10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4739" y="5134689"/>
              <a:ext cx="16598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/>
                <a:t>톰캣 컨테이너</a:t>
              </a:r>
              <a:endParaRPr lang="ko-KR" altLang="en-US" sz="1000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8817" y="2682268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rgbClr val="FF0000"/>
                  </a:solidFill>
                </a:rPr>
                <a:t>①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7743" y="2959267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187" y="3648307"/>
              <a:ext cx="66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rgbClr val="FF0000"/>
                  </a:solidFill>
                </a:rPr>
                <a:t>③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93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크롬 브라우저에서 </a:t>
            </a:r>
            <a:r>
              <a:rPr lang="en-US" altLang="ko-KR" sz="1200">
                <a:latin typeface="+mj-ea"/>
                <a:ea typeface="+mj-ea"/>
              </a:rPr>
              <a:t>http://localhost:8090/pro08/cset</a:t>
            </a:r>
            <a:r>
              <a:rPr lang="ko-KR" altLang="en-US" sz="1200">
                <a:latin typeface="+mj-ea"/>
                <a:ea typeface="+mj-ea"/>
              </a:rPr>
              <a:t>으로 요청하면 </a:t>
            </a:r>
            <a:r>
              <a:rPr lang="en-US" altLang="ko-KR" sz="1200">
                <a:latin typeface="+mj-ea"/>
                <a:ea typeface="+mj-ea"/>
              </a:rPr>
              <a:t>ServletContext </a:t>
            </a:r>
            <a:r>
              <a:rPr lang="ko-KR" altLang="en-US" sz="1200" smtClean="0">
                <a:latin typeface="+mj-ea"/>
                <a:ea typeface="+mj-ea"/>
              </a:rPr>
              <a:t>객체에 데이터를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87" y="3588026"/>
            <a:ext cx="796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이번에는 인터넷 익스플로러에서 </a:t>
            </a:r>
            <a:r>
              <a:rPr lang="en-US" altLang="ko-KR" sz="1200">
                <a:latin typeface="+mj-ea"/>
                <a:ea typeface="+mj-ea"/>
              </a:rPr>
              <a:t>http://localhost:8090/pro08/cget</a:t>
            </a:r>
            <a:r>
              <a:rPr lang="ko-KR" altLang="en-US" sz="1200">
                <a:latin typeface="+mj-ea"/>
                <a:ea typeface="+mj-ea"/>
              </a:rPr>
              <a:t>으로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마찬 가지로 바인딩된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데이터를 </a:t>
            </a:r>
            <a:r>
              <a:rPr lang="ko-KR" altLang="en-US" sz="1200">
                <a:latin typeface="+mj-ea"/>
                <a:ea typeface="+mj-ea"/>
              </a:rPr>
              <a:t>브라우저에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113" y="5933661"/>
            <a:ext cx="84383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+mj-ea"/>
                <a:ea typeface="+mj-ea"/>
              </a:rPr>
              <a:t>ServletContext</a:t>
            </a:r>
            <a:r>
              <a:rPr lang="ko-KR" altLang="en-US" sz="1200">
                <a:latin typeface="+mj-ea"/>
                <a:ea typeface="+mj-ea"/>
              </a:rPr>
              <a:t>에 바인딩된 데이터는 모든 서블릿들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사용자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이 접근할 수 </a:t>
            </a:r>
            <a:r>
              <a:rPr lang="ko-KR" altLang="en-US" sz="1200" smtClean="0">
                <a:latin typeface="+mj-ea"/>
                <a:ea typeface="+mj-ea"/>
              </a:rPr>
              <a:t>있</a:t>
            </a:r>
            <a:r>
              <a:rPr lang="ko-KR" altLang="en-US" sz="1200">
                <a:latin typeface="+mj-ea"/>
                <a:ea typeface="+mj-ea"/>
              </a:rPr>
              <a:t>음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따라서 </a:t>
            </a:r>
            <a:r>
              <a:rPr lang="ko-KR" altLang="en-US" sz="1200">
                <a:latin typeface="+mj-ea"/>
                <a:ea typeface="+mj-ea"/>
              </a:rPr>
              <a:t>웹 애플리케이션에서 모든 사용자가 공통으로 사용하는 데이터는 </a:t>
            </a:r>
            <a:r>
              <a:rPr lang="en-US" altLang="ko-KR" sz="1200">
                <a:latin typeface="+mj-ea"/>
                <a:ea typeface="+mj-ea"/>
              </a:rPr>
              <a:t>ServletContext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ko-KR" altLang="en-US" sz="1200" smtClean="0">
                <a:latin typeface="+mj-ea"/>
                <a:ea typeface="+mj-ea"/>
              </a:rPr>
              <a:t>바인딩한 후 사용함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34245" y="2028617"/>
            <a:ext cx="29051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34245" y="2852530"/>
            <a:ext cx="145256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167145" y="4141718"/>
            <a:ext cx="36766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167145" y="4890052"/>
            <a:ext cx="546238" cy="387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8.5.3  ServletContext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의 매개변수 설정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038" y="1838090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ContextParamServlet </a:t>
            </a:r>
            <a:r>
              <a:rPr lang="ko-KR" altLang="en-US" sz="1200">
                <a:latin typeface="+mj-ea"/>
                <a:ea typeface="+mj-ea"/>
              </a:rPr>
              <a:t>클래스 파일과 </a:t>
            </a:r>
            <a:r>
              <a:rPr lang="en-US" altLang="ko-KR" sz="1200">
                <a:latin typeface="+mj-ea"/>
                <a:ea typeface="+mj-ea"/>
              </a:rPr>
              <a:t>web.xml </a:t>
            </a:r>
            <a:r>
              <a:rPr lang="ko-KR" altLang="en-US" sz="1200">
                <a:latin typeface="+mj-ea"/>
                <a:ea typeface="+mj-ea"/>
              </a:rPr>
              <a:t>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4564" y="2144905"/>
            <a:ext cx="2162175" cy="323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6"/>
            <a:ext cx="78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메뉴 항목을 설정합니다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81594" y="1797685"/>
            <a:ext cx="6843480" cy="4336398"/>
            <a:chOff x="505119" y="2044528"/>
            <a:chExt cx="6843480" cy="4336398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03" y="2044528"/>
              <a:ext cx="6392932" cy="172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19" y="3825499"/>
              <a:ext cx="6843480" cy="2555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01418"/>
            <a:ext cx="721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ContextParamServlet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35" y="1678417"/>
            <a:ext cx="6157499" cy="510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09478" y="2934359"/>
            <a:ext cx="549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731" y="2797376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80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  <a:p>
            <a:pPr>
              <a:lnSpc>
                <a:spcPct val="165000"/>
              </a:lnSpc>
            </a:pP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20687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크롬 브라우저에서 </a:t>
            </a:r>
            <a:r>
              <a:rPr lang="en-US" altLang="ko-KR" sz="1200">
                <a:latin typeface="+mj-ea"/>
                <a:ea typeface="+mj-ea"/>
              </a:rPr>
              <a:t>http://localhost:8090/pro08/initMenu</a:t>
            </a:r>
            <a:r>
              <a:rPr lang="ko-KR" altLang="en-US" sz="1200">
                <a:latin typeface="+mj-ea"/>
                <a:ea typeface="+mj-ea"/>
              </a:rPr>
              <a:t>로 서블릿을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4094921"/>
            <a:ext cx="6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인터넷 익스플로러에서도 요청해 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625" y="6357937"/>
            <a:ext cx="783203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>
                <a:latin typeface="+mn-ea"/>
              </a:rPr>
              <a:t>메뉴는 </a:t>
            </a:r>
            <a:r>
              <a:rPr lang="en-US" altLang="ko-KR" sz="1200" smtClean="0">
                <a:latin typeface="+mn-ea"/>
              </a:rPr>
              <a:t>ContextServlet </a:t>
            </a:r>
            <a:r>
              <a:rPr lang="ko-KR" altLang="en-US" sz="1200" smtClean="0">
                <a:latin typeface="+mn-ea"/>
              </a:rPr>
              <a:t>객체를 </a:t>
            </a:r>
            <a:r>
              <a:rPr lang="ko-KR" altLang="en-US" sz="1200">
                <a:latin typeface="+mn-ea"/>
              </a:rPr>
              <a:t>통해 접근하므로 모든 웹 브라우저에서 공유하면서 </a:t>
            </a:r>
            <a:r>
              <a:rPr lang="ko-KR" altLang="en-US" sz="1200" smtClean="0">
                <a:latin typeface="+mn-ea"/>
              </a:rPr>
              <a:t>접근해서 사용할 수 있음</a:t>
            </a:r>
            <a:endParaRPr lang="ko-KR" altLang="en-US" sz="1200">
              <a:latin typeface="+mn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729" y="1797686"/>
            <a:ext cx="307657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53866" y="4442114"/>
            <a:ext cx="392430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8.5.4  ServletContext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의 파일 입출력 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739347"/>
            <a:ext cx="80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프로젝트 </a:t>
            </a:r>
            <a:r>
              <a:rPr lang="en-US" altLang="ko-KR" sz="1200">
                <a:latin typeface="+mj-ea"/>
                <a:ea typeface="+mj-ea"/>
              </a:rPr>
              <a:t>pro08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WebContent/WEB-INF </a:t>
            </a:r>
            <a:r>
              <a:rPr lang="ko-KR" altLang="en-US" sz="1200">
                <a:latin typeface="+mj-ea"/>
                <a:ea typeface="+mj-ea"/>
              </a:rPr>
              <a:t>폴더를 선택하고 마우스 오른쪽 버튼을 </a:t>
            </a:r>
            <a:r>
              <a:rPr lang="ko-KR" altLang="en-US" sz="1200" smtClean="0">
                <a:latin typeface="+mj-ea"/>
                <a:ea typeface="+mj-ea"/>
              </a:rPr>
              <a:t>클릭한 후 </a:t>
            </a:r>
            <a:r>
              <a:rPr lang="en-US" altLang="ko-KR" sz="1200">
                <a:latin typeface="+mj-ea"/>
                <a:ea typeface="+mj-ea"/>
              </a:rPr>
              <a:t>New &gt; Folder</a:t>
            </a:r>
            <a:r>
              <a:rPr lang="ko-KR" altLang="en-US" sz="1200" smtClean="0">
                <a:latin typeface="+mj-ea"/>
                <a:ea typeface="+mj-ea"/>
              </a:rPr>
              <a:t>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243" y="2210949"/>
            <a:ext cx="4802505" cy="2011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47461" y="4025348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73625" y="2922104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77068" y="3329608"/>
            <a:ext cx="655982" cy="1966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31235"/>
            <a:ext cx="721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폴더 이름으로 </a:t>
            </a:r>
            <a:r>
              <a:rPr lang="en-US" altLang="ko-KR" sz="1200">
                <a:latin typeface="+mj-ea"/>
                <a:ea typeface="+mj-ea"/>
              </a:rPr>
              <a:t>bin</a:t>
            </a:r>
            <a:r>
              <a:rPr lang="ko-KR" altLang="en-US" sz="1200">
                <a:latin typeface="+mj-ea"/>
                <a:ea typeface="+mj-ea"/>
              </a:rPr>
              <a:t>을 입력하고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72832" y="1884721"/>
            <a:ext cx="3724910" cy="414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2896" y="4780722"/>
            <a:ext cx="347869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80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</a:p>
          <a:p>
            <a:pPr>
              <a:lnSpc>
                <a:spcPct val="165000"/>
              </a:lnSpc>
            </a:pP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69"/>
            <a:ext cx="6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폴더가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3478695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폴더를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File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20716" y="1914525"/>
            <a:ext cx="14192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63471" y="3938380"/>
            <a:ext cx="59245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43543" y="5657850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9465" y="3920987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8648" y="4199283"/>
            <a:ext cx="896442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5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파일 이름으로 </a:t>
            </a:r>
            <a:r>
              <a:rPr lang="en-US" altLang="ko-KR" sz="1200">
                <a:latin typeface="+mj-ea"/>
                <a:ea typeface="+mj-ea"/>
              </a:rPr>
              <a:t>init.txt</a:t>
            </a:r>
            <a:r>
              <a:rPr lang="ko-KR" altLang="en-US" sz="1200">
                <a:latin typeface="+mj-ea"/>
                <a:ea typeface="+mj-ea"/>
              </a:rPr>
              <a:t>를 입력하고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209" y="1850651"/>
            <a:ext cx="3768725" cy="419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32043" y="4800600"/>
            <a:ext cx="437322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0990"/>
            <a:ext cx="745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생성된 파일에 메뉴 항목을 입력한 후 저장합니다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626" y="2912165"/>
            <a:ext cx="820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이제 </a:t>
            </a:r>
            <a:r>
              <a:rPr lang="en-US" altLang="ko-KR" sz="1200">
                <a:latin typeface="+mj-ea"/>
                <a:ea typeface="+mj-ea"/>
              </a:rPr>
              <a:t>init.txt</a:t>
            </a:r>
            <a:r>
              <a:rPr lang="ko-KR" altLang="en-US" sz="1200">
                <a:latin typeface="+mj-ea"/>
                <a:ea typeface="+mj-ea"/>
              </a:rPr>
              <a:t>에서 메뉴 데이터를 읽어와 출력하는 기능을 구현해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다음과 </a:t>
            </a:r>
            <a:r>
              <a:rPr lang="ko-KR" altLang="en-US" sz="1200" smtClean="0">
                <a:latin typeface="+mj-ea"/>
                <a:ea typeface="+mj-ea"/>
              </a:rPr>
              <a:t>같이 </a:t>
            </a:r>
            <a:r>
              <a:rPr lang="en-US" altLang="ko-KR" sz="1200" smtClean="0">
                <a:latin typeface="+mj-ea"/>
                <a:ea typeface="+mj-ea"/>
              </a:rPr>
              <a:t>ContextFileServlet</a:t>
            </a: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클래스를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122" y="1747989"/>
            <a:ext cx="5943600" cy="847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900294" y="3515857"/>
            <a:ext cx="1892300" cy="1953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94684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8.2.2 redirect</a:t>
            </a:r>
            <a:r>
              <a:rPr lang="ko-KR" altLang="en-US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포워딩 실습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850130"/>
            <a:ext cx="810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pro08</a:t>
            </a:r>
            <a:r>
              <a:rPr lang="ko-KR" altLang="en-US" sz="1200">
                <a:latin typeface="+mj-ea"/>
                <a:ea typeface="+mj-ea"/>
              </a:rPr>
              <a:t>을 만들고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추가합니다</a:t>
            </a:r>
            <a:r>
              <a:rPr lang="en-US" altLang="ko-KR" sz="1200">
                <a:latin typeface="+mj-ea"/>
                <a:ea typeface="+mj-ea"/>
              </a:rPr>
              <a:t>. FirstServlet </a:t>
            </a:r>
            <a:r>
              <a:rPr lang="ko-KR" altLang="en-US" sz="1200" smtClean="0">
                <a:latin typeface="+mj-ea"/>
                <a:ea typeface="+mj-ea"/>
              </a:rPr>
              <a:t>클래스와 </a:t>
            </a:r>
            <a:r>
              <a:rPr lang="en-US" altLang="ko-KR" sz="1200" smtClean="0">
                <a:latin typeface="+mj-ea"/>
                <a:ea typeface="+mj-ea"/>
              </a:rPr>
              <a:t>SecondServlet </a:t>
            </a:r>
            <a:r>
              <a:rPr lang="ko-KR" altLang="en-US" sz="1200" smtClean="0">
                <a:latin typeface="+mj-ea"/>
                <a:ea typeface="+mj-ea"/>
              </a:rPr>
              <a:t>클래스를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40406" y="2419350"/>
            <a:ext cx="2407455" cy="2281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234455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ContextFileServlet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92051" y="1511454"/>
            <a:ext cx="5842004" cy="5346546"/>
            <a:chOff x="1261625" y="1511454"/>
            <a:chExt cx="5842004" cy="5346546"/>
          </a:xfrm>
        </p:grpSpPr>
        <p:grpSp>
          <p:nvGrpSpPr>
            <p:cNvPr id="4" name="그룹 3"/>
            <p:cNvGrpSpPr/>
            <p:nvPr/>
          </p:nvGrpSpPr>
          <p:grpSpPr>
            <a:xfrm>
              <a:off x="1976561" y="1511454"/>
              <a:ext cx="5127068" cy="5346546"/>
              <a:chOff x="812611" y="1902928"/>
              <a:chExt cx="5785816" cy="5935735"/>
            </a:xfrm>
          </p:grpSpPr>
          <p:pic>
            <p:nvPicPr>
              <p:cNvPr id="532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611" y="1902928"/>
                <a:ext cx="5785816" cy="2488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208" y="4420013"/>
                <a:ext cx="5203342" cy="341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" name="직선 연결선 7"/>
            <p:cNvCxnSpPr/>
            <p:nvPr/>
          </p:nvCxnSpPr>
          <p:spPr>
            <a:xfrm>
              <a:off x="2103372" y="2578860"/>
              <a:ext cx="41080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1625" y="2431938"/>
              <a:ext cx="86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protected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480931"/>
            <a:ext cx="791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http://localhost:8090/pro08/cfile</a:t>
            </a:r>
            <a:r>
              <a:rPr lang="ko-KR" altLang="en-US" sz="1200">
                <a:latin typeface="+mj-ea"/>
                <a:ea typeface="+mj-ea"/>
              </a:rPr>
              <a:t>로 요청하면 다음과 같이 파일의 메뉴 항목을 읽어와 </a:t>
            </a:r>
            <a:r>
              <a:rPr lang="ko-KR" altLang="en-US" sz="1200" smtClean="0">
                <a:latin typeface="+mj-ea"/>
                <a:ea typeface="+mj-ea"/>
              </a:rPr>
              <a:t>브라우저로 </a:t>
            </a:r>
            <a:r>
              <a:rPr lang="ko-KR" altLang="en-US" sz="1200">
                <a:latin typeface="+mj-ea"/>
                <a:ea typeface="+mj-ea"/>
              </a:rPr>
              <a:t>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68" y="1873212"/>
            <a:ext cx="301942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8.5.5  ServletConfig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27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ServletConfig </a:t>
            </a:r>
            <a:r>
              <a:rPr lang="ko-KR" altLang="en-US" sz="1400" b="1" smtClean="0">
                <a:latin typeface="+mj-ea"/>
                <a:ea typeface="+mj-ea"/>
              </a:rPr>
              <a:t>기</a:t>
            </a:r>
            <a:r>
              <a:rPr lang="ko-KR" altLang="en-US" sz="1400" b="1">
                <a:latin typeface="+mj-ea"/>
                <a:ea typeface="+mj-ea"/>
              </a:rPr>
              <a:t>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249" y="2136577"/>
            <a:ext cx="7040325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+mj-ea"/>
                <a:ea typeface="+mj-ea"/>
              </a:rPr>
              <a:t>ServletContext </a:t>
            </a:r>
            <a:r>
              <a:rPr lang="ko-KR" altLang="en-US" sz="1200">
                <a:latin typeface="+mj-ea"/>
                <a:ea typeface="+mj-ea"/>
              </a:rPr>
              <a:t>객체를 얻는 </a:t>
            </a:r>
            <a:r>
              <a:rPr lang="ko-KR" altLang="en-US" sz="1200" smtClean="0">
                <a:latin typeface="+mj-ea"/>
                <a:ea typeface="+mj-ea"/>
              </a:rPr>
              <a:t>기능</a:t>
            </a:r>
            <a:endParaRPr lang="en-US" altLang="ko-KR" sz="120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j-ea"/>
                <a:ea typeface="+mj-ea"/>
              </a:rPr>
              <a:t>서블릿에 </a:t>
            </a:r>
            <a:r>
              <a:rPr lang="ko-KR" altLang="en-US" sz="1200">
                <a:latin typeface="+mj-ea"/>
                <a:ea typeface="+mj-ea"/>
              </a:rPr>
              <a:t>대한 초기화 작업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0854" y="3137348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8.5.6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@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WebServlet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애너테이션을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이용한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서블릿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45" y="3590229"/>
            <a:ext cx="719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@</a:t>
            </a:r>
            <a:r>
              <a:rPr lang="en-US" altLang="ko-KR" sz="1400" b="1" dirty="0" err="1" smtClean="0"/>
              <a:t>WebServlet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구성 </a:t>
            </a:r>
            <a:r>
              <a:rPr lang="ko-KR" altLang="en-US" sz="1400" b="1" dirty="0" smtClean="0"/>
              <a:t>요소들</a:t>
            </a:r>
            <a:endParaRPr lang="ko-KR" altLang="en-US" sz="1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5931"/>
              </p:ext>
            </p:extLst>
          </p:nvPr>
        </p:nvGraphicFramePr>
        <p:xfrm>
          <a:off x="914400" y="3898006"/>
          <a:ext cx="7056783" cy="147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5"/>
                <a:gridCol w="4939748"/>
              </a:tblGrid>
              <a:tr h="177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15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urlPatterns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브라우저에서 서블릿 요청 시 사용하는 매핑 이름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이름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loadOnStartup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컨테이너 실행 시 서블릿이 로드되는 순서 지정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initParams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@WebInitParam </a:t>
                      </a:r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애너테이션 이용해 매개변수를 추가하는 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서블릿에 대한 설명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04" y="1490870"/>
            <a:ext cx="804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sec06.ex01 </a:t>
            </a:r>
            <a:r>
              <a:rPr lang="ko-KR" altLang="en-US" sz="1200">
                <a:latin typeface="+mj-ea"/>
                <a:ea typeface="+mj-ea"/>
              </a:rPr>
              <a:t>패키지를 생성하고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Servlet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3001" y="1767869"/>
            <a:ext cx="5222918" cy="3441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03443" y="2713383"/>
            <a:ext cx="6062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05670" y="4631635"/>
            <a:ext cx="6062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04" y="1412004"/>
            <a:ext cx="770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클래스 이름으로 </a:t>
            </a:r>
            <a:r>
              <a:rPr lang="en-US" altLang="ko-KR" sz="1200">
                <a:latin typeface="+mj-ea"/>
                <a:ea typeface="+mj-ea"/>
              </a:rPr>
              <a:t>InitParamServlet</a:t>
            </a:r>
            <a:r>
              <a:rPr lang="ko-KR" altLang="en-US" sz="1200">
                <a:latin typeface="+mj-ea"/>
                <a:ea typeface="+mj-ea"/>
              </a:rPr>
              <a:t>을 입력한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60231" y="1853095"/>
            <a:ext cx="4110355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43809" y="3250095"/>
            <a:ext cx="904461" cy="159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442" y="1510748"/>
            <a:ext cx="781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Initialization parameters </a:t>
            </a:r>
            <a:r>
              <a:rPr lang="ko-KR" altLang="en-US" sz="1200">
                <a:latin typeface="+mj-ea"/>
                <a:ea typeface="+mj-ea"/>
              </a:rPr>
              <a:t>항목의 </a:t>
            </a:r>
            <a:r>
              <a:rPr lang="en-US" altLang="ko-KR" sz="1200">
                <a:latin typeface="+mj-ea"/>
                <a:ea typeface="+mj-ea"/>
              </a:rPr>
              <a:t>Add...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81511" y="1952941"/>
            <a:ext cx="4324985" cy="3866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824330" y="3339548"/>
            <a:ext cx="427383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93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Value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email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admin@jweb.com</a:t>
            </a:r>
            <a:r>
              <a:rPr lang="ko-KR" altLang="en-US" sz="1200">
                <a:latin typeface="+mj-ea"/>
                <a:ea typeface="+mj-ea"/>
              </a:rPr>
              <a:t>을 입력한 후 </a:t>
            </a:r>
            <a:r>
              <a:rPr lang="en-US" altLang="ko-KR" sz="1200">
                <a:latin typeface="+mj-ea"/>
                <a:ea typeface="+mj-ea"/>
              </a:rPr>
              <a:t>OK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6842" y="1926121"/>
            <a:ext cx="28575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240157" y="1926121"/>
            <a:ext cx="1231563" cy="4592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20686"/>
            <a:ext cx="78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다시 </a:t>
            </a:r>
            <a:r>
              <a:rPr lang="en-US" altLang="ko-KR" sz="1200">
                <a:latin typeface="+mj-ea"/>
                <a:ea typeface="+mj-ea"/>
              </a:rPr>
              <a:t>Add...</a:t>
            </a:r>
            <a:r>
              <a:rPr lang="ko-KR" altLang="en-US" sz="1200">
                <a:latin typeface="+mj-ea"/>
                <a:ea typeface="+mj-ea"/>
              </a:rPr>
              <a:t>를 클릭한 후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tel, Value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010-1111-2222</a:t>
            </a:r>
            <a:r>
              <a:rPr lang="ko-KR" altLang="en-US" sz="1200">
                <a:latin typeface="+mj-ea"/>
                <a:ea typeface="+mj-ea"/>
              </a:rPr>
              <a:t>를 입력하고 </a:t>
            </a:r>
            <a:r>
              <a:rPr lang="en-US" altLang="ko-KR" sz="1200">
                <a:latin typeface="+mj-ea"/>
                <a:ea typeface="+mj-ea"/>
              </a:rPr>
              <a:t>OK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7017" y="1797685"/>
            <a:ext cx="48482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830417" y="3379304"/>
            <a:ext cx="49695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36754" y="4855210"/>
            <a:ext cx="28575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530009" y="4855210"/>
            <a:ext cx="1195065" cy="5019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1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두 개의 서블릿 매개변수가 추가되었음을 확인한 후 </a:t>
            </a:r>
            <a:r>
              <a:rPr lang="en-US" altLang="ko-KR" sz="1200">
                <a:latin typeface="+mj-ea"/>
                <a:ea typeface="+mj-ea"/>
              </a:rPr>
              <a:t>URL mappings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/InitParamServlet</a:t>
            </a:r>
            <a:r>
              <a:rPr lang="ko-KR" altLang="en-US" sz="1200" smtClean="0">
                <a:latin typeface="+mj-ea"/>
                <a:ea typeface="+mj-ea"/>
              </a:rPr>
              <a:t>을 선택하고 </a:t>
            </a:r>
            <a:r>
              <a:rPr lang="en-US" altLang="ko-KR" sz="1200">
                <a:latin typeface="+mj-ea"/>
                <a:ea typeface="+mj-ea"/>
              </a:rPr>
              <a:t>Remove</a:t>
            </a:r>
            <a:r>
              <a:rPr lang="ko-KR" altLang="en-US" sz="1200" smtClean="0">
                <a:latin typeface="+mj-ea"/>
                <a:ea typeface="+mj-ea"/>
              </a:rPr>
              <a:t>를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클릭해 삭제합니다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38643" y="1952534"/>
            <a:ext cx="4867275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26974" y="4055165"/>
            <a:ext cx="2504661" cy="417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791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새로운 매핑 이름을 추가하기 위해 </a:t>
            </a:r>
            <a:r>
              <a:rPr lang="en-US" altLang="ko-KR" sz="1200">
                <a:latin typeface="+mj-ea"/>
                <a:ea typeface="+mj-ea"/>
              </a:rPr>
              <a:t>Add...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53" y="1896647"/>
            <a:ext cx="4429125" cy="395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893904" y="4343400"/>
            <a:ext cx="516835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520687"/>
            <a:ext cx="790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FirstServlet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redirect </a:t>
            </a:r>
            <a:r>
              <a:rPr lang="ko-KR" altLang="en-US" sz="1200">
                <a:latin typeface="+mj-ea"/>
                <a:ea typeface="+mj-ea"/>
              </a:rPr>
              <a:t>기능을 구현한 서블릿입니다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45" y="1818192"/>
            <a:ext cx="6487767" cy="29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1401417" y="3150704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928" y="3012204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80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첫 번째 매핑 이름은 </a:t>
            </a:r>
            <a:r>
              <a:rPr lang="en-US" altLang="ko-KR" sz="1200">
                <a:latin typeface="+mj-ea"/>
                <a:ea typeface="+mj-ea"/>
              </a:rPr>
              <a:t>/sInit</a:t>
            </a:r>
            <a:r>
              <a:rPr lang="ko-KR" altLang="en-US" sz="1200">
                <a:latin typeface="+mj-ea"/>
                <a:ea typeface="+mj-ea"/>
              </a:rPr>
              <a:t>로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두 번째 매핑 이름은 </a:t>
            </a:r>
            <a:r>
              <a:rPr lang="en-US" altLang="ko-KR" sz="1200">
                <a:latin typeface="+mj-ea"/>
                <a:ea typeface="+mj-ea"/>
              </a:rPr>
              <a:t>/sInit2</a:t>
            </a:r>
            <a:r>
              <a:rPr lang="ko-KR" altLang="en-US" sz="1200">
                <a:latin typeface="+mj-ea"/>
                <a:ea typeface="+mj-ea"/>
              </a:rPr>
              <a:t>로 입력하고 각각 </a:t>
            </a:r>
            <a:r>
              <a:rPr lang="en-US" altLang="ko-KR" sz="1200">
                <a:latin typeface="+mj-ea"/>
                <a:ea typeface="+mj-ea"/>
              </a:rPr>
              <a:t>OK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2892287"/>
            <a:ext cx="72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두 개의 서블릿 매핑 이름이 추가된 것을 확인하고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65971" y="1955110"/>
            <a:ext cx="2857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674" y="1925293"/>
            <a:ext cx="28575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633870" y="3438939"/>
            <a:ext cx="3593920" cy="3018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33870" y="5307496"/>
            <a:ext cx="536713" cy="2882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03" y="1450463"/>
            <a:ext cx="8130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Inherited abstract methods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doGet </a:t>
            </a:r>
            <a:r>
              <a:rPr lang="ko-KR" altLang="en-US" sz="1200">
                <a:latin typeface="+mj-ea"/>
                <a:ea typeface="+mj-ea"/>
              </a:rPr>
              <a:t>옵션 체크박스에 체크한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186" y="1865339"/>
            <a:ext cx="3943350" cy="3524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5878" y="3985591"/>
            <a:ext cx="1399641" cy="129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4861" y="4323522"/>
            <a:ext cx="49695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81539"/>
            <a:ext cx="815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이클립스에서 확인하면 설정한 대로 </a:t>
            </a:r>
            <a:r>
              <a:rPr lang="en-US" altLang="ko-KR" sz="1200">
                <a:latin typeface="+mj-ea"/>
                <a:ea typeface="+mj-ea"/>
              </a:rPr>
              <a:t>@WebServlet</a:t>
            </a:r>
            <a:r>
              <a:rPr lang="ko-KR" altLang="en-US" sz="1200">
                <a:latin typeface="+mj-ea"/>
                <a:ea typeface="+mj-ea"/>
              </a:rPr>
              <a:t>으로 표시되는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822022"/>
            <a:ext cx="5943600" cy="2995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324274" y="2971800"/>
            <a:ext cx="6050561" cy="1470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372247"/>
            <a:ext cx="79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en-US" altLang="ko-KR" sz="1200">
                <a:latin typeface="+mj-ea"/>
                <a:ea typeface="+mj-ea"/>
              </a:rPr>
              <a:t>InitParamServlet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34" y="1649246"/>
            <a:ext cx="6092066" cy="469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346866" y="353376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119" y="339678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699"/>
            <a:ext cx="803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브라우저에서 각각 매핑 이름 </a:t>
            </a:r>
            <a:r>
              <a:rPr lang="en-US" altLang="ko-KR" sz="1200">
                <a:latin typeface="+mj-ea"/>
                <a:ea typeface="+mj-ea"/>
              </a:rPr>
              <a:t>/sInit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/sInit2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동일한 결과가 출력되는 </a:t>
            </a:r>
            <a:r>
              <a:rPr lang="ko-KR" altLang="en-US" sz="1200" smtClean="0">
                <a:latin typeface="+mj-ea"/>
                <a:ea typeface="+mj-ea"/>
              </a:rPr>
              <a:t>것을 확인할 </a:t>
            </a:r>
            <a:r>
              <a:rPr lang="ko-KR" altLang="en-US" sz="1200">
                <a:latin typeface="+mj-ea"/>
                <a:ea typeface="+mj-ea"/>
              </a:rPr>
              <a:t>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870" y="1908727"/>
            <a:ext cx="28098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21416" y="1937302"/>
            <a:ext cx="2847975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698940"/>
            <a:ext cx="5933040" cy="46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4274" y="1421942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web.xml</a:t>
            </a:r>
            <a:r>
              <a:rPr lang="ko-KR" altLang="en-US" sz="1200" b="1">
                <a:latin typeface="+mj-ea"/>
                <a:ea typeface="+mj-ea"/>
              </a:rPr>
              <a:t>을 이용한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606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8.5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ServletContext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ServletConfig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30626"/>
            <a:ext cx="749588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load-on-startup </a:t>
            </a:r>
            <a:r>
              <a:rPr lang="ko-KR" altLang="en-US" sz="1200" smtClean="0">
                <a:latin typeface="+mj-ea"/>
                <a:ea typeface="+mj-ea"/>
              </a:rPr>
              <a:t>기능을 사용하면 최초 서블릿 요청 시 빠르게 처리할 수있음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2077278"/>
            <a:ext cx="48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j-ea"/>
                <a:ea typeface="+mj-ea"/>
              </a:rPr>
              <a:t>load-on-startup </a:t>
            </a:r>
            <a:r>
              <a:rPr lang="ko-KR" altLang="en-US" sz="1400" b="1" smtClean="0">
                <a:latin typeface="+mj-ea"/>
                <a:ea typeface="+mj-ea"/>
              </a:rPr>
              <a:t>특징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348" y="2434750"/>
            <a:ext cx="7404652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톰캣 </a:t>
            </a:r>
            <a:r>
              <a:rPr lang="ko-KR" altLang="en-US" sz="1200"/>
              <a:t>컨테이너가 실행되면서 미리 서블릿을 </a:t>
            </a:r>
            <a:r>
              <a:rPr lang="ko-KR" altLang="en-US" sz="1200" smtClean="0"/>
              <a:t>실행함</a:t>
            </a:r>
            <a:endParaRPr lang="en-US" altLang="ko-KR" sz="120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지정한 </a:t>
            </a:r>
            <a:r>
              <a:rPr lang="ko-KR" altLang="en-US" sz="1200"/>
              <a:t>숫자가 </a:t>
            </a:r>
            <a:r>
              <a:rPr lang="en-US" altLang="ko-KR" sz="1200"/>
              <a:t>0</a:t>
            </a:r>
            <a:r>
              <a:rPr lang="ko-KR" altLang="en-US" sz="1200"/>
              <a:t>보다 크면 톰캣 컨테이너가 실행되면서 서블릿이 </a:t>
            </a:r>
            <a:r>
              <a:rPr lang="ko-KR" altLang="en-US" sz="1200" smtClean="0"/>
              <a:t>초기화함</a:t>
            </a:r>
            <a:endParaRPr lang="en-US" altLang="ko-KR" sz="120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 </a:t>
            </a:r>
            <a:r>
              <a:rPr lang="ko-KR" altLang="en-US" sz="1200"/>
              <a:t>지정한 숫자는 우선순위를 의미하며 작은 숫자부터 먼저 </a:t>
            </a:r>
            <a:r>
              <a:rPr lang="ko-KR" altLang="en-US" sz="1200" smtClean="0"/>
              <a:t>초기화됨</a:t>
            </a:r>
            <a:endParaRPr lang="en-US" altLang="ko-KR" sz="120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/>
              <a:t>애너테이션으로 설정하는 방법과 </a:t>
            </a:r>
            <a:r>
              <a:rPr lang="en-US" altLang="ko-KR" sz="1200" smtClean="0"/>
              <a:t>web.xml</a:t>
            </a:r>
            <a:r>
              <a:rPr lang="ko-KR" altLang="en-US" sz="1200" smtClean="0"/>
              <a:t>에 설정하는 방법이 있음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8.6.1 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애너테이션을 이용하는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630" y="1750292"/>
            <a:ext cx="80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sec06.ex02 </a:t>
            </a:r>
            <a:r>
              <a:rPr lang="ko-KR" altLang="en-US" sz="1200">
                <a:latin typeface="+mj-ea"/>
                <a:ea typeface="+mj-ea"/>
              </a:rPr>
              <a:t>패키지를 생성하고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Servlet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945" y="2103202"/>
            <a:ext cx="5388974" cy="3432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534478" y="3110948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46034" y="5118653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91478"/>
            <a:ext cx="760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클래스 이름으로 </a:t>
            </a:r>
            <a:r>
              <a:rPr lang="en-US" altLang="ko-KR" sz="1200">
                <a:latin typeface="+mj-ea"/>
                <a:ea typeface="+mj-ea"/>
              </a:rPr>
              <a:t>LoadAppConfig</a:t>
            </a:r>
            <a:r>
              <a:rPr lang="ko-KR" altLang="en-US" sz="1200">
                <a:latin typeface="+mj-ea"/>
                <a:ea typeface="+mj-ea"/>
              </a:rPr>
              <a:t>를 입력하고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692" y="1823125"/>
            <a:ext cx="4613621" cy="3126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83565" y="3386406"/>
            <a:ext cx="914400" cy="211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480930"/>
            <a:ext cx="760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URL mappings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loadConfig</a:t>
            </a:r>
            <a:r>
              <a:rPr lang="ko-KR" altLang="en-US" sz="1200">
                <a:latin typeface="+mj-ea"/>
                <a:ea typeface="+mj-ea"/>
              </a:rPr>
              <a:t>로 변경하고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548" y="1874023"/>
            <a:ext cx="3747052" cy="3423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812774" y="2504661"/>
            <a:ext cx="63610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6426" y="4005470"/>
            <a:ext cx="63610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383" y="1520686"/>
            <a:ext cx="797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클래스는 첫 번째 서블릿에서 요청을 받아 실행하는 두 번째 서블릿입니다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79" y="1873373"/>
            <a:ext cx="6782835" cy="360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1364466" y="3248653"/>
            <a:ext cx="549022" cy="9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917" y="3110153"/>
            <a:ext cx="86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protected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41175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Inherited abstract methods, init, doGet </a:t>
            </a:r>
            <a:r>
              <a:rPr lang="ko-KR" altLang="en-US" sz="1200">
                <a:latin typeface="+mj-ea"/>
                <a:ea typeface="+mj-ea"/>
              </a:rPr>
              <a:t>옵션 체크박스에 체크한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180" y="1851590"/>
            <a:ext cx="3951605" cy="3532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5817" y="3945835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15817" y="4144617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99890" y="4333460"/>
            <a:ext cx="14908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51114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LoadAppConfig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5" y="1728113"/>
            <a:ext cx="6479692" cy="46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8" y="1687875"/>
            <a:ext cx="6598134" cy="435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80929"/>
            <a:ext cx="79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/loadConfig</a:t>
            </a:r>
            <a:r>
              <a:rPr lang="ko-KR" altLang="en-US" sz="1200">
                <a:latin typeface="+mj-ea"/>
                <a:ea typeface="+mj-ea"/>
              </a:rPr>
              <a:t>로 최초 요청 시 기다리지 않고 바로 공통 메뉴를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 smtClean="0">
                <a:latin typeface="+mj-ea"/>
                <a:ea typeface="+mj-ea"/>
              </a:rPr>
              <a:t>또한 </a:t>
            </a:r>
            <a:r>
              <a:rPr lang="ko-KR" altLang="en-US" sz="1200">
                <a:latin typeface="+mj-ea"/>
                <a:ea typeface="+mj-ea"/>
              </a:rPr>
              <a:t>톰캣을 </a:t>
            </a:r>
            <a:r>
              <a:rPr lang="ko-KR" altLang="en-US" sz="1200" smtClean="0">
                <a:latin typeface="+mj-ea"/>
                <a:ea typeface="+mj-ea"/>
              </a:rPr>
              <a:t>실행하면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서블릿의 </a:t>
            </a:r>
            <a:r>
              <a:rPr lang="en-US" altLang="ko-KR" sz="1200">
                <a:latin typeface="+mj-ea"/>
                <a:ea typeface="+mj-ea"/>
              </a:rPr>
              <a:t>init() </a:t>
            </a:r>
            <a:r>
              <a:rPr lang="ko-KR" altLang="en-US" sz="1200">
                <a:latin typeface="+mj-ea"/>
                <a:ea typeface="+mj-ea"/>
              </a:rPr>
              <a:t>메서드를 호출하므로 로그에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91451" y="2229139"/>
            <a:ext cx="3585845" cy="1087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71323" y="3916431"/>
            <a:ext cx="32670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8.6 load-on-startup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95296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8.6.2 web.xml</a:t>
            </a:r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 Bold" panose="020B0600000101010101" pitchFamily="50" charset="-127"/>
              </a:rPr>
              <a:t>에 설정하는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750292"/>
            <a:ext cx="774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 &lt;servlet-name&gt; </a:t>
            </a:r>
            <a:r>
              <a:rPr lang="ko-KR" altLang="en-US" sz="1200">
                <a:latin typeface="+mj-ea"/>
                <a:ea typeface="+mj-ea"/>
              </a:rPr>
              <a:t>태그의 값은 반드시 서블릿을 </a:t>
            </a:r>
            <a:r>
              <a:rPr lang="ko-KR" altLang="en-US" sz="1200" smtClean="0">
                <a:latin typeface="+mj-ea"/>
                <a:ea typeface="+mj-ea"/>
              </a:rPr>
              <a:t>생성할 때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 smtClean="0">
                <a:latin typeface="+mj-ea"/>
                <a:ea typeface="+mj-ea"/>
              </a:rPr>
              <a:t>으로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지정한 값으로 설정해야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8" y="2333984"/>
            <a:ext cx="6718646" cy="33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5920" y="5824329"/>
            <a:ext cx="801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톰캣을 다시 실행한 후 브라우저에서 </a:t>
            </a:r>
            <a:r>
              <a:rPr lang="en-US" altLang="ko-KR" sz="1200">
                <a:latin typeface="+mj-ea"/>
                <a:ea typeface="+mj-ea"/>
              </a:rPr>
              <a:t>/loadConfig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실행 결과는 </a:t>
            </a:r>
            <a:r>
              <a:rPr lang="ko-KR" altLang="en-US" sz="1200" smtClean="0">
                <a:latin typeface="+mj-ea"/>
                <a:ea typeface="+mj-ea"/>
              </a:rPr>
              <a:t>애너테이션으로 </a:t>
            </a:r>
            <a:r>
              <a:rPr lang="ko-KR" altLang="en-US" sz="1200">
                <a:latin typeface="+mj-ea"/>
                <a:ea typeface="+mj-ea"/>
              </a:rPr>
              <a:t>실행했을 </a:t>
            </a:r>
            <a:r>
              <a:rPr lang="ko-KR" altLang="en-US" sz="1200" smtClean="0">
                <a:latin typeface="+mj-ea"/>
                <a:ea typeface="+mj-ea"/>
              </a:rPr>
              <a:t>때와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같습니다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2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여러 가지 포워드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144" y="1461052"/>
            <a:ext cx="719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http://localhost:8090/pro08/first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86200"/>
            <a:ext cx="825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최종적으로 웹 브라우저에 표시되는 매핑 이름은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즉</a:t>
            </a:r>
            <a:r>
              <a:rPr lang="en-US" altLang="ko-KR" sz="1200">
                <a:latin typeface="+mj-ea"/>
                <a:ea typeface="+mj-ea"/>
              </a:rPr>
              <a:t>, /first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ko-KR" altLang="en-US" sz="1200" smtClean="0">
                <a:latin typeface="+mj-ea"/>
                <a:ea typeface="+mj-ea"/>
              </a:rPr>
              <a:t>요청하면 </a:t>
            </a:r>
            <a:r>
              <a:rPr lang="en-US" altLang="ko-KR" sz="1200" smtClean="0">
                <a:latin typeface="+mj-ea"/>
                <a:ea typeface="+mj-ea"/>
              </a:rPr>
              <a:t>sendRedirect</a:t>
            </a:r>
            <a:r>
              <a:rPr lang="en-US" altLang="ko-KR" sz="1200">
                <a:latin typeface="+mj-ea"/>
                <a:ea typeface="+mj-ea"/>
              </a:rPr>
              <a:t>()</a:t>
            </a:r>
            <a:r>
              <a:rPr lang="ko-KR" altLang="en-US" sz="1200">
                <a:latin typeface="+mj-ea"/>
                <a:ea typeface="+mj-ea"/>
              </a:rPr>
              <a:t>를 호출해 웹 </a:t>
            </a:r>
            <a:endParaRPr lang="en-US" altLang="ko-KR" sz="1200" smtClean="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en-US" altLang="ko-KR" sz="1200" smtClean="0">
                <a:latin typeface="+mj-ea"/>
                <a:ea typeface="+mj-ea"/>
              </a:rPr>
              <a:t>  </a:t>
            </a:r>
            <a:r>
              <a:rPr lang="ko-KR" altLang="en-US" sz="1200" smtClean="0">
                <a:latin typeface="+mj-ea"/>
                <a:ea typeface="+mj-ea"/>
              </a:rPr>
              <a:t>브라우저에게 </a:t>
            </a:r>
            <a:r>
              <a:rPr lang="ko-KR" altLang="en-US" sz="1200">
                <a:latin typeface="+mj-ea"/>
                <a:ea typeface="+mj-ea"/>
              </a:rPr>
              <a:t>다시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를 요청하는 것입니다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823209"/>
            <a:ext cx="51530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96548" y="2295939"/>
            <a:ext cx="2328126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274" y="4591257"/>
            <a:ext cx="3171825" cy="111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96548" y="5068957"/>
            <a:ext cx="2176669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6150</TotalTime>
  <Words>3135</Words>
  <Application>Microsoft Office PowerPoint</Application>
  <PresentationFormat>화면 슬라이드 쇼(4:3)</PresentationFormat>
  <Paragraphs>467</Paragraphs>
  <Slides>84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760</cp:revision>
  <dcterms:created xsi:type="dcterms:W3CDTF">2018-08-29T04:30:46Z</dcterms:created>
  <dcterms:modified xsi:type="dcterms:W3CDTF">2019-03-29T12:01:29Z</dcterms:modified>
</cp:coreProperties>
</file>