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719" r:id="rId2"/>
    <p:sldId id="734" r:id="rId3"/>
    <p:sldId id="736" r:id="rId4"/>
    <p:sldId id="737" r:id="rId5"/>
    <p:sldId id="744" r:id="rId6"/>
    <p:sldId id="738" r:id="rId7"/>
    <p:sldId id="745" r:id="rId8"/>
    <p:sldId id="739" r:id="rId9"/>
    <p:sldId id="740" r:id="rId10"/>
    <p:sldId id="741" r:id="rId11"/>
    <p:sldId id="742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6" r:id="rId21"/>
    <p:sldId id="754" r:id="rId22"/>
    <p:sldId id="755" r:id="rId23"/>
    <p:sldId id="743" r:id="rId24"/>
    <p:sldId id="735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70" r:id="rId33"/>
    <p:sldId id="765" r:id="rId34"/>
    <p:sldId id="771" r:id="rId35"/>
    <p:sldId id="766" r:id="rId36"/>
    <p:sldId id="772" r:id="rId37"/>
    <p:sldId id="773" r:id="rId38"/>
    <p:sldId id="778" r:id="rId39"/>
    <p:sldId id="774" r:id="rId40"/>
    <p:sldId id="775" r:id="rId41"/>
    <p:sldId id="779" r:id="rId42"/>
    <p:sldId id="776" r:id="rId43"/>
    <p:sldId id="777" r:id="rId44"/>
    <p:sldId id="767" r:id="rId45"/>
    <p:sldId id="768" r:id="rId46"/>
    <p:sldId id="785" r:id="rId47"/>
    <p:sldId id="769" r:id="rId48"/>
    <p:sldId id="780" r:id="rId49"/>
    <p:sldId id="786" r:id="rId50"/>
    <p:sldId id="781" r:id="rId51"/>
    <p:sldId id="782" r:id="rId52"/>
    <p:sldId id="791" r:id="rId53"/>
    <p:sldId id="783" r:id="rId54"/>
    <p:sldId id="787" r:id="rId55"/>
    <p:sldId id="788" r:id="rId56"/>
    <p:sldId id="789" r:id="rId57"/>
    <p:sldId id="790" r:id="rId58"/>
    <p:sldId id="799" r:id="rId59"/>
    <p:sldId id="784" r:id="rId60"/>
    <p:sldId id="792" r:id="rId61"/>
    <p:sldId id="793" r:id="rId62"/>
    <p:sldId id="794" r:id="rId63"/>
    <p:sldId id="795" r:id="rId64"/>
    <p:sldId id="796" r:id="rId65"/>
    <p:sldId id="797" r:id="rId66"/>
    <p:sldId id="800" r:id="rId67"/>
    <p:sldId id="801" r:id="rId68"/>
    <p:sldId id="802" r:id="rId69"/>
    <p:sldId id="803" r:id="rId70"/>
    <p:sldId id="804" r:id="rId71"/>
    <p:sldId id="805" r:id="rId72"/>
    <p:sldId id="806" r:id="rId73"/>
    <p:sldId id="807" r:id="rId74"/>
    <p:sldId id="808" r:id="rId75"/>
    <p:sldId id="798" r:id="rId76"/>
    <p:sldId id="809" r:id="rId77"/>
    <p:sldId id="810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7" autoAdjust="0"/>
    <p:restoredTop sz="94660"/>
  </p:normalViewPr>
  <p:slideViewPr>
    <p:cSldViewPr snapToGrid="0">
      <p:cViewPr>
        <p:scale>
          <a:sx n="80" d="100"/>
          <a:sy n="80" d="100"/>
        </p:scale>
        <p:origin x="-1164" y="-8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HTML5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제이쿼리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HTML5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 HTML5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500809"/>
            <a:ext cx="771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section2.html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&lt;section&gt; </a:t>
            </a:r>
            <a:r>
              <a:rPr lang="ko-KR" altLang="en-US" sz="1200">
                <a:latin typeface="+mj-ea"/>
                <a:ea typeface="+mj-ea"/>
              </a:rPr>
              <a:t>태그 안에 </a:t>
            </a:r>
            <a:r>
              <a:rPr lang="en-US" altLang="ko-KR" sz="1200">
                <a:latin typeface="+mj-ea"/>
                <a:ea typeface="+mj-ea"/>
              </a:rPr>
              <a:t>&lt;article&gt; </a:t>
            </a:r>
            <a:r>
              <a:rPr lang="ko-KR" altLang="en-US" sz="1200">
                <a:latin typeface="+mj-ea"/>
                <a:ea typeface="+mj-ea"/>
              </a:rPr>
              <a:t>태그를 </a:t>
            </a:r>
            <a:r>
              <a:rPr lang="ko-KR" altLang="en-US" sz="1200" smtClean="0">
                <a:latin typeface="+mj-ea"/>
                <a:ea typeface="+mj-ea"/>
              </a:rPr>
              <a:t>사용해 본문을 </a:t>
            </a:r>
            <a:r>
              <a:rPr lang="ko-KR" altLang="en-US" sz="1200">
                <a:latin typeface="+mj-ea"/>
                <a:ea typeface="+mj-ea"/>
              </a:rPr>
              <a:t>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1" y="1896362"/>
            <a:ext cx="6836051" cy="43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471639"/>
            <a:ext cx="75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http://localhost:8090/pro16/test01/section2.html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90884" y="1748638"/>
            <a:ext cx="3267710" cy="210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50504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section3.html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여러 가지 시맨틱 웹의 태그를 </a:t>
            </a:r>
            <a:r>
              <a:rPr lang="ko-KR" altLang="en-US" sz="1200" smtClean="0">
                <a:latin typeface="+mj-ea"/>
                <a:ea typeface="+mj-ea"/>
              </a:rPr>
              <a:t>이용해 화면의 레이아웃을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구성하는 내용입니다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43" y="2012169"/>
            <a:ext cx="5742862" cy="4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1" y="1666384"/>
            <a:ext cx="4763742" cy="13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10" y="2975527"/>
            <a:ext cx="6765327" cy="29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31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http://localhost:8090/pro16/test01/section3.html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31339" y="1767869"/>
            <a:ext cx="3264535" cy="478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6659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section4.html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태그에 </a:t>
            </a:r>
            <a:r>
              <a:rPr lang="en-US" altLang="ko-KR" sz="1200">
                <a:latin typeface="+mj-ea"/>
                <a:ea typeface="+mj-ea"/>
              </a:rPr>
              <a:t>CSS</a:t>
            </a:r>
            <a:r>
              <a:rPr lang="ko-KR" altLang="en-US" sz="1200">
                <a:latin typeface="+mj-ea"/>
                <a:ea typeface="+mj-ea"/>
              </a:rPr>
              <a:t>를 적용한 코드 예입니다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" y="1817564"/>
            <a:ext cx="673873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20686"/>
            <a:ext cx="69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http://localhost:8090/pro16/test01/section4.html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797685"/>
            <a:ext cx="5943600" cy="391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540565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제이쿼리</a:t>
            </a:r>
            <a:r>
              <a:rPr lang="en-US" altLang="ko-KR" sz="1200" b="1" smtClean="0">
                <a:latin typeface="+mj-ea"/>
                <a:ea typeface="+mj-ea"/>
              </a:rPr>
              <a:t>(jQuery)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986" y="1784720"/>
            <a:ext cx="700708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/>
              <a:t>화면의 동적 기능을 자바스크립트보다 좀 더 쉽고 편리하게 개발할 수 있게 해주는 </a:t>
            </a:r>
            <a:r>
              <a:rPr lang="ko-KR" altLang="en-US" sz="1200" smtClean="0"/>
              <a:t>자바스크립트 </a:t>
            </a:r>
            <a:r>
              <a:rPr lang="ko-KR" altLang="en-US" sz="1200"/>
              <a:t>기반 </a:t>
            </a:r>
            <a:r>
              <a:rPr lang="ko-KR" altLang="en-US" sz="1200" smtClean="0"/>
              <a:t>라이브러리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644266" y="2693504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제이쿼리</a:t>
            </a:r>
            <a:r>
              <a:rPr lang="en-US" altLang="ko-KR" sz="1200" b="1" smtClean="0">
                <a:latin typeface="+mj-ea"/>
                <a:ea typeface="+mj-ea"/>
              </a:rPr>
              <a:t>(jQuery) </a:t>
            </a:r>
            <a:r>
              <a:rPr lang="ko-KR" altLang="en-US" sz="1200" b="1" smtClean="0">
                <a:latin typeface="+mj-ea"/>
                <a:ea typeface="+mj-ea"/>
              </a:rPr>
              <a:t>특징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986" y="2965604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CSS </a:t>
            </a:r>
            <a:r>
              <a:rPr lang="ko-KR" altLang="en-US" sz="1200" dirty="0" err="1"/>
              <a:t>선택자를</a:t>
            </a:r>
            <a:r>
              <a:rPr lang="ko-KR" altLang="en-US" sz="1200" dirty="0"/>
              <a:t> 사용해 각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태그에 접근해서 작업하므로 명료하면서도 읽기 쉬운 </a:t>
            </a:r>
            <a:r>
              <a:rPr lang="ko-KR" altLang="en-US" sz="1200" dirty="0" smtClean="0"/>
              <a:t>형태로 표현함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메서드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체인 방식으로 수행하므로 여러 개의 동작</a:t>
            </a:r>
            <a:r>
              <a:rPr lang="en-US" altLang="ko-KR" sz="1200" dirty="0"/>
              <a:t>(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이 한 줄로 </a:t>
            </a:r>
            <a:r>
              <a:rPr lang="ko-KR" altLang="en-US" sz="1200" dirty="0" smtClean="0"/>
              <a:t>수행할 수 있음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풍부한 </a:t>
            </a:r>
            <a:r>
              <a:rPr lang="ko-KR" altLang="en-US" sz="1200" dirty="0" err="1"/>
              <a:t>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러그인을</a:t>
            </a:r>
            <a:r>
              <a:rPr lang="ko-KR" altLang="en-US" sz="1200" dirty="0"/>
              <a:t> 제공하므로 이미 개발된 많은 </a:t>
            </a:r>
            <a:r>
              <a:rPr lang="ko-KR" altLang="en-US" sz="1200" dirty="0" err="1"/>
              <a:t>플러그인을</a:t>
            </a:r>
            <a:r>
              <a:rPr lang="ko-KR" altLang="en-US" sz="1200" dirty="0"/>
              <a:t> 쉽고 빠르게 이용할 수 </a:t>
            </a:r>
            <a:r>
              <a:rPr lang="ko-KR" altLang="en-US" sz="1200" dirty="0" smtClean="0"/>
              <a:t>있</a:t>
            </a:r>
            <a:r>
              <a:rPr lang="ko-KR" altLang="en-US" sz="1200" dirty="0"/>
              <a:t>음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크로스 </a:t>
            </a:r>
            <a:r>
              <a:rPr lang="ko-KR" altLang="en-US" sz="1200" dirty="0" err="1"/>
              <a:t>브라우징을</a:t>
            </a:r>
            <a:r>
              <a:rPr lang="ko-KR" altLang="en-US" sz="1200" dirty="0"/>
              <a:t> 제공하므로 브라우저 종류에 상관 없이 동일하게 기능을 </a:t>
            </a:r>
            <a:r>
              <a:rPr lang="ko-KR" altLang="en-US" sz="1200" dirty="0" smtClean="0"/>
              <a:t>수행함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4570" y="4711150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제이쿼리</a:t>
            </a:r>
            <a:r>
              <a:rPr lang="en-US" altLang="ko-KR" sz="1200" b="1" smtClean="0">
                <a:latin typeface="+mj-ea"/>
                <a:ea typeface="+mj-ea"/>
              </a:rPr>
              <a:t>(jQuery) </a:t>
            </a:r>
            <a:r>
              <a:rPr lang="ko-KR" altLang="en-US" sz="1200" b="1" smtClean="0">
                <a:latin typeface="+mj-ea"/>
                <a:ea typeface="+mj-ea"/>
              </a:rPr>
              <a:t>사용 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356" y="4988149"/>
            <a:ext cx="7007088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/>
              <a:t>www.jquery.com</a:t>
            </a:r>
            <a:r>
              <a:rPr lang="ko-KR" altLang="en-US" sz="1200" smtClean="0"/>
              <a:t>에서 다운로드해서 사용하는 방법</a:t>
            </a:r>
            <a:endParaRPr lang="en-US" altLang="ko-KR" sz="12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/>
              <a:t>네트워크로 </a:t>
            </a:r>
            <a:r>
              <a:rPr lang="en-US" altLang="ko-KR" sz="1200" smtClean="0"/>
              <a:t>CDN </a:t>
            </a:r>
            <a:r>
              <a:rPr lang="ko-KR" altLang="en-US" sz="1200" smtClean="0"/>
              <a:t>호스트를 설정해서 사용하는 방법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69" y="1550506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제이쿼리</a:t>
            </a:r>
            <a:r>
              <a:rPr lang="en-US" altLang="ko-KR" sz="1200" b="1" smtClean="0">
                <a:latin typeface="+mj-ea"/>
                <a:ea typeface="+mj-ea"/>
              </a:rPr>
              <a:t>(jQuery) CDN </a:t>
            </a:r>
            <a:r>
              <a:rPr lang="ko-KR" altLang="en-US" sz="1200" b="1" smtClean="0">
                <a:latin typeface="+mj-ea"/>
                <a:ea typeface="+mj-ea"/>
              </a:rPr>
              <a:t>호스트 설정 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356" y="1827505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 </a:t>
            </a:r>
            <a:r>
              <a:rPr lang="en-US" altLang="ko-KR" sz="1200"/>
              <a:t>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jquery-2.2.1.min.js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/>
              <a:t>       : </a:t>
            </a:r>
            <a:r>
              <a:rPr lang="ko-KR" altLang="en-US" sz="1200"/>
              <a:t>지정한 버전의 제이쿼리를 사용합니다</a:t>
            </a:r>
            <a:r>
              <a:rPr lang="en-US" altLang="ko-KR" sz="120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 </a:t>
            </a:r>
            <a:r>
              <a:rPr lang="en-US" altLang="ko-KR" sz="1200"/>
              <a:t>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jquery-latest.min.js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/>
              <a:t>      : </a:t>
            </a:r>
            <a:r>
              <a:rPr lang="ko-KR" altLang="en-US" sz="1200"/>
              <a:t>가장 최신 버전의 제이쿼리를 사용합니다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384" y="1544743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제이쿼리의 여러 가지 선택자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94038"/>
              </p:ext>
            </p:extLst>
          </p:nvPr>
        </p:nvGraphicFramePr>
        <p:xfrm>
          <a:off x="838201" y="1797071"/>
          <a:ext cx="7252251" cy="168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43"/>
                <a:gridCol w="1848678"/>
                <a:gridCol w="3766930"/>
              </a:tblGrid>
              <a:tr h="27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선택장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선택자 표현 방법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All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$("*")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$("#id")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가지는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Element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$("elementName")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이름을 가지는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class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$(".className")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 해당되는 클래스 이름을 가지는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Multiple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$("selector1,selector2,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selector3,   ...., selectorN")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선택자를 가지는 모든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</a:t>
                      </a:r>
                    </a:p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3579" y="1435412"/>
            <a:ext cx="1951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여러 가지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10112"/>
              </p:ext>
            </p:extLst>
          </p:nvPr>
        </p:nvGraphicFramePr>
        <p:xfrm>
          <a:off x="809919" y="1680145"/>
          <a:ext cx="7280533" cy="317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72"/>
                <a:gridCol w="5705061"/>
              </a:tblGrid>
              <a:tr h="142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66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WebForm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입력 형태를 보다 다양하게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Video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동영상 재생을 위한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Audio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음성 재생을 위한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Offline Web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인터넷 연결이 되지 않은 상태에서도 정상적인 기능을 지원하는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WebDataBase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SQL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사용해 데이터를 저장할 수 있는 기능을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WebStorage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데이터를 저장할 수 있는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Canvas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그래픽 그리기 및 객체에 대한 각종 효과를 주는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XML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기반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벡터 그래픽을 표현하기 위한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언어를 지원합니다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Geolocation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디바이스의 지리적 위치 정보를 가져오는 기능을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WebWorker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애플리케이션을 위한 스레드 기능을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WebSocket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애플리케이션과 서버 간의 양방향 통신 기능을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다양한 스타일 및 효과를 나타내기 위한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16.4.1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선택자 사용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795465"/>
            <a:ext cx="656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폴더에 제이쿼리 실습 </a:t>
            </a: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67100" y="2072464"/>
            <a:ext cx="20955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5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382187"/>
            <a:ext cx="681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jQuery1.html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79" y="1682972"/>
            <a:ext cx="6166141" cy="517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3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http://localhost:8090/pro16/test02/jQuery1.html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웹 페이지가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브라우저에 로드되는 즉시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에 해당되는 엘리먼트의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19" y="1992291"/>
            <a:ext cx="521970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3001617"/>
            <a:ext cx="11231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7967"/>
            <a:ext cx="750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다음은 제이쿼리의 </a:t>
            </a:r>
            <a:r>
              <a:rPr lang="en-US" altLang="ko-KR" sz="1200">
                <a:latin typeface="+mj-ea"/>
                <a:ea typeface="+mj-ea"/>
              </a:rPr>
              <a:t>id </a:t>
            </a:r>
            <a:r>
              <a:rPr lang="ko-KR" altLang="en-US" sz="1200">
                <a:latin typeface="+mj-ea"/>
                <a:ea typeface="+mj-ea"/>
              </a:rPr>
              <a:t>선택자를 이용해 해당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가지는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엘리먼트에 접근하여 </a:t>
            </a:r>
            <a:r>
              <a:rPr lang="ko-KR" altLang="en-US" sz="1200" smtClean="0">
                <a:latin typeface="+mj-ea"/>
                <a:ea typeface="+mj-ea"/>
              </a:rPr>
              <a:t>동적으로 텍스트를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030957"/>
            <a:ext cx="6196013" cy="48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7" y="1510747"/>
            <a:ext cx="749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http://localhost:8090/pro16/test02/jQuery2.html</a:t>
            </a:r>
            <a:r>
              <a:rPr lang="ko-KR" altLang="en-US" sz="1200">
                <a:latin typeface="+mj-ea"/>
                <a:ea typeface="+mj-ea"/>
              </a:rPr>
              <a:t>로 요청한 후 추가하기를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7" y="3737112"/>
            <a:ext cx="730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태그에 “안녕하세요”라는 텍스트를 추가하고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10408" y="1787746"/>
            <a:ext cx="38100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29458" y="4188100"/>
            <a:ext cx="379095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39397" y="5078895"/>
            <a:ext cx="822464" cy="2484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10748"/>
            <a:ext cx="715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class </a:t>
            </a:r>
            <a:r>
              <a:rPr lang="ko-KR" altLang="en-US" sz="1200">
                <a:latin typeface="+mj-ea"/>
                <a:ea typeface="+mj-ea"/>
              </a:rPr>
              <a:t>선택자로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태그에 접근하여 기능을 수행해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1" y="1862789"/>
            <a:ext cx="6747013" cy="47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4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http://localhost:8090/pro16/test02/jQuery3.html</a:t>
            </a:r>
            <a:r>
              <a:rPr lang="ko-KR" altLang="en-US" sz="1200">
                <a:latin typeface="+mj-ea"/>
                <a:ea typeface="+mj-ea"/>
              </a:rPr>
              <a:t>로 요청하여 이미지 추가하기를 클릭하면 </a:t>
            </a:r>
            <a:r>
              <a:rPr lang="ko-KR" altLang="en-US" sz="1200" smtClean="0">
                <a:latin typeface="+mj-ea"/>
                <a:ea typeface="+mj-ea"/>
              </a:rPr>
              <a:t>이미지가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두 </a:t>
            </a:r>
            <a:r>
              <a:rPr lang="ko-KR" altLang="en-US" sz="1200">
                <a:latin typeface="+mj-ea"/>
                <a:ea typeface="+mj-ea"/>
              </a:rPr>
              <a:t>개의 </a:t>
            </a:r>
            <a:r>
              <a:rPr lang="en-US" altLang="ko-KR" sz="1200">
                <a:latin typeface="+mj-ea"/>
                <a:ea typeface="+mj-ea"/>
              </a:rPr>
              <a:t>&lt;div&gt;</a:t>
            </a:r>
            <a:r>
              <a:rPr lang="ko-KR" altLang="en-US" sz="1200">
                <a:latin typeface="+mj-ea"/>
                <a:ea typeface="+mj-ea"/>
              </a:rPr>
              <a:t>에 추가됩니다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452" y="2103133"/>
            <a:ext cx="2696210" cy="422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6513" y="6082748"/>
            <a:ext cx="899067" cy="222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61052"/>
            <a:ext cx="76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제이쿼리에서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직접 접근하여 이미지를 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9" y="1738051"/>
            <a:ext cx="6792775" cy="335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80930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http://localhost:8090/pro16/test02/jQuery4.html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</a:t>
            </a:r>
            <a:r>
              <a:rPr lang="ko-KR" altLang="en-US" sz="1200" smtClean="0">
                <a:latin typeface="+mj-ea"/>
                <a:ea typeface="+mj-ea"/>
              </a:rPr>
              <a:t>이미지를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956" y="1878496"/>
            <a:ext cx="2749122" cy="4731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6291470"/>
            <a:ext cx="922563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352" y="1429938"/>
            <a:ext cx="70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jQuery5.html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242" y="1706937"/>
            <a:ext cx="6940832" cy="4344657"/>
            <a:chOff x="784242" y="1789318"/>
            <a:chExt cx="6940832" cy="4344657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3" y="1789318"/>
              <a:ext cx="6842471" cy="343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2" y="5222391"/>
              <a:ext cx="6940831" cy="91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64" y="1668408"/>
            <a:ext cx="631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j-ea"/>
                <a:ea typeface="+mj-ea"/>
              </a:rPr>
              <a:t>HTML4</a:t>
            </a:r>
            <a:r>
              <a:rPr lang="ko-KR" altLang="en-US" sz="1200" b="1">
                <a:latin typeface="+mj-ea"/>
                <a:ea typeface="+mj-ea"/>
              </a:rPr>
              <a:t>와 </a:t>
            </a:r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문서 </a:t>
            </a:r>
            <a:r>
              <a:rPr lang="ko-KR" altLang="en-US" sz="1200" b="1" smtClean="0">
                <a:latin typeface="+mj-ea"/>
                <a:ea typeface="+mj-ea"/>
              </a:rPr>
              <a:t>구조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2" y="1946705"/>
            <a:ext cx="8143668" cy="35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4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http://localhost:8090/pro16/test02/jQuery5.html</a:t>
            </a:r>
            <a:r>
              <a:rPr lang="ko-KR" altLang="en-US" sz="1200">
                <a:latin typeface="+mj-ea"/>
                <a:ea typeface="+mj-ea"/>
              </a:rPr>
              <a:t>로 요청하여 텍스트 박스에 </a:t>
            </a:r>
            <a:r>
              <a:rPr lang="ko-KR" altLang="en-US" sz="1200" smtClean="0">
                <a:latin typeface="+mj-ea"/>
                <a:ea typeface="+mj-ea"/>
              </a:rPr>
              <a:t>홍길동이라고 이름을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입력한 후 입력하기를 클릭하면 입력한 이름이 다른 텍스트 박스에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1761" y="2051926"/>
            <a:ext cx="37052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65105" y="2918287"/>
            <a:ext cx="735496" cy="222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30" y="1520039"/>
            <a:ext cx="3369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Ajax</a:t>
            </a:r>
            <a:r>
              <a:rPr lang="ko-KR" altLang="en-US" sz="1200" b="1" dirty="0" smtClean="0">
                <a:latin typeface="+mj-ea"/>
                <a:ea typeface="+mj-ea"/>
              </a:rPr>
              <a:t>의 정의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4" y="1797038"/>
            <a:ext cx="73847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란 </a:t>
            </a:r>
            <a:r>
              <a:rPr lang="en-US" altLang="ko-KR" sz="1200">
                <a:latin typeface="+mj-ea"/>
                <a:ea typeface="+mj-ea"/>
              </a:rPr>
              <a:t>Asynchronous Javascript(</a:t>
            </a:r>
            <a:r>
              <a:rPr lang="ko-KR" altLang="en-US" sz="1200">
                <a:latin typeface="+mj-ea"/>
                <a:ea typeface="+mj-ea"/>
              </a:rPr>
              <a:t>비동기 자바스크립트</a:t>
            </a:r>
            <a:r>
              <a:rPr lang="en-US" altLang="ko-KR" sz="1200">
                <a:latin typeface="+mj-ea"/>
                <a:ea typeface="+mj-ea"/>
              </a:rPr>
              <a:t>) + XML</a:t>
            </a:r>
            <a:r>
              <a:rPr lang="ko-KR" altLang="en-US" sz="1200">
                <a:latin typeface="+mj-ea"/>
                <a:ea typeface="+mj-ea"/>
              </a:rPr>
              <a:t>의 의미로 </a:t>
            </a:r>
            <a:r>
              <a:rPr lang="ko-KR" altLang="en-US" sz="1200" smtClean="0">
                <a:latin typeface="+mj-ea"/>
                <a:ea typeface="+mj-ea"/>
              </a:rPr>
              <a:t>자바스크립트를 </a:t>
            </a:r>
            <a:r>
              <a:rPr lang="ko-KR" altLang="en-US" sz="1200">
                <a:latin typeface="+mj-ea"/>
                <a:ea typeface="+mj-ea"/>
              </a:rPr>
              <a:t>사용한 비동기 통신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즉 클라이언트와 서버 간의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주고받는 </a:t>
            </a:r>
            <a:r>
              <a:rPr lang="ko-KR" altLang="en-US" sz="1200" smtClean="0">
                <a:latin typeface="+mj-ea"/>
                <a:ea typeface="+mj-ea"/>
              </a:rPr>
              <a:t>기술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3118941"/>
            <a:ext cx="3151464" cy="283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130" y="2850583"/>
            <a:ext cx="276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기존 웹 페이지 동작 방식</a:t>
            </a:r>
            <a:endParaRPr lang="ko-KR" altLang="en-US" sz="1200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33" y="3110948"/>
            <a:ext cx="35528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533" y="2850583"/>
            <a:ext cx="34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Ajax </a:t>
            </a:r>
            <a:r>
              <a:rPr lang="ko-KR" altLang="en-US" sz="1200" b="1" smtClean="0">
                <a:latin typeface="+mj-ea"/>
                <a:ea typeface="+mj-ea"/>
              </a:rPr>
              <a:t>웹 페이지 동작 방식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16.5.1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1899022"/>
            <a:ext cx="518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제이쿼리 </a:t>
            </a:r>
            <a:r>
              <a:rPr lang="en-US" altLang="ko-KR" sz="1200" b="1" smtClean="0">
                <a:latin typeface="+mj-ea"/>
                <a:ea typeface="+mj-ea"/>
              </a:rPr>
              <a:t>Ajax </a:t>
            </a:r>
            <a:r>
              <a:rPr lang="ko-KR" altLang="en-US" sz="1200" b="1" smtClean="0">
                <a:latin typeface="+mj-ea"/>
                <a:ea typeface="+mj-ea"/>
              </a:rPr>
              <a:t>사용 형식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9" y="2256183"/>
            <a:ext cx="6758608" cy="448860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$.ajax({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type</a:t>
            </a:r>
            <a:r>
              <a:rPr lang="en-US" altLang="ko-KR" sz="1200" b="1">
                <a:latin typeface="+mj-ea"/>
                <a:ea typeface="+mj-ea"/>
              </a:rPr>
              <a:t>: 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post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get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async</a:t>
            </a:r>
            <a:r>
              <a:rPr lang="en-US" altLang="ko-KR" sz="1200" b="1">
                <a:latin typeface="+mj-ea"/>
                <a:ea typeface="+mj-ea"/>
              </a:rPr>
              <a:t>:"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true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url</a:t>
            </a:r>
            <a:r>
              <a:rPr lang="en-US" altLang="ko-KR" sz="1200" b="1">
                <a:latin typeface="+mj-ea"/>
                <a:ea typeface="+mj-ea"/>
              </a:rPr>
              <a:t>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요청할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data</a:t>
            </a:r>
            <a:r>
              <a:rPr lang="en-US" altLang="ko-KR" sz="1200" b="1">
                <a:latin typeface="+mj-ea"/>
                <a:ea typeface="+mj-ea"/>
              </a:rPr>
              <a:t>: {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서버로 전송할 </a:t>
            </a:r>
            <a:r>
              <a:rPr lang="ko-KR" altLang="en-US" sz="1200" b="1" smtClean="0">
                <a:solidFill>
                  <a:srgbClr val="C00000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smtClean="0">
                <a:latin typeface="+mj-ea"/>
                <a:ea typeface="+mj-ea"/>
              </a:rPr>
              <a:t>},</a:t>
            </a:r>
            <a:endParaRPr lang="en-US" altLang="ko-KR" sz="12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dataType</a:t>
            </a:r>
            <a:r>
              <a:rPr lang="en-US" altLang="ko-KR" sz="1200" b="1">
                <a:latin typeface="+mj-ea"/>
                <a:ea typeface="+mj-ea"/>
              </a:rPr>
              <a:t>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서버에서 전송받을 데이터형식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success</a:t>
            </a:r>
            <a:r>
              <a:rPr lang="en-US" altLang="ko-KR" sz="1200" b="1">
                <a:latin typeface="+mj-ea"/>
                <a:ea typeface="+mj-ea"/>
              </a:rPr>
              <a:t>:{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정상 요청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응답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},</a:t>
            </a:r>
            <a:endParaRPr lang="en-US" altLang="ko-KR" sz="12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error</a:t>
            </a:r>
            <a:r>
              <a:rPr lang="en-US" altLang="ko-KR" sz="1200" b="1">
                <a:latin typeface="+mj-ea"/>
                <a:ea typeface="+mj-ea"/>
              </a:rPr>
              <a:t>: function(xhr,status,error){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en-US" altLang="ko-KR" sz="1200" b="1" smtClean="0">
                <a:latin typeface="+mj-ea"/>
                <a:ea typeface="+mj-ea"/>
              </a:rPr>
              <a:t>      //</a:t>
            </a:r>
            <a:r>
              <a:rPr lang="ko-KR" altLang="en-US" sz="1200" b="1">
                <a:latin typeface="+mj-ea"/>
                <a:ea typeface="+mj-ea"/>
              </a:rPr>
              <a:t>오류 발생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},</a:t>
            </a:r>
            <a:endParaRPr lang="en-US" altLang="ko-KR" sz="12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complete:function(data,textStatus</a:t>
            </a:r>
            <a:r>
              <a:rPr lang="en-US" altLang="ko-KR" sz="1200" b="1">
                <a:latin typeface="+mj-ea"/>
                <a:ea typeface="+mj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  //</a:t>
            </a:r>
            <a:r>
              <a:rPr lang="ko-KR" altLang="en-US" sz="1200" b="1">
                <a:latin typeface="+mj-ea"/>
                <a:ea typeface="+mj-ea"/>
              </a:rPr>
              <a:t>작업 완료 후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>
                <a:latin typeface="+mj-ea"/>
                <a:ea typeface="+mj-ea"/>
              </a:rPr>
              <a:t>     }</a:t>
            </a:r>
            <a:endParaRPr lang="en-US" altLang="ko-KR" sz="12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});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461" y="1520687"/>
            <a:ext cx="535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기능 관련 속성들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78980"/>
              </p:ext>
            </p:extLst>
          </p:nvPr>
        </p:nvGraphicFramePr>
        <p:xfrm>
          <a:off x="977348" y="1752630"/>
          <a:ext cx="7142922" cy="221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4"/>
                <a:gridCol w="5963478"/>
              </a:tblGrid>
              <a:tr h="17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4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통신 타입을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(post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방식으로 선택합니다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요청할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async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비동기식으로 처리할지의 여부를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(false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 경우 동기식으로 처리합니다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 요청할 때 보낼 매개변수를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받을 데이터 타입을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(XML, TEXT, HTML, JSON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success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성공했을 때 처리 구문을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error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실패했을 때 처리 구문을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complete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작업을 마친 후 처리 구문을 설정합니다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16.5.2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70" y="2047461"/>
            <a:ext cx="75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AjaxTest1.java, AjaxTest2.java</a:t>
            </a:r>
            <a:r>
              <a:rPr lang="ko-KR" altLang="en-US" sz="1200">
                <a:latin typeface="+mj-ea"/>
                <a:ea typeface="+mj-ea"/>
              </a:rPr>
              <a:t>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test03 </a:t>
            </a:r>
            <a:r>
              <a:rPr lang="ko-KR" altLang="en-US" sz="1200" smtClean="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ajax1.html,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ajax2.html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39705" y="2381042"/>
            <a:ext cx="2181225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0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413" y="1293384"/>
            <a:ext cx="723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AjaxTest1.java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04459" y="1570383"/>
            <a:ext cx="6225831" cy="5195070"/>
            <a:chOff x="308110" y="1549212"/>
            <a:chExt cx="6842060" cy="5574049"/>
          </a:xfrm>
        </p:grpSpPr>
        <p:grpSp>
          <p:nvGrpSpPr>
            <p:cNvPr id="4" name="그룹 3"/>
            <p:cNvGrpSpPr/>
            <p:nvPr/>
          </p:nvGrpSpPr>
          <p:grpSpPr>
            <a:xfrm>
              <a:off x="815008" y="1549212"/>
              <a:ext cx="6335162" cy="5574049"/>
              <a:chOff x="815008" y="1549212"/>
              <a:chExt cx="6335162" cy="5574049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09" y="1549212"/>
                <a:ext cx="6335161" cy="315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08" y="4735674"/>
                <a:ext cx="6335161" cy="2387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033669" y="4810539"/>
              <a:ext cx="725557" cy="198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8110" y="4645751"/>
              <a:ext cx="725559" cy="264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>
                  <a:solidFill>
                    <a:srgbClr val="FF0000"/>
                  </a:solidFill>
                  <a:latin typeface="+mj-ea"/>
                  <a:ea typeface="+mj-ea"/>
                </a:rPr>
                <a:t>private</a:t>
              </a:r>
              <a:endParaRPr lang="ko-KR" altLang="en-US" sz="10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6" y="1213870"/>
            <a:ext cx="636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ajax1.html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9333" y="1490869"/>
            <a:ext cx="5277266" cy="5304850"/>
            <a:chOff x="736875" y="1490869"/>
            <a:chExt cx="5596308" cy="543405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05" y="1490869"/>
              <a:ext cx="5585377" cy="109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5" y="2587305"/>
              <a:ext cx="5596308" cy="433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50505"/>
            <a:ext cx="729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http://localhost:8090/pro16/test03/ajax1.html</a:t>
            </a:r>
            <a:r>
              <a:rPr lang="ko-KR" altLang="en-US" sz="1200">
                <a:latin typeface="+mj-ea"/>
                <a:ea typeface="+mj-ea"/>
              </a:rPr>
              <a:t>로 요청하여 전송하기를 클릭하면 </a:t>
            </a:r>
            <a:r>
              <a:rPr lang="ko-KR" altLang="en-US" sz="1200" smtClean="0">
                <a:latin typeface="+mj-ea"/>
                <a:ea typeface="+mj-ea"/>
              </a:rPr>
              <a:t>서버에서 </a:t>
            </a:r>
            <a:r>
              <a:rPr lang="en-US" altLang="ko-KR" sz="1200" smtClean="0">
                <a:latin typeface="+mj-ea"/>
                <a:ea typeface="+mj-ea"/>
              </a:rPr>
              <a:t>ajax</a:t>
            </a:r>
            <a:r>
              <a:rPr lang="ko-KR" altLang="en-US" sz="1200" smtClean="0">
                <a:latin typeface="+mj-ea"/>
                <a:ea typeface="+mj-ea"/>
              </a:rPr>
              <a:t>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전송된 데이터를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3667539"/>
            <a:ext cx="768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서버의 서블릿에서는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 전달된 매개변수 값을 콘솔로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42618" y="2012170"/>
            <a:ext cx="37147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52674" y="4304057"/>
            <a:ext cx="22193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234455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16.15.3 XML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연동하기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1787933"/>
            <a:ext cx="6800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AjaxTest2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78" y="2064932"/>
            <a:ext cx="5814874" cy="479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2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2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브라우저에서는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데이터를 받은 후 제이쿼리의 </a:t>
            </a:r>
            <a:r>
              <a:rPr lang="en-US" altLang="ko-KR" sz="1200">
                <a:latin typeface="+mj-ea"/>
                <a:ea typeface="+mj-ea"/>
              </a:rPr>
              <a:t>find() </a:t>
            </a:r>
            <a:r>
              <a:rPr lang="ko-KR" altLang="en-US" sz="1200">
                <a:latin typeface="+mj-ea"/>
                <a:ea typeface="+mj-ea"/>
              </a:rPr>
              <a:t>메서드에 </a:t>
            </a:r>
            <a:r>
              <a:rPr lang="en-US" altLang="ko-KR" sz="1200">
                <a:latin typeface="+mj-ea"/>
                <a:ea typeface="+mj-ea"/>
              </a:rPr>
              <a:t>&lt;title&gt;, &lt;writer</a:t>
            </a:r>
            <a:r>
              <a:rPr lang="en-US" altLang="ko-KR" sz="1200" smtClean="0">
                <a:latin typeface="+mj-ea"/>
                <a:ea typeface="+mj-ea"/>
              </a:rPr>
              <a:t>&gt;,&lt;</a:t>
            </a:r>
            <a:r>
              <a:rPr lang="en-US" altLang="ko-KR" sz="1200">
                <a:latin typeface="+mj-ea"/>
                <a:ea typeface="+mj-ea"/>
              </a:rPr>
              <a:t>image&gt; </a:t>
            </a:r>
            <a:r>
              <a:rPr lang="ko-KR" altLang="en-US" sz="1200">
                <a:latin typeface="+mj-ea"/>
                <a:ea typeface="+mj-ea"/>
              </a:rPr>
              <a:t>태그 </a:t>
            </a:r>
            <a:r>
              <a:rPr lang="ko-KR" altLang="en-US" sz="1200" smtClean="0">
                <a:latin typeface="+mj-ea"/>
                <a:ea typeface="+mj-ea"/>
              </a:rPr>
              <a:t>이름으로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호출하여 </a:t>
            </a:r>
            <a:r>
              <a:rPr lang="ko-KR" altLang="en-US" sz="1200">
                <a:latin typeface="+mj-ea"/>
                <a:ea typeface="+mj-ea"/>
              </a:rPr>
              <a:t>각각의 도서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6780" y="1942595"/>
            <a:ext cx="5741035" cy="4605508"/>
            <a:chOff x="905479" y="1942595"/>
            <a:chExt cx="5741035" cy="4605508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79" y="1942595"/>
              <a:ext cx="5721157" cy="1253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57" y="3169833"/>
              <a:ext cx="5721157" cy="337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" y="1713016"/>
            <a:ext cx="7561193" cy="301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70992"/>
            <a:ext cx="74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http://localhost:8090/pro16/test03/ajax2.html</a:t>
            </a:r>
            <a:r>
              <a:rPr lang="ko-KR" altLang="en-US" sz="1200">
                <a:latin typeface="+mj-ea"/>
                <a:ea typeface="+mj-ea"/>
              </a:rPr>
              <a:t>로 요청하여 도서정보 요청을 클릭하면 </a:t>
            </a:r>
            <a:r>
              <a:rPr lang="ko-KR" altLang="en-US" sz="1200" smtClean="0">
                <a:latin typeface="+mj-ea"/>
                <a:ea typeface="+mj-ea"/>
              </a:rPr>
              <a:t>도서 정보와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이미지가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19102" y="1932657"/>
            <a:ext cx="2967865" cy="4510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16.5.4 ID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 여부 확인하기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783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MemberDAO, MemberServlet </a:t>
            </a:r>
            <a:r>
              <a:rPr lang="ko-KR" altLang="en-US" sz="1200">
                <a:latin typeface="+mj-ea"/>
                <a:ea typeface="+mj-ea"/>
              </a:rPr>
              <a:t>클래스를 만듭니다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 smtClean="0">
                <a:latin typeface="+mj-ea"/>
                <a:ea typeface="+mj-ea"/>
              </a:rPr>
              <a:t>ajax3.html</a:t>
            </a:r>
            <a:r>
              <a:rPr lang="ko-KR" altLang="en-US" sz="1200" smtClean="0">
                <a:latin typeface="+mj-ea"/>
                <a:ea typeface="+mj-ea"/>
              </a:rPr>
              <a:t>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7029" y="2330222"/>
            <a:ext cx="2035175" cy="31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2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322548"/>
            <a:ext cx="75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66427" y="1622928"/>
            <a:ext cx="5625548" cy="5132637"/>
            <a:chOff x="1162878" y="1718171"/>
            <a:chExt cx="5913783" cy="536253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076" y="1718171"/>
              <a:ext cx="5881585" cy="295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78" y="4656125"/>
              <a:ext cx="5913783" cy="2424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30" y="1332491"/>
            <a:ext cx="683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3250" y="1609489"/>
            <a:ext cx="5293654" cy="5168997"/>
            <a:chOff x="1193015" y="1609490"/>
            <a:chExt cx="5955589" cy="5524112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015" y="1609490"/>
              <a:ext cx="5955589" cy="503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6634920"/>
              <a:ext cx="1161636" cy="49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0" y="1282796"/>
            <a:ext cx="73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ajax3.html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559795"/>
            <a:ext cx="6209472" cy="50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6" y="1286314"/>
            <a:ext cx="6480313" cy="242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6103" y="3829187"/>
            <a:ext cx="763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http://localhost:8090/pro16/test03/ajax3.html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3521" y="4677809"/>
            <a:ext cx="36861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02407" y="4677809"/>
            <a:ext cx="37719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3521" y="4432852"/>
            <a:ext cx="33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존재하는 아이디를 입력한 경우</a:t>
            </a:r>
            <a:endParaRPr lang="ko-KR" altLang="en-US" sz="1200" b="1"/>
          </a:p>
        </p:txBody>
      </p:sp>
      <p:sp>
        <p:nvSpPr>
          <p:cNvPr id="10" name="TextBox 9"/>
          <p:cNvSpPr txBox="1"/>
          <p:nvPr/>
        </p:nvSpPr>
        <p:spPr>
          <a:xfrm>
            <a:off x="4907358" y="4389826"/>
            <a:ext cx="33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새 아이디를 입력한 경우</a:t>
            </a:r>
            <a:endParaRPr lang="ko-KR" altLang="en-US" sz="1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0809"/>
            <a:ext cx="464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JSON </a:t>
            </a:r>
            <a:r>
              <a:rPr lang="ko-KR" altLang="en-US" sz="1200" b="1" dirty="0" smtClean="0">
                <a:latin typeface="+mj-ea"/>
                <a:ea typeface="+mj-ea"/>
              </a:rPr>
              <a:t>정의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470" y="1777808"/>
            <a:ext cx="759349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j-ea"/>
                <a:ea typeface="+mj-ea"/>
              </a:rPr>
              <a:t>JSON( Javascript Object Notation)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이루어진 데이터 객체를 전달하기 위해 </a:t>
            </a:r>
            <a:r>
              <a:rPr lang="ko-KR" altLang="en-US" sz="1200" smtClean="0">
                <a:latin typeface="+mj-ea"/>
                <a:ea typeface="+mj-ea"/>
              </a:rPr>
              <a:t>인간이 </a:t>
            </a:r>
            <a:r>
              <a:rPr lang="ko-KR" altLang="en-US" sz="1200">
                <a:latin typeface="+mj-ea"/>
                <a:ea typeface="+mj-ea"/>
              </a:rPr>
              <a:t>읽을 수 있는 텍스트를 사용하는 개방형 표준 데이터 </a:t>
            </a:r>
            <a:r>
              <a:rPr lang="ko-KR" altLang="en-US" sz="1200" smtClean="0">
                <a:latin typeface="+mj-ea"/>
                <a:ea typeface="+mj-ea"/>
              </a:rPr>
              <a:t>형식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비동기 </a:t>
            </a:r>
            <a:r>
              <a:rPr lang="ko-KR" altLang="en-US" sz="1200">
                <a:latin typeface="+mj-ea"/>
                <a:ea typeface="+mj-ea"/>
              </a:rPr>
              <a:t>브라우저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서버 </a:t>
            </a:r>
            <a:r>
              <a:rPr lang="ko-KR" altLang="en-US" sz="1200" smtClean="0">
                <a:latin typeface="+mj-ea"/>
                <a:ea typeface="+mj-ea"/>
              </a:rPr>
              <a:t>통신</a:t>
            </a:r>
            <a:r>
              <a:rPr lang="en-US" altLang="ko-KR" sz="1200" smtClean="0">
                <a:latin typeface="+mj-ea"/>
                <a:ea typeface="+mj-ea"/>
              </a:rPr>
              <a:t>(</a:t>
            </a:r>
            <a:r>
              <a:rPr lang="en-US" altLang="ko-KR" sz="1200">
                <a:latin typeface="+mj-ea"/>
                <a:ea typeface="+mj-ea"/>
              </a:rPr>
              <a:t>Ajax)</a:t>
            </a:r>
            <a:r>
              <a:rPr lang="ko-KR" altLang="en-US" sz="1200">
                <a:latin typeface="+mj-ea"/>
                <a:ea typeface="+mj-ea"/>
              </a:rPr>
              <a:t>을 위해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을 대체하는 데이터 전송 형식 중 </a:t>
            </a:r>
            <a:r>
              <a:rPr lang="ko-KR" altLang="en-US" sz="1200" smtClean="0">
                <a:latin typeface="+mj-ea"/>
                <a:ea typeface="+mj-ea"/>
              </a:rPr>
              <a:t>하나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자바스크립트에서 </a:t>
            </a:r>
            <a:r>
              <a:rPr lang="ko-KR" altLang="en-US" sz="1200">
                <a:latin typeface="+mj-ea"/>
                <a:ea typeface="+mj-ea"/>
              </a:rPr>
              <a:t>파생된 것이므로 자바스크립트의 구문 형식을 따르지만 프로그래밍 언어나 플랫폼에 </a:t>
            </a:r>
            <a:r>
              <a:rPr lang="ko-KR" altLang="en-US" sz="1200" smtClean="0">
                <a:latin typeface="+mj-ea"/>
                <a:ea typeface="+mj-ea"/>
              </a:rPr>
              <a:t>독립적이어서 </a:t>
            </a:r>
            <a:r>
              <a:rPr lang="ko-KR" altLang="en-US" sz="1200">
                <a:latin typeface="+mj-ea"/>
                <a:ea typeface="+mj-ea"/>
              </a:rPr>
              <a:t>쉽게 사용할 수 </a:t>
            </a:r>
            <a:r>
              <a:rPr lang="ko-KR" altLang="en-US" sz="1200" smtClean="0">
                <a:latin typeface="+mj-ea"/>
                <a:ea typeface="+mj-ea"/>
              </a:rPr>
              <a:t>있</a:t>
            </a:r>
            <a:r>
              <a:rPr lang="ko-KR" altLang="en-US" sz="1200">
                <a:latin typeface="+mj-ea"/>
                <a:ea typeface="+mj-ea"/>
              </a:rPr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8115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82" y="1355899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</a:t>
            </a:r>
            <a:r>
              <a:rPr lang="ko-KR" altLang="en-US" sz="1200" b="1" dirty="0">
                <a:latin typeface="+mj-ea"/>
                <a:ea typeface="+mj-ea"/>
              </a:rPr>
              <a:t>의 여러 가지 </a:t>
            </a:r>
            <a:r>
              <a:rPr lang="ko-KR" altLang="en-US" sz="1200" b="1" dirty="0" err="1">
                <a:latin typeface="+mj-ea"/>
                <a:ea typeface="+mj-ea"/>
              </a:rPr>
              <a:t>자료형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09027"/>
              </p:ext>
            </p:extLst>
          </p:nvPr>
        </p:nvGraphicFramePr>
        <p:xfrm>
          <a:off x="809919" y="1632898"/>
          <a:ext cx="756876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46"/>
                <a:gridCol w="2355574"/>
                <a:gridCol w="3796748"/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090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(Number)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76,197,750,-11,-234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544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고정소수점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3.14, -2.717, 45.78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부동소수점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1e4, 2.5e34, 5.67e-9, 7.66E-3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"1234"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"apple-num"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사랑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"JSP"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제어 문자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\b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백스페이스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\f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폼 피드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\n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개행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\r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캐리지 반환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\t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탭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\"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따옴표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\/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슬래시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\\ (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역슬래시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배열은 대괄호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[ ]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나타냅니다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배열의 각 요소는 기본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자료형이거나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배열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객체입니다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요소들은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구별합니다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name”: [“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홍길동”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이순신”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임꺽정”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대괄호 안에 배열 요소를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구분해서 나열합니다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JSON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객체는 중괄호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 }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둘러싸서 표현합니다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사용해 여러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프로퍼티를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포함할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수있습니다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"name": "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"age": 16,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"weight": 67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중괄호 안에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name/value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쌍을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구분해서 나열합니다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496" y="1570383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배열 이름이 </a:t>
            </a:r>
            <a:r>
              <a:rPr lang="en-US" altLang="ko-KR" sz="1200" b="1" dirty="0">
                <a:latin typeface="+mj-ea"/>
                <a:ea typeface="+mj-ea"/>
              </a:rPr>
              <a:t>members</a:t>
            </a:r>
            <a:r>
              <a:rPr lang="ko-KR" altLang="en-US" sz="1200" b="1" dirty="0">
                <a:latin typeface="+mj-ea"/>
                <a:ea typeface="+mj-ea"/>
              </a:rPr>
              <a:t>이고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객체를 배열 요소로 가지는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 smtClean="0">
                <a:latin typeface="+mj-ea"/>
                <a:ea typeface="+mj-ea"/>
              </a:rPr>
              <a:t>배열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847381"/>
            <a:ext cx="7281553" cy="14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16.6.1 JSON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자료형 사용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1926432"/>
            <a:ext cx="740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test04 </a:t>
            </a:r>
            <a:r>
              <a:rPr lang="ko-KR" altLang="en-US" sz="1200">
                <a:latin typeface="+mj-ea"/>
                <a:ea typeface="+mj-ea"/>
              </a:rPr>
              <a:t>폴더를 만들고 </a:t>
            </a:r>
            <a:r>
              <a:rPr lang="en-US" altLang="ko-KR" sz="1200">
                <a:latin typeface="+mj-ea"/>
                <a:ea typeface="+mj-ea"/>
              </a:rPr>
              <a:t>json1~4</a:t>
            </a:r>
            <a:r>
              <a:rPr lang="ko-KR" altLang="en-US" sz="1200">
                <a:latin typeface="+mj-ea"/>
                <a:ea typeface="+mj-ea"/>
              </a:rPr>
              <a:t>까지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0239" y="2332640"/>
            <a:ext cx="2267637" cy="32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42483"/>
            <a:ext cx="426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시맨틱 웹</a:t>
            </a:r>
            <a:r>
              <a:rPr lang="en-US" altLang="ko-KR" sz="1200" b="1" smtClean="0">
                <a:latin typeface="+mj-ea"/>
                <a:ea typeface="+mj-ea"/>
              </a:rPr>
              <a:t>(Semantic Web) </a:t>
            </a:r>
            <a:r>
              <a:rPr lang="ko-KR" altLang="en-US" sz="1200" b="1" smtClean="0">
                <a:latin typeface="+mj-ea"/>
                <a:ea typeface="+mj-ea"/>
              </a:rPr>
              <a:t>정의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919482"/>
            <a:ext cx="776246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>
                <a:latin typeface="+mj-ea"/>
                <a:ea typeface="+mj-ea"/>
              </a:rPr>
              <a:t>기계가 이해할 수 있고 처리할 수 있는 웹 콘텐츠를 </a:t>
            </a:r>
            <a:r>
              <a:rPr lang="ko-KR" altLang="en-US" sz="1200" smtClean="0">
                <a:latin typeface="+mj-ea"/>
                <a:ea typeface="+mj-ea"/>
              </a:rPr>
              <a:t>만드는 것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1998</a:t>
            </a:r>
            <a:r>
              <a:rPr lang="ko-KR" altLang="en-US" sz="1200">
                <a:latin typeface="+mj-ea"/>
                <a:ea typeface="+mj-ea"/>
              </a:rPr>
              <a:t>년 월드와이드웹</a:t>
            </a:r>
            <a:r>
              <a:rPr lang="en-US" altLang="ko-KR" sz="1200">
                <a:latin typeface="+mj-ea"/>
                <a:ea typeface="+mj-ea"/>
              </a:rPr>
              <a:t>(WWW)</a:t>
            </a:r>
            <a:r>
              <a:rPr lang="ko-KR" altLang="en-US" sz="1200">
                <a:latin typeface="+mj-ea"/>
                <a:ea typeface="+mj-ea"/>
              </a:rPr>
              <a:t>의 창시자인 팀 버너스 리</a:t>
            </a:r>
            <a:r>
              <a:rPr lang="en-US" altLang="ko-KR" sz="1200">
                <a:latin typeface="+mj-ea"/>
                <a:ea typeface="+mj-ea"/>
              </a:rPr>
              <a:t>(Tim Berners Lee)</a:t>
            </a:r>
            <a:r>
              <a:rPr lang="ko-KR" altLang="en-US" sz="1200">
                <a:latin typeface="+mj-ea"/>
                <a:ea typeface="+mj-ea"/>
              </a:rPr>
              <a:t>에 의해 </a:t>
            </a:r>
            <a:r>
              <a:rPr lang="ko-KR" altLang="en-US" sz="1200" smtClean="0">
                <a:latin typeface="+mj-ea"/>
                <a:ea typeface="+mj-ea"/>
              </a:rPr>
              <a:t>개발되고 </a:t>
            </a:r>
            <a:r>
              <a:rPr lang="ko-KR" altLang="en-US" sz="1200">
                <a:latin typeface="+mj-ea"/>
                <a:ea typeface="+mj-ea"/>
              </a:rPr>
              <a:t>정의된 </a:t>
            </a:r>
            <a:r>
              <a:rPr lang="ko-KR" altLang="en-US" sz="1200" smtClean="0">
                <a:latin typeface="+mj-ea"/>
                <a:ea typeface="+mj-ea"/>
              </a:rPr>
              <a:t>개념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2607261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16.1.1 JSP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 이미지 포함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461" y="3153552"/>
            <a:ext cx="581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에 추가된 여러 가지 태그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74133"/>
              </p:ext>
            </p:extLst>
          </p:nvPr>
        </p:nvGraphicFramePr>
        <p:xfrm>
          <a:off x="904461" y="3430551"/>
          <a:ext cx="703690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39"/>
                <a:gridCol w="4969565"/>
              </a:tblGrid>
              <a:tr h="22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1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&lt;header&gt;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머리말을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&lt;hgroup&gt;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제목과 부제목을 묶는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&lt;nav&gt;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메뉴 부분을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&lt;section&gt;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제목별로 나눌 수 있는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&lt;article&gt;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개별 콘텐츠를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&lt;aside&gt;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왼쪽 또는 오른쪽에 위치하는 사이드 바를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&lt;footer&gt;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하단의 정보를 표시하는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296"/>
            <a:ext cx="7394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5" y="1698295"/>
            <a:ext cx="6826940" cy="408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5" y="1441173"/>
            <a:ext cx="771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http://localhost:8090/pro16/test04/json1.jsp</a:t>
            </a:r>
            <a:r>
              <a:rPr lang="ko-KR" altLang="en-US" sz="1200">
                <a:latin typeface="+mj-ea"/>
                <a:ea typeface="+mj-ea"/>
              </a:rPr>
              <a:t>로 요청하여 출력을 클릭하면 배열 요소의 </a:t>
            </a:r>
            <a:r>
              <a:rPr lang="ko-KR" altLang="en-US" sz="1200" smtClean="0">
                <a:latin typeface="+mj-ea"/>
                <a:ea typeface="+mj-ea"/>
              </a:rPr>
              <a:t>값을 </a:t>
            </a:r>
            <a:r>
              <a:rPr lang="ko-KR" altLang="en-US" sz="1200">
                <a:latin typeface="+mj-ea"/>
                <a:ea typeface="+mj-ea"/>
              </a:rPr>
              <a:t>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3088" y="1954227"/>
            <a:ext cx="3420745" cy="2233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088" y="2782958"/>
            <a:ext cx="398408" cy="218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480930"/>
            <a:ext cx="78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정수 자료형을 배열로 저장한 후 화면에 출력해 보겠습니다</a:t>
            </a:r>
            <a:r>
              <a:rPr lang="en-US" altLang="ko-KR" sz="1200">
                <a:latin typeface="+mj-ea"/>
                <a:ea typeface="+mj-ea"/>
              </a:rPr>
              <a:t>. json2.jsp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ko-KR" altLang="en-US" sz="1200" smtClean="0">
                <a:latin typeface="+mj-ea"/>
                <a:ea typeface="+mj-ea"/>
              </a:rPr>
              <a:t>다음과 같이 </a:t>
            </a:r>
            <a:r>
              <a:rPr lang="ko-KR" altLang="en-US" sz="1200">
                <a:latin typeface="+mj-ea"/>
                <a:ea typeface="+mj-ea"/>
              </a:rPr>
              <a:t>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3" y="1757929"/>
            <a:ext cx="6911630" cy="38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383" y="1827503"/>
            <a:ext cx="352425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6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http://localhost:8090/pro16/test04/json2.jsp</a:t>
            </a:r>
            <a:r>
              <a:rPr lang="ko-KR" altLang="en-US" sz="1200">
                <a:latin typeface="+mj-ea"/>
                <a:ea typeface="+mj-ea"/>
              </a:rPr>
              <a:t>로 요청한 후 출력을 클릭하여 결과를 </a:t>
            </a:r>
            <a:r>
              <a:rPr lang="ko-KR" altLang="en-US" sz="1200" smtClean="0">
                <a:latin typeface="+mj-ea"/>
                <a:ea typeface="+mj-ea"/>
              </a:rPr>
              <a:t>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91383" y="2673626"/>
            <a:ext cx="4220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80930"/>
            <a:ext cx="748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객체에 회원 정보를 저장한 후 다시 회원 정보를 출력해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en-US" altLang="ko-KR" sz="1200" smtClean="0">
                <a:latin typeface="+mj-ea"/>
                <a:ea typeface="+mj-ea"/>
              </a:rPr>
              <a:t>json3.jsp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ko-KR" altLang="en-US" sz="1200" smtClean="0">
                <a:latin typeface="+mj-ea"/>
                <a:ea typeface="+mj-ea"/>
              </a:rPr>
              <a:t>다음과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7" y="1942595"/>
            <a:ext cx="7128221" cy="421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00199"/>
            <a:ext cx="787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http://localhost:8090/pro16/test04/json3.jsp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775" y="1966911"/>
            <a:ext cx="34480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65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마지막으로 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배열의 요소에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저장한 후 다시 배열에 </a:t>
            </a:r>
            <a:r>
              <a:rPr lang="ko-KR" altLang="en-US" sz="1200" smtClean="0">
                <a:latin typeface="+mj-ea"/>
                <a:ea typeface="+mj-ea"/>
              </a:rPr>
              <a:t>접근하여 </a:t>
            </a:r>
            <a:r>
              <a:rPr lang="en-US" altLang="ko-KR" sz="1200" smtClean="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객체의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속성 </a:t>
            </a:r>
            <a:r>
              <a:rPr lang="ko-KR" altLang="en-US" sz="1200">
                <a:latin typeface="+mj-ea"/>
                <a:ea typeface="+mj-ea"/>
              </a:rPr>
              <a:t>값을 출력해 보겠습니다</a:t>
            </a:r>
            <a:r>
              <a:rPr lang="en-US" altLang="ko-KR" sz="1200">
                <a:latin typeface="+mj-ea"/>
                <a:ea typeface="+mj-ea"/>
              </a:rPr>
              <a:t>. json4.jsp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107094"/>
            <a:ext cx="6252127" cy="4450659"/>
            <a:chOff x="405111" y="2324100"/>
            <a:chExt cx="8252286" cy="6181724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47" y="2324100"/>
              <a:ext cx="821055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11" y="4533899"/>
              <a:ext cx="82391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431234"/>
            <a:ext cx="674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24584" y="1974850"/>
            <a:ext cx="316420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16.6.2 Ajax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서버와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주고받기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90048"/>
            <a:ext cx="794136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 사이트로 접속합니다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 •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https://code.google.com/archive/p/json-simple/downloads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json-simple-1.1.1.jar</a:t>
            </a:r>
            <a:r>
              <a:rPr lang="ko-KR" altLang="en-US" sz="1200" dirty="0">
                <a:latin typeface="+mj-ea"/>
                <a:ea typeface="+mj-ea"/>
              </a:rPr>
              <a:t>를 클릭해 </a:t>
            </a:r>
            <a:r>
              <a:rPr lang="ko-KR" altLang="en-US" sz="1200" dirty="0" err="1">
                <a:latin typeface="+mj-ea"/>
                <a:ea typeface="+mj-ea"/>
              </a:rPr>
              <a:t>다운로드합니다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584" y="2677663"/>
            <a:ext cx="5731510" cy="360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0383" y="3548270"/>
            <a:ext cx="102373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4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33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 프로젝트의 </a:t>
            </a:r>
            <a:r>
              <a:rPr lang="en-US" altLang="ko-KR" sz="1200">
                <a:latin typeface="+mj-ea"/>
                <a:ea typeface="+mj-ea"/>
              </a:rPr>
              <a:t>/WebContent/lib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5538" y="1817564"/>
            <a:ext cx="257175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7390" y="3349487"/>
            <a:ext cx="130202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762969"/>
            <a:ext cx="351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HTML4</a:t>
            </a:r>
            <a:r>
              <a:rPr lang="ko-KR" altLang="en-US" sz="1200" b="1" smtClean="0">
                <a:latin typeface="+mj-ea"/>
                <a:ea typeface="+mj-ea"/>
              </a:rPr>
              <a:t>를 이용한 </a:t>
            </a:r>
            <a:r>
              <a:rPr lang="ko-KR" altLang="ko-KR" sz="1200" b="1" smtClean="0">
                <a:latin typeface="+mj-ea"/>
                <a:ea typeface="+mj-ea"/>
              </a:rPr>
              <a:t>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300" y="1767220"/>
            <a:ext cx="3607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ko-KR" sz="1200" b="1">
                <a:latin typeface="+mj-ea"/>
                <a:ea typeface="+mj-ea"/>
              </a:rPr>
              <a:t>를 이용한 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83" y="1835678"/>
            <a:ext cx="4336843" cy="265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5678"/>
            <a:ext cx="4280382" cy="257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1174"/>
            <a:ext cx="769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제이쿼리 </a:t>
            </a:r>
            <a:r>
              <a:rPr lang="en-US" altLang="ko-KR" sz="1200">
                <a:latin typeface="+mj-ea"/>
                <a:ea typeface="+mj-ea"/>
              </a:rPr>
              <a:t>Ajax </a:t>
            </a:r>
            <a:r>
              <a:rPr lang="ko-KR" altLang="en-US" sz="1200">
                <a:latin typeface="+mj-ea"/>
                <a:ea typeface="+mj-ea"/>
              </a:rPr>
              <a:t>기능을 이용해 서블릿으로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전송하기 </a:t>
            </a:r>
            <a:r>
              <a:rPr lang="ko-KR" altLang="en-US" sz="1200" smtClean="0">
                <a:latin typeface="+mj-ea"/>
                <a:ea typeface="+mj-ea"/>
              </a:rPr>
              <a:t>위해 </a:t>
            </a:r>
            <a:r>
              <a:rPr lang="en-US" altLang="ko-KR" sz="1200" smtClean="0">
                <a:latin typeface="+mj-ea"/>
                <a:ea typeface="+mj-ea"/>
              </a:rPr>
              <a:t>sec03.ex01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 smtClean="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0874" y="1902839"/>
            <a:ext cx="22098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234455"/>
            <a:ext cx="733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0309" y="1485306"/>
            <a:ext cx="6226668" cy="5372694"/>
            <a:chOff x="675858" y="1529978"/>
            <a:chExt cx="6875084" cy="5721212"/>
          </a:xfrm>
        </p:grpSpPr>
        <p:grpSp>
          <p:nvGrpSpPr>
            <p:cNvPr id="4" name="그룹 3"/>
            <p:cNvGrpSpPr/>
            <p:nvPr/>
          </p:nvGrpSpPr>
          <p:grpSpPr>
            <a:xfrm>
              <a:off x="1076221" y="1529978"/>
              <a:ext cx="6474721" cy="5721212"/>
              <a:chOff x="442911" y="1009650"/>
              <a:chExt cx="8258175" cy="7683362"/>
            </a:xfrm>
          </p:grpSpPr>
          <p:pic>
            <p:nvPicPr>
              <p:cNvPr id="522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13" y="1009650"/>
                <a:ext cx="8181975" cy="483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911" y="5768837"/>
                <a:ext cx="8258175" cy="292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324274" y="3001617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5858" y="2863117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51113"/>
            <a:ext cx="76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json5.jsp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자바스크립트에서 회원 정보를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객체로 </a:t>
            </a:r>
            <a:r>
              <a:rPr lang="ko-KR" altLang="en-US" sz="1200" smtClean="0">
                <a:latin typeface="+mj-ea"/>
                <a:ea typeface="+mj-ea"/>
              </a:rPr>
              <a:t>만들어 매개변수 이름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jsonInfo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를 이용해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989895"/>
            <a:ext cx="5958302" cy="466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1540565"/>
            <a:ext cx="768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http://localhost:8090/pro16/test04/json5.jsp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전송을 </a:t>
            </a:r>
            <a:r>
              <a:rPr lang="ko-KR" altLang="en-US" sz="1200" smtClean="0">
                <a:latin typeface="+mj-ea"/>
                <a:ea typeface="+mj-ea"/>
              </a:rPr>
              <a:t>클릭하면 이클립스 콘솔에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다음과 같이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33311" y="2124696"/>
            <a:ext cx="13144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530626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이번에는 반대로 서버의 서블릿에서 웹 페이지로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형식의 회원 정보를 전송해 </a:t>
            </a:r>
            <a:r>
              <a:rPr lang="ko-KR" altLang="en-US" sz="1200" smtClean="0">
                <a:latin typeface="+mj-ea"/>
                <a:ea typeface="+mj-ea"/>
              </a:rPr>
              <a:t>보겠습니다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JsonServlet2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90" y="1992291"/>
            <a:ext cx="2124075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8" y="1441174"/>
            <a:ext cx="710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JsonServlet2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856672"/>
            <a:ext cx="642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배열에 정보를 저장하는 </a:t>
            </a:r>
            <a:r>
              <a:rPr lang="ko-KR" altLang="en-US" sz="1200" b="1" smtClean="0">
                <a:latin typeface="+mj-ea"/>
                <a:ea typeface="+mj-ea"/>
              </a:rPr>
              <a:t>과정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22" y="2133671"/>
            <a:ext cx="7225748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>
                <a:latin typeface="+mj-ea"/>
                <a:ea typeface="+mj-ea"/>
              </a:rPr>
              <a:t>memberInfo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회원 정보를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</a:t>
            </a:r>
            <a:r>
              <a:rPr lang="ko-KR" altLang="en-US" sz="1200" smtClean="0">
                <a:latin typeface="+mj-ea"/>
                <a:ea typeface="+mj-ea"/>
              </a:rPr>
              <a:t>저장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회원 정보를 저장한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</a:t>
            </a:r>
            <a:r>
              <a:rPr lang="ko-KR" altLang="en-US" sz="1200" smtClean="0">
                <a:latin typeface="+mj-ea"/>
                <a:ea typeface="+mj-ea"/>
              </a:rPr>
              <a:t>차례대로 저장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>
                <a:latin typeface="+mj-ea"/>
                <a:ea typeface="+mj-ea"/>
              </a:rPr>
              <a:t>membersArray </a:t>
            </a:r>
            <a:r>
              <a:rPr lang="ko-KR" altLang="en-US" sz="1200">
                <a:latin typeface="+mj-ea"/>
                <a:ea typeface="+mj-ea"/>
              </a:rPr>
              <a:t>배열에 회원 정보를 저장한 후 </a:t>
            </a:r>
            <a:r>
              <a:rPr lang="en-US" altLang="ko-KR" sz="1200">
                <a:latin typeface="+mj-ea"/>
                <a:ea typeface="+mj-ea"/>
              </a:rPr>
              <a:t>totalObject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</a:t>
            </a:r>
            <a:r>
              <a:rPr lang="ko-KR" altLang="en-US" sz="1200" smtClean="0">
                <a:latin typeface="+mj-ea"/>
                <a:ea typeface="+mj-ea"/>
              </a:rPr>
              <a:t>생성하여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자바스크립트에서 접근할 때 사용하는 이름인 </a:t>
            </a:r>
            <a:r>
              <a:rPr lang="en-US" altLang="ko-KR" sz="1200">
                <a:latin typeface="+mj-ea"/>
                <a:ea typeface="+mj-ea"/>
              </a:rPr>
              <a:t>members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, value</a:t>
            </a:r>
            <a:r>
              <a:rPr lang="ko-KR" altLang="en-US" sz="1200" smtClean="0">
                <a:latin typeface="+mj-ea"/>
                <a:ea typeface="+mj-ea"/>
              </a:rPr>
              <a:t>에는 </a:t>
            </a:r>
            <a:r>
              <a:rPr lang="en-US" altLang="ko-KR" sz="1200" smtClean="0"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를 최종적으로 </a:t>
            </a:r>
            <a:r>
              <a:rPr lang="ko-KR" altLang="en-US" sz="1200" smtClean="0">
                <a:latin typeface="+mj-ea"/>
                <a:ea typeface="+mj-ea"/>
              </a:rPr>
              <a:t>저장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8988" y="1234455"/>
            <a:ext cx="5843861" cy="5637934"/>
            <a:chOff x="584798" y="1234455"/>
            <a:chExt cx="6492277" cy="6013618"/>
          </a:xfrm>
        </p:grpSpPr>
        <p:grpSp>
          <p:nvGrpSpPr>
            <p:cNvPr id="3" name="그룹 2"/>
            <p:cNvGrpSpPr/>
            <p:nvPr/>
          </p:nvGrpSpPr>
          <p:grpSpPr>
            <a:xfrm>
              <a:off x="993913" y="1234455"/>
              <a:ext cx="6083162" cy="6013618"/>
              <a:chOff x="993913" y="1234455"/>
              <a:chExt cx="6083162" cy="6013618"/>
            </a:xfrm>
          </p:grpSpPr>
          <p:pic>
            <p:nvPicPr>
              <p:cNvPr id="563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13" y="1234455"/>
                <a:ext cx="6083162" cy="1298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13" y="2597489"/>
                <a:ext cx="6083162" cy="4650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33214" y="2684862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4798" y="2546362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1509827"/>
            <a:ext cx="6371604" cy="173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421296"/>
            <a:ext cx="7098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json6.jsp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4" y="1787094"/>
            <a:ext cx="6852410" cy="295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1" y="1498723"/>
            <a:ext cx="7001083" cy="472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16.2.2 HTML5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구조 관련 태그 사용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977887"/>
            <a:ext cx="698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pro16</a:t>
            </a:r>
            <a:r>
              <a:rPr lang="ko-KR" altLang="en-US" sz="1200">
                <a:latin typeface="+mj-ea"/>
                <a:ea typeface="+mj-ea"/>
              </a:rPr>
              <a:t>을 만들고</a:t>
            </a:r>
            <a:r>
              <a:rPr lang="en-US" altLang="ko-KR" sz="1200">
                <a:latin typeface="+mj-ea"/>
                <a:ea typeface="+mj-ea"/>
              </a:rPr>
              <a:t>, test01 </a:t>
            </a:r>
            <a:r>
              <a:rPr lang="ko-KR" altLang="en-US" sz="1200">
                <a:latin typeface="+mj-ea"/>
                <a:ea typeface="+mj-ea"/>
              </a:rPr>
              <a:t>폴더를 만든 다음 </a:t>
            </a:r>
            <a:r>
              <a:rPr lang="en-US" altLang="ko-KR" sz="1200">
                <a:latin typeface="+mj-ea"/>
                <a:ea typeface="+mj-ea"/>
              </a:rPr>
              <a:t>section1.html, </a:t>
            </a:r>
            <a:r>
              <a:rPr lang="en-US" altLang="ko-KR" sz="1200" smtClean="0">
                <a:latin typeface="+mj-ea"/>
                <a:ea typeface="+mj-ea"/>
              </a:rPr>
              <a:t>section2.html,section3.html,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en-US" altLang="ko-KR" sz="1200">
                <a:latin typeface="+mj-ea"/>
                <a:ea typeface="+mj-ea"/>
              </a:rPr>
              <a:t>section4.html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750" y="2439552"/>
            <a:ext cx="232410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2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00809"/>
            <a:ext cx="76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http://localhost:8090/pro16/test04/json6.jsp</a:t>
            </a:r>
            <a:r>
              <a:rPr lang="ko-KR" altLang="en-US" sz="1200">
                <a:latin typeface="+mj-ea"/>
                <a:ea typeface="+mj-ea"/>
              </a:rPr>
              <a:t>로 요청하여 회원 정보 수신하기를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206" y="1929020"/>
            <a:ext cx="343852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520687"/>
            <a:ext cx="76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마지막으로 여러 개의 배열을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전달하는 예제를 만들어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en-US" altLang="ko-KR" sz="1200" smtClean="0">
                <a:latin typeface="+mj-ea"/>
                <a:ea typeface="+mj-ea"/>
              </a:rPr>
              <a:t>JsonServlet3 </a:t>
            </a:r>
            <a:r>
              <a:rPr lang="ko-KR" altLang="en-US" sz="1200" smtClean="0">
                <a:latin typeface="+mj-ea"/>
                <a:ea typeface="+mj-ea"/>
              </a:rPr>
              <a:t>클래스를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  추가로 </a:t>
            </a:r>
            <a:r>
              <a:rPr lang="ko-KR" altLang="en-US" sz="1200">
                <a:latin typeface="+mj-ea"/>
                <a:ea typeface="+mj-ea"/>
              </a:rPr>
              <a:t>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046" y="2087258"/>
            <a:ext cx="1880235" cy="4253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461052"/>
            <a:ext cx="728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en-US" altLang="ko-KR" sz="1200">
                <a:latin typeface="+mj-ea"/>
                <a:ea typeface="+mj-ea"/>
              </a:rPr>
              <a:t>JsonServlet3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30" y="1918252"/>
            <a:ext cx="620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여러 개의 배열을 전송하는 </a:t>
            </a:r>
            <a:r>
              <a:rPr lang="ko-KR" altLang="en-US" sz="1200" b="1" smtClean="0">
                <a:latin typeface="+mj-ea"/>
                <a:ea typeface="+mj-ea"/>
              </a:rPr>
              <a:t>과정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131" y="2195251"/>
            <a:ext cx="7484166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도서 정보를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</a:t>
            </a:r>
            <a:r>
              <a:rPr lang="ko-KR" altLang="en-US" sz="1200" smtClean="0">
                <a:latin typeface="+mj-ea"/>
                <a:ea typeface="+mj-ea"/>
              </a:rPr>
              <a:t>저장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smtClean="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도서 정보를 저장한 </a:t>
            </a:r>
            <a:r>
              <a:rPr lang="en-US" altLang="ko-KR" sz="120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를 차례대로 </a:t>
            </a:r>
            <a:r>
              <a:rPr lang="ko-KR" altLang="en-US" sz="1200" smtClean="0">
                <a:latin typeface="+mj-ea"/>
                <a:ea typeface="+mj-ea"/>
              </a:rPr>
              <a:t>저장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이미 </a:t>
            </a:r>
            <a:r>
              <a:rPr lang="ko-KR" altLang="en-US" sz="1200">
                <a:latin typeface="+mj-ea"/>
                <a:ea typeface="+mj-ea"/>
              </a:rPr>
              <a:t>회원 배열을 저장하고 있는 </a:t>
            </a:r>
            <a:r>
              <a:rPr lang="en-US" altLang="ko-KR" sz="1200">
                <a:latin typeface="+mj-ea"/>
                <a:ea typeface="+mj-ea"/>
              </a:rPr>
              <a:t>totaObject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배열 이름에 해당하는 </a:t>
            </a:r>
            <a:r>
              <a:rPr lang="en-US" altLang="ko-KR" sz="1200">
                <a:latin typeface="+mj-ea"/>
                <a:ea typeface="+mj-ea"/>
              </a:rPr>
              <a:t>books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 smtClean="0">
                <a:latin typeface="+mj-ea"/>
                <a:ea typeface="+mj-ea"/>
              </a:rPr>
              <a:t>, value</a:t>
            </a:r>
            <a:r>
              <a:rPr lang="ko-KR" altLang="en-US" sz="1200">
                <a:latin typeface="+mj-ea"/>
                <a:ea typeface="+mj-ea"/>
              </a:rPr>
              <a:t>에는 </a:t>
            </a:r>
            <a:r>
              <a:rPr lang="en-US" altLang="ko-KR" sz="120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를 최종적으로 </a:t>
            </a:r>
            <a:r>
              <a:rPr lang="ko-KR" altLang="en-US" sz="1200" smtClean="0">
                <a:latin typeface="+mj-ea"/>
                <a:ea typeface="+mj-ea"/>
              </a:rPr>
              <a:t>저장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8108" y="3888701"/>
            <a:ext cx="6904493" cy="1703289"/>
            <a:chOff x="459989" y="3898316"/>
            <a:chExt cx="6904493" cy="17032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31" y="3898316"/>
              <a:ext cx="6569351" cy="168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1108405" y="5463106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989" y="5324606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1" y="1390502"/>
            <a:ext cx="6559205" cy="51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1234455"/>
            <a:ext cx="6310934" cy="531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61052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14. </a:t>
            </a:r>
            <a:r>
              <a:rPr lang="en-US" altLang="ko-KR" sz="1200">
                <a:latin typeface="+mj-ea"/>
                <a:ea typeface="+mj-ea"/>
              </a:rPr>
              <a:t>json7.jsp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" y="1738051"/>
            <a:ext cx="6579290" cy="42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5078"/>
            <a:ext cx="6729205" cy="46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3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5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15. </a:t>
            </a:r>
            <a:r>
              <a:rPr lang="en-US" altLang="ko-KR" sz="1200">
                <a:latin typeface="+mj-ea"/>
                <a:ea typeface="+mj-ea"/>
              </a:rPr>
              <a:t>http://localhost:8090/pro16/test04/json7.jsp</a:t>
            </a:r>
            <a:r>
              <a:rPr lang="ko-KR" altLang="en-US" sz="1200">
                <a:latin typeface="+mj-ea"/>
                <a:ea typeface="+mj-ea"/>
              </a:rPr>
              <a:t>로 요청하여 데이터 수신하기를 클릭하면 </a:t>
            </a:r>
            <a:r>
              <a:rPr lang="ko-KR" altLang="en-US" sz="1200" smtClean="0">
                <a:latin typeface="+mj-ea"/>
                <a:ea typeface="+mj-ea"/>
              </a:rPr>
              <a:t>다음과 </a:t>
            </a:r>
            <a:r>
              <a:rPr lang="ko-KR" altLang="en-US" sz="1200">
                <a:latin typeface="+mj-ea"/>
                <a:ea typeface="+mj-ea"/>
              </a:rPr>
              <a:t>같이 </a:t>
            </a:r>
            <a:r>
              <a:rPr lang="ko-KR" altLang="en-US" sz="1200" smtClean="0">
                <a:latin typeface="+mj-ea"/>
                <a:ea typeface="+mj-ea"/>
              </a:rPr>
              <a:t>회원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정보를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회원 정보는 물론 도서 정보도 배열로 </a:t>
            </a:r>
            <a:r>
              <a:rPr lang="ko-KR" altLang="en-US" sz="1200" smtClean="0">
                <a:latin typeface="+mj-ea"/>
                <a:ea typeface="+mj-ea"/>
              </a:rPr>
              <a:t>전달받아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967" y="3115710"/>
            <a:ext cx="2295525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93304" y="3115710"/>
            <a:ext cx="1172818" cy="2536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674" y="2146851"/>
            <a:ext cx="2971800" cy="4506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3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620078"/>
            <a:ext cx="689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section1.html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8" y="1897077"/>
            <a:ext cx="6543883" cy="438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90261"/>
            <a:ext cx="68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http://localhost:8090/pro16/test01/sectoin1.html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5076" y="1867260"/>
            <a:ext cx="3466465" cy="244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11008</TotalTime>
  <Words>2698</Words>
  <Application>Microsoft Office PowerPoint</Application>
  <PresentationFormat>화면 슬라이드 쇼(4:3)</PresentationFormat>
  <Paragraphs>433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785</cp:revision>
  <dcterms:created xsi:type="dcterms:W3CDTF">2018-08-29T04:30:46Z</dcterms:created>
  <dcterms:modified xsi:type="dcterms:W3CDTF">2019-04-20T07:57:36Z</dcterms:modified>
</cp:coreProperties>
</file>