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7" r:id="rId5"/>
    <p:sldId id="276" r:id="rId6"/>
    <p:sldId id="258" r:id="rId7"/>
    <p:sldId id="259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7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EA460-C2DE-46BC-A016-BC07306F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AB4F7E-E3A8-4769-AFAE-7C64A91E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32FC4-63A9-4F00-8F32-B8321056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F210-2FBD-4627-9C4E-0682CAAA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2CFA1-0EC4-4EE7-8CE2-810AAE6B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7FBF8-B369-4386-82FE-DB11C102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3CF6C-CBC8-4B2A-AABB-391F4786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BE2D2-C53B-4AB4-A605-0A554528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60571-4EEB-4953-A967-341A4FEE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13FB4-4393-4A1C-A4E2-53671299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0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63B7F1-91B2-482D-9397-8DA50677E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9CC3F-6C3B-4418-95BF-250AE537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40994-507F-4B1B-95AD-0B4C479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8264-9C74-4865-8CBE-6BF895B3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5CB0E-ACEA-4BF0-B206-E3E2A3C2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9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11FC-6828-43B8-BAAD-97ED83C2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DF968-C585-433E-8968-8A4BD676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F5B5D-6E72-43E8-810D-D03E26B7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486FD-F1F5-453B-A5A5-C1EDA368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B9907-7131-42B2-8DDB-FFFACA9E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4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BD870-BDFF-48B7-B125-0E67D751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92CC9-D4CA-48FA-9287-265E680F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1CD7-9183-4244-8204-9B142463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E91DC-3808-42C5-9474-38333CF0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C1AA5-507B-4BD0-BC60-BEAE3D5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E678-0EB2-4FC7-BEB7-99B1150B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86EFA-B9E8-4973-85CC-C1F57B886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6A010-ABF0-4A9B-AFFA-43A0B2786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B607-B771-4F5F-9E30-B107D75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5C22B-95A7-4D0B-8431-FE5E04B6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09F6D-93E6-49AE-85F2-349A6FFD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C0F39-C2DD-42D3-83CC-3DEE90E4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BF67F-244F-40CE-96A6-42E2F263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A769B-C81E-4AA6-B4D4-4E2BBA6C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BAE73-51DB-45D7-985E-0360DF8B9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4BA9F-DBDA-4C05-8193-C5FDF2C0C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DA671-4941-4347-A6DD-D8E2390F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A09E4-7741-42D1-9C31-F0A96CF4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8707D-52F8-4DEF-81A8-84018C0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B66A-056E-4EBC-B332-9439D22A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D6B75-1667-4CD6-AE54-DA8B7112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28284-C315-422A-904F-259890D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1A757-B516-44A1-B762-D254203D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FF07C7-B486-4B4D-9697-B448D18A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42C97-B342-4C59-AF25-15A6D0C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58B5F-FDE2-4411-A28E-6B0C5ADE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7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EF6DC-F910-4CA9-8596-78FBCA6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D1FF5-B922-4FA5-ADC6-BF4A37D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CCF32-0412-41C1-85A7-28D24D58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411ED-1964-4853-8089-627D0BB9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3BB8D-ED14-437D-AFA1-0BE90A02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19BBD-BFAE-47B0-BFA2-B6BFFCF0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5793A-6531-4FE2-B946-FFFB1027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F82E8C-6D3A-4F73-B076-2D8BA21D3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90F68-D5C9-4F65-AF98-57472BB5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C4C1D-0F94-4DA3-9FDF-64F55DE1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A2EFC-F4F5-4B8A-AA80-B6A2E59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F105E-FC0C-4E55-8D95-AA34CEDD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49FC6-EA37-40D1-994F-55AD2A46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40D9F-E7F6-4A5C-BCAD-5F7E610D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A4094-34FA-40E7-9128-C9262503A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166E-BA8A-4D11-8F72-92B2467FDB8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E191D-5A77-4234-9E86-D7AD2A5C3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C8864-FCB4-43C5-9E86-F6AA419A1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9C1-4D91-4959-B4A1-D7DA9C08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C357C-5041-4D5B-931E-79F48098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UniCoord: An Information Coordinate System for </a:t>
            </a:r>
            <a:br>
              <a:rPr lang="en-US" altLang="zh-CN" dirty="0"/>
            </a:br>
            <a:r>
              <a:rPr lang="en-US" altLang="zh-CN" dirty="0"/>
              <a:t>scRNA Atlas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66467-D351-4734-828C-3009FC7E7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Gao </a:t>
            </a:r>
            <a:r>
              <a:rPr lang="en-US" altLang="zh-CN" dirty="0" err="1"/>
              <a:t>Haoxiang</a:t>
            </a:r>
            <a:endParaRPr lang="en-US" altLang="zh-CN" dirty="0"/>
          </a:p>
          <a:p>
            <a:r>
              <a:rPr lang="en-US" altLang="zh-CN" dirty="0"/>
              <a:t>2021/09/07</a:t>
            </a:r>
          </a:p>
        </p:txBody>
      </p:sp>
    </p:spTree>
    <p:extLst>
      <p:ext uri="{BB962C8B-B14F-4D97-AF65-F5344CB8AC3E}">
        <p14:creationId xmlns:p14="http://schemas.microsoft.com/office/powerpoint/2010/main" val="133834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446B8-7A76-44CE-AF09-687B3E5B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Could UniCoord be Used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2946D2-741D-4F0E-95C5-9657DFCA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866"/>
            <a:ext cx="12192000" cy="4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D820-7DF6-4EE5-8F1B-F16F31F6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52"/>
            <a:ext cx="10515600" cy="1325563"/>
          </a:xfrm>
        </p:spPr>
        <p:txBody>
          <a:bodyPr/>
          <a:lstStyle/>
          <a:p>
            <a:r>
              <a:rPr lang="en-US" altLang="zh-CN" dirty="0"/>
              <a:t>Infer Cellular Coordinate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4CF71-108D-4146-B9AA-11317EA2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48" y="1263539"/>
            <a:ext cx="10975104" cy="5092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1E5ACC-EDA8-4519-85C4-914B7E92AF91}"/>
                  </a:ext>
                </a:extLst>
              </p:cNvPr>
              <p:cNvSpPr txBox="1"/>
              <p:nvPr/>
            </p:nvSpPr>
            <p:spPr>
              <a:xfrm>
                <a:off x="8557549" y="5081286"/>
                <a:ext cx="1186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=0.928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1E5ACC-EDA8-4519-85C4-914B7E92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549" y="5081286"/>
                <a:ext cx="1186479" cy="276999"/>
              </a:xfrm>
              <a:prstGeom prst="rect">
                <a:avLst/>
              </a:prstGeom>
              <a:blipFill>
                <a:blip r:embed="rId3"/>
                <a:stretch>
                  <a:fillRect l="-4124" t="-4444" r="-412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57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7EB3EAB-D056-4D4F-90F6-A8660CE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52"/>
            <a:ext cx="10515600" cy="1325563"/>
          </a:xfrm>
        </p:spPr>
        <p:txBody>
          <a:bodyPr/>
          <a:lstStyle/>
          <a:p>
            <a:r>
              <a:rPr lang="en-US" altLang="zh-CN" dirty="0"/>
              <a:t>Infer Cellular Coordinate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1576D-042B-4FC1-A172-608D8A62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0" y="1226395"/>
            <a:ext cx="10784759" cy="4907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033E38-8713-497D-9FE1-83FFA3D91ABE}"/>
                  </a:ext>
                </a:extLst>
              </p:cNvPr>
              <p:cNvSpPr txBox="1"/>
              <p:nvPr/>
            </p:nvSpPr>
            <p:spPr>
              <a:xfrm>
                <a:off x="7424121" y="2696901"/>
                <a:ext cx="1186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=0.945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033E38-8713-497D-9FE1-83FFA3D91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21" y="2696901"/>
                <a:ext cx="1186479" cy="276999"/>
              </a:xfrm>
              <a:prstGeom prst="rect">
                <a:avLst/>
              </a:prstGeom>
              <a:blipFill>
                <a:blip r:embed="rId3"/>
                <a:stretch>
                  <a:fillRect l="-4103" t="-4348" r="-410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E9B1-85B5-48AC-A4E3-708AB8A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Simulated Data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F43F3-FB78-4760-B3F7-90EE18D35707}"/>
              </a:ext>
            </a:extLst>
          </p:cNvPr>
          <p:cNvPicPr/>
          <p:nvPr/>
        </p:nvPicPr>
        <p:blipFill rotWithShape="1">
          <a:blip r:embed="rId2"/>
          <a:srcRect t="8383"/>
          <a:stretch/>
        </p:blipFill>
        <p:spPr>
          <a:xfrm>
            <a:off x="91930" y="2430533"/>
            <a:ext cx="7825408" cy="35095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095083-F36E-4EE6-A70C-2EE937BF26A0}"/>
              </a:ext>
            </a:extLst>
          </p:cNvPr>
          <p:cNvPicPr/>
          <p:nvPr/>
        </p:nvPicPr>
        <p:blipFill rotWithShape="1">
          <a:blip r:embed="rId3"/>
          <a:srcRect t="5138" r="50399"/>
          <a:stretch/>
        </p:blipFill>
        <p:spPr>
          <a:xfrm>
            <a:off x="8482818" y="3683782"/>
            <a:ext cx="3304748" cy="29798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AF36FA-6D31-4E2F-A489-FC9B8632FBBD}"/>
              </a:ext>
            </a:extLst>
          </p:cNvPr>
          <p:cNvPicPr/>
          <p:nvPr/>
        </p:nvPicPr>
        <p:blipFill rotWithShape="1">
          <a:blip r:embed="rId3"/>
          <a:srcRect l="52612" t="5138" r="-2213"/>
          <a:stretch/>
        </p:blipFill>
        <p:spPr>
          <a:xfrm>
            <a:off x="8482238" y="449179"/>
            <a:ext cx="3304748" cy="29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C978A-69BF-44A9-A092-203015E3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Yet-unknown Coordinates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89974-9E1F-4757-B876-5AC39AB2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5" y="1633572"/>
            <a:ext cx="1090668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EF23-0611-45F6-891F-FF4B28F5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Cellular Heterogeneity: Biological Aspect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ADD04D-0D22-4312-BC25-DDBC4822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94" y="1690688"/>
            <a:ext cx="6275243" cy="447926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E867C5-B06D-435B-9E53-4F80E301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Spatial position of cells</a:t>
            </a:r>
          </a:p>
          <a:p>
            <a:pPr lvl="1"/>
            <a:r>
              <a:rPr lang="en-US" altLang="zh-CN" dirty="0"/>
              <a:t>Organ/Tissue</a:t>
            </a:r>
          </a:p>
          <a:p>
            <a:pPr lvl="1"/>
            <a:r>
              <a:rPr lang="en-US" altLang="zh-CN" dirty="0"/>
              <a:t>Spatial coordinates</a:t>
            </a:r>
          </a:p>
          <a:p>
            <a:r>
              <a:rPr lang="en-US" altLang="zh-CN" dirty="0"/>
              <a:t>Temporal stage of cells</a:t>
            </a:r>
          </a:p>
          <a:p>
            <a:pPr lvl="1"/>
            <a:r>
              <a:rPr lang="en-US" altLang="zh-CN" dirty="0"/>
              <a:t>Embryonic stage</a:t>
            </a:r>
          </a:p>
          <a:p>
            <a:pPr lvl="1"/>
            <a:r>
              <a:rPr lang="en-US" altLang="zh-CN" dirty="0"/>
              <a:t>Donor age</a:t>
            </a:r>
          </a:p>
          <a:p>
            <a:r>
              <a:rPr lang="en-US" altLang="zh-CN" dirty="0"/>
              <a:t>Functional activity of cells</a:t>
            </a:r>
          </a:p>
          <a:p>
            <a:pPr lvl="1"/>
            <a:r>
              <a:rPr lang="en-US" altLang="zh-CN" dirty="0"/>
              <a:t>Transmural function</a:t>
            </a:r>
          </a:p>
          <a:p>
            <a:pPr lvl="1"/>
            <a:r>
              <a:rPr lang="en-US" altLang="zh-CN" dirty="0"/>
              <a:t>Artery-capillary-vein gradient</a:t>
            </a:r>
          </a:p>
          <a:p>
            <a:pPr lvl="1"/>
            <a:r>
              <a:rPr lang="en-US" altLang="zh-CN" dirty="0"/>
              <a:t>Cell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7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50498"/>
            <a:ext cx="10515600" cy="1325563"/>
          </a:xfrm>
        </p:spPr>
        <p:txBody>
          <a:bodyPr/>
          <a:lstStyle/>
          <a:p>
            <a:r>
              <a:rPr lang="en-US" altLang="zh-CN" dirty="0"/>
              <a:t>Cellular Heterogeneity: Information Aspect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75ACA3-0748-4934-9138-67720A03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34" y="1576061"/>
            <a:ext cx="7497835" cy="4694953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9A961E7-82FA-4111-B648-7B23320D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CN" dirty="0"/>
              <a:t>Discrete</a:t>
            </a:r>
          </a:p>
          <a:p>
            <a:pPr lvl="1"/>
            <a:r>
              <a:rPr lang="en-US" altLang="zh-CN" dirty="0"/>
              <a:t>Cell type</a:t>
            </a:r>
          </a:p>
          <a:p>
            <a:pPr lvl="1"/>
            <a:r>
              <a:rPr lang="en-US" altLang="zh-CN" dirty="0"/>
              <a:t>Organ</a:t>
            </a:r>
          </a:p>
          <a:p>
            <a:pPr lvl="1"/>
            <a:r>
              <a:rPr lang="en-US" altLang="zh-CN" dirty="0"/>
              <a:t>Embryonic day</a:t>
            </a:r>
          </a:p>
          <a:p>
            <a:r>
              <a:rPr lang="en-US" altLang="zh-CN" dirty="0"/>
              <a:t>Continuous</a:t>
            </a:r>
          </a:p>
          <a:p>
            <a:pPr lvl="1"/>
            <a:r>
              <a:rPr lang="en-US" altLang="zh-CN" dirty="0"/>
              <a:t>Spatial coordinates</a:t>
            </a:r>
          </a:p>
          <a:p>
            <a:pPr lvl="1"/>
            <a:r>
              <a:rPr lang="en-US" altLang="zh-CN" dirty="0"/>
              <a:t>Transmural function</a:t>
            </a:r>
          </a:p>
          <a:p>
            <a:r>
              <a:rPr lang="en-US" altLang="zh-CN" dirty="0"/>
              <a:t>Structured</a:t>
            </a:r>
          </a:p>
          <a:p>
            <a:pPr lvl="1"/>
            <a:r>
              <a:rPr lang="en-US" altLang="zh-CN" dirty="0"/>
              <a:t>Hierarchical relationship between cell types</a:t>
            </a:r>
          </a:p>
        </p:txBody>
      </p:sp>
    </p:spTree>
    <p:extLst>
      <p:ext uri="{BB962C8B-B14F-4D97-AF65-F5344CB8AC3E}">
        <p14:creationId xmlns:p14="http://schemas.microsoft.com/office/powerpoint/2010/main" val="6069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5F28-062E-4B9E-BDD9-B198237D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a Information System for Cells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36FBA4-A2ED-4D63-9BA5-A3CA2652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70"/>
            <a:ext cx="12192000" cy="36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12751"/>
            <a:ext cx="10515600" cy="1325563"/>
          </a:xfrm>
        </p:spPr>
        <p:txBody>
          <a:bodyPr/>
          <a:lstStyle/>
          <a:p>
            <a:r>
              <a:rPr lang="en-US" altLang="zh-CN" dirty="0"/>
              <a:t>Universal Coordinate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72320" y="3683000"/>
            <a:ext cx="1920240" cy="4733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/>
              <a:t>Supervised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446" y="3683000"/>
            <a:ext cx="2357120" cy="5313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/>
              <a:t>Unsupervised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9AFB-3AF2-41B9-B9F3-EF59502B6F98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60400" y="3525520"/>
            <a:ext cx="10858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952173" y="1130300"/>
            <a:ext cx="1587" cy="510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内容占位符 3"/>
          <p:cNvSpPr txBox="1">
            <a:spLocks/>
          </p:cNvSpPr>
          <p:nvPr/>
        </p:nvSpPr>
        <p:spPr>
          <a:xfrm>
            <a:off x="6089650" y="1108790"/>
            <a:ext cx="1957070" cy="517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/>
              <a:t>Continuous</a:t>
            </a:r>
            <a:endParaRPr lang="zh-CN" altLang="en-US" b="1" dirty="0"/>
          </a:p>
        </p:txBody>
      </p:sp>
      <p:sp>
        <p:nvSpPr>
          <p:cNvPr id="16" name="内容占位符 3"/>
          <p:cNvSpPr txBox="1">
            <a:spLocks/>
          </p:cNvSpPr>
          <p:nvPr/>
        </p:nvSpPr>
        <p:spPr>
          <a:xfrm>
            <a:off x="6021706" y="6013371"/>
            <a:ext cx="1840547" cy="444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/>
              <a:t>Discrete</a:t>
            </a:r>
          </a:p>
        </p:txBody>
      </p:sp>
      <p:sp>
        <p:nvSpPr>
          <p:cNvPr id="17" name="椭圆 16"/>
          <p:cNvSpPr/>
          <p:nvPr/>
        </p:nvSpPr>
        <p:spPr>
          <a:xfrm>
            <a:off x="4265613" y="1838960"/>
            <a:ext cx="3373120" cy="3373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UniCoord</a:t>
            </a:r>
            <a:endParaRPr lang="zh-CN" altLang="en-US" sz="4000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71320" y="1456045"/>
            <a:ext cx="90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PCA</a:t>
            </a:r>
          </a:p>
          <a:p>
            <a:r>
              <a:rPr lang="en-US" altLang="zh-CN" sz="2400" dirty="0"/>
              <a:t>VAE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5980" y="4763999"/>
            <a:ext cx="1537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Kmeans</a:t>
            </a:r>
            <a:endParaRPr lang="en-US" altLang="zh-CN" sz="2400" dirty="0"/>
          </a:p>
          <a:p>
            <a:r>
              <a:rPr lang="en-US" altLang="zh-CN" sz="2400" dirty="0"/>
              <a:t>Louvain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453520" y="1768902"/>
            <a:ext cx="17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Regression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647036" y="3294687"/>
            <a:ext cx="9317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MLP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434906" y="5061396"/>
            <a:ext cx="224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SVM</a:t>
            </a:r>
          </a:p>
          <a:p>
            <a:r>
              <a:rPr lang="en-US" altLang="zh-CN" sz="2400" dirty="0"/>
              <a:t>Random Forest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4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8EF9-9EF9-4304-846C-3F8AD47E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UniCoord Model: A Mixture VAE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2027F-16A7-44A0-AE68-E2DECC79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72" y="1494772"/>
            <a:ext cx="9918996" cy="49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42A0-56F5-45C4-99B3-29104DFE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Coordinate System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4967C-0FA9-4845-B464-C330F183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6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6CA76-C649-4B15-97B1-6C278C40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Annotating Method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B68E0F-6271-48A0-92BD-F68DD25C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457"/>
            <a:ext cx="12192000" cy="26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E635-8905-44A4-BAF7-229804CE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UniCoord 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8B0D91-3D3C-4F76-8F71-D86D5EEC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15" y="1757644"/>
            <a:ext cx="9007769" cy="39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129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UniCoord: An Information Coordinate System for  scRNA Atlas</vt:lpstr>
      <vt:lpstr>Cellular Heterogeneity: Biological Aspect</vt:lpstr>
      <vt:lpstr>Cellular Heterogeneity: Information Aspect</vt:lpstr>
      <vt:lpstr>Towards a Information System for Cells</vt:lpstr>
      <vt:lpstr>Universal Coordinate Method</vt:lpstr>
      <vt:lpstr>The UniCoord Model: A Mixture VAE</vt:lpstr>
      <vt:lpstr>The Coordinate System</vt:lpstr>
      <vt:lpstr>The Annotating Method</vt:lpstr>
      <vt:lpstr>UniCoord Overview</vt:lpstr>
      <vt:lpstr>How Could UniCoord be Used</vt:lpstr>
      <vt:lpstr>Infer Cellular Coordinate</vt:lpstr>
      <vt:lpstr>Infer Cellular Coordinate</vt:lpstr>
      <vt:lpstr>Generate Simulated Data</vt:lpstr>
      <vt:lpstr>Extract Yet-unknown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UniCoord: An Information Coordinate System for  scRNA Atlas</dc:title>
  <dc:creator>浩翔</dc:creator>
  <cp:lastModifiedBy>浩翔</cp:lastModifiedBy>
  <cp:revision>9</cp:revision>
  <dcterms:created xsi:type="dcterms:W3CDTF">2021-09-07T14:59:37Z</dcterms:created>
  <dcterms:modified xsi:type="dcterms:W3CDTF">2021-09-07T18:59:23Z</dcterms:modified>
</cp:coreProperties>
</file>