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ffb585839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ffb5858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ffb585839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ffb5858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b73f51a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b73f51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b73f51a3d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b73f51a3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b73f51a3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b73f51a3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b73f51a3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b73f51a3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b73f51a3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b73f51a3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2" type="body"/>
          </p:nvPr>
        </p:nvSpPr>
        <p:spPr>
          <a:xfrm>
            <a:off x="4514650" y="2769425"/>
            <a:ext cx="4432800" cy="294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500">
                <a:solidFill>
                  <a:srgbClr val="93A1A1"/>
                </a:solidFill>
                <a:latin typeface="Arial"/>
                <a:ea typeface="Arial"/>
                <a:cs typeface="Arial"/>
                <a:sym typeface="Arial"/>
              </a:rPr>
              <a:t>Geothermal</a:t>
            </a:r>
            <a:r>
              <a:rPr lang="en" sz="1500">
                <a:solidFill>
                  <a:srgbClr val="93A1A1"/>
                </a:solidFill>
                <a:latin typeface="Arial"/>
                <a:ea typeface="Arial"/>
                <a:cs typeface="Arial"/>
                <a:sym typeface="Arial"/>
              </a:rPr>
              <a:t>: Sensors can monitor for surges, empty pockets and depletions in realtime giving </a:t>
            </a:r>
            <a:r>
              <a:rPr lang="en" sz="1500">
                <a:solidFill>
                  <a:srgbClr val="93A1A1"/>
                </a:solidFill>
                <a:latin typeface="Arial"/>
                <a:ea typeface="Arial"/>
                <a:cs typeface="Arial"/>
                <a:sym typeface="Arial"/>
              </a:rPr>
              <a:t>ample</a:t>
            </a:r>
            <a:r>
              <a:rPr lang="en" sz="1500">
                <a:solidFill>
                  <a:srgbClr val="93A1A1"/>
                </a:solidFill>
                <a:latin typeface="Arial"/>
                <a:ea typeface="Arial"/>
                <a:cs typeface="Arial"/>
                <a:sym typeface="Arial"/>
              </a:rPr>
              <a:t> time to plan ahead</a:t>
            </a:r>
            <a:endParaRPr sz="1500">
              <a:solidFill>
                <a:srgbClr val="93A1A1"/>
              </a:solidFill>
              <a:latin typeface="Arial"/>
              <a:ea typeface="Arial"/>
              <a:cs typeface="Arial"/>
              <a:sym typeface="Arial"/>
            </a:endParaRPr>
          </a:p>
          <a:p>
            <a:pPr indent="-330200" lvl="0" marL="457200" rtl="0" algn="l">
              <a:spcBef>
                <a:spcPts val="0"/>
              </a:spcBef>
              <a:spcAft>
                <a:spcPts val="0"/>
              </a:spcAft>
              <a:buSzPts val="1600"/>
              <a:buChar char="●"/>
            </a:pPr>
            <a:r>
              <a:rPr b="1" lang="en" sz="1500">
                <a:solidFill>
                  <a:srgbClr val="93A1A1"/>
                </a:solidFill>
                <a:latin typeface="Arial"/>
                <a:ea typeface="Arial"/>
                <a:cs typeface="Arial"/>
                <a:sym typeface="Arial"/>
              </a:rPr>
              <a:t>Biomass</a:t>
            </a:r>
            <a:r>
              <a:rPr lang="en" sz="1500">
                <a:solidFill>
                  <a:srgbClr val="93A1A1"/>
                </a:solidFill>
                <a:latin typeface="Arial"/>
                <a:ea typeface="Arial"/>
                <a:cs typeface="Arial"/>
                <a:sym typeface="Arial"/>
              </a:rPr>
              <a:t>: Extremely large amount of metrics can be analysed with ML at very small epoch time due to 5G with </a:t>
            </a:r>
            <a:r>
              <a:rPr lang="en" sz="1500">
                <a:solidFill>
                  <a:srgbClr val="93A1A1"/>
                </a:solidFill>
                <a:latin typeface="Arial"/>
                <a:ea typeface="Arial"/>
                <a:cs typeface="Arial"/>
                <a:sym typeface="Arial"/>
              </a:rPr>
              <a:t>continual learning</a:t>
            </a:r>
            <a:endParaRPr b="1" sz="2100">
              <a:solidFill>
                <a:schemeClr val="dk1"/>
              </a:solidFill>
            </a:endParaRPr>
          </a:p>
        </p:txBody>
      </p:sp>
      <p:sp>
        <p:nvSpPr>
          <p:cNvPr id="60" name="Google Shape;60;p13"/>
          <p:cNvSpPr txBox="1"/>
          <p:nvPr>
            <p:ph idx="1" type="body"/>
          </p:nvPr>
        </p:nvSpPr>
        <p:spPr>
          <a:xfrm>
            <a:off x="311700" y="2769425"/>
            <a:ext cx="3999900" cy="247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500">
                <a:solidFill>
                  <a:srgbClr val="93A1A1"/>
                </a:solidFill>
                <a:latin typeface="Arial"/>
                <a:ea typeface="Arial"/>
                <a:cs typeface="Arial"/>
                <a:sym typeface="Arial"/>
              </a:rPr>
              <a:t>Nuclear</a:t>
            </a:r>
            <a:r>
              <a:rPr lang="en" sz="1500">
                <a:solidFill>
                  <a:srgbClr val="93A1A1"/>
                </a:solidFill>
                <a:latin typeface="Arial"/>
                <a:ea typeface="Arial"/>
                <a:cs typeface="Arial"/>
                <a:sym typeface="Arial"/>
              </a:rPr>
              <a:t>: Monitor Neutron Density, Rods insertion etc in realtime &amp; calibrate before runaways</a:t>
            </a:r>
            <a:endParaRPr sz="1500">
              <a:solidFill>
                <a:srgbClr val="93A1A1"/>
              </a:solidFill>
              <a:latin typeface="Arial"/>
              <a:ea typeface="Arial"/>
              <a:cs typeface="Arial"/>
              <a:sym typeface="Arial"/>
            </a:endParaRPr>
          </a:p>
          <a:p>
            <a:pPr indent="-330200" lvl="0" marL="457200" rtl="0" algn="l">
              <a:spcBef>
                <a:spcPts val="0"/>
              </a:spcBef>
              <a:spcAft>
                <a:spcPts val="0"/>
              </a:spcAft>
              <a:buSzPts val="1600"/>
              <a:buChar char="●"/>
            </a:pPr>
            <a:r>
              <a:rPr b="1" lang="en" sz="1500">
                <a:solidFill>
                  <a:srgbClr val="93A1A1"/>
                </a:solidFill>
                <a:latin typeface="Arial"/>
                <a:ea typeface="Arial"/>
                <a:cs typeface="Arial"/>
                <a:sym typeface="Arial"/>
              </a:rPr>
              <a:t>Fossil Based</a:t>
            </a:r>
            <a:r>
              <a:rPr lang="en" sz="1500">
                <a:solidFill>
                  <a:srgbClr val="93A1A1"/>
                </a:solidFill>
                <a:latin typeface="Arial"/>
                <a:ea typeface="Arial"/>
                <a:cs typeface="Arial"/>
                <a:sym typeface="Arial"/>
              </a:rPr>
              <a:t>: Automatically manage for demand surges with more input by self driving wagon tipplers and trucks</a:t>
            </a:r>
            <a:endParaRPr b="1" sz="2100">
              <a:solidFill>
                <a:schemeClr val="dk1"/>
              </a:solidFill>
            </a:endParaRPr>
          </a:p>
        </p:txBody>
      </p:sp>
      <p:sp>
        <p:nvSpPr>
          <p:cNvPr id="61" name="Google Shape;61;p13"/>
          <p:cNvSpPr txBox="1"/>
          <p:nvPr>
            <p:ph type="title"/>
          </p:nvPr>
        </p:nvSpPr>
        <p:spPr>
          <a:xfrm>
            <a:off x="311700" y="65550"/>
            <a:ext cx="8520600" cy="79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SENSOR SUITES</a:t>
            </a:r>
            <a:endParaRPr/>
          </a:p>
        </p:txBody>
      </p:sp>
      <p:pic>
        <p:nvPicPr>
          <p:cNvPr id="62" name="Google Shape;62;p13"/>
          <p:cNvPicPr preferRelativeResize="0"/>
          <p:nvPr/>
        </p:nvPicPr>
        <p:blipFill>
          <a:blip r:embed="rId3">
            <a:alphaModFix/>
          </a:blip>
          <a:stretch>
            <a:fillRect/>
          </a:stretch>
        </p:blipFill>
        <p:spPr>
          <a:xfrm>
            <a:off x="2941475" y="681025"/>
            <a:ext cx="2843176" cy="189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8350"/>
            <a:ext cx="8520600" cy="8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BOTS &amp; VEHICLES</a:t>
            </a:r>
            <a:endParaRPr/>
          </a:p>
        </p:txBody>
      </p:sp>
      <p:pic>
        <p:nvPicPr>
          <p:cNvPr id="68" name="Google Shape;68;p14"/>
          <p:cNvPicPr preferRelativeResize="0"/>
          <p:nvPr/>
        </p:nvPicPr>
        <p:blipFill>
          <a:blip r:embed="rId3">
            <a:alphaModFix/>
          </a:blip>
          <a:stretch>
            <a:fillRect/>
          </a:stretch>
        </p:blipFill>
        <p:spPr>
          <a:xfrm>
            <a:off x="5587370" y="502476"/>
            <a:ext cx="2522750" cy="1672900"/>
          </a:xfrm>
          <a:prstGeom prst="rect">
            <a:avLst/>
          </a:prstGeom>
          <a:noFill/>
          <a:ln>
            <a:noFill/>
          </a:ln>
        </p:spPr>
      </p:pic>
      <p:pic>
        <p:nvPicPr>
          <p:cNvPr id="69" name="Google Shape;69;p14"/>
          <p:cNvPicPr preferRelativeResize="0"/>
          <p:nvPr/>
        </p:nvPicPr>
        <p:blipFill>
          <a:blip r:embed="rId4">
            <a:alphaModFix/>
          </a:blip>
          <a:stretch>
            <a:fillRect/>
          </a:stretch>
        </p:blipFill>
        <p:spPr>
          <a:xfrm>
            <a:off x="806367" y="502476"/>
            <a:ext cx="2924957" cy="1731883"/>
          </a:xfrm>
          <a:prstGeom prst="rect">
            <a:avLst/>
          </a:prstGeom>
          <a:noFill/>
          <a:ln>
            <a:noFill/>
          </a:ln>
        </p:spPr>
      </p:pic>
      <p:sp>
        <p:nvSpPr>
          <p:cNvPr id="70" name="Google Shape;70;p14"/>
          <p:cNvSpPr txBox="1"/>
          <p:nvPr/>
        </p:nvSpPr>
        <p:spPr>
          <a:xfrm>
            <a:off x="920100" y="2351540"/>
            <a:ext cx="73038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93A1A1"/>
              </a:buClr>
              <a:buSzPts val="1500"/>
              <a:buChar char="●"/>
            </a:pPr>
            <a:r>
              <a:rPr lang="en" sz="1500">
                <a:solidFill>
                  <a:srgbClr val="93A1A1"/>
                </a:solidFill>
              </a:rPr>
              <a:t>On Demand Surge. CV2X allows fleets to automatically deploy with raw material. </a:t>
            </a:r>
            <a:r>
              <a:rPr i="1" lang="en" sz="1500">
                <a:solidFill>
                  <a:srgbClr val="93A1A1"/>
                </a:solidFill>
              </a:rPr>
              <a:t>Ex. Coal</a:t>
            </a:r>
            <a:endParaRPr i="1" sz="1500">
              <a:solidFill>
                <a:srgbClr val="93A1A1"/>
              </a:solidFill>
            </a:endParaRPr>
          </a:p>
          <a:p>
            <a:pPr indent="-323850" lvl="0" marL="457200" rtl="0" algn="l">
              <a:lnSpc>
                <a:spcPct val="115000"/>
              </a:lnSpc>
              <a:spcBef>
                <a:spcPts val="0"/>
              </a:spcBef>
              <a:spcAft>
                <a:spcPts val="0"/>
              </a:spcAft>
              <a:buClr>
                <a:srgbClr val="93A1A1"/>
              </a:buClr>
              <a:buSzPts val="1500"/>
              <a:buChar char="●"/>
            </a:pPr>
            <a:r>
              <a:rPr lang="en" sz="1500">
                <a:solidFill>
                  <a:srgbClr val="93A1A1"/>
                </a:solidFill>
              </a:rPr>
              <a:t>In Toxic &amp; Radioactive env, bots can inspect instead of humans. </a:t>
            </a:r>
            <a:r>
              <a:rPr i="1" lang="en" sz="1500">
                <a:solidFill>
                  <a:srgbClr val="93A1A1"/>
                </a:solidFill>
              </a:rPr>
              <a:t>Ex. Fukishima </a:t>
            </a:r>
            <a:endParaRPr i="1" sz="1500">
              <a:solidFill>
                <a:srgbClr val="93A1A1"/>
              </a:solidFill>
            </a:endParaRPr>
          </a:p>
          <a:p>
            <a:pPr indent="-323850" lvl="0" marL="457200" rtl="0" algn="l">
              <a:lnSpc>
                <a:spcPct val="115000"/>
              </a:lnSpc>
              <a:spcBef>
                <a:spcPts val="0"/>
              </a:spcBef>
              <a:spcAft>
                <a:spcPts val="0"/>
              </a:spcAft>
              <a:buClr>
                <a:srgbClr val="93A1A1"/>
              </a:buClr>
              <a:buSzPts val="1500"/>
              <a:buChar char="●"/>
            </a:pPr>
            <a:r>
              <a:rPr lang="en" sz="1500">
                <a:solidFill>
                  <a:srgbClr val="93A1A1"/>
                </a:solidFill>
              </a:rPr>
              <a:t>Boston Dynamics Spot can patrol remote &amp; hazardous locations. </a:t>
            </a:r>
            <a:r>
              <a:rPr i="1" lang="en" sz="1500">
                <a:solidFill>
                  <a:srgbClr val="93A1A1"/>
                </a:solidFill>
              </a:rPr>
              <a:t>Ex Illwerke Vkw, Austria</a:t>
            </a:r>
            <a:endParaRPr i="1" sz="1500">
              <a:solidFill>
                <a:srgbClr val="93A1A1"/>
              </a:solidFill>
            </a:endParaRPr>
          </a:p>
        </p:txBody>
      </p:sp>
      <p:sp>
        <p:nvSpPr>
          <p:cNvPr id="71" name="Google Shape;71;p14"/>
          <p:cNvSpPr txBox="1"/>
          <p:nvPr/>
        </p:nvSpPr>
        <p:spPr>
          <a:xfrm>
            <a:off x="920100" y="4335300"/>
            <a:ext cx="76011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350">
                <a:solidFill>
                  <a:srgbClr val="93A1A1"/>
                </a:solidFill>
              </a:rPr>
              <a:t>C-V2X</a:t>
            </a:r>
            <a:r>
              <a:rPr i="1" lang="en" sz="1350">
                <a:solidFill>
                  <a:srgbClr val="93A1A1"/>
                </a:solidFill>
              </a:rPr>
              <a:t>: Cellular Vehicle-to-Everything is a unified connectivity platform including vehicle-to-vehicle (</a:t>
            </a:r>
            <a:r>
              <a:rPr b="1" i="1" lang="en" sz="1350">
                <a:solidFill>
                  <a:srgbClr val="93A1A1"/>
                </a:solidFill>
              </a:rPr>
              <a:t>V2V</a:t>
            </a:r>
            <a:r>
              <a:rPr i="1" lang="en" sz="1350">
                <a:solidFill>
                  <a:srgbClr val="93A1A1"/>
                </a:solidFill>
              </a:rPr>
              <a:t>), vehicle-to-roadside infrastructure (</a:t>
            </a:r>
            <a:r>
              <a:rPr b="1" i="1" lang="en" sz="1350">
                <a:solidFill>
                  <a:srgbClr val="93A1A1"/>
                </a:solidFill>
              </a:rPr>
              <a:t>V2I</a:t>
            </a:r>
            <a:r>
              <a:rPr i="1" lang="en" sz="1350">
                <a:solidFill>
                  <a:srgbClr val="93A1A1"/>
                </a:solidFill>
              </a:rPr>
              <a:t>) and vehicle-to-pedestrian (</a:t>
            </a:r>
            <a:r>
              <a:rPr b="1" i="1" lang="en" sz="1350">
                <a:solidFill>
                  <a:srgbClr val="93A1A1"/>
                </a:solidFill>
              </a:rPr>
              <a:t>V2P</a:t>
            </a:r>
            <a:r>
              <a:rPr i="1" lang="en" sz="1350">
                <a:solidFill>
                  <a:srgbClr val="93A1A1"/>
                </a:solidFill>
              </a:rPr>
              <a:t>) comms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8350"/>
            <a:ext cx="8520600" cy="8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WHOLISTIC MONITORING: SMART GRID</a:t>
            </a:r>
            <a:endParaRPr/>
          </a:p>
        </p:txBody>
      </p:sp>
      <p:sp>
        <p:nvSpPr>
          <p:cNvPr id="77" name="Google Shape;77;p15"/>
          <p:cNvSpPr txBox="1"/>
          <p:nvPr/>
        </p:nvSpPr>
        <p:spPr>
          <a:xfrm>
            <a:off x="920100" y="2571750"/>
            <a:ext cx="73038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93A1A1"/>
              </a:buClr>
              <a:buSzPts val="1500"/>
              <a:buChar char="●"/>
            </a:pPr>
            <a:r>
              <a:rPr lang="en" sz="1500">
                <a:solidFill>
                  <a:srgbClr val="93A1A1"/>
                </a:solidFill>
              </a:rPr>
              <a:t>Intelligent Distributed Feeder Automation</a:t>
            </a:r>
            <a:endParaRPr sz="1500">
              <a:solidFill>
                <a:srgbClr val="93A1A1"/>
              </a:solidFill>
            </a:endParaRPr>
          </a:p>
          <a:p>
            <a:pPr indent="-323850" lvl="0" marL="457200" rtl="0" algn="l">
              <a:lnSpc>
                <a:spcPct val="115000"/>
              </a:lnSpc>
              <a:spcBef>
                <a:spcPts val="0"/>
              </a:spcBef>
              <a:spcAft>
                <a:spcPts val="0"/>
              </a:spcAft>
              <a:buClr>
                <a:srgbClr val="93A1A1"/>
              </a:buClr>
              <a:buSzPts val="1500"/>
              <a:buChar char="●"/>
            </a:pPr>
            <a:r>
              <a:rPr lang="en" sz="1500">
                <a:solidFill>
                  <a:srgbClr val="93A1A1"/>
                </a:solidFill>
              </a:rPr>
              <a:t>Automatic grid fault detection &amp; isolation within ms Ex. Enel's grid, Olbia, Italy</a:t>
            </a:r>
            <a:endParaRPr sz="1500">
              <a:solidFill>
                <a:srgbClr val="93A1A1"/>
              </a:solidFill>
            </a:endParaRPr>
          </a:p>
          <a:p>
            <a:pPr indent="-323850" lvl="0" marL="457200" rtl="0" algn="l">
              <a:lnSpc>
                <a:spcPct val="115000"/>
              </a:lnSpc>
              <a:spcBef>
                <a:spcPts val="0"/>
              </a:spcBef>
              <a:spcAft>
                <a:spcPts val="0"/>
              </a:spcAft>
              <a:buClr>
                <a:srgbClr val="93A1A1"/>
              </a:buClr>
              <a:buSzPts val="1500"/>
              <a:buChar char="●"/>
            </a:pPr>
            <a:r>
              <a:rPr lang="en" sz="1500">
                <a:solidFill>
                  <a:srgbClr val="93A1A1"/>
                </a:solidFill>
              </a:rPr>
              <a:t>Remote inspection of working areas Ex. Garraf Naural Park Substation, Barcelona, Spain</a:t>
            </a:r>
            <a:endParaRPr sz="1500">
              <a:solidFill>
                <a:srgbClr val="93A1A1"/>
              </a:solidFill>
            </a:endParaRPr>
          </a:p>
          <a:p>
            <a:pPr indent="-323850" lvl="0" marL="457200" rtl="0" algn="l">
              <a:lnSpc>
                <a:spcPct val="115000"/>
              </a:lnSpc>
              <a:spcBef>
                <a:spcPts val="0"/>
              </a:spcBef>
              <a:spcAft>
                <a:spcPts val="0"/>
              </a:spcAft>
              <a:buClr>
                <a:srgbClr val="93A1A1"/>
              </a:buClr>
              <a:buSzPts val="1500"/>
              <a:buChar char="●"/>
            </a:pPr>
            <a:r>
              <a:rPr lang="en" sz="1500">
                <a:solidFill>
                  <a:srgbClr val="93A1A1"/>
                </a:solidFill>
              </a:rPr>
              <a:t>Realtime wide area monitoring &amp; usage data Ex. Cross Border Area, North Greece &amp; South Bulgaria with phasor measurement units connected with 5G comm link to virtual phasor data concentrator</a:t>
            </a:r>
            <a:endParaRPr sz="1500">
              <a:solidFill>
                <a:srgbClr val="93A1A1"/>
              </a:solidFill>
            </a:endParaRPr>
          </a:p>
          <a:p>
            <a:pPr indent="-323850" lvl="0" marL="457200" rtl="0" algn="l">
              <a:lnSpc>
                <a:spcPct val="115000"/>
              </a:lnSpc>
              <a:spcBef>
                <a:spcPts val="0"/>
              </a:spcBef>
              <a:spcAft>
                <a:spcPts val="0"/>
              </a:spcAft>
              <a:buClr>
                <a:srgbClr val="93A1A1"/>
              </a:buClr>
              <a:buSzPts val="1500"/>
              <a:buChar char="●"/>
            </a:pPr>
            <a:r>
              <a:rPr lang="en" sz="1500">
                <a:solidFill>
                  <a:srgbClr val="93A1A1"/>
                </a:solidFill>
              </a:rPr>
              <a:t>Millisecond-Level Precise Load Control Ex. Wind Farm, south-eastern Bulgaria</a:t>
            </a:r>
            <a:endParaRPr sz="1500">
              <a:solidFill>
                <a:srgbClr val="93A1A1"/>
              </a:solidFill>
            </a:endParaRPr>
          </a:p>
        </p:txBody>
      </p:sp>
      <p:pic>
        <p:nvPicPr>
          <p:cNvPr id="78" name="Google Shape;78;p15"/>
          <p:cNvPicPr preferRelativeResize="0"/>
          <p:nvPr/>
        </p:nvPicPr>
        <p:blipFill>
          <a:blip r:embed="rId3">
            <a:alphaModFix/>
          </a:blip>
          <a:stretch>
            <a:fillRect/>
          </a:stretch>
        </p:blipFill>
        <p:spPr>
          <a:xfrm>
            <a:off x="2871573" y="624500"/>
            <a:ext cx="3329150" cy="164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8350"/>
            <a:ext cx="8520600" cy="8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 Slide 14</a:t>
            </a:r>
            <a:endParaRPr/>
          </a:p>
        </p:txBody>
      </p:sp>
      <p:pic>
        <p:nvPicPr>
          <p:cNvPr id="84" name="Google Shape;84;p16"/>
          <p:cNvPicPr preferRelativeResize="0"/>
          <p:nvPr/>
        </p:nvPicPr>
        <p:blipFill>
          <a:blip r:embed="rId3">
            <a:alphaModFix/>
          </a:blip>
          <a:stretch>
            <a:fillRect/>
          </a:stretch>
        </p:blipFill>
        <p:spPr>
          <a:xfrm>
            <a:off x="802950" y="474375"/>
            <a:ext cx="7302849" cy="4554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8350"/>
            <a:ext cx="8520600" cy="8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 Slide 16</a:t>
            </a:r>
            <a:endParaRPr/>
          </a:p>
        </p:txBody>
      </p:sp>
      <p:sp>
        <p:nvSpPr>
          <p:cNvPr id="90" name="Google Shape;90;p17"/>
          <p:cNvSpPr txBox="1"/>
          <p:nvPr/>
        </p:nvSpPr>
        <p:spPr>
          <a:xfrm>
            <a:off x="311700" y="655200"/>
            <a:ext cx="7303800" cy="24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Oswald"/>
                <a:ea typeface="Oswald"/>
                <a:cs typeface="Oswald"/>
                <a:sym typeface="Oswald"/>
              </a:rPr>
              <a:t>Smarter grids’ – 5G KPI The key requirements of smarter grids for communications networks are as follows: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Massive access: millions of to tens of millions of terminals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Low latency: Distributed power supply management includes uplink data collection and downlink control. Downlink control flows require second-level latency.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High reliability: 99.999%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High security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Extended battery life</a:t>
            </a:r>
            <a:endParaRPr sz="1600">
              <a:solidFill>
                <a:schemeClr val="dk1"/>
              </a:solidFill>
              <a:latin typeface="Oswald"/>
              <a:ea typeface="Oswald"/>
              <a:cs typeface="Oswald"/>
              <a:sym typeface="Oswald"/>
            </a:endParaRPr>
          </a:p>
        </p:txBody>
      </p:sp>
      <p:pic>
        <p:nvPicPr>
          <p:cNvPr id="91" name="Google Shape;91;p17"/>
          <p:cNvPicPr preferRelativeResize="0"/>
          <p:nvPr/>
        </p:nvPicPr>
        <p:blipFill>
          <a:blip r:embed="rId3">
            <a:alphaModFix/>
          </a:blip>
          <a:stretch>
            <a:fillRect/>
          </a:stretch>
        </p:blipFill>
        <p:spPr>
          <a:xfrm>
            <a:off x="3236475" y="2317500"/>
            <a:ext cx="5760050" cy="2691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8350"/>
            <a:ext cx="8520600" cy="8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 Slide 17</a:t>
            </a:r>
            <a:endParaRPr/>
          </a:p>
        </p:txBody>
      </p:sp>
      <p:sp>
        <p:nvSpPr>
          <p:cNvPr id="97" name="Google Shape;97;p18"/>
          <p:cNvSpPr txBox="1"/>
          <p:nvPr/>
        </p:nvSpPr>
        <p:spPr>
          <a:xfrm>
            <a:off x="199075" y="474200"/>
            <a:ext cx="73038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Oswald"/>
                <a:ea typeface="Oswald"/>
                <a:cs typeface="Oswald"/>
                <a:sym typeface="Oswald"/>
              </a:rPr>
              <a:t>Smarter’ Grid's Multi-Slice Architecture </a:t>
            </a:r>
            <a:endParaRPr sz="16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lang="en" sz="1600">
                <a:solidFill>
                  <a:schemeClr val="dk1"/>
                </a:solidFill>
                <a:latin typeface="Oswald"/>
                <a:ea typeface="Oswald"/>
                <a:cs typeface="Oswald"/>
                <a:sym typeface="Oswald"/>
              </a:rPr>
              <a:t>The diversity of power grid services requires a flexible and orchestrated network, high reliability requires isolated networks, and millisecond-level ultra-low latency requires networks with optimal capabilities. A network slice consists of multiple sub-domains and involves the management plane, control plane, and user plane.</a:t>
            </a:r>
            <a:endParaRPr sz="1600">
              <a:solidFill>
                <a:schemeClr val="dk1"/>
              </a:solidFill>
              <a:latin typeface="Oswald"/>
              <a:ea typeface="Oswald"/>
              <a:cs typeface="Oswald"/>
              <a:sym typeface="Oswald"/>
            </a:endParaRPr>
          </a:p>
        </p:txBody>
      </p:sp>
      <p:pic>
        <p:nvPicPr>
          <p:cNvPr id="98" name="Google Shape;98;p18"/>
          <p:cNvPicPr preferRelativeResize="0"/>
          <p:nvPr/>
        </p:nvPicPr>
        <p:blipFill>
          <a:blip r:embed="rId3">
            <a:alphaModFix/>
          </a:blip>
          <a:stretch>
            <a:fillRect/>
          </a:stretch>
        </p:blipFill>
        <p:spPr>
          <a:xfrm>
            <a:off x="3085700" y="2174100"/>
            <a:ext cx="5392546" cy="280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8350"/>
            <a:ext cx="8520600" cy="8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Source: Slide 19</a:t>
            </a:r>
            <a:endParaRPr sz="1600"/>
          </a:p>
        </p:txBody>
      </p:sp>
      <p:sp>
        <p:nvSpPr>
          <p:cNvPr id="104" name="Google Shape;104;p19"/>
          <p:cNvSpPr txBox="1"/>
          <p:nvPr/>
        </p:nvSpPr>
        <p:spPr>
          <a:xfrm>
            <a:off x="98300" y="393300"/>
            <a:ext cx="7923300" cy="29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Oswald"/>
                <a:ea typeface="Oswald"/>
                <a:cs typeface="Oswald"/>
                <a:sym typeface="Oswald"/>
              </a:rPr>
              <a:t>5G Local Edge Processing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Edge computing allows data produced by intelligent sensor devices in the power grid to be processed closer to where it is created instead of sending it across long routes to data centers or clouds.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This enables the storage and preprocessing of IEDs which have poor connectivity and thus cannot afford constant connection to a central cloud.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Another use cases have to do with latency-sensitive processing of information which reduces latency because data does not have to traverse over a network to a data center or cloud for processing.  </a:t>
            </a:r>
            <a:endParaRPr sz="1600">
              <a:solidFill>
                <a:schemeClr val="dk1"/>
              </a:solidFill>
              <a:latin typeface="Oswald"/>
              <a:ea typeface="Oswald"/>
              <a:cs typeface="Oswald"/>
              <a:sym typeface="Oswald"/>
            </a:endParaRPr>
          </a:p>
          <a:p>
            <a:pPr indent="-330200" lvl="0" marL="457200" rtl="0" algn="l">
              <a:lnSpc>
                <a:spcPct val="115000"/>
              </a:lnSpc>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This is ideal for situations where latencies of milliseconds can be untenable, such as alarms.</a:t>
            </a:r>
            <a:endParaRPr sz="16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8350"/>
            <a:ext cx="8520600" cy="83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Source: Slide 19</a:t>
            </a:r>
            <a:endParaRPr sz="1600"/>
          </a:p>
        </p:txBody>
      </p:sp>
      <p:pic>
        <p:nvPicPr>
          <p:cNvPr id="110" name="Google Shape;110;p20"/>
          <p:cNvPicPr preferRelativeResize="0"/>
          <p:nvPr/>
        </p:nvPicPr>
        <p:blipFill>
          <a:blip r:embed="rId3">
            <a:alphaModFix/>
          </a:blip>
          <a:stretch>
            <a:fillRect/>
          </a:stretch>
        </p:blipFill>
        <p:spPr>
          <a:xfrm>
            <a:off x="0" y="636625"/>
            <a:ext cx="9144001" cy="42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