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0" r:id="rId3"/>
    <p:sldId id="261" r:id="rId4"/>
    <p:sldId id="274" r:id="rId5"/>
    <p:sldId id="275" r:id="rId6"/>
    <p:sldId id="276" r:id="rId7"/>
    <p:sldId id="277" r:id="rId8"/>
    <p:sldId id="262" r:id="rId9"/>
    <p:sldId id="279" r:id="rId10"/>
    <p:sldId id="278" r:id="rId11"/>
    <p:sldId id="267" r:id="rId12"/>
    <p:sldId id="281" r:id="rId13"/>
    <p:sldId id="282" r:id="rId14"/>
    <p:sldId id="283" r:id="rId15"/>
    <p:sldId id="284" r:id="rId16"/>
    <p:sldId id="268" r:id="rId17"/>
    <p:sldId id="285" r:id="rId18"/>
    <p:sldId id="264" r:id="rId19"/>
    <p:sldId id="265" r:id="rId20"/>
    <p:sldId id="280" r:id="rId21"/>
    <p:sldId id="263" r:id="rId22"/>
    <p:sldId id="287" r:id="rId23"/>
    <p:sldId id="269" r:id="rId24"/>
    <p:sldId id="286" r:id="rId25"/>
    <p:sldId id="271" r:id="rId26"/>
    <p:sldId id="270" r:id="rId27"/>
    <p:sldId id="288" r:id="rId28"/>
    <p:sldId id="289" r:id="rId29"/>
    <p:sldId id="290" r:id="rId30"/>
    <p:sldId id="297" r:id="rId31"/>
    <p:sldId id="298" r:id="rId32"/>
    <p:sldId id="299" r:id="rId33"/>
    <p:sldId id="291" r:id="rId34"/>
    <p:sldId id="292" r:id="rId35"/>
    <p:sldId id="293" r:id="rId36"/>
    <p:sldId id="294" r:id="rId37"/>
    <p:sldId id="295" r:id="rId38"/>
    <p:sldId id="296" r:id="rId39"/>
    <p:sldId id="258" r:id="rId40"/>
    <p:sldId id="273" r:id="rId41"/>
    <p:sldId id="272" r:id="rId42"/>
    <p:sldId id="303" r:id="rId43"/>
    <p:sldId id="302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3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4A6E8-4BFF-4D3A-B6FC-71E738CBB891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938E9-EF50-4FC3-82B3-B5E65F232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5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2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2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0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7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3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2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1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00EE8-3312-4670-9A17-A7BEBF60685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3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Uim-eAdxDs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Uim-eAdxDs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Uim-eAdxDs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Uim-eAdxDs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Uim-eAdxDs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Uim-eAdxDs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Uim-eAdxDs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Uim-eAdxDs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Uim-eAdxDs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Uim-eAdxDs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Uim-eAdxDs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SAINT: probabilistic scoring of affinity purification–mass spectrometry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5818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Hyungwon</a:t>
            </a:r>
            <a:r>
              <a:rPr lang="en-US" dirty="0"/>
              <a:t> Choi, Brett Larsen, Zhen-Yuan Lin, Ashton </a:t>
            </a:r>
            <a:r>
              <a:rPr lang="en-US" dirty="0" err="1"/>
              <a:t>Breitkreutz</a:t>
            </a:r>
            <a:r>
              <a:rPr lang="en-US" dirty="0"/>
              <a:t>, </a:t>
            </a:r>
            <a:r>
              <a:rPr lang="en-US" dirty="0" err="1"/>
              <a:t>Dattatreya</a:t>
            </a:r>
            <a:r>
              <a:rPr lang="en-US" dirty="0"/>
              <a:t> </a:t>
            </a:r>
            <a:r>
              <a:rPr lang="en-US" dirty="0" err="1"/>
              <a:t>Mellacheruvu</a:t>
            </a:r>
            <a:r>
              <a:rPr lang="en-US" dirty="0"/>
              <a:t>, Damian </a:t>
            </a:r>
            <a:r>
              <a:rPr lang="en-US" dirty="0" err="1"/>
              <a:t>Fermin</a:t>
            </a:r>
            <a:r>
              <a:rPr lang="en-US" dirty="0"/>
              <a:t>, </a:t>
            </a:r>
            <a:r>
              <a:rPr lang="en-US" dirty="0" err="1"/>
              <a:t>Zhaohui</a:t>
            </a:r>
            <a:r>
              <a:rPr lang="en-US" dirty="0"/>
              <a:t> S Qin, Mike </a:t>
            </a:r>
            <a:r>
              <a:rPr lang="en-US" dirty="0" err="1"/>
              <a:t>Tyers</a:t>
            </a:r>
            <a:r>
              <a:rPr lang="en-US" dirty="0"/>
              <a:t>, Anne-Claude </a:t>
            </a:r>
            <a:r>
              <a:rPr lang="en-US" dirty="0" err="1"/>
              <a:t>Gingras</a:t>
            </a:r>
            <a:r>
              <a:rPr lang="en-US" dirty="0"/>
              <a:t> &amp; Alexey I </a:t>
            </a:r>
            <a:r>
              <a:rPr lang="en-US" dirty="0" err="1"/>
              <a:t>Nesvizhskii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Major Lab Journal Club 1/12/2021</a:t>
            </a:r>
          </a:p>
          <a:p>
            <a:r>
              <a:rPr lang="en-US" dirty="0"/>
              <a:t>Isaac Plutzer</a:t>
            </a:r>
          </a:p>
        </p:txBody>
      </p:sp>
    </p:spTree>
    <p:extLst>
      <p:ext uri="{BB962C8B-B14F-4D97-AF65-F5344CB8AC3E}">
        <p14:creationId xmlns:p14="http://schemas.microsoft.com/office/powerpoint/2010/main" val="192522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SAINT Model for Spectral Counts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06675" y="3803073"/>
                <a:ext cx="4674613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75" y="3803073"/>
                <a:ext cx="4674613" cy="319062"/>
              </a:xfrm>
              <a:prstGeom prst="rect">
                <a:avLst/>
              </a:prstGeom>
              <a:blipFill>
                <a:blip r:embed="rId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06675" y="2061218"/>
                <a:ext cx="467018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𝐽𝑜𝑘𝑒𝑟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75" y="2061218"/>
                <a:ext cx="4670189" cy="276999"/>
              </a:xfrm>
              <a:prstGeom prst="rect">
                <a:avLst/>
              </a:prstGeom>
              <a:blipFill>
                <a:blip r:embed="rId3"/>
                <a:stretch>
                  <a:fillRect l="-522" t="-2174" r="-1044" b="-326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77875" y="3777938"/>
            <a:ext cx="125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9200" y="4845874"/>
                <a:ext cx="27958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Probability of seeing X counts of prey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dirty="0">
                    <a:solidFill>
                      <a:schemeClr val="accent1"/>
                    </a:solidFill>
                  </a:rPr>
                  <a:t> with bait j, given a set of parameters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845874"/>
                <a:ext cx="2795847" cy="923330"/>
              </a:xfrm>
              <a:prstGeom prst="rect">
                <a:avLst/>
              </a:prstGeom>
              <a:blipFill>
                <a:blip r:embed="rId4"/>
                <a:stretch>
                  <a:fillRect l="-1743" t="-3974" r="-1525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6" idx="0"/>
          </p:cNvCxnSpPr>
          <p:nvPr/>
        </p:nvCxnSpPr>
        <p:spPr>
          <a:xfrm flipV="1">
            <a:off x="2617124" y="4147270"/>
            <a:ext cx="1314796" cy="6986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13069" y="3217025"/>
            <a:ext cx="881149" cy="5860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702531" y="3217025"/>
            <a:ext cx="1039091" cy="5860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9126" y="2885979"/>
            <a:ext cx="314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Probability of a True interaction</a:t>
            </a:r>
          </a:p>
        </p:txBody>
      </p:sp>
      <p:cxnSp>
        <p:nvCxnSpPr>
          <p:cNvPr id="15" name="Straight Connector 14"/>
          <p:cNvCxnSpPr>
            <a:endCxn id="16" idx="0"/>
          </p:cNvCxnSpPr>
          <p:nvPr/>
        </p:nvCxnSpPr>
        <p:spPr>
          <a:xfrm>
            <a:off x="5419899" y="4147270"/>
            <a:ext cx="737229" cy="6981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41856" y="4845428"/>
            <a:ext cx="3230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Probability of seeing X counts of prey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with bait j, in the case of a True interaction</a:t>
            </a:r>
          </a:p>
        </p:txBody>
      </p:sp>
      <p:cxnSp>
        <p:nvCxnSpPr>
          <p:cNvPr id="18" name="Straight Connector 17"/>
          <p:cNvCxnSpPr>
            <a:endCxn id="19" idx="0"/>
          </p:cNvCxnSpPr>
          <p:nvPr/>
        </p:nvCxnSpPr>
        <p:spPr>
          <a:xfrm>
            <a:off x="7772400" y="4214553"/>
            <a:ext cx="1950890" cy="6308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56149" y="4845428"/>
            <a:ext cx="3134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Probability of seeing X counts of prey I with bait j, in the case of no true interaction</a:t>
            </a:r>
          </a:p>
        </p:txBody>
      </p:sp>
    </p:spTree>
    <p:extLst>
      <p:ext uri="{BB962C8B-B14F-4D97-AF65-F5344CB8AC3E}">
        <p14:creationId xmlns:p14="http://schemas.microsoft.com/office/powerpoint/2010/main" val="141566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8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Returning to the card game: If I count 3 ‘King hits’ in my sampling, what is the probability that I was sampling from the Kings deck?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72917" y="2156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25317" y="2308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77717" y="2461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0117" y="2613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2517" y="276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34917" y="291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7317" y="307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539717" y="32233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92117" y="33757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43673" y="2156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96073" y="2308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48473" y="2461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00873" y="2613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53273" y="276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705673" y="291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858073" y="307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010473" y="32233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62873" y="33757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498314" y="215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650714" y="230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803114" y="246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955514" y="2613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107914" y="2765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60314" y="2918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12714" y="3070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565114" y="3222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717514" y="3375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969070" y="215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121470" y="230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73870" y="246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426270" y="2613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78670" y="2765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31070" y="2918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883470" y="3070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35870" y="3222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188270" y="33753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652763" y="2156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805163" y="2308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957563" y="2461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109963" y="2613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262363" y="276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414763" y="291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567163" y="307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719563" y="3223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871963" y="3375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123519" y="2156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275919" y="2308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428319" y="2461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580719" y="2613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733119" y="276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885519" y="291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37919" y="307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190319" y="3223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342719" y="33757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177123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Kings Deck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44517" y="1770430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85043" y="1770430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34072" y="1966112"/>
            <a:ext cx="4458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 Cards per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Kings in the Kings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Joker (Fake King) in other decks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draw 10 cards with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the number of Kings (or jokers) drawn</a:t>
            </a:r>
          </a:p>
        </p:txBody>
      </p:sp>
    </p:spTree>
    <p:extLst>
      <p:ext uri="{BB962C8B-B14F-4D97-AF65-F5344CB8AC3E}">
        <p14:creationId xmlns:p14="http://schemas.microsoft.com/office/powerpoint/2010/main" val="16900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8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Returning to the card game: If I count 3 ‘King hits’ in my sampling, what is the probability that I was sampling from the Kings deck?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72917" y="2156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25317" y="2308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77717" y="2461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0117" y="2613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2517" y="276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34917" y="291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7317" y="307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539717" y="32233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92117" y="33757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43673" y="2156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96073" y="2308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48473" y="2461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00873" y="2613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53273" y="276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705673" y="291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858073" y="307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010473" y="32233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62873" y="33757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498314" y="215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650714" y="230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803114" y="246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955514" y="2613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107914" y="2765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60314" y="2918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12714" y="3070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565114" y="3222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717514" y="3375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969070" y="215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121470" y="230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73870" y="246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426270" y="2613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78670" y="2765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31070" y="2918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883470" y="3070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35870" y="3222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188270" y="33753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652763" y="2156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805163" y="2308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957563" y="2461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109963" y="2613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262363" y="276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414763" y="291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567163" y="307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719563" y="3223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871963" y="3375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123519" y="2156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275919" y="2308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428319" y="2461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580719" y="2613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733119" y="276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885519" y="291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37919" y="307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190319" y="3223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342719" y="33757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177123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Kings Deck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44517" y="1770430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85043" y="1770430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34072" y="1966112"/>
            <a:ext cx="4458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 Cards per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Kings in the Kings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Joker (Fake King) in other decks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draw 10 cards with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the number of Kings (or jokers) drawn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F1CAA-9DE6-9F4A-9034-5837B599090E}"/>
              </a:ext>
            </a:extLst>
          </p:cNvPr>
          <p:cNvSpPr txBox="1"/>
          <p:nvPr/>
        </p:nvSpPr>
        <p:spPr>
          <a:xfrm>
            <a:off x="2539892" y="4097139"/>
            <a:ext cx="3755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know (from earlier): </a:t>
            </a:r>
            <a:r>
              <a:rPr lang="en-US" i="1" dirty="0"/>
              <a:t>P(X=3|Kings)</a:t>
            </a:r>
          </a:p>
          <a:p>
            <a:r>
              <a:rPr lang="en-US" dirty="0"/>
              <a:t>We want to get: </a:t>
            </a:r>
            <a:r>
              <a:rPr lang="en-US" i="1" dirty="0"/>
              <a:t>P(</a:t>
            </a:r>
            <a:r>
              <a:rPr lang="en-US" i="1" dirty="0" err="1"/>
              <a:t>Kings|X</a:t>
            </a:r>
            <a:r>
              <a:rPr lang="en-US" i="1" dirty="0"/>
              <a:t>=3)</a:t>
            </a:r>
          </a:p>
        </p:txBody>
      </p:sp>
    </p:spTree>
    <p:extLst>
      <p:ext uri="{BB962C8B-B14F-4D97-AF65-F5344CB8AC3E}">
        <p14:creationId xmlns:p14="http://schemas.microsoft.com/office/powerpoint/2010/main" val="162435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8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Returning to the card game: If I count 3 ‘King hits’ in my sampling, what is the probability that I was sampling from the Kings deck?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72917" y="2156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25317" y="2308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77717" y="2461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0117" y="2613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2517" y="276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34917" y="291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7317" y="307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539717" y="32233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92117" y="33757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43673" y="2156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96073" y="2308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48473" y="2461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00873" y="2613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53273" y="276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705673" y="291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858073" y="307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010473" y="32233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62873" y="33757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498314" y="215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650714" y="230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803114" y="246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955514" y="2613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107914" y="2765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60314" y="2918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12714" y="3070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565114" y="3222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717514" y="3375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969070" y="215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121470" y="230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73870" y="246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426270" y="2613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78670" y="2765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31070" y="2918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883470" y="3070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35870" y="3222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188270" y="33753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652763" y="2156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805163" y="2308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957563" y="2461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109963" y="2613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262363" y="276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414763" y="291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567163" y="307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719563" y="3223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871963" y="3375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123519" y="2156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275919" y="2308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428319" y="2461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580719" y="2613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733119" y="276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885519" y="291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37919" y="307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190319" y="3223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342719" y="33757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177123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Kings Deck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44517" y="1770430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85043" y="1770430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34072" y="1966112"/>
            <a:ext cx="4458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 Cards per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Kings in the Kings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Joker (Fake King) in other decks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draw 10 cards with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the number of Kings (or jokers) drawn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F1CAA-9DE6-9F4A-9034-5837B599090E}"/>
              </a:ext>
            </a:extLst>
          </p:cNvPr>
          <p:cNvSpPr txBox="1"/>
          <p:nvPr/>
        </p:nvSpPr>
        <p:spPr>
          <a:xfrm>
            <a:off x="2539892" y="4097139"/>
            <a:ext cx="3755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know (from earlier): </a:t>
            </a:r>
            <a:r>
              <a:rPr lang="en-US" i="1" dirty="0"/>
              <a:t>P(X=3|Kings)</a:t>
            </a:r>
          </a:p>
          <a:p>
            <a:r>
              <a:rPr lang="en-US" dirty="0"/>
              <a:t>We want to get: </a:t>
            </a:r>
            <a:r>
              <a:rPr lang="en-US" i="1" dirty="0"/>
              <a:t>P(</a:t>
            </a:r>
            <a:r>
              <a:rPr lang="en-US" i="1" dirty="0" err="1"/>
              <a:t>Kings|X</a:t>
            </a:r>
            <a:r>
              <a:rPr lang="en-US" i="1" dirty="0"/>
              <a:t>=3)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3C3527-8042-B04D-9727-8744BC180A1E}"/>
                  </a:ext>
                </a:extLst>
              </p:cNvPr>
              <p:cNvSpPr txBox="1"/>
              <p:nvPr/>
            </p:nvSpPr>
            <p:spPr>
              <a:xfrm>
                <a:off x="368406" y="5683637"/>
                <a:ext cx="481644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𝐾𝑖𝑛𝑔𝑠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3C3527-8042-B04D-9727-8744BC180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06" y="5683637"/>
                <a:ext cx="4816447" cy="586699"/>
              </a:xfrm>
              <a:prstGeom prst="rect">
                <a:avLst/>
              </a:prstGeom>
              <a:blipFill>
                <a:blip r:embed="rId2"/>
                <a:stretch>
                  <a:fillRect l="-526" t="-2128" r="-1053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1CBF209E-E808-8B4C-AD9F-C699DA37B891}"/>
              </a:ext>
            </a:extLst>
          </p:cNvPr>
          <p:cNvSpPr txBox="1"/>
          <p:nvPr/>
        </p:nvSpPr>
        <p:spPr>
          <a:xfrm>
            <a:off x="366155" y="5161905"/>
            <a:ext cx="125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 Rule:</a:t>
            </a:r>
          </a:p>
        </p:txBody>
      </p:sp>
    </p:spTree>
    <p:extLst>
      <p:ext uri="{BB962C8B-B14F-4D97-AF65-F5344CB8AC3E}">
        <p14:creationId xmlns:p14="http://schemas.microsoft.com/office/powerpoint/2010/main" val="210557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8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Returning to the card game: If I count 3 ‘King hits’ in my sampling, what is the probability that I was sampling from the Kings deck?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72917" y="2156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25317" y="2308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77717" y="2461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0117" y="2613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2517" y="276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34917" y="291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7317" y="307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539717" y="32233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92117" y="33757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43673" y="2156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96073" y="2308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48473" y="2461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00873" y="2613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53273" y="276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705673" y="291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858073" y="307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010473" y="32233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62873" y="33757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498314" y="215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650714" y="230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803114" y="246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955514" y="2613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107914" y="2765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60314" y="2918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12714" y="3070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565114" y="3222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717514" y="3375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969070" y="215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121470" y="230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73870" y="246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426270" y="2613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78670" y="2765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31070" y="2918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883470" y="3070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35870" y="3222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188270" y="33753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652763" y="2156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805163" y="2308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957563" y="2461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109963" y="2613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262363" y="276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414763" y="291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567163" y="307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719563" y="3223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871963" y="3375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123519" y="2156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275919" y="2308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428319" y="2461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580719" y="2613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733119" y="276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885519" y="291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37919" y="307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190319" y="3223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342719" y="33757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177123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Kings Deck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44517" y="1770430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85043" y="1770430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34072" y="1966112"/>
            <a:ext cx="4458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 Cards per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Kings in the Kings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Joker (Fake King) in other decks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draw 10 cards with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the number of Kings (or jokers) drawn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F1CAA-9DE6-9F4A-9034-5837B599090E}"/>
              </a:ext>
            </a:extLst>
          </p:cNvPr>
          <p:cNvSpPr txBox="1"/>
          <p:nvPr/>
        </p:nvSpPr>
        <p:spPr>
          <a:xfrm>
            <a:off x="2539892" y="4097139"/>
            <a:ext cx="3755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know (from earlier): </a:t>
            </a:r>
            <a:r>
              <a:rPr lang="en-US" i="1" dirty="0"/>
              <a:t>P(X=3|Kings)</a:t>
            </a:r>
          </a:p>
          <a:p>
            <a:r>
              <a:rPr lang="en-US" dirty="0"/>
              <a:t>We want to get: </a:t>
            </a:r>
            <a:r>
              <a:rPr lang="en-US" i="1" dirty="0"/>
              <a:t>P(</a:t>
            </a:r>
            <a:r>
              <a:rPr lang="en-US" i="1" dirty="0" err="1"/>
              <a:t>Kings|X</a:t>
            </a:r>
            <a:r>
              <a:rPr lang="en-US" i="1" dirty="0"/>
              <a:t>=3)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3C3527-8042-B04D-9727-8744BC180A1E}"/>
                  </a:ext>
                </a:extLst>
              </p:cNvPr>
              <p:cNvSpPr txBox="1"/>
              <p:nvPr/>
            </p:nvSpPr>
            <p:spPr>
              <a:xfrm>
                <a:off x="368406" y="5683637"/>
                <a:ext cx="481644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𝐾𝑖𝑛𝑔𝑠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3C3527-8042-B04D-9727-8744BC180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06" y="5683637"/>
                <a:ext cx="4816447" cy="586699"/>
              </a:xfrm>
              <a:prstGeom prst="rect">
                <a:avLst/>
              </a:prstGeom>
              <a:blipFill>
                <a:blip r:embed="rId2"/>
                <a:stretch>
                  <a:fillRect l="-526" t="-2128" r="-1053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9E771B6-1FAA-5247-8D1A-A38A362E4B1F}"/>
                  </a:ext>
                </a:extLst>
              </p:cNvPr>
              <p:cNvSpPr txBox="1"/>
              <p:nvPr/>
            </p:nvSpPr>
            <p:spPr>
              <a:xfrm>
                <a:off x="6485429" y="5683636"/>
                <a:ext cx="5333383" cy="5866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𝐾𝑖𝑛𝑔𝑠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𝐾𝑖𝑛𝑔𝑠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𝐽𝑜𝑘𝑒𝑟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9E771B6-1FAA-5247-8D1A-A38A362E4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429" y="5683636"/>
                <a:ext cx="5333383" cy="586699"/>
              </a:xfrm>
              <a:prstGeom prst="rect">
                <a:avLst/>
              </a:prstGeom>
              <a:blipFill>
                <a:blip r:embed="rId3"/>
                <a:stretch>
                  <a:fillRect l="-474" r="-711" b="-145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Down Arrow 64">
            <a:extLst>
              <a:ext uri="{FF2B5EF4-FFF2-40B4-BE49-F238E27FC236}">
                <a16:creationId xmlns:a16="http://schemas.microsoft.com/office/drawing/2014/main" id="{5296E29D-4250-984C-99D7-E2F83219490A}"/>
              </a:ext>
            </a:extLst>
          </p:cNvPr>
          <p:cNvSpPr/>
          <p:nvPr/>
        </p:nvSpPr>
        <p:spPr>
          <a:xfrm rot="16200000">
            <a:off x="5702500" y="5706577"/>
            <a:ext cx="330506" cy="5408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BF209E-E808-8B4C-AD9F-C699DA37B891}"/>
              </a:ext>
            </a:extLst>
          </p:cNvPr>
          <p:cNvSpPr txBox="1"/>
          <p:nvPr/>
        </p:nvSpPr>
        <p:spPr>
          <a:xfrm>
            <a:off x="366155" y="5161905"/>
            <a:ext cx="125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 Rule:</a:t>
            </a:r>
          </a:p>
        </p:txBody>
      </p:sp>
    </p:spTree>
    <p:extLst>
      <p:ext uri="{BB962C8B-B14F-4D97-AF65-F5344CB8AC3E}">
        <p14:creationId xmlns:p14="http://schemas.microsoft.com/office/powerpoint/2010/main" val="2060977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0D06-8334-AB49-B8C1-19DCF5AA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SAINT scores are the probability of a true interaction.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F792B8-E894-684D-AB00-85651DC451E3}"/>
                  </a:ext>
                </a:extLst>
              </p:cNvPr>
              <p:cNvSpPr txBox="1"/>
              <p:nvPr/>
            </p:nvSpPr>
            <p:spPr>
              <a:xfrm>
                <a:off x="1006658" y="2427052"/>
                <a:ext cx="5333383" cy="586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𝐾𝑖𝑛𝑔𝑠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𝐾𝑖𝑛𝑔𝑠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𝐽𝑜𝑘𝑒𝑟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F792B8-E894-684D-AB00-85651DC45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58" y="2427052"/>
                <a:ext cx="5333383" cy="586699"/>
              </a:xfrm>
              <a:prstGeom prst="rect">
                <a:avLst/>
              </a:prstGeom>
              <a:blipFill>
                <a:blip r:embed="rId2"/>
                <a:stretch>
                  <a:fillRect l="-238" r="-1188" b="-170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95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0D06-8334-AB49-B8C1-19DCF5AA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SAINT scores are the probability of a true interaction.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F792B8-E894-684D-AB00-85651DC451E3}"/>
                  </a:ext>
                </a:extLst>
              </p:cNvPr>
              <p:cNvSpPr txBox="1"/>
              <p:nvPr/>
            </p:nvSpPr>
            <p:spPr>
              <a:xfrm>
                <a:off x="1006658" y="2427052"/>
                <a:ext cx="5333383" cy="586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𝐾𝑖𝑛𝑔𝑠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𝐾𝑖𝑛𝑔𝑠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𝐽𝑜𝑘𝑒𝑟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F792B8-E894-684D-AB00-85651DC45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58" y="2427052"/>
                <a:ext cx="5333383" cy="586699"/>
              </a:xfrm>
              <a:prstGeom prst="rect">
                <a:avLst/>
              </a:prstGeom>
              <a:blipFill>
                <a:blip r:embed="rId2"/>
                <a:stretch>
                  <a:fillRect l="-238" r="-1188" b="-170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A92FF5-25A2-7A4F-B20A-AA3BEF458F75}"/>
                  </a:ext>
                </a:extLst>
              </p:cNvPr>
              <p:cNvSpPr txBox="1"/>
              <p:nvPr/>
            </p:nvSpPr>
            <p:spPr>
              <a:xfrm>
                <a:off x="1006658" y="4627086"/>
                <a:ext cx="5089342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A92FF5-25A2-7A4F-B20A-AA3BEF458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58" y="4627086"/>
                <a:ext cx="5089342" cy="635495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E2A2A13-3C7B-EC48-A8AC-442E894CBBC6}"/>
              </a:ext>
            </a:extLst>
          </p:cNvPr>
          <p:cNvSpPr txBox="1"/>
          <p:nvPr/>
        </p:nvSpPr>
        <p:spPr>
          <a:xfrm>
            <a:off x="627961" y="4318612"/>
            <a:ext cx="125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 6:</a:t>
            </a:r>
          </a:p>
        </p:txBody>
      </p:sp>
    </p:spTree>
    <p:extLst>
      <p:ext uri="{BB962C8B-B14F-4D97-AF65-F5344CB8AC3E}">
        <p14:creationId xmlns:p14="http://schemas.microsoft.com/office/powerpoint/2010/main" val="3407901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0D06-8334-AB49-B8C1-19DCF5AA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SAINT scores are the probability of a true interaction.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F792B8-E894-684D-AB00-85651DC451E3}"/>
                  </a:ext>
                </a:extLst>
              </p:cNvPr>
              <p:cNvSpPr txBox="1"/>
              <p:nvPr/>
            </p:nvSpPr>
            <p:spPr>
              <a:xfrm>
                <a:off x="1006658" y="2427052"/>
                <a:ext cx="5333383" cy="586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𝐾𝑖𝑛𝑔𝑠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𝐾𝑖𝑛𝑔𝑠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𝐽𝑜𝑘𝑒𝑟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F792B8-E894-684D-AB00-85651DC45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58" y="2427052"/>
                <a:ext cx="5333383" cy="586699"/>
              </a:xfrm>
              <a:prstGeom prst="rect">
                <a:avLst/>
              </a:prstGeom>
              <a:blipFill>
                <a:blip r:embed="rId2"/>
                <a:stretch>
                  <a:fillRect l="-238" r="-1188" b="-170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A92FF5-25A2-7A4F-B20A-AA3BEF458F75}"/>
                  </a:ext>
                </a:extLst>
              </p:cNvPr>
              <p:cNvSpPr txBox="1"/>
              <p:nvPr/>
            </p:nvSpPr>
            <p:spPr>
              <a:xfrm>
                <a:off x="1006658" y="4627086"/>
                <a:ext cx="5089342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A92FF5-25A2-7A4F-B20A-AA3BEF458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58" y="4627086"/>
                <a:ext cx="5089342" cy="635495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95BAC8-DAD2-DE49-B756-7D629F03B2D7}"/>
                  </a:ext>
                </a:extLst>
              </p:cNvPr>
              <p:cNvSpPr txBox="1"/>
              <p:nvPr/>
            </p:nvSpPr>
            <p:spPr>
              <a:xfrm>
                <a:off x="6444867" y="4629912"/>
                <a:ext cx="4451603" cy="590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𝑃𝑟𝑜𝑏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′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𝑦𝑖𝑒𝑙𝑑𝑖𝑛𝑔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𝑐𝑜𝑢𝑛𝑡𝑠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𝑃𝑟𝑜𝑏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𝑔𝑒𝑡𝑡𝑖𝑛𝑔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𝑐𝑜𝑢𝑛𝑡𝑠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95BAC8-DAD2-DE49-B756-7D629F03B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867" y="4629912"/>
                <a:ext cx="4451603" cy="590033"/>
              </a:xfrm>
              <a:prstGeom prst="rect">
                <a:avLst/>
              </a:prstGeom>
              <a:blipFill>
                <a:blip r:embed="rId6"/>
                <a:stretch>
                  <a:fillRect t="-4255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949DC3-4D99-EC49-9C13-6C03CFE74C92}"/>
                  </a:ext>
                </a:extLst>
              </p:cNvPr>
              <p:cNvSpPr txBox="1"/>
              <p:nvPr/>
            </p:nvSpPr>
            <p:spPr>
              <a:xfrm>
                <a:off x="6444867" y="2425384"/>
                <a:ext cx="4432174" cy="585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𝑃𝑟𝑜𝑏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𝐾𝑖𝑛𝑔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𝑑𝑒𝑐𝑘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𝑦𝑖𝑒𝑙𝑑𝑖𝑛𝑔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𝑐𝑜𝑢𝑛𝑡𝑠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𝑃𝑟𝑜𝑏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𝑔𝑒𝑡𝑡𝑖𝑛𝑔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𝑐𝑜𝑢𝑛𝑡𝑠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949DC3-4D99-EC49-9C13-6C03CFE7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867" y="2425384"/>
                <a:ext cx="4432174" cy="585032"/>
              </a:xfrm>
              <a:prstGeom prst="rect">
                <a:avLst/>
              </a:prstGeom>
              <a:blipFill>
                <a:blip r:embed="rId7"/>
                <a:stretch>
                  <a:fillRect t="-4255" r="-571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E2A2A13-3C7B-EC48-A8AC-442E894CBBC6}"/>
              </a:ext>
            </a:extLst>
          </p:cNvPr>
          <p:cNvSpPr txBox="1"/>
          <p:nvPr/>
        </p:nvSpPr>
        <p:spPr>
          <a:xfrm>
            <a:off x="627961" y="4318612"/>
            <a:ext cx="125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 6:</a:t>
            </a:r>
          </a:p>
        </p:txBody>
      </p:sp>
    </p:spTree>
    <p:extLst>
      <p:ext uri="{BB962C8B-B14F-4D97-AF65-F5344CB8AC3E}">
        <p14:creationId xmlns:p14="http://schemas.microsoft.com/office/powerpoint/2010/main" val="3399615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781"/>
          </a:xfrm>
        </p:spPr>
        <p:txBody>
          <a:bodyPr>
            <a:noAutofit/>
          </a:bodyPr>
          <a:lstStyle/>
          <a:p>
            <a:r>
              <a:rPr lang="en-US" sz="3200" dirty="0"/>
              <a:t>The Poisson distribution represents an infinitely large deck that we get to sample an infinite number of times.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1629" y="3017520"/>
            <a:ext cx="231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from earlier pres.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7B44441-DC72-4349-BDC3-3A3CB15A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856" y="1352510"/>
            <a:ext cx="6656288" cy="5325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4EE81C-4DA6-2340-AE72-D5120A69FEC9}"/>
              </a:ext>
            </a:extLst>
          </p:cNvPr>
          <p:cNvSpPr txBox="1"/>
          <p:nvPr/>
        </p:nvSpPr>
        <p:spPr>
          <a:xfrm>
            <a:off x="4419600" y="2006600"/>
            <a:ext cx="253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Non-interacting with bait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00868-00F9-0F42-8D0E-6EA1B0569362}"/>
              </a:ext>
            </a:extLst>
          </p:cNvPr>
          <p:cNvSpPr txBox="1"/>
          <p:nvPr/>
        </p:nvSpPr>
        <p:spPr>
          <a:xfrm>
            <a:off x="7028819" y="4456370"/>
            <a:ext cx="206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Significantly interacting with bait</a:t>
            </a:r>
          </a:p>
        </p:txBody>
      </p:sp>
    </p:spTree>
    <p:extLst>
      <p:ext uri="{BB962C8B-B14F-4D97-AF65-F5344CB8AC3E}">
        <p14:creationId xmlns:p14="http://schemas.microsoft.com/office/powerpoint/2010/main" val="1028699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mean counts parameter for the Poisson distributions are based on sequence length of the proteins and their spectral counts from the data.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8844" y="2867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385754"/>
            <a:ext cx="191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Equations 3 and 4: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56610" y="2867891"/>
                <a:ext cx="370345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10" y="2867891"/>
                <a:ext cx="3703450" cy="319062"/>
              </a:xfrm>
              <a:prstGeom prst="rect">
                <a:avLst/>
              </a:prstGeom>
              <a:blipFill>
                <a:blip r:embed="rId2"/>
                <a:stretch>
                  <a:fillRect l="-1809" r="-164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56610" y="4767847"/>
                <a:ext cx="4493089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10" y="4767847"/>
                <a:ext cx="4493089" cy="319062"/>
              </a:xfrm>
              <a:prstGeom prst="rect">
                <a:avLst/>
              </a:prstGeom>
              <a:blipFill>
                <a:blip r:embed="rId3"/>
                <a:stretch>
                  <a:fillRect l="-6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28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Game to Model AP-MS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72917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25317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77717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0117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2517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34917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7317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539717" y="2958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92117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43673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96073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48473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00873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53273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705673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858073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010473" y="2958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62873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498314" y="189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650714" y="204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803114" y="219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955514" y="234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107914" y="250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60314" y="2653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12714" y="2806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565114" y="2958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717514" y="3110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969070" y="189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121470" y="204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73870" y="219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426270" y="234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78670" y="250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31070" y="2653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883470" y="2806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35870" y="2958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188270" y="3110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652763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805163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957563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109963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262363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414763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567163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719563" y="295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871963" y="311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123519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275919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428319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580719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733119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885519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37919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190319" y="295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342719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150682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Kings Deck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44517" y="1506022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85043" y="1506022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34072" y="1690688"/>
            <a:ext cx="4458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 Cards per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Kings in the Kings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Joker (Fake King) in other decks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draw 10 cards with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the number of Kings (or jokers) drawn</a:t>
            </a:r>
          </a:p>
        </p:txBody>
      </p:sp>
    </p:spTree>
    <p:extLst>
      <p:ext uri="{BB962C8B-B14F-4D97-AF65-F5344CB8AC3E}">
        <p14:creationId xmlns:p14="http://schemas.microsoft.com/office/powerpoint/2010/main" val="3038824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mean counts parameter for the Poisson distributions are based on sequence length of the proteins and their spectral counts from the data.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8844" y="2867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385754"/>
            <a:ext cx="191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Equations 3 and 4: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56610" y="2867891"/>
                <a:ext cx="370345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10" y="2867891"/>
                <a:ext cx="3703450" cy="319062"/>
              </a:xfrm>
              <a:prstGeom prst="rect">
                <a:avLst/>
              </a:prstGeom>
              <a:blipFill>
                <a:blip r:embed="rId2"/>
                <a:stretch>
                  <a:fillRect l="-1809" r="-164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56610" y="4767847"/>
                <a:ext cx="4493089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10" y="4767847"/>
                <a:ext cx="4493089" cy="319062"/>
              </a:xfrm>
              <a:prstGeom prst="rect">
                <a:avLst/>
              </a:prstGeom>
              <a:blipFill>
                <a:blip r:embed="rId3"/>
                <a:stretch>
                  <a:fillRect l="-6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H="1">
            <a:off x="1978429" y="3186953"/>
            <a:ext cx="1296786" cy="645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978429" y="3832167"/>
            <a:ext cx="1330036" cy="935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264429" y="3186953"/>
            <a:ext cx="49876" cy="2631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281055" y="4364156"/>
            <a:ext cx="66501" cy="4036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245831" y="4300007"/>
            <a:ext cx="323696" cy="4678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20146" y="3186953"/>
            <a:ext cx="249381" cy="3867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893724" y="2355964"/>
            <a:ext cx="1088967" cy="6393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3"/>
          </p:cNvCxnSpPr>
          <p:nvPr/>
        </p:nvCxnSpPr>
        <p:spPr>
          <a:xfrm>
            <a:off x="6460060" y="3027422"/>
            <a:ext cx="1087896" cy="2911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838008" y="5086909"/>
            <a:ext cx="972588" cy="6073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38207" y="5086909"/>
            <a:ext cx="0" cy="3163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249699" y="5086909"/>
            <a:ext cx="996526" cy="5324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9339" y="3530583"/>
            <a:ext cx="129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Poisson Parameter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40973" y="3392083"/>
            <a:ext cx="1197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Sequence length of prey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70762" y="3573709"/>
            <a:ext cx="126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Coverage of the bait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33315" y="2094379"/>
            <a:ext cx="361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Average abundance of contaminants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606145" y="3237223"/>
                <a:ext cx="3044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Deviation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this bait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145" y="3237223"/>
                <a:ext cx="3044038" cy="369332"/>
              </a:xfrm>
              <a:prstGeom prst="rect">
                <a:avLst/>
              </a:prstGeom>
              <a:blipFill>
                <a:blip r:embed="rId4"/>
                <a:stretch>
                  <a:fillRect l="-1804" t="-8197" r="-8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241567" y="5619404"/>
            <a:ext cx="2145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Average abundance of preys across all true interactions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93724" y="5376258"/>
            <a:ext cx="12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Abundance of bait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12727" y="5619404"/>
            <a:ext cx="196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Abundance of prey</a:t>
            </a:r>
          </a:p>
        </p:txBody>
      </p:sp>
    </p:spTree>
    <p:extLst>
      <p:ext uri="{BB962C8B-B14F-4D97-AF65-F5344CB8AC3E}">
        <p14:creationId xmlns:p14="http://schemas.microsoft.com/office/powerpoint/2010/main" val="2223608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SAINT estimates two Poisson distributions for each Bait/Prey pair.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" y="1538960"/>
            <a:ext cx="6942200" cy="5154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6457" y="1957647"/>
                <a:ext cx="4674613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457" y="1957647"/>
                <a:ext cx="4674613" cy="319062"/>
              </a:xfrm>
              <a:prstGeom prst="rect">
                <a:avLst/>
              </a:prstGeom>
              <a:blipFill>
                <a:blip r:embed="rId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706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624D-DC50-4148-8BAF-B440B13A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6"/>
            <a:ext cx="1097188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 for the probability model are unknown and need to be estimated from spectral counts data.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E80166-5199-9F41-A9B6-614B1BF6C5A6}"/>
                  </a:ext>
                </a:extLst>
              </p:cNvPr>
              <p:cNvSpPr txBox="1"/>
              <p:nvPr/>
            </p:nvSpPr>
            <p:spPr>
              <a:xfrm>
                <a:off x="1082046" y="1842487"/>
                <a:ext cx="370345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E80166-5199-9F41-A9B6-614B1BF6C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6" y="1842487"/>
                <a:ext cx="3703450" cy="319062"/>
              </a:xfrm>
              <a:prstGeom prst="rect">
                <a:avLst/>
              </a:prstGeom>
              <a:blipFill>
                <a:blip r:embed="rId2"/>
                <a:stretch>
                  <a:fillRect l="-1706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5E258C-67AA-6F4A-B17B-679D61F9FDA9}"/>
                  </a:ext>
                </a:extLst>
              </p:cNvPr>
              <p:cNvSpPr txBox="1"/>
              <p:nvPr/>
            </p:nvSpPr>
            <p:spPr>
              <a:xfrm>
                <a:off x="1082046" y="2894980"/>
                <a:ext cx="4493089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5E258C-67AA-6F4A-B17B-679D61F9F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6" y="2894980"/>
                <a:ext cx="4493089" cy="319062"/>
              </a:xfrm>
              <a:prstGeom prst="rect">
                <a:avLst/>
              </a:prstGeom>
              <a:blipFill>
                <a:blip r:embed="rId3"/>
                <a:stretch>
                  <a:fillRect l="-56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262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624D-DC50-4148-8BAF-B440B13A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6"/>
            <a:ext cx="1097188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 for the probability model are unknown and need to be estimated from spectral counts data.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E80166-5199-9F41-A9B6-614B1BF6C5A6}"/>
                  </a:ext>
                </a:extLst>
              </p:cNvPr>
              <p:cNvSpPr txBox="1"/>
              <p:nvPr/>
            </p:nvSpPr>
            <p:spPr>
              <a:xfrm>
                <a:off x="1082046" y="1842487"/>
                <a:ext cx="370345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E80166-5199-9F41-A9B6-614B1BF6C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6" y="1842487"/>
                <a:ext cx="3703450" cy="319062"/>
              </a:xfrm>
              <a:prstGeom prst="rect">
                <a:avLst/>
              </a:prstGeom>
              <a:blipFill>
                <a:blip r:embed="rId2"/>
                <a:stretch>
                  <a:fillRect l="-1706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5E258C-67AA-6F4A-B17B-679D61F9FDA9}"/>
                  </a:ext>
                </a:extLst>
              </p:cNvPr>
              <p:cNvSpPr txBox="1"/>
              <p:nvPr/>
            </p:nvSpPr>
            <p:spPr>
              <a:xfrm>
                <a:off x="1082046" y="2894980"/>
                <a:ext cx="4493089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5E258C-67AA-6F4A-B17B-679D61F9F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6" y="2894980"/>
                <a:ext cx="4493089" cy="319062"/>
              </a:xfrm>
              <a:prstGeom prst="rect">
                <a:avLst/>
              </a:prstGeom>
              <a:blipFill>
                <a:blip r:embed="rId3"/>
                <a:stretch>
                  <a:fillRect l="-56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5118AA-AB26-4949-9B38-058121DF2655}"/>
                  </a:ext>
                </a:extLst>
              </p:cNvPr>
              <p:cNvSpPr txBox="1"/>
              <p:nvPr/>
            </p:nvSpPr>
            <p:spPr>
              <a:xfrm>
                <a:off x="1082046" y="3643959"/>
                <a:ext cx="5298245" cy="2928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Parameters: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sequence length of prey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- </a:t>
                </a:r>
                <a:r>
                  <a:rPr lang="en-US" dirty="0"/>
                  <a:t>bait coverage (counts of bait)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contaminants abundance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contaminant abundance correction for prey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average abundance of baits in true interactions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𝑏𝑗</m:t>
                        </m:r>
                      </m:sub>
                    </m:sSub>
                  </m:oMath>
                </a14:m>
                <a:r>
                  <a:rPr lang="en-US" dirty="0"/>
                  <a:t> - abundance of bait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dirty="0"/>
                  <a:t> - abundance of prey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5118AA-AB26-4949-9B38-058121DF2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6" y="3643959"/>
                <a:ext cx="5298245" cy="2928366"/>
              </a:xfrm>
              <a:prstGeom prst="rect">
                <a:avLst/>
              </a:prstGeom>
              <a:blipFill>
                <a:blip r:embed="rId4"/>
                <a:stretch>
                  <a:fillRect l="-718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294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624D-DC50-4148-8BAF-B440B13A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6"/>
            <a:ext cx="1097188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 for the probability model are unknown and need to be estimated from spectral counts data.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E80166-5199-9F41-A9B6-614B1BF6C5A6}"/>
                  </a:ext>
                </a:extLst>
              </p:cNvPr>
              <p:cNvSpPr txBox="1"/>
              <p:nvPr/>
            </p:nvSpPr>
            <p:spPr>
              <a:xfrm>
                <a:off x="1082046" y="1842487"/>
                <a:ext cx="370345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E80166-5199-9F41-A9B6-614B1BF6C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6" y="1842487"/>
                <a:ext cx="3703450" cy="319062"/>
              </a:xfrm>
              <a:prstGeom prst="rect">
                <a:avLst/>
              </a:prstGeom>
              <a:blipFill>
                <a:blip r:embed="rId2"/>
                <a:stretch>
                  <a:fillRect l="-1706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5E258C-67AA-6F4A-B17B-679D61F9FDA9}"/>
                  </a:ext>
                </a:extLst>
              </p:cNvPr>
              <p:cNvSpPr txBox="1"/>
              <p:nvPr/>
            </p:nvSpPr>
            <p:spPr>
              <a:xfrm>
                <a:off x="1082046" y="2894980"/>
                <a:ext cx="4493089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5E258C-67AA-6F4A-B17B-679D61F9F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6" y="2894980"/>
                <a:ext cx="4493089" cy="319062"/>
              </a:xfrm>
              <a:prstGeom prst="rect">
                <a:avLst/>
              </a:prstGeom>
              <a:blipFill>
                <a:blip r:embed="rId3"/>
                <a:stretch>
                  <a:fillRect l="-56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5118AA-AB26-4949-9B38-058121DF2655}"/>
                  </a:ext>
                </a:extLst>
              </p:cNvPr>
              <p:cNvSpPr txBox="1"/>
              <p:nvPr/>
            </p:nvSpPr>
            <p:spPr>
              <a:xfrm>
                <a:off x="1082046" y="3643959"/>
                <a:ext cx="5298245" cy="2928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Parameters: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sequence length of prey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- </a:t>
                </a:r>
                <a:r>
                  <a:rPr lang="en-US" dirty="0"/>
                  <a:t>bait coverage (counts of bait)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contaminants abundance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contaminant abundance correction for prey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average abundance of baits in true interactions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𝑏𝑗</m:t>
                        </m:r>
                      </m:sub>
                    </m:sSub>
                  </m:oMath>
                </a14:m>
                <a:r>
                  <a:rPr lang="en-US" dirty="0"/>
                  <a:t> - abundance of bait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dirty="0"/>
                  <a:t> - abundance of prey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5118AA-AB26-4949-9B38-058121DF2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6" y="3643959"/>
                <a:ext cx="5298245" cy="2928366"/>
              </a:xfrm>
              <a:prstGeom prst="rect">
                <a:avLst/>
              </a:prstGeom>
              <a:blipFill>
                <a:blip r:embed="rId4"/>
                <a:stretch>
                  <a:fillRect l="-718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3C26C7-6EF4-D34D-9889-864562133B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63046" y="2211819"/>
          <a:ext cx="2199180" cy="3644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36">
                  <a:extLst>
                    <a:ext uri="{9D8B030D-6E8A-4147-A177-3AD203B41FA5}">
                      <a16:colId xmlns:a16="http://schemas.microsoft.com/office/drawing/2014/main" val="1560220272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3243081791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2203033587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1391541995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4176511359"/>
                    </a:ext>
                  </a:extLst>
                </a:gridCol>
              </a:tblGrid>
              <a:tr h="40494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1j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916760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35053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85523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523522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80661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483085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895057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7452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i1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aseline="-25000" dirty="0" err="1">
                          <a:solidFill>
                            <a:schemeClr val="tx1"/>
                          </a:solidFill>
                        </a:rPr>
                        <a:t>ij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7550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F04B1C-B2B3-3746-8323-9785B5FD5D86}"/>
              </a:ext>
            </a:extLst>
          </p:cNvPr>
          <p:cNvSpPr txBox="1"/>
          <p:nvPr/>
        </p:nvSpPr>
        <p:spPr>
          <a:xfrm>
            <a:off x="8642676" y="184248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67C5A-C84A-E74A-BA9A-9D6D1CF06652}"/>
              </a:ext>
            </a:extLst>
          </p:cNvPr>
          <p:cNvSpPr txBox="1"/>
          <p:nvPr/>
        </p:nvSpPr>
        <p:spPr>
          <a:xfrm rot="16200000">
            <a:off x="7248066" y="3849409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Preys</a:t>
            </a:r>
          </a:p>
        </p:txBody>
      </p:sp>
    </p:spTree>
    <p:extLst>
      <p:ext uri="{BB962C8B-B14F-4D97-AF65-F5344CB8AC3E}">
        <p14:creationId xmlns:p14="http://schemas.microsoft.com/office/powerpoint/2010/main" val="2704228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10887"/>
            <a:ext cx="1086171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 for the probability model are unknown and need to be estimated from spectral counts data.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72917" y="21565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25317" y="23089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77717" y="24613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0117" y="26137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2517" y="27661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34917" y="29185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7317" y="30709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539717" y="32233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92117" y="33757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43673" y="21565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96073" y="23089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48473" y="24613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00873" y="26137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53273" y="27661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705673" y="29185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858073" y="30709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010473" y="32233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62873" y="33757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498314" y="21561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650714" y="23085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803114" y="24609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955514" y="26133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107914" y="27657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60314" y="29181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12714" y="30705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565114" y="32229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717514" y="33753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969070" y="21561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121470" y="23085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73870" y="24609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426270" y="26133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78670" y="27657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31070" y="29181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883470" y="30705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35870" y="32229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188270" y="33753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652763" y="21565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805163" y="23089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957563" y="24613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109963" y="26137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262363" y="27661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414763" y="29185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567163" y="30709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719563" y="32233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871963" y="33757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123519" y="21565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275919" y="23089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428319" y="24613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580719" y="26137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733119" y="27661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885519" y="29185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37919" y="30709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190319" y="32233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342719" y="33757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8200" y="177123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????????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44517" y="177043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?????????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85043" y="177043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?????????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34072" y="1966112"/>
            <a:ext cx="4458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 Cards per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 Kings in the Kings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 Jokers (Fake Kings) in other decks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 Decks containing Kings and ? decks containing jokers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7" name="Graphic 66" descr="Question mark">
            <a:extLst>
              <a:ext uri="{FF2B5EF4-FFF2-40B4-BE49-F238E27FC236}">
                <a16:creationId xmlns:a16="http://schemas.microsoft.com/office/drawing/2014/main" id="{94CACD17-4B17-B645-A8E0-708604B30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2078" y="2462700"/>
            <a:ext cx="914400" cy="914400"/>
          </a:xfrm>
          <a:prstGeom prst="rect">
            <a:avLst/>
          </a:prstGeom>
        </p:spPr>
      </p:pic>
      <p:pic>
        <p:nvPicPr>
          <p:cNvPr id="68" name="Graphic 67" descr="Question mark">
            <a:extLst>
              <a:ext uri="{FF2B5EF4-FFF2-40B4-BE49-F238E27FC236}">
                <a16:creationId xmlns:a16="http://schemas.microsoft.com/office/drawing/2014/main" id="{094FFF78-C7CC-3B40-8570-198C45FB8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2649" y="2451938"/>
            <a:ext cx="914400" cy="914400"/>
          </a:xfrm>
          <a:prstGeom prst="rect">
            <a:avLst/>
          </a:prstGeom>
        </p:spPr>
      </p:pic>
      <p:pic>
        <p:nvPicPr>
          <p:cNvPr id="69" name="Graphic 68" descr="Question mark">
            <a:extLst>
              <a:ext uri="{FF2B5EF4-FFF2-40B4-BE49-F238E27FC236}">
                <a16:creationId xmlns:a16="http://schemas.microsoft.com/office/drawing/2014/main" id="{06661B09-62C5-554F-88DF-439405355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5272" y="24519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00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4D30-51BA-B44F-9ACE-3C67EA2B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61" y="365125"/>
            <a:ext cx="1100493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best parameters are the parameters that maximize the likelihood of getting the observed data.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/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|∙)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blipFill>
                <a:blip r:embed="rId2"/>
                <a:stretch>
                  <a:fillRect l="-1015" t="-186364" r="-2538" b="-25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3BF9273-EB35-124E-96B8-6B94604A79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63046" y="2211819"/>
          <a:ext cx="2199180" cy="3644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36">
                  <a:extLst>
                    <a:ext uri="{9D8B030D-6E8A-4147-A177-3AD203B41FA5}">
                      <a16:colId xmlns:a16="http://schemas.microsoft.com/office/drawing/2014/main" val="1560220272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3243081791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2203033587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1391541995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4176511359"/>
                    </a:ext>
                  </a:extLst>
                </a:gridCol>
              </a:tblGrid>
              <a:tr h="40494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1j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916760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35053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85523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523522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80661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483085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895057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7452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i1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aseline="-25000" dirty="0" err="1">
                          <a:solidFill>
                            <a:schemeClr val="tx1"/>
                          </a:solidFill>
                        </a:rPr>
                        <a:t>ij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75502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D07E12F-3498-624B-AAB8-2C693A0BA3FC}"/>
              </a:ext>
            </a:extLst>
          </p:cNvPr>
          <p:cNvSpPr txBox="1"/>
          <p:nvPr/>
        </p:nvSpPr>
        <p:spPr>
          <a:xfrm>
            <a:off x="8642676" y="184248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096F73-A13C-4D40-A327-5CD59A71D009}"/>
              </a:ext>
            </a:extLst>
          </p:cNvPr>
          <p:cNvSpPr txBox="1"/>
          <p:nvPr/>
        </p:nvSpPr>
        <p:spPr>
          <a:xfrm rot="16200000">
            <a:off x="7248066" y="3849409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Preys</a:t>
            </a:r>
          </a:p>
        </p:txBody>
      </p:sp>
    </p:spTree>
    <p:extLst>
      <p:ext uri="{BB962C8B-B14F-4D97-AF65-F5344CB8AC3E}">
        <p14:creationId xmlns:p14="http://schemas.microsoft.com/office/powerpoint/2010/main" val="4220018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4D30-51BA-B44F-9ACE-3C67EA2B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61" y="365125"/>
            <a:ext cx="1100493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best parameters are the parameters that maximize the likelihood of getting the observed data.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/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|∙)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blipFill>
                <a:blip r:embed="rId2"/>
                <a:stretch>
                  <a:fillRect l="-1015" t="-186364" r="-2538" b="-25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E2AA3D0-27C1-CA4B-8C84-76993F667BC8}"/>
              </a:ext>
            </a:extLst>
          </p:cNvPr>
          <p:cNvSpPr txBox="1"/>
          <p:nvPr/>
        </p:nvSpPr>
        <p:spPr>
          <a:xfrm>
            <a:off x="397064" y="3429000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probability of seeing the                    = observed bait-prey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A01E7-8DF3-254A-BE2C-E529811CE34F}"/>
              </a:ext>
            </a:extLst>
          </p:cNvPr>
          <p:cNvSpPr txBox="1"/>
          <p:nvPr/>
        </p:nvSpPr>
        <p:spPr>
          <a:xfrm>
            <a:off x="2721165" y="3336817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product of the probabilities of seeing each observed element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1AF0DA-D869-4741-836C-314606B0F751}"/>
              </a:ext>
            </a:extLst>
          </p:cNvPr>
          <p:cNvCxnSpPr>
            <a:cxnSpLocks/>
          </p:cNvCxnSpPr>
          <p:nvPr/>
        </p:nvCxnSpPr>
        <p:spPr>
          <a:xfrm flipH="1" flipV="1">
            <a:off x="2886420" y="2636624"/>
            <a:ext cx="722532" cy="7001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574634-AB9C-0546-ACC9-4E1F01D15581}"/>
              </a:ext>
            </a:extLst>
          </p:cNvPr>
          <p:cNvCxnSpPr>
            <a:cxnSpLocks/>
          </p:cNvCxnSpPr>
          <p:nvPr/>
        </p:nvCxnSpPr>
        <p:spPr>
          <a:xfrm flipV="1">
            <a:off x="1311007" y="2636624"/>
            <a:ext cx="248107" cy="7923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84EFB78-C9D9-764F-955E-4600614BD5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63046" y="2211819"/>
          <a:ext cx="2199180" cy="3644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36">
                  <a:extLst>
                    <a:ext uri="{9D8B030D-6E8A-4147-A177-3AD203B41FA5}">
                      <a16:colId xmlns:a16="http://schemas.microsoft.com/office/drawing/2014/main" val="1560220272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3243081791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2203033587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1391541995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4176511359"/>
                    </a:ext>
                  </a:extLst>
                </a:gridCol>
              </a:tblGrid>
              <a:tr h="40494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1j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916760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35053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85523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523522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80661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483085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895057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7452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i1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aseline="-25000" dirty="0" err="1">
                          <a:solidFill>
                            <a:schemeClr val="tx1"/>
                          </a:solidFill>
                        </a:rPr>
                        <a:t>ij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75502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3D0A2BE7-C44D-F24B-A38E-84AA9991ED69}"/>
              </a:ext>
            </a:extLst>
          </p:cNvPr>
          <p:cNvSpPr txBox="1"/>
          <p:nvPr/>
        </p:nvSpPr>
        <p:spPr>
          <a:xfrm>
            <a:off x="8642676" y="184248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9B81B7-1828-5748-9902-1F1890B478CE}"/>
              </a:ext>
            </a:extLst>
          </p:cNvPr>
          <p:cNvSpPr txBox="1"/>
          <p:nvPr/>
        </p:nvSpPr>
        <p:spPr>
          <a:xfrm rot="16200000">
            <a:off x="7248066" y="3849409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Preys</a:t>
            </a:r>
          </a:p>
        </p:txBody>
      </p:sp>
    </p:spTree>
    <p:extLst>
      <p:ext uri="{BB962C8B-B14F-4D97-AF65-F5344CB8AC3E}">
        <p14:creationId xmlns:p14="http://schemas.microsoft.com/office/powerpoint/2010/main" val="2590563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4D30-51BA-B44F-9ACE-3C67EA2B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61" y="365125"/>
            <a:ext cx="1100493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best parameters are the parameters that maximize the likelihood of getting the observed data.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/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|∙)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blipFill>
                <a:blip r:embed="rId2"/>
                <a:stretch>
                  <a:fillRect l="-1015" t="-186364" r="-2538" b="-25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E2AA3D0-27C1-CA4B-8C84-76993F667BC8}"/>
              </a:ext>
            </a:extLst>
          </p:cNvPr>
          <p:cNvSpPr txBox="1"/>
          <p:nvPr/>
        </p:nvSpPr>
        <p:spPr>
          <a:xfrm>
            <a:off x="397064" y="3429000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probability of seeing the                    = observed bait-prey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A01E7-8DF3-254A-BE2C-E529811CE34F}"/>
              </a:ext>
            </a:extLst>
          </p:cNvPr>
          <p:cNvSpPr txBox="1"/>
          <p:nvPr/>
        </p:nvSpPr>
        <p:spPr>
          <a:xfrm>
            <a:off x="2721165" y="3336817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product of the probabilities of seeing each observed element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1AF0DA-D869-4741-836C-314606B0F751}"/>
              </a:ext>
            </a:extLst>
          </p:cNvPr>
          <p:cNvCxnSpPr>
            <a:cxnSpLocks/>
          </p:cNvCxnSpPr>
          <p:nvPr/>
        </p:nvCxnSpPr>
        <p:spPr>
          <a:xfrm flipH="1" flipV="1">
            <a:off x="2886420" y="2636624"/>
            <a:ext cx="722532" cy="7001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574634-AB9C-0546-ACC9-4E1F01D15581}"/>
              </a:ext>
            </a:extLst>
          </p:cNvPr>
          <p:cNvCxnSpPr>
            <a:cxnSpLocks/>
          </p:cNvCxnSpPr>
          <p:nvPr/>
        </p:nvCxnSpPr>
        <p:spPr>
          <a:xfrm flipV="1">
            <a:off x="1311007" y="2636624"/>
            <a:ext cx="248107" cy="7923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9AC50D-39F7-F841-BAE6-7FF16B225640}"/>
              </a:ext>
            </a:extLst>
          </p:cNvPr>
          <p:cNvSpPr txBox="1"/>
          <p:nvPr/>
        </p:nvSpPr>
        <p:spPr>
          <a:xfrm>
            <a:off x="397064" y="4867857"/>
            <a:ext cx="3877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find the optimal values for the parameters by sampling from this distribution and finding the maximum.</a:t>
            </a:r>
          </a:p>
          <a:p>
            <a:endParaRPr lang="en-US" dirty="0"/>
          </a:p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Gibbs Sampling + MCMC</a:t>
            </a:r>
            <a:endParaRPr lang="en-US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E3B7906-7EC4-E745-B3F3-2226699D733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63046" y="2211819"/>
          <a:ext cx="2199180" cy="3644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36">
                  <a:extLst>
                    <a:ext uri="{9D8B030D-6E8A-4147-A177-3AD203B41FA5}">
                      <a16:colId xmlns:a16="http://schemas.microsoft.com/office/drawing/2014/main" val="1560220272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3243081791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2203033587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1391541995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4176511359"/>
                    </a:ext>
                  </a:extLst>
                </a:gridCol>
              </a:tblGrid>
              <a:tr h="40494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1j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916760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35053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85523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523522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80661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483085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895057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7452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i1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aseline="-25000" dirty="0" err="1">
                          <a:solidFill>
                            <a:schemeClr val="tx1"/>
                          </a:solidFill>
                        </a:rPr>
                        <a:t>ij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75502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36A3BB2-4EA3-B442-9B64-CB0C093BA9FC}"/>
              </a:ext>
            </a:extLst>
          </p:cNvPr>
          <p:cNvSpPr txBox="1"/>
          <p:nvPr/>
        </p:nvSpPr>
        <p:spPr>
          <a:xfrm>
            <a:off x="8642676" y="184248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425A4A-7498-7241-89D7-4DCE737A14ED}"/>
              </a:ext>
            </a:extLst>
          </p:cNvPr>
          <p:cNvSpPr txBox="1"/>
          <p:nvPr/>
        </p:nvSpPr>
        <p:spPr>
          <a:xfrm rot="16200000">
            <a:off x="7248066" y="3849409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Preys</a:t>
            </a:r>
          </a:p>
        </p:txBody>
      </p:sp>
    </p:spTree>
    <p:extLst>
      <p:ext uri="{BB962C8B-B14F-4D97-AF65-F5344CB8AC3E}">
        <p14:creationId xmlns:p14="http://schemas.microsoft.com/office/powerpoint/2010/main" val="1051959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4D30-51BA-B44F-9ACE-3C67EA2B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61" y="365125"/>
            <a:ext cx="1100493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best parameters are the parameters that maximize the likelihood of getting the observed data.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/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|∙)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blipFill>
                <a:blip r:embed="rId2"/>
                <a:stretch>
                  <a:fillRect l="-1015" t="-186364" r="-2538" b="-25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E2AA3D0-27C1-CA4B-8C84-76993F667BC8}"/>
              </a:ext>
            </a:extLst>
          </p:cNvPr>
          <p:cNvSpPr txBox="1"/>
          <p:nvPr/>
        </p:nvSpPr>
        <p:spPr>
          <a:xfrm>
            <a:off x="397064" y="3429000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probability of seeing the                    = observed bait-prey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A01E7-8DF3-254A-BE2C-E529811CE34F}"/>
              </a:ext>
            </a:extLst>
          </p:cNvPr>
          <p:cNvSpPr txBox="1"/>
          <p:nvPr/>
        </p:nvSpPr>
        <p:spPr>
          <a:xfrm>
            <a:off x="2721165" y="3336817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product of the probabilities of seeing each observed element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1AF0DA-D869-4741-836C-314606B0F751}"/>
              </a:ext>
            </a:extLst>
          </p:cNvPr>
          <p:cNvCxnSpPr>
            <a:cxnSpLocks/>
          </p:cNvCxnSpPr>
          <p:nvPr/>
        </p:nvCxnSpPr>
        <p:spPr>
          <a:xfrm flipH="1" flipV="1">
            <a:off x="2886420" y="2636624"/>
            <a:ext cx="722532" cy="7001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574634-AB9C-0546-ACC9-4E1F01D15581}"/>
              </a:ext>
            </a:extLst>
          </p:cNvPr>
          <p:cNvCxnSpPr>
            <a:cxnSpLocks/>
          </p:cNvCxnSpPr>
          <p:nvPr/>
        </p:nvCxnSpPr>
        <p:spPr>
          <a:xfrm flipV="1">
            <a:off x="1311007" y="2636624"/>
            <a:ext cx="248107" cy="7923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9AC50D-39F7-F841-BAE6-7FF16B225640}"/>
              </a:ext>
            </a:extLst>
          </p:cNvPr>
          <p:cNvSpPr txBox="1"/>
          <p:nvPr/>
        </p:nvSpPr>
        <p:spPr>
          <a:xfrm>
            <a:off x="397064" y="4867857"/>
            <a:ext cx="3877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find the optimal values for the parameters by sampling from this distribution and finding the maximum.</a:t>
            </a:r>
          </a:p>
          <a:p>
            <a:endParaRPr lang="en-US" dirty="0"/>
          </a:p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Gibbs Sampling + MCMC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7A4A56-02F2-9945-A66F-56B81DEDC88E}"/>
              </a:ext>
            </a:extLst>
          </p:cNvPr>
          <p:cNvCxnSpPr/>
          <p:nvPr/>
        </p:nvCxnSpPr>
        <p:spPr>
          <a:xfrm>
            <a:off x="5871990" y="1994053"/>
            <a:ext cx="0" cy="3988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3718DA-568A-384F-9FA4-669E001E641B}"/>
              </a:ext>
            </a:extLst>
          </p:cNvPr>
          <p:cNvCxnSpPr>
            <a:cxnSpLocks/>
          </p:cNvCxnSpPr>
          <p:nvPr/>
        </p:nvCxnSpPr>
        <p:spPr>
          <a:xfrm flipH="1">
            <a:off x="5871990" y="5982159"/>
            <a:ext cx="5519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31E685C-F1E7-3341-B529-D88D6BEE9F72}"/>
              </a:ext>
            </a:extLst>
          </p:cNvPr>
          <p:cNvSpPr/>
          <p:nvPr/>
        </p:nvSpPr>
        <p:spPr>
          <a:xfrm rot="2700000">
            <a:off x="7742499" y="1723749"/>
            <a:ext cx="1542361" cy="2765233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B030C2-AF7F-604E-A256-784C472DB83D}"/>
              </a:ext>
            </a:extLst>
          </p:cNvPr>
          <p:cNvSpPr/>
          <p:nvPr/>
        </p:nvSpPr>
        <p:spPr>
          <a:xfrm rot="2700000">
            <a:off x="7571320" y="1516454"/>
            <a:ext cx="1904265" cy="34140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A2E2F4-B024-0046-8295-9C39727888C7}"/>
              </a:ext>
            </a:extLst>
          </p:cNvPr>
          <p:cNvSpPr/>
          <p:nvPr/>
        </p:nvSpPr>
        <p:spPr>
          <a:xfrm rot="2700000">
            <a:off x="7338546" y="1301847"/>
            <a:ext cx="2363688" cy="4237755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50A3FF-27E8-5242-9863-8BD2594D5CF8}"/>
              </a:ext>
            </a:extLst>
          </p:cNvPr>
          <p:cNvSpPr/>
          <p:nvPr/>
        </p:nvSpPr>
        <p:spPr>
          <a:xfrm rot="2700000">
            <a:off x="6969384" y="1104564"/>
            <a:ext cx="2943741" cy="5277706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973716-D106-1A43-B6AF-C4A43C10DC1E}"/>
              </a:ext>
            </a:extLst>
          </p:cNvPr>
          <p:cNvSpPr txBox="1"/>
          <p:nvPr/>
        </p:nvSpPr>
        <p:spPr>
          <a:xfrm>
            <a:off x="10184993" y="5975853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21DEE-51D7-9042-9FC6-0FE833F08699}"/>
              </a:ext>
            </a:extLst>
          </p:cNvPr>
          <p:cNvSpPr txBox="1"/>
          <p:nvPr/>
        </p:nvSpPr>
        <p:spPr>
          <a:xfrm rot="16200000">
            <a:off x="5026084" y="2254978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2</a:t>
            </a:r>
          </a:p>
        </p:txBody>
      </p:sp>
    </p:spTree>
    <p:extLst>
      <p:ext uri="{BB962C8B-B14F-4D97-AF65-F5344CB8AC3E}">
        <p14:creationId xmlns:p14="http://schemas.microsoft.com/office/powerpoint/2010/main" val="236734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119" y="163651"/>
            <a:ext cx="10515600" cy="1325563"/>
          </a:xfrm>
        </p:spPr>
        <p:txBody>
          <a:bodyPr/>
          <a:lstStyle/>
          <a:p>
            <a:r>
              <a:rPr lang="en-US" dirty="0"/>
              <a:t>If I choose a random deck, what is the probability that I draw 3 Kings in 10 cards?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72917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25317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77717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0117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2517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34917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7317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539717" y="2958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92117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43673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96073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48473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00873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53273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705673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858073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010473" y="2958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62873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498314" y="189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650714" y="204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803114" y="219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955514" y="234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107914" y="250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60314" y="2653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12714" y="2806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565114" y="2958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717514" y="3110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969070" y="189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121470" y="204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73870" y="219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426270" y="234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78670" y="250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31070" y="2653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883470" y="2806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35870" y="2958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188270" y="3110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652763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805163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957563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109963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262363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414763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567163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719563" y="295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871963" y="311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123519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275919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428319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580719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733119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885519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37919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190319" y="295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342719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150682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Kings Deck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44517" y="1506022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85043" y="1506022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34072" y="1690688"/>
            <a:ext cx="4458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 Cards per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Kings in the Kings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Joker (Fake King) in other decks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draw 10 cards with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the number of Kings (or jokers) drawn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8600" y="4086831"/>
                <a:ext cx="2147447" cy="767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0" y="4086831"/>
                <a:ext cx="2147447" cy="767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129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4D30-51BA-B44F-9ACE-3C67EA2B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61" y="365125"/>
            <a:ext cx="1100493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best parameters are the parameters that maximize the likelihood of getting the observed data.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/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|∙)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blipFill>
                <a:blip r:embed="rId2"/>
                <a:stretch>
                  <a:fillRect l="-1015" t="-186364" r="-2538" b="-25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E2AA3D0-27C1-CA4B-8C84-76993F667BC8}"/>
              </a:ext>
            </a:extLst>
          </p:cNvPr>
          <p:cNvSpPr txBox="1"/>
          <p:nvPr/>
        </p:nvSpPr>
        <p:spPr>
          <a:xfrm>
            <a:off x="397064" y="3429000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probability of seeing the                    = observed bait-prey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A01E7-8DF3-254A-BE2C-E529811CE34F}"/>
              </a:ext>
            </a:extLst>
          </p:cNvPr>
          <p:cNvSpPr txBox="1"/>
          <p:nvPr/>
        </p:nvSpPr>
        <p:spPr>
          <a:xfrm>
            <a:off x="2721165" y="3336817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product of the probabilities of seeing each observed element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1AF0DA-D869-4741-836C-314606B0F751}"/>
              </a:ext>
            </a:extLst>
          </p:cNvPr>
          <p:cNvCxnSpPr>
            <a:cxnSpLocks/>
          </p:cNvCxnSpPr>
          <p:nvPr/>
        </p:nvCxnSpPr>
        <p:spPr>
          <a:xfrm flipH="1" flipV="1">
            <a:off x="2886420" y="2636624"/>
            <a:ext cx="722532" cy="7001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574634-AB9C-0546-ACC9-4E1F01D15581}"/>
              </a:ext>
            </a:extLst>
          </p:cNvPr>
          <p:cNvCxnSpPr>
            <a:cxnSpLocks/>
          </p:cNvCxnSpPr>
          <p:nvPr/>
        </p:nvCxnSpPr>
        <p:spPr>
          <a:xfrm flipV="1">
            <a:off x="1311007" y="2636624"/>
            <a:ext cx="248107" cy="7923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9AC50D-39F7-F841-BAE6-7FF16B225640}"/>
              </a:ext>
            </a:extLst>
          </p:cNvPr>
          <p:cNvSpPr txBox="1"/>
          <p:nvPr/>
        </p:nvSpPr>
        <p:spPr>
          <a:xfrm>
            <a:off x="397064" y="4867857"/>
            <a:ext cx="3877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find the optimal values for the parameters by sampling from this distribution and finding the maximum.</a:t>
            </a:r>
          </a:p>
          <a:p>
            <a:endParaRPr lang="en-US" dirty="0"/>
          </a:p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Gibbs Sampling + MCMC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7A4A56-02F2-9945-A66F-56B81DEDC88E}"/>
              </a:ext>
            </a:extLst>
          </p:cNvPr>
          <p:cNvCxnSpPr/>
          <p:nvPr/>
        </p:nvCxnSpPr>
        <p:spPr>
          <a:xfrm>
            <a:off x="5871990" y="1994053"/>
            <a:ext cx="0" cy="3988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3718DA-568A-384F-9FA4-669E001E641B}"/>
              </a:ext>
            </a:extLst>
          </p:cNvPr>
          <p:cNvCxnSpPr>
            <a:cxnSpLocks/>
          </p:cNvCxnSpPr>
          <p:nvPr/>
        </p:nvCxnSpPr>
        <p:spPr>
          <a:xfrm flipH="1">
            <a:off x="5871990" y="5982159"/>
            <a:ext cx="5519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31E685C-F1E7-3341-B529-D88D6BEE9F72}"/>
              </a:ext>
            </a:extLst>
          </p:cNvPr>
          <p:cNvSpPr/>
          <p:nvPr/>
        </p:nvSpPr>
        <p:spPr>
          <a:xfrm rot="2700000">
            <a:off x="7742499" y="1723749"/>
            <a:ext cx="1542361" cy="2765233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B030C2-AF7F-604E-A256-784C472DB83D}"/>
              </a:ext>
            </a:extLst>
          </p:cNvPr>
          <p:cNvSpPr/>
          <p:nvPr/>
        </p:nvSpPr>
        <p:spPr>
          <a:xfrm rot="2700000">
            <a:off x="7571320" y="1516454"/>
            <a:ext cx="1904265" cy="34140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A2E2F4-B024-0046-8295-9C39727888C7}"/>
              </a:ext>
            </a:extLst>
          </p:cNvPr>
          <p:cNvSpPr/>
          <p:nvPr/>
        </p:nvSpPr>
        <p:spPr>
          <a:xfrm rot="2700000">
            <a:off x="7338546" y="1301847"/>
            <a:ext cx="2363688" cy="4237755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50A3FF-27E8-5242-9863-8BD2594D5CF8}"/>
              </a:ext>
            </a:extLst>
          </p:cNvPr>
          <p:cNvSpPr/>
          <p:nvPr/>
        </p:nvSpPr>
        <p:spPr>
          <a:xfrm rot="2700000">
            <a:off x="6969384" y="1104564"/>
            <a:ext cx="2943741" cy="5277706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3D8789-A8BE-8543-AC22-7746D824D328}"/>
              </a:ext>
            </a:extLst>
          </p:cNvPr>
          <p:cNvSpPr/>
          <p:nvPr/>
        </p:nvSpPr>
        <p:spPr>
          <a:xfrm flipV="1">
            <a:off x="6990715" y="505809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973716-D106-1A43-B6AF-C4A43C10DC1E}"/>
              </a:ext>
            </a:extLst>
          </p:cNvPr>
          <p:cNvSpPr txBox="1"/>
          <p:nvPr/>
        </p:nvSpPr>
        <p:spPr>
          <a:xfrm>
            <a:off x="10184993" y="5975853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21DEE-51D7-9042-9FC6-0FE833F08699}"/>
              </a:ext>
            </a:extLst>
          </p:cNvPr>
          <p:cNvSpPr txBox="1"/>
          <p:nvPr/>
        </p:nvSpPr>
        <p:spPr>
          <a:xfrm rot="16200000">
            <a:off x="5026084" y="2254978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2</a:t>
            </a:r>
          </a:p>
        </p:txBody>
      </p:sp>
    </p:spTree>
    <p:extLst>
      <p:ext uri="{BB962C8B-B14F-4D97-AF65-F5344CB8AC3E}">
        <p14:creationId xmlns:p14="http://schemas.microsoft.com/office/powerpoint/2010/main" val="189150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4D30-51BA-B44F-9ACE-3C67EA2B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61" y="365125"/>
            <a:ext cx="1100493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best parameters are the parameters that maximize the likelihood of getting the observed data.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/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|∙)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blipFill>
                <a:blip r:embed="rId2"/>
                <a:stretch>
                  <a:fillRect l="-1015" t="-186364" r="-2538" b="-25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E2AA3D0-27C1-CA4B-8C84-76993F667BC8}"/>
              </a:ext>
            </a:extLst>
          </p:cNvPr>
          <p:cNvSpPr txBox="1"/>
          <p:nvPr/>
        </p:nvSpPr>
        <p:spPr>
          <a:xfrm>
            <a:off x="397064" y="3429000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probability of seeing the                    = observed bait-prey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A01E7-8DF3-254A-BE2C-E529811CE34F}"/>
              </a:ext>
            </a:extLst>
          </p:cNvPr>
          <p:cNvSpPr txBox="1"/>
          <p:nvPr/>
        </p:nvSpPr>
        <p:spPr>
          <a:xfrm>
            <a:off x="2721165" y="3336817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product of the probabilities of seeing each observed element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1AF0DA-D869-4741-836C-314606B0F751}"/>
              </a:ext>
            </a:extLst>
          </p:cNvPr>
          <p:cNvCxnSpPr>
            <a:cxnSpLocks/>
          </p:cNvCxnSpPr>
          <p:nvPr/>
        </p:nvCxnSpPr>
        <p:spPr>
          <a:xfrm flipH="1" flipV="1">
            <a:off x="2886420" y="2636624"/>
            <a:ext cx="722532" cy="7001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574634-AB9C-0546-ACC9-4E1F01D15581}"/>
              </a:ext>
            </a:extLst>
          </p:cNvPr>
          <p:cNvCxnSpPr>
            <a:cxnSpLocks/>
          </p:cNvCxnSpPr>
          <p:nvPr/>
        </p:nvCxnSpPr>
        <p:spPr>
          <a:xfrm flipV="1">
            <a:off x="1311007" y="2636624"/>
            <a:ext cx="248107" cy="7923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9AC50D-39F7-F841-BAE6-7FF16B225640}"/>
              </a:ext>
            </a:extLst>
          </p:cNvPr>
          <p:cNvSpPr txBox="1"/>
          <p:nvPr/>
        </p:nvSpPr>
        <p:spPr>
          <a:xfrm>
            <a:off x="397064" y="4867857"/>
            <a:ext cx="3877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find the optimal values for the parameters by sampling from this distribution and finding the maximum.</a:t>
            </a:r>
          </a:p>
          <a:p>
            <a:endParaRPr lang="en-US" dirty="0"/>
          </a:p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Gibbs Sampling + MCMC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7A4A56-02F2-9945-A66F-56B81DEDC88E}"/>
              </a:ext>
            </a:extLst>
          </p:cNvPr>
          <p:cNvCxnSpPr/>
          <p:nvPr/>
        </p:nvCxnSpPr>
        <p:spPr>
          <a:xfrm>
            <a:off x="5871990" y="1994053"/>
            <a:ext cx="0" cy="3988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3718DA-568A-384F-9FA4-669E001E641B}"/>
              </a:ext>
            </a:extLst>
          </p:cNvPr>
          <p:cNvCxnSpPr>
            <a:cxnSpLocks/>
          </p:cNvCxnSpPr>
          <p:nvPr/>
        </p:nvCxnSpPr>
        <p:spPr>
          <a:xfrm flipH="1">
            <a:off x="5871990" y="5982159"/>
            <a:ext cx="5519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31E685C-F1E7-3341-B529-D88D6BEE9F72}"/>
              </a:ext>
            </a:extLst>
          </p:cNvPr>
          <p:cNvSpPr/>
          <p:nvPr/>
        </p:nvSpPr>
        <p:spPr>
          <a:xfrm rot="2700000">
            <a:off x="7742499" y="1723749"/>
            <a:ext cx="1542361" cy="2765233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B030C2-AF7F-604E-A256-784C472DB83D}"/>
              </a:ext>
            </a:extLst>
          </p:cNvPr>
          <p:cNvSpPr/>
          <p:nvPr/>
        </p:nvSpPr>
        <p:spPr>
          <a:xfrm rot="2700000">
            <a:off x="7571320" y="1516454"/>
            <a:ext cx="1904265" cy="34140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A2E2F4-B024-0046-8295-9C39727888C7}"/>
              </a:ext>
            </a:extLst>
          </p:cNvPr>
          <p:cNvSpPr/>
          <p:nvPr/>
        </p:nvSpPr>
        <p:spPr>
          <a:xfrm rot="2700000">
            <a:off x="7338546" y="1301847"/>
            <a:ext cx="2363688" cy="4237755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50A3FF-27E8-5242-9863-8BD2594D5CF8}"/>
              </a:ext>
            </a:extLst>
          </p:cNvPr>
          <p:cNvSpPr/>
          <p:nvPr/>
        </p:nvSpPr>
        <p:spPr>
          <a:xfrm rot="2700000">
            <a:off x="6969384" y="1104564"/>
            <a:ext cx="2943741" cy="5277706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3D8789-A8BE-8543-AC22-7746D824D328}"/>
              </a:ext>
            </a:extLst>
          </p:cNvPr>
          <p:cNvSpPr/>
          <p:nvPr/>
        </p:nvSpPr>
        <p:spPr>
          <a:xfrm flipV="1">
            <a:off x="6990715" y="505809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86FFC2-634B-1741-9B45-532C7E7EBFE5}"/>
              </a:ext>
            </a:extLst>
          </p:cNvPr>
          <p:cNvCxnSpPr>
            <a:stCxn id="27" idx="7"/>
          </p:cNvCxnSpPr>
          <p:nvPr/>
        </p:nvCxnSpPr>
        <p:spPr>
          <a:xfrm>
            <a:off x="7029739" y="5097115"/>
            <a:ext cx="1321047" cy="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2973716-D106-1A43-B6AF-C4A43C10DC1E}"/>
              </a:ext>
            </a:extLst>
          </p:cNvPr>
          <p:cNvSpPr txBox="1"/>
          <p:nvPr/>
        </p:nvSpPr>
        <p:spPr>
          <a:xfrm>
            <a:off x="10184993" y="5975853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21DEE-51D7-9042-9FC6-0FE833F08699}"/>
              </a:ext>
            </a:extLst>
          </p:cNvPr>
          <p:cNvSpPr txBox="1"/>
          <p:nvPr/>
        </p:nvSpPr>
        <p:spPr>
          <a:xfrm rot="16200000">
            <a:off x="5026084" y="2254978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2</a:t>
            </a:r>
          </a:p>
        </p:txBody>
      </p:sp>
    </p:spTree>
    <p:extLst>
      <p:ext uri="{BB962C8B-B14F-4D97-AF65-F5344CB8AC3E}">
        <p14:creationId xmlns:p14="http://schemas.microsoft.com/office/powerpoint/2010/main" val="2819805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4D30-51BA-B44F-9ACE-3C67EA2B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61" y="365125"/>
            <a:ext cx="1100493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best parameters are the parameters that maximize the likelihood of getting the observed data.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/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|∙)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blipFill>
                <a:blip r:embed="rId2"/>
                <a:stretch>
                  <a:fillRect l="-1015" t="-186364" r="-2538" b="-25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E2AA3D0-27C1-CA4B-8C84-76993F667BC8}"/>
              </a:ext>
            </a:extLst>
          </p:cNvPr>
          <p:cNvSpPr txBox="1"/>
          <p:nvPr/>
        </p:nvSpPr>
        <p:spPr>
          <a:xfrm>
            <a:off x="397064" y="3429000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probability of seeing the                    = observed bait-prey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A01E7-8DF3-254A-BE2C-E529811CE34F}"/>
              </a:ext>
            </a:extLst>
          </p:cNvPr>
          <p:cNvSpPr txBox="1"/>
          <p:nvPr/>
        </p:nvSpPr>
        <p:spPr>
          <a:xfrm>
            <a:off x="2721165" y="3336817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product of the probabilities of seeing each observed element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1AF0DA-D869-4741-836C-314606B0F751}"/>
              </a:ext>
            </a:extLst>
          </p:cNvPr>
          <p:cNvCxnSpPr>
            <a:cxnSpLocks/>
          </p:cNvCxnSpPr>
          <p:nvPr/>
        </p:nvCxnSpPr>
        <p:spPr>
          <a:xfrm flipH="1" flipV="1">
            <a:off x="2886420" y="2636624"/>
            <a:ext cx="722532" cy="7001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574634-AB9C-0546-ACC9-4E1F01D15581}"/>
              </a:ext>
            </a:extLst>
          </p:cNvPr>
          <p:cNvCxnSpPr>
            <a:cxnSpLocks/>
          </p:cNvCxnSpPr>
          <p:nvPr/>
        </p:nvCxnSpPr>
        <p:spPr>
          <a:xfrm flipV="1">
            <a:off x="1311007" y="2636624"/>
            <a:ext cx="248107" cy="7923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9AC50D-39F7-F841-BAE6-7FF16B225640}"/>
              </a:ext>
            </a:extLst>
          </p:cNvPr>
          <p:cNvSpPr txBox="1"/>
          <p:nvPr/>
        </p:nvSpPr>
        <p:spPr>
          <a:xfrm>
            <a:off x="397064" y="4867857"/>
            <a:ext cx="3877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find the optimal values for the parameters by sampling from this distribution and finding the maximum.</a:t>
            </a:r>
          </a:p>
          <a:p>
            <a:endParaRPr lang="en-US" dirty="0"/>
          </a:p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Gibbs Sampling + MCMC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7A4A56-02F2-9945-A66F-56B81DEDC88E}"/>
              </a:ext>
            </a:extLst>
          </p:cNvPr>
          <p:cNvCxnSpPr/>
          <p:nvPr/>
        </p:nvCxnSpPr>
        <p:spPr>
          <a:xfrm>
            <a:off x="5871990" y="1994053"/>
            <a:ext cx="0" cy="3988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3718DA-568A-384F-9FA4-669E001E641B}"/>
              </a:ext>
            </a:extLst>
          </p:cNvPr>
          <p:cNvCxnSpPr>
            <a:cxnSpLocks/>
          </p:cNvCxnSpPr>
          <p:nvPr/>
        </p:nvCxnSpPr>
        <p:spPr>
          <a:xfrm flipH="1">
            <a:off x="5871990" y="5982159"/>
            <a:ext cx="5519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31E685C-F1E7-3341-B529-D88D6BEE9F72}"/>
              </a:ext>
            </a:extLst>
          </p:cNvPr>
          <p:cNvSpPr/>
          <p:nvPr/>
        </p:nvSpPr>
        <p:spPr>
          <a:xfrm rot="2700000">
            <a:off x="7742499" y="1723749"/>
            <a:ext cx="1542361" cy="2765233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B030C2-AF7F-604E-A256-784C472DB83D}"/>
              </a:ext>
            </a:extLst>
          </p:cNvPr>
          <p:cNvSpPr/>
          <p:nvPr/>
        </p:nvSpPr>
        <p:spPr>
          <a:xfrm rot="2700000">
            <a:off x="7571320" y="1516454"/>
            <a:ext cx="1904265" cy="34140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A2E2F4-B024-0046-8295-9C39727888C7}"/>
              </a:ext>
            </a:extLst>
          </p:cNvPr>
          <p:cNvSpPr/>
          <p:nvPr/>
        </p:nvSpPr>
        <p:spPr>
          <a:xfrm rot="2700000">
            <a:off x="7338546" y="1301847"/>
            <a:ext cx="2363688" cy="4237755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50A3FF-27E8-5242-9863-8BD2594D5CF8}"/>
              </a:ext>
            </a:extLst>
          </p:cNvPr>
          <p:cNvSpPr/>
          <p:nvPr/>
        </p:nvSpPr>
        <p:spPr>
          <a:xfrm rot="2700000">
            <a:off x="6969384" y="1104564"/>
            <a:ext cx="2943741" cy="5277706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3D8789-A8BE-8543-AC22-7746D824D328}"/>
              </a:ext>
            </a:extLst>
          </p:cNvPr>
          <p:cNvSpPr/>
          <p:nvPr/>
        </p:nvSpPr>
        <p:spPr>
          <a:xfrm flipV="1">
            <a:off x="6990715" y="505809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86FFC2-634B-1741-9B45-532C7E7EBFE5}"/>
              </a:ext>
            </a:extLst>
          </p:cNvPr>
          <p:cNvCxnSpPr>
            <a:stCxn id="27" idx="7"/>
          </p:cNvCxnSpPr>
          <p:nvPr/>
        </p:nvCxnSpPr>
        <p:spPr>
          <a:xfrm>
            <a:off x="7029739" y="5097115"/>
            <a:ext cx="1321047" cy="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8F603E-22A5-E94D-A9AB-F429084F6778}"/>
              </a:ext>
            </a:extLst>
          </p:cNvPr>
          <p:cNvCxnSpPr>
            <a:cxnSpLocks/>
          </p:cNvCxnSpPr>
          <p:nvPr/>
        </p:nvCxnSpPr>
        <p:spPr>
          <a:xfrm>
            <a:off x="8337933" y="2006073"/>
            <a:ext cx="0" cy="30977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2973716-D106-1A43-B6AF-C4A43C10DC1E}"/>
              </a:ext>
            </a:extLst>
          </p:cNvPr>
          <p:cNvSpPr txBox="1"/>
          <p:nvPr/>
        </p:nvSpPr>
        <p:spPr>
          <a:xfrm>
            <a:off x="10184993" y="5975853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21DEE-51D7-9042-9FC6-0FE833F08699}"/>
              </a:ext>
            </a:extLst>
          </p:cNvPr>
          <p:cNvSpPr txBox="1"/>
          <p:nvPr/>
        </p:nvSpPr>
        <p:spPr>
          <a:xfrm rot="16200000">
            <a:off x="5026084" y="2254978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2</a:t>
            </a:r>
          </a:p>
        </p:txBody>
      </p:sp>
    </p:spTree>
    <p:extLst>
      <p:ext uri="{BB962C8B-B14F-4D97-AF65-F5344CB8AC3E}">
        <p14:creationId xmlns:p14="http://schemas.microsoft.com/office/powerpoint/2010/main" val="533695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4D30-51BA-B44F-9ACE-3C67EA2B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61" y="365125"/>
            <a:ext cx="1100493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best parameters are the parameters that maximize the likelihood of getting the observed data.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/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|∙)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blipFill>
                <a:blip r:embed="rId2"/>
                <a:stretch>
                  <a:fillRect l="-1015" t="-186364" r="-2538" b="-25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E2AA3D0-27C1-CA4B-8C84-76993F667BC8}"/>
              </a:ext>
            </a:extLst>
          </p:cNvPr>
          <p:cNvSpPr txBox="1"/>
          <p:nvPr/>
        </p:nvSpPr>
        <p:spPr>
          <a:xfrm>
            <a:off x="397064" y="3429000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probability of seeing the                    = observed bait-prey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A01E7-8DF3-254A-BE2C-E529811CE34F}"/>
              </a:ext>
            </a:extLst>
          </p:cNvPr>
          <p:cNvSpPr txBox="1"/>
          <p:nvPr/>
        </p:nvSpPr>
        <p:spPr>
          <a:xfrm>
            <a:off x="2721165" y="3336817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product of the probabilities of seeing each observed element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1AF0DA-D869-4741-836C-314606B0F751}"/>
              </a:ext>
            </a:extLst>
          </p:cNvPr>
          <p:cNvCxnSpPr>
            <a:cxnSpLocks/>
          </p:cNvCxnSpPr>
          <p:nvPr/>
        </p:nvCxnSpPr>
        <p:spPr>
          <a:xfrm flipH="1" flipV="1">
            <a:off x="2886420" y="2636624"/>
            <a:ext cx="722532" cy="7001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574634-AB9C-0546-ACC9-4E1F01D15581}"/>
              </a:ext>
            </a:extLst>
          </p:cNvPr>
          <p:cNvCxnSpPr>
            <a:cxnSpLocks/>
          </p:cNvCxnSpPr>
          <p:nvPr/>
        </p:nvCxnSpPr>
        <p:spPr>
          <a:xfrm flipV="1">
            <a:off x="1311007" y="2636624"/>
            <a:ext cx="248107" cy="7923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9AC50D-39F7-F841-BAE6-7FF16B225640}"/>
              </a:ext>
            </a:extLst>
          </p:cNvPr>
          <p:cNvSpPr txBox="1"/>
          <p:nvPr/>
        </p:nvSpPr>
        <p:spPr>
          <a:xfrm>
            <a:off x="397064" y="4867857"/>
            <a:ext cx="3877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find the optimal values for the parameters by sampling from this distribution and finding the maximum.</a:t>
            </a:r>
          </a:p>
          <a:p>
            <a:endParaRPr lang="en-US" dirty="0"/>
          </a:p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Gibbs Sampling + MCMC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7A4A56-02F2-9945-A66F-56B81DEDC88E}"/>
              </a:ext>
            </a:extLst>
          </p:cNvPr>
          <p:cNvCxnSpPr/>
          <p:nvPr/>
        </p:nvCxnSpPr>
        <p:spPr>
          <a:xfrm>
            <a:off x="5871990" y="1994053"/>
            <a:ext cx="0" cy="3988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3718DA-568A-384F-9FA4-669E001E641B}"/>
              </a:ext>
            </a:extLst>
          </p:cNvPr>
          <p:cNvCxnSpPr>
            <a:cxnSpLocks/>
          </p:cNvCxnSpPr>
          <p:nvPr/>
        </p:nvCxnSpPr>
        <p:spPr>
          <a:xfrm flipH="1">
            <a:off x="5871990" y="5982159"/>
            <a:ext cx="5519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31E685C-F1E7-3341-B529-D88D6BEE9F72}"/>
              </a:ext>
            </a:extLst>
          </p:cNvPr>
          <p:cNvSpPr/>
          <p:nvPr/>
        </p:nvSpPr>
        <p:spPr>
          <a:xfrm rot="2700000">
            <a:off x="7742499" y="1723749"/>
            <a:ext cx="1542361" cy="2765233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B030C2-AF7F-604E-A256-784C472DB83D}"/>
              </a:ext>
            </a:extLst>
          </p:cNvPr>
          <p:cNvSpPr/>
          <p:nvPr/>
        </p:nvSpPr>
        <p:spPr>
          <a:xfrm rot="2700000">
            <a:off x="7571320" y="1516454"/>
            <a:ext cx="1904265" cy="34140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A2E2F4-B024-0046-8295-9C39727888C7}"/>
              </a:ext>
            </a:extLst>
          </p:cNvPr>
          <p:cNvSpPr/>
          <p:nvPr/>
        </p:nvSpPr>
        <p:spPr>
          <a:xfrm rot="2700000">
            <a:off x="7338546" y="1301847"/>
            <a:ext cx="2363688" cy="4237755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50A3FF-27E8-5242-9863-8BD2594D5CF8}"/>
              </a:ext>
            </a:extLst>
          </p:cNvPr>
          <p:cNvSpPr/>
          <p:nvPr/>
        </p:nvSpPr>
        <p:spPr>
          <a:xfrm rot="2700000">
            <a:off x="6969384" y="1104564"/>
            <a:ext cx="2943741" cy="5277706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3D8789-A8BE-8543-AC22-7746D824D328}"/>
              </a:ext>
            </a:extLst>
          </p:cNvPr>
          <p:cNvSpPr/>
          <p:nvPr/>
        </p:nvSpPr>
        <p:spPr>
          <a:xfrm flipV="1">
            <a:off x="6990715" y="505809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86FFC2-634B-1741-9B45-532C7E7EBFE5}"/>
              </a:ext>
            </a:extLst>
          </p:cNvPr>
          <p:cNvCxnSpPr>
            <a:stCxn id="27" idx="7"/>
          </p:cNvCxnSpPr>
          <p:nvPr/>
        </p:nvCxnSpPr>
        <p:spPr>
          <a:xfrm>
            <a:off x="7029739" y="5097115"/>
            <a:ext cx="1321047" cy="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8F603E-22A5-E94D-A9AB-F429084F6778}"/>
              </a:ext>
            </a:extLst>
          </p:cNvPr>
          <p:cNvCxnSpPr>
            <a:cxnSpLocks/>
          </p:cNvCxnSpPr>
          <p:nvPr/>
        </p:nvCxnSpPr>
        <p:spPr>
          <a:xfrm>
            <a:off x="8337933" y="2006073"/>
            <a:ext cx="0" cy="30977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A4060A-0B72-8448-A34B-86559E0ADDAF}"/>
              </a:ext>
            </a:extLst>
          </p:cNvPr>
          <p:cNvCxnSpPr>
            <a:cxnSpLocks/>
          </p:cNvCxnSpPr>
          <p:nvPr/>
        </p:nvCxnSpPr>
        <p:spPr>
          <a:xfrm>
            <a:off x="8350786" y="2006073"/>
            <a:ext cx="4251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2973716-D106-1A43-B6AF-C4A43C10DC1E}"/>
              </a:ext>
            </a:extLst>
          </p:cNvPr>
          <p:cNvSpPr txBox="1"/>
          <p:nvPr/>
        </p:nvSpPr>
        <p:spPr>
          <a:xfrm>
            <a:off x="10184993" y="5975853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21DEE-51D7-9042-9FC6-0FE833F08699}"/>
              </a:ext>
            </a:extLst>
          </p:cNvPr>
          <p:cNvSpPr txBox="1"/>
          <p:nvPr/>
        </p:nvSpPr>
        <p:spPr>
          <a:xfrm rot="16200000">
            <a:off x="5026084" y="2254978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2</a:t>
            </a:r>
          </a:p>
        </p:txBody>
      </p:sp>
    </p:spTree>
    <p:extLst>
      <p:ext uri="{BB962C8B-B14F-4D97-AF65-F5344CB8AC3E}">
        <p14:creationId xmlns:p14="http://schemas.microsoft.com/office/powerpoint/2010/main" val="205339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4D30-51BA-B44F-9ACE-3C67EA2B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61" y="365125"/>
            <a:ext cx="1100493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best parameters are the parameters that maximize the likelihood of getting the observed data.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/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|∙)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blipFill>
                <a:blip r:embed="rId2"/>
                <a:stretch>
                  <a:fillRect l="-1015" t="-186364" r="-2538" b="-25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E2AA3D0-27C1-CA4B-8C84-76993F667BC8}"/>
              </a:ext>
            </a:extLst>
          </p:cNvPr>
          <p:cNvSpPr txBox="1"/>
          <p:nvPr/>
        </p:nvSpPr>
        <p:spPr>
          <a:xfrm>
            <a:off x="397064" y="3429000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probability of seeing the                    = observed bait-prey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A01E7-8DF3-254A-BE2C-E529811CE34F}"/>
              </a:ext>
            </a:extLst>
          </p:cNvPr>
          <p:cNvSpPr txBox="1"/>
          <p:nvPr/>
        </p:nvSpPr>
        <p:spPr>
          <a:xfrm>
            <a:off x="2721165" y="3336817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product of the probabilities of seeing each observed element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1AF0DA-D869-4741-836C-314606B0F751}"/>
              </a:ext>
            </a:extLst>
          </p:cNvPr>
          <p:cNvCxnSpPr>
            <a:cxnSpLocks/>
          </p:cNvCxnSpPr>
          <p:nvPr/>
        </p:nvCxnSpPr>
        <p:spPr>
          <a:xfrm flipH="1" flipV="1">
            <a:off x="2886420" y="2636624"/>
            <a:ext cx="722532" cy="7001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574634-AB9C-0546-ACC9-4E1F01D15581}"/>
              </a:ext>
            </a:extLst>
          </p:cNvPr>
          <p:cNvCxnSpPr>
            <a:cxnSpLocks/>
          </p:cNvCxnSpPr>
          <p:nvPr/>
        </p:nvCxnSpPr>
        <p:spPr>
          <a:xfrm flipV="1">
            <a:off x="1311007" y="2636624"/>
            <a:ext cx="248107" cy="7923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9AC50D-39F7-F841-BAE6-7FF16B225640}"/>
              </a:ext>
            </a:extLst>
          </p:cNvPr>
          <p:cNvSpPr txBox="1"/>
          <p:nvPr/>
        </p:nvSpPr>
        <p:spPr>
          <a:xfrm>
            <a:off x="397064" y="4867857"/>
            <a:ext cx="3877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find the optimal values for the parameters by sampling from this distribution and finding the maximum.</a:t>
            </a:r>
          </a:p>
          <a:p>
            <a:endParaRPr lang="en-US" dirty="0"/>
          </a:p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Gibbs Sampling + MCMC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7A4A56-02F2-9945-A66F-56B81DEDC88E}"/>
              </a:ext>
            </a:extLst>
          </p:cNvPr>
          <p:cNvCxnSpPr/>
          <p:nvPr/>
        </p:nvCxnSpPr>
        <p:spPr>
          <a:xfrm>
            <a:off x="5871990" y="1994053"/>
            <a:ext cx="0" cy="3988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3718DA-568A-384F-9FA4-669E001E641B}"/>
              </a:ext>
            </a:extLst>
          </p:cNvPr>
          <p:cNvCxnSpPr>
            <a:cxnSpLocks/>
          </p:cNvCxnSpPr>
          <p:nvPr/>
        </p:nvCxnSpPr>
        <p:spPr>
          <a:xfrm flipH="1">
            <a:off x="5871990" y="5982159"/>
            <a:ext cx="5519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31E685C-F1E7-3341-B529-D88D6BEE9F72}"/>
              </a:ext>
            </a:extLst>
          </p:cNvPr>
          <p:cNvSpPr/>
          <p:nvPr/>
        </p:nvSpPr>
        <p:spPr>
          <a:xfrm rot="2700000">
            <a:off x="7742499" y="1723749"/>
            <a:ext cx="1542361" cy="2765233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B030C2-AF7F-604E-A256-784C472DB83D}"/>
              </a:ext>
            </a:extLst>
          </p:cNvPr>
          <p:cNvSpPr/>
          <p:nvPr/>
        </p:nvSpPr>
        <p:spPr>
          <a:xfrm rot="2700000">
            <a:off x="7571320" y="1516454"/>
            <a:ext cx="1904265" cy="34140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A2E2F4-B024-0046-8295-9C39727888C7}"/>
              </a:ext>
            </a:extLst>
          </p:cNvPr>
          <p:cNvSpPr/>
          <p:nvPr/>
        </p:nvSpPr>
        <p:spPr>
          <a:xfrm rot="2700000">
            <a:off x="7338546" y="1301847"/>
            <a:ext cx="2363688" cy="4237755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50A3FF-27E8-5242-9863-8BD2594D5CF8}"/>
              </a:ext>
            </a:extLst>
          </p:cNvPr>
          <p:cNvSpPr/>
          <p:nvPr/>
        </p:nvSpPr>
        <p:spPr>
          <a:xfrm rot="2700000">
            <a:off x="6969384" y="1104564"/>
            <a:ext cx="2943741" cy="5277706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3D8789-A8BE-8543-AC22-7746D824D328}"/>
              </a:ext>
            </a:extLst>
          </p:cNvPr>
          <p:cNvSpPr/>
          <p:nvPr/>
        </p:nvSpPr>
        <p:spPr>
          <a:xfrm flipV="1">
            <a:off x="6990715" y="505809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86FFC2-634B-1741-9B45-532C7E7EBFE5}"/>
              </a:ext>
            </a:extLst>
          </p:cNvPr>
          <p:cNvCxnSpPr>
            <a:stCxn id="27" idx="7"/>
          </p:cNvCxnSpPr>
          <p:nvPr/>
        </p:nvCxnSpPr>
        <p:spPr>
          <a:xfrm>
            <a:off x="7029739" y="5097115"/>
            <a:ext cx="1321047" cy="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8F603E-22A5-E94D-A9AB-F429084F6778}"/>
              </a:ext>
            </a:extLst>
          </p:cNvPr>
          <p:cNvCxnSpPr>
            <a:cxnSpLocks/>
          </p:cNvCxnSpPr>
          <p:nvPr/>
        </p:nvCxnSpPr>
        <p:spPr>
          <a:xfrm>
            <a:off x="8337933" y="2006073"/>
            <a:ext cx="0" cy="30977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A4060A-0B72-8448-A34B-86559E0ADDAF}"/>
              </a:ext>
            </a:extLst>
          </p:cNvPr>
          <p:cNvCxnSpPr>
            <a:cxnSpLocks/>
          </p:cNvCxnSpPr>
          <p:nvPr/>
        </p:nvCxnSpPr>
        <p:spPr>
          <a:xfrm>
            <a:off x="8350786" y="2006073"/>
            <a:ext cx="4251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F1FD30-01ED-7A42-BB68-03F56F1224CF}"/>
              </a:ext>
            </a:extLst>
          </p:cNvPr>
          <p:cNvCxnSpPr>
            <a:cxnSpLocks/>
          </p:cNvCxnSpPr>
          <p:nvPr/>
        </p:nvCxnSpPr>
        <p:spPr>
          <a:xfrm flipH="1">
            <a:off x="8769249" y="2009742"/>
            <a:ext cx="6719" cy="10230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2973716-D106-1A43-B6AF-C4A43C10DC1E}"/>
              </a:ext>
            </a:extLst>
          </p:cNvPr>
          <p:cNvSpPr txBox="1"/>
          <p:nvPr/>
        </p:nvSpPr>
        <p:spPr>
          <a:xfrm>
            <a:off x="10184993" y="5975853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21DEE-51D7-9042-9FC6-0FE833F08699}"/>
              </a:ext>
            </a:extLst>
          </p:cNvPr>
          <p:cNvSpPr txBox="1"/>
          <p:nvPr/>
        </p:nvSpPr>
        <p:spPr>
          <a:xfrm rot="16200000">
            <a:off x="5026084" y="2254978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2</a:t>
            </a:r>
          </a:p>
        </p:txBody>
      </p:sp>
    </p:spTree>
    <p:extLst>
      <p:ext uri="{BB962C8B-B14F-4D97-AF65-F5344CB8AC3E}">
        <p14:creationId xmlns:p14="http://schemas.microsoft.com/office/powerpoint/2010/main" val="2543545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4D30-51BA-B44F-9ACE-3C67EA2B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61" y="365125"/>
            <a:ext cx="1100493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best parameters are the parameters that maximize the likelihood of getting the observed data.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/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|∙)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blipFill>
                <a:blip r:embed="rId2"/>
                <a:stretch>
                  <a:fillRect l="-1015" t="-186364" r="-2538" b="-25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E2AA3D0-27C1-CA4B-8C84-76993F667BC8}"/>
              </a:ext>
            </a:extLst>
          </p:cNvPr>
          <p:cNvSpPr txBox="1"/>
          <p:nvPr/>
        </p:nvSpPr>
        <p:spPr>
          <a:xfrm>
            <a:off x="397064" y="3429000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probability of seeing the                    = observed bait-prey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A01E7-8DF3-254A-BE2C-E529811CE34F}"/>
              </a:ext>
            </a:extLst>
          </p:cNvPr>
          <p:cNvSpPr txBox="1"/>
          <p:nvPr/>
        </p:nvSpPr>
        <p:spPr>
          <a:xfrm>
            <a:off x="2721165" y="3336817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product of the probabilities of seeing each observed element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1AF0DA-D869-4741-836C-314606B0F751}"/>
              </a:ext>
            </a:extLst>
          </p:cNvPr>
          <p:cNvCxnSpPr>
            <a:cxnSpLocks/>
          </p:cNvCxnSpPr>
          <p:nvPr/>
        </p:nvCxnSpPr>
        <p:spPr>
          <a:xfrm flipH="1" flipV="1">
            <a:off x="2886420" y="2636624"/>
            <a:ext cx="722532" cy="7001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574634-AB9C-0546-ACC9-4E1F01D15581}"/>
              </a:ext>
            </a:extLst>
          </p:cNvPr>
          <p:cNvCxnSpPr>
            <a:cxnSpLocks/>
          </p:cNvCxnSpPr>
          <p:nvPr/>
        </p:nvCxnSpPr>
        <p:spPr>
          <a:xfrm flipV="1">
            <a:off x="1311007" y="2636624"/>
            <a:ext cx="248107" cy="7923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9AC50D-39F7-F841-BAE6-7FF16B225640}"/>
              </a:ext>
            </a:extLst>
          </p:cNvPr>
          <p:cNvSpPr txBox="1"/>
          <p:nvPr/>
        </p:nvSpPr>
        <p:spPr>
          <a:xfrm>
            <a:off x="397064" y="4867857"/>
            <a:ext cx="3877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find the optimal values for the parameters by sampling from this distribution and finding the maximum.</a:t>
            </a:r>
          </a:p>
          <a:p>
            <a:endParaRPr lang="en-US" dirty="0"/>
          </a:p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Gibbs Sampling + MCMC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7A4A56-02F2-9945-A66F-56B81DEDC88E}"/>
              </a:ext>
            </a:extLst>
          </p:cNvPr>
          <p:cNvCxnSpPr/>
          <p:nvPr/>
        </p:nvCxnSpPr>
        <p:spPr>
          <a:xfrm>
            <a:off x="5871990" y="1994053"/>
            <a:ext cx="0" cy="3988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3718DA-568A-384F-9FA4-669E001E641B}"/>
              </a:ext>
            </a:extLst>
          </p:cNvPr>
          <p:cNvCxnSpPr>
            <a:cxnSpLocks/>
          </p:cNvCxnSpPr>
          <p:nvPr/>
        </p:nvCxnSpPr>
        <p:spPr>
          <a:xfrm flipH="1">
            <a:off x="5871990" y="5982159"/>
            <a:ext cx="5519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31E685C-F1E7-3341-B529-D88D6BEE9F72}"/>
              </a:ext>
            </a:extLst>
          </p:cNvPr>
          <p:cNvSpPr/>
          <p:nvPr/>
        </p:nvSpPr>
        <p:spPr>
          <a:xfrm rot="2700000">
            <a:off x="7742499" y="1723749"/>
            <a:ext cx="1542361" cy="2765233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B030C2-AF7F-604E-A256-784C472DB83D}"/>
              </a:ext>
            </a:extLst>
          </p:cNvPr>
          <p:cNvSpPr/>
          <p:nvPr/>
        </p:nvSpPr>
        <p:spPr>
          <a:xfrm rot="2700000">
            <a:off x="7571320" y="1516454"/>
            <a:ext cx="1904265" cy="34140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A2E2F4-B024-0046-8295-9C39727888C7}"/>
              </a:ext>
            </a:extLst>
          </p:cNvPr>
          <p:cNvSpPr/>
          <p:nvPr/>
        </p:nvSpPr>
        <p:spPr>
          <a:xfrm rot="2700000">
            <a:off x="7338546" y="1301847"/>
            <a:ext cx="2363688" cy="4237755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50A3FF-27E8-5242-9863-8BD2594D5CF8}"/>
              </a:ext>
            </a:extLst>
          </p:cNvPr>
          <p:cNvSpPr/>
          <p:nvPr/>
        </p:nvSpPr>
        <p:spPr>
          <a:xfrm rot="2700000">
            <a:off x="6969384" y="1104564"/>
            <a:ext cx="2943741" cy="5277706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3D8789-A8BE-8543-AC22-7746D824D328}"/>
              </a:ext>
            </a:extLst>
          </p:cNvPr>
          <p:cNvSpPr/>
          <p:nvPr/>
        </p:nvSpPr>
        <p:spPr>
          <a:xfrm flipV="1">
            <a:off x="6990715" y="505809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86FFC2-634B-1741-9B45-532C7E7EBFE5}"/>
              </a:ext>
            </a:extLst>
          </p:cNvPr>
          <p:cNvCxnSpPr>
            <a:stCxn id="27" idx="7"/>
          </p:cNvCxnSpPr>
          <p:nvPr/>
        </p:nvCxnSpPr>
        <p:spPr>
          <a:xfrm>
            <a:off x="7029739" y="5097115"/>
            <a:ext cx="1321047" cy="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8F603E-22A5-E94D-A9AB-F429084F6778}"/>
              </a:ext>
            </a:extLst>
          </p:cNvPr>
          <p:cNvCxnSpPr>
            <a:cxnSpLocks/>
          </p:cNvCxnSpPr>
          <p:nvPr/>
        </p:nvCxnSpPr>
        <p:spPr>
          <a:xfrm>
            <a:off x="8337933" y="2006073"/>
            <a:ext cx="0" cy="30977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A4060A-0B72-8448-A34B-86559E0ADDAF}"/>
              </a:ext>
            </a:extLst>
          </p:cNvPr>
          <p:cNvCxnSpPr>
            <a:cxnSpLocks/>
          </p:cNvCxnSpPr>
          <p:nvPr/>
        </p:nvCxnSpPr>
        <p:spPr>
          <a:xfrm>
            <a:off x="8350786" y="2006073"/>
            <a:ext cx="4251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F1FD30-01ED-7A42-BB68-03F56F1224CF}"/>
              </a:ext>
            </a:extLst>
          </p:cNvPr>
          <p:cNvCxnSpPr>
            <a:cxnSpLocks/>
          </p:cNvCxnSpPr>
          <p:nvPr/>
        </p:nvCxnSpPr>
        <p:spPr>
          <a:xfrm flipH="1">
            <a:off x="8769249" y="2009742"/>
            <a:ext cx="6719" cy="10230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D435E5-71D9-AD4B-9A12-6903515316B6}"/>
              </a:ext>
            </a:extLst>
          </p:cNvPr>
          <p:cNvCxnSpPr/>
          <p:nvPr/>
        </p:nvCxnSpPr>
        <p:spPr>
          <a:xfrm>
            <a:off x="8769249" y="3023636"/>
            <a:ext cx="1321047" cy="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2973716-D106-1A43-B6AF-C4A43C10DC1E}"/>
              </a:ext>
            </a:extLst>
          </p:cNvPr>
          <p:cNvSpPr txBox="1"/>
          <p:nvPr/>
        </p:nvSpPr>
        <p:spPr>
          <a:xfrm>
            <a:off x="10184993" y="5975853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21DEE-51D7-9042-9FC6-0FE833F08699}"/>
              </a:ext>
            </a:extLst>
          </p:cNvPr>
          <p:cNvSpPr txBox="1"/>
          <p:nvPr/>
        </p:nvSpPr>
        <p:spPr>
          <a:xfrm rot="16200000">
            <a:off x="5026084" y="2254978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2</a:t>
            </a:r>
          </a:p>
        </p:txBody>
      </p:sp>
    </p:spTree>
    <p:extLst>
      <p:ext uri="{BB962C8B-B14F-4D97-AF65-F5344CB8AC3E}">
        <p14:creationId xmlns:p14="http://schemas.microsoft.com/office/powerpoint/2010/main" val="1374532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4D30-51BA-B44F-9ACE-3C67EA2B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61" y="365125"/>
            <a:ext cx="1100493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best parameters are the parameters that maximize the likelihood of getting the observed data.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/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|∙)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blipFill>
                <a:blip r:embed="rId2"/>
                <a:stretch>
                  <a:fillRect l="-1015" t="-186364" r="-2538" b="-25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E2AA3D0-27C1-CA4B-8C84-76993F667BC8}"/>
              </a:ext>
            </a:extLst>
          </p:cNvPr>
          <p:cNvSpPr txBox="1"/>
          <p:nvPr/>
        </p:nvSpPr>
        <p:spPr>
          <a:xfrm>
            <a:off x="397064" y="3429000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probability of seeing the                    = observed bait-prey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A01E7-8DF3-254A-BE2C-E529811CE34F}"/>
              </a:ext>
            </a:extLst>
          </p:cNvPr>
          <p:cNvSpPr txBox="1"/>
          <p:nvPr/>
        </p:nvSpPr>
        <p:spPr>
          <a:xfrm>
            <a:off x="2721165" y="3336817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product of the probabilities of seeing each observed element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1AF0DA-D869-4741-836C-314606B0F751}"/>
              </a:ext>
            </a:extLst>
          </p:cNvPr>
          <p:cNvCxnSpPr>
            <a:cxnSpLocks/>
          </p:cNvCxnSpPr>
          <p:nvPr/>
        </p:nvCxnSpPr>
        <p:spPr>
          <a:xfrm flipH="1" flipV="1">
            <a:off x="2886420" y="2636624"/>
            <a:ext cx="722532" cy="7001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574634-AB9C-0546-ACC9-4E1F01D15581}"/>
              </a:ext>
            </a:extLst>
          </p:cNvPr>
          <p:cNvCxnSpPr>
            <a:cxnSpLocks/>
          </p:cNvCxnSpPr>
          <p:nvPr/>
        </p:nvCxnSpPr>
        <p:spPr>
          <a:xfrm flipV="1">
            <a:off x="1311007" y="2636624"/>
            <a:ext cx="248107" cy="7923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9AC50D-39F7-F841-BAE6-7FF16B225640}"/>
              </a:ext>
            </a:extLst>
          </p:cNvPr>
          <p:cNvSpPr txBox="1"/>
          <p:nvPr/>
        </p:nvSpPr>
        <p:spPr>
          <a:xfrm>
            <a:off x="397064" y="4867857"/>
            <a:ext cx="3877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find the optimal values for the parameters by sampling from this distribution and finding the maximum.</a:t>
            </a:r>
          </a:p>
          <a:p>
            <a:endParaRPr lang="en-US" dirty="0"/>
          </a:p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Gibbs Sampling + MCMC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7A4A56-02F2-9945-A66F-56B81DEDC88E}"/>
              </a:ext>
            </a:extLst>
          </p:cNvPr>
          <p:cNvCxnSpPr/>
          <p:nvPr/>
        </p:nvCxnSpPr>
        <p:spPr>
          <a:xfrm>
            <a:off x="5871990" y="1994053"/>
            <a:ext cx="0" cy="3988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3718DA-568A-384F-9FA4-669E001E641B}"/>
              </a:ext>
            </a:extLst>
          </p:cNvPr>
          <p:cNvCxnSpPr>
            <a:cxnSpLocks/>
          </p:cNvCxnSpPr>
          <p:nvPr/>
        </p:nvCxnSpPr>
        <p:spPr>
          <a:xfrm flipH="1">
            <a:off x="5871990" y="5982159"/>
            <a:ext cx="5519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31E685C-F1E7-3341-B529-D88D6BEE9F72}"/>
              </a:ext>
            </a:extLst>
          </p:cNvPr>
          <p:cNvSpPr/>
          <p:nvPr/>
        </p:nvSpPr>
        <p:spPr>
          <a:xfrm rot="2700000">
            <a:off x="7742499" y="1723749"/>
            <a:ext cx="1542361" cy="2765233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B030C2-AF7F-604E-A256-784C472DB83D}"/>
              </a:ext>
            </a:extLst>
          </p:cNvPr>
          <p:cNvSpPr/>
          <p:nvPr/>
        </p:nvSpPr>
        <p:spPr>
          <a:xfrm rot="2700000">
            <a:off x="7571320" y="1516454"/>
            <a:ext cx="1904265" cy="34140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A2E2F4-B024-0046-8295-9C39727888C7}"/>
              </a:ext>
            </a:extLst>
          </p:cNvPr>
          <p:cNvSpPr/>
          <p:nvPr/>
        </p:nvSpPr>
        <p:spPr>
          <a:xfrm rot="2700000">
            <a:off x="7338546" y="1301847"/>
            <a:ext cx="2363688" cy="4237755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50A3FF-27E8-5242-9863-8BD2594D5CF8}"/>
              </a:ext>
            </a:extLst>
          </p:cNvPr>
          <p:cNvSpPr/>
          <p:nvPr/>
        </p:nvSpPr>
        <p:spPr>
          <a:xfrm rot="2700000">
            <a:off x="6969384" y="1104564"/>
            <a:ext cx="2943741" cy="5277706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3D8789-A8BE-8543-AC22-7746D824D328}"/>
              </a:ext>
            </a:extLst>
          </p:cNvPr>
          <p:cNvSpPr/>
          <p:nvPr/>
        </p:nvSpPr>
        <p:spPr>
          <a:xfrm flipV="1">
            <a:off x="6990715" y="505809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86FFC2-634B-1741-9B45-532C7E7EBFE5}"/>
              </a:ext>
            </a:extLst>
          </p:cNvPr>
          <p:cNvCxnSpPr>
            <a:stCxn id="27" idx="7"/>
          </p:cNvCxnSpPr>
          <p:nvPr/>
        </p:nvCxnSpPr>
        <p:spPr>
          <a:xfrm>
            <a:off x="7029739" y="5097115"/>
            <a:ext cx="1321047" cy="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8F603E-22A5-E94D-A9AB-F429084F6778}"/>
              </a:ext>
            </a:extLst>
          </p:cNvPr>
          <p:cNvCxnSpPr>
            <a:cxnSpLocks/>
          </p:cNvCxnSpPr>
          <p:nvPr/>
        </p:nvCxnSpPr>
        <p:spPr>
          <a:xfrm>
            <a:off x="8337933" y="2006073"/>
            <a:ext cx="0" cy="30977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A4060A-0B72-8448-A34B-86559E0ADDAF}"/>
              </a:ext>
            </a:extLst>
          </p:cNvPr>
          <p:cNvCxnSpPr>
            <a:cxnSpLocks/>
          </p:cNvCxnSpPr>
          <p:nvPr/>
        </p:nvCxnSpPr>
        <p:spPr>
          <a:xfrm>
            <a:off x="8350786" y="2006073"/>
            <a:ext cx="4251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F1FD30-01ED-7A42-BB68-03F56F1224CF}"/>
              </a:ext>
            </a:extLst>
          </p:cNvPr>
          <p:cNvCxnSpPr>
            <a:cxnSpLocks/>
          </p:cNvCxnSpPr>
          <p:nvPr/>
        </p:nvCxnSpPr>
        <p:spPr>
          <a:xfrm flipH="1">
            <a:off x="8769249" y="2009742"/>
            <a:ext cx="6719" cy="10230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D435E5-71D9-AD4B-9A12-6903515316B6}"/>
              </a:ext>
            </a:extLst>
          </p:cNvPr>
          <p:cNvCxnSpPr/>
          <p:nvPr/>
        </p:nvCxnSpPr>
        <p:spPr>
          <a:xfrm>
            <a:off x="8769249" y="3023636"/>
            <a:ext cx="1321047" cy="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6BB525-3167-6F48-B820-28AC935ADA99}"/>
              </a:ext>
            </a:extLst>
          </p:cNvPr>
          <p:cNvCxnSpPr>
            <a:cxnSpLocks/>
          </p:cNvCxnSpPr>
          <p:nvPr/>
        </p:nvCxnSpPr>
        <p:spPr>
          <a:xfrm>
            <a:off x="10090296" y="2521277"/>
            <a:ext cx="0" cy="509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2973716-D106-1A43-B6AF-C4A43C10DC1E}"/>
              </a:ext>
            </a:extLst>
          </p:cNvPr>
          <p:cNvSpPr txBox="1"/>
          <p:nvPr/>
        </p:nvSpPr>
        <p:spPr>
          <a:xfrm>
            <a:off x="10184993" y="5975853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21DEE-51D7-9042-9FC6-0FE833F08699}"/>
              </a:ext>
            </a:extLst>
          </p:cNvPr>
          <p:cNvSpPr txBox="1"/>
          <p:nvPr/>
        </p:nvSpPr>
        <p:spPr>
          <a:xfrm rot="16200000">
            <a:off x="5026084" y="2254978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2</a:t>
            </a:r>
          </a:p>
        </p:txBody>
      </p:sp>
    </p:spTree>
    <p:extLst>
      <p:ext uri="{BB962C8B-B14F-4D97-AF65-F5344CB8AC3E}">
        <p14:creationId xmlns:p14="http://schemas.microsoft.com/office/powerpoint/2010/main" val="3210024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4D30-51BA-B44F-9ACE-3C67EA2B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61" y="365125"/>
            <a:ext cx="1100493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best parameters are the parameters that maximize the likelihood of getting the observed data.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/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|∙)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blipFill>
                <a:blip r:embed="rId2"/>
                <a:stretch>
                  <a:fillRect l="-1015" t="-186364" r="-2538" b="-25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E2AA3D0-27C1-CA4B-8C84-76993F667BC8}"/>
              </a:ext>
            </a:extLst>
          </p:cNvPr>
          <p:cNvSpPr txBox="1"/>
          <p:nvPr/>
        </p:nvSpPr>
        <p:spPr>
          <a:xfrm>
            <a:off x="397064" y="3429000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probability of seeing the                    = observed bait-prey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A01E7-8DF3-254A-BE2C-E529811CE34F}"/>
              </a:ext>
            </a:extLst>
          </p:cNvPr>
          <p:cNvSpPr txBox="1"/>
          <p:nvPr/>
        </p:nvSpPr>
        <p:spPr>
          <a:xfrm>
            <a:off x="2721165" y="3336817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product of the probabilities of seeing each observed element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1AF0DA-D869-4741-836C-314606B0F751}"/>
              </a:ext>
            </a:extLst>
          </p:cNvPr>
          <p:cNvCxnSpPr>
            <a:cxnSpLocks/>
          </p:cNvCxnSpPr>
          <p:nvPr/>
        </p:nvCxnSpPr>
        <p:spPr>
          <a:xfrm flipH="1" flipV="1">
            <a:off x="2886420" y="2636624"/>
            <a:ext cx="722532" cy="7001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574634-AB9C-0546-ACC9-4E1F01D15581}"/>
              </a:ext>
            </a:extLst>
          </p:cNvPr>
          <p:cNvCxnSpPr>
            <a:cxnSpLocks/>
          </p:cNvCxnSpPr>
          <p:nvPr/>
        </p:nvCxnSpPr>
        <p:spPr>
          <a:xfrm flipV="1">
            <a:off x="1311007" y="2636624"/>
            <a:ext cx="248107" cy="7923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9AC50D-39F7-F841-BAE6-7FF16B225640}"/>
              </a:ext>
            </a:extLst>
          </p:cNvPr>
          <p:cNvSpPr txBox="1"/>
          <p:nvPr/>
        </p:nvSpPr>
        <p:spPr>
          <a:xfrm>
            <a:off x="397064" y="4867857"/>
            <a:ext cx="3877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find the optimal values for the parameters by sampling from this distribution and finding the maximum.</a:t>
            </a:r>
          </a:p>
          <a:p>
            <a:endParaRPr lang="en-US" dirty="0"/>
          </a:p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Gibbs Sampling + MCMC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7A4A56-02F2-9945-A66F-56B81DEDC88E}"/>
              </a:ext>
            </a:extLst>
          </p:cNvPr>
          <p:cNvCxnSpPr/>
          <p:nvPr/>
        </p:nvCxnSpPr>
        <p:spPr>
          <a:xfrm>
            <a:off x="5871990" y="1994053"/>
            <a:ext cx="0" cy="3988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3718DA-568A-384F-9FA4-669E001E641B}"/>
              </a:ext>
            </a:extLst>
          </p:cNvPr>
          <p:cNvCxnSpPr>
            <a:cxnSpLocks/>
          </p:cNvCxnSpPr>
          <p:nvPr/>
        </p:nvCxnSpPr>
        <p:spPr>
          <a:xfrm flipH="1">
            <a:off x="5871990" y="5982159"/>
            <a:ext cx="5519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31E685C-F1E7-3341-B529-D88D6BEE9F72}"/>
              </a:ext>
            </a:extLst>
          </p:cNvPr>
          <p:cNvSpPr/>
          <p:nvPr/>
        </p:nvSpPr>
        <p:spPr>
          <a:xfrm rot="2700000">
            <a:off x="7742499" y="1723749"/>
            <a:ext cx="1542361" cy="2765233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B030C2-AF7F-604E-A256-784C472DB83D}"/>
              </a:ext>
            </a:extLst>
          </p:cNvPr>
          <p:cNvSpPr/>
          <p:nvPr/>
        </p:nvSpPr>
        <p:spPr>
          <a:xfrm rot="2700000">
            <a:off x="7571320" y="1516454"/>
            <a:ext cx="1904265" cy="34140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A2E2F4-B024-0046-8295-9C39727888C7}"/>
              </a:ext>
            </a:extLst>
          </p:cNvPr>
          <p:cNvSpPr/>
          <p:nvPr/>
        </p:nvSpPr>
        <p:spPr>
          <a:xfrm rot="2700000">
            <a:off x="7338546" y="1301847"/>
            <a:ext cx="2363688" cy="4237755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50A3FF-27E8-5242-9863-8BD2594D5CF8}"/>
              </a:ext>
            </a:extLst>
          </p:cNvPr>
          <p:cNvSpPr/>
          <p:nvPr/>
        </p:nvSpPr>
        <p:spPr>
          <a:xfrm rot="2700000">
            <a:off x="6969384" y="1104564"/>
            <a:ext cx="2943741" cy="5277706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3D8789-A8BE-8543-AC22-7746D824D328}"/>
              </a:ext>
            </a:extLst>
          </p:cNvPr>
          <p:cNvSpPr/>
          <p:nvPr/>
        </p:nvSpPr>
        <p:spPr>
          <a:xfrm flipV="1">
            <a:off x="6990715" y="505809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86FFC2-634B-1741-9B45-532C7E7EBFE5}"/>
              </a:ext>
            </a:extLst>
          </p:cNvPr>
          <p:cNvCxnSpPr>
            <a:stCxn id="27" idx="7"/>
          </p:cNvCxnSpPr>
          <p:nvPr/>
        </p:nvCxnSpPr>
        <p:spPr>
          <a:xfrm>
            <a:off x="7029739" y="5097115"/>
            <a:ext cx="1321047" cy="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8F603E-22A5-E94D-A9AB-F429084F6778}"/>
              </a:ext>
            </a:extLst>
          </p:cNvPr>
          <p:cNvCxnSpPr>
            <a:cxnSpLocks/>
          </p:cNvCxnSpPr>
          <p:nvPr/>
        </p:nvCxnSpPr>
        <p:spPr>
          <a:xfrm>
            <a:off x="8337933" y="2006073"/>
            <a:ext cx="0" cy="30977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A4060A-0B72-8448-A34B-86559E0ADDAF}"/>
              </a:ext>
            </a:extLst>
          </p:cNvPr>
          <p:cNvCxnSpPr>
            <a:cxnSpLocks/>
          </p:cNvCxnSpPr>
          <p:nvPr/>
        </p:nvCxnSpPr>
        <p:spPr>
          <a:xfrm>
            <a:off x="8350786" y="2006073"/>
            <a:ext cx="4251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F1FD30-01ED-7A42-BB68-03F56F1224CF}"/>
              </a:ext>
            </a:extLst>
          </p:cNvPr>
          <p:cNvCxnSpPr>
            <a:cxnSpLocks/>
          </p:cNvCxnSpPr>
          <p:nvPr/>
        </p:nvCxnSpPr>
        <p:spPr>
          <a:xfrm flipH="1">
            <a:off x="8769249" y="2009742"/>
            <a:ext cx="6719" cy="10230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D435E5-71D9-AD4B-9A12-6903515316B6}"/>
              </a:ext>
            </a:extLst>
          </p:cNvPr>
          <p:cNvCxnSpPr/>
          <p:nvPr/>
        </p:nvCxnSpPr>
        <p:spPr>
          <a:xfrm>
            <a:off x="8769249" y="3023636"/>
            <a:ext cx="1321047" cy="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6BB525-3167-6F48-B820-28AC935ADA99}"/>
              </a:ext>
            </a:extLst>
          </p:cNvPr>
          <p:cNvCxnSpPr>
            <a:cxnSpLocks/>
          </p:cNvCxnSpPr>
          <p:nvPr/>
        </p:nvCxnSpPr>
        <p:spPr>
          <a:xfrm>
            <a:off x="10090296" y="2521277"/>
            <a:ext cx="0" cy="509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B5136C-DE9D-FD4D-BDBC-1209BB49FD4D}"/>
              </a:ext>
            </a:extLst>
          </p:cNvPr>
          <p:cNvCxnSpPr>
            <a:cxnSpLocks/>
          </p:cNvCxnSpPr>
          <p:nvPr/>
        </p:nvCxnSpPr>
        <p:spPr>
          <a:xfrm>
            <a:off x="9409838" y="2521876"/>
            <a:ext cx="6804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2973716-D106-1A43-B6AF-C4A43C10DC1E}"/>
              </a:ext>
            </a:extLst>
          </p:cNvPr>
          <p:cNvSpPr txBox="1"/>
          <p:nvPr/>
        </p:nvSpPr>
        <p:spPr>
          <a:xfrm>
            <a:off x="10184993" y="5975853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21DEE-51D7-9042-9FC6-0FE833F08699}"/>
              </a:ext>
            </a:extLst>
          </p:cNvPr>
          <p:cNvSpPr txBox="1"/>
          <p:nvPr/>
        </p:nvSpPr>
        <p:spPr>
          <a:xfrm rot="16200000">
            <a:off x="5026084" y="2254978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2</a:t>
            </a:r>
          </a:p>
        </p:txBody>
      </p:sp>
    </p:spTree>
    <p:extLst>
      <p:ext uri="{BB962C8B-B14F-4D97-AF65-F5344CB8AC3E}">
        <p14:creationId xmlns:p14="http://schemas.microsoft.com/office/powerpoint/2010/main" val="581082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4D30-51BA-B44F-9ACE-3C67EA2B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61" y="365125"/>
            <a:ext cx="1100493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best parameters are the parameters that maximize the likelihood of getting the observed data.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/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|∙)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blipFill>
                <a:blip r:embed="rId2"/>
                <a:stretch>
                  <a:fillRect l="-1015" t="-186364" r="-2538" b="-25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E2AA3D0-27C1-CA4B-8C84-76993F667BC8}"/>
              </a:ext>
            </a:extLst>
          </p:cNvPr>
          <p:cNvSpPr txBox="1"/>
          <p:nvPr/>
        </p:nvSpPr>
        <p:spPr>
          <a:xfrm>
            <a:off x="397064" y="3429000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probability of seeing the                    = observed bait-prey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A01E7-8DF3-254A-BE2C-E529811CE34F}"/>
              </a:ext>
            </a:extLst>
          </p:cNvPr>
          <p:cNvSpPr txBox="1"/>
          <p:nvPr/>
        </p:nvSpPr>
        <p:spPr>
          <a:xfrm>
            <a:off x="2721165" y="3336817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product of the probabilities of seeing each observed element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1AF0DA-D869-4741-836C-314606B0F751}"/>
              </a:ext>
            </a:extLst>
          </p:cNvPr>
          <p:cNvCxnSpPr>
            <a:cxnSpLocks/>
          </p:cNvCxnSpPr>
          <p:nvPr/>
        </p:nvCxnSpPr>
        <p:spPr>
          <a:xfrm flipH="1" flipV="1">
            <a:off x="2886420" y="2636624"/>
            <a:ext cx="722532" cy="7001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574634-AB9C-0546-ACC9-4E1F01D15581}"/>
              </a:ext>
            </a:extLst>
          </p:cNvPr>
          <p:cNvCxnSpPr>
            <a:cxnSpLocks/>
          </p:cNvCxnSpPr>
          <p:nvPr/>
        </p:nvCxnSpPr>
        <p:spPr>
          <a:xfrm flipV="1">
            <a:off x="1311007" y="2636624"/>
            <a:ext cx="248107" cy="7923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9AC50D-39F7-F841-BAE6-7FF16B225640}"/>
              </a:ext>
            </a:extLst>
          </p:cNvPr>
          <p:cNvSpPr txBox="1"/>
          <p:nvPr/>
        </p:nvSpPr>
        <p:spPr>
          <a:xfrm>
            <a:off x="397064" y="4867857"/>
            <a:ext cx="3877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find the optimal values for the parameters by sampling from this distribution and finding the maximum.</a:t>
            </a:r>
          </a:p>
          <a:p>
            <a:endParaRPr lang="en-US" dirty="0"/>
          </a:p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Gibbs Sampling + MCMC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7A4A56-02F2-9945-A66F-56B81DEDC88E}"/>
              </a:ext>
            </a:extLst>
          </p:cNvPr>
          <p:cNvCxnSpPr/>
          <p:nvPr/>
        </p:nvCxnSpPr>
        <p:spPr>
          <a:xfrm>
            <a:off x="5871990" y="1994053"/>
            <a:ext cx="0" cy="3988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3718DA-568A-384F-9FA4-669E001E641B}"/>
              </a:ext>
            </a:extLst>
          </p:cNvPr>
          <p:cNvCxnSpPr>
            <a:cxnSpLocks/>
          </p:cNvCxnSpPr>
          <p:nvPr/>
        </p:nvCxnSpPr>
        <p:spPr>
          <a:xfrm flipH="1">
            <a:off x="5871990" y="5982159"/>
            <a:ext cx="5519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31E685C-F1E7-3341-B529-D88D6BEE9F72}"/>
              </a:ext>
            </a:extLst>
          </p:cNvPr>
          <p:cNvSpPr/>
          <p:nvPr/>
        </p:nvSpPr>
        <p:spPr>
          <a:xfrm rot="2700000">
            <a:off x="7742499" y="1723749"/>
            <a:ext cx="1542361" cy="2765233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B030C2-AF7F-604E-A256-784C472DB83D}"/>
              </a:ext>
            </a:extLst>
          </p:cNvPr>
          <p:cNvSpPr/>
          <p:nvPr/>
        </p:nvSpPr>
        <p:spPr>
          <a:xfrm rot="2700000">
            <a:off x="7571320" y="1516454"/>
            <a:ext cx="1904265" cy="34140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A2E2F4-B024-0046-8295-9C39727888C7}"/>
              </a:ext>
            </a:extLst>
          </p:cNvPr>
          <p:cNvSpPr/>
          <p:nvPr/>
        </p:nvSpPr>
        <p:spPr>
          <a:xfrm rot="2700000">
            <a:off x="7338546" y="1301847"/>
            <a:ext cx="2363688" cy="4237755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50A3FF-27E8-5242-9863-8BD2594D5CF8}"/>
              </a:ext>
            </a:extLst>
          </p:cNvPr>
          <p:cNvSpPr/>
          <p:nvPr/>
        </p:nvSpPr>
        <p:spPr>
          <a:xfrm rot="2700000">
            <a:off x="6969384" y="1104564"/>
            <a:ext cx="2943741" cy="5277706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3D8789-A8BE-8543-AC22-7746D824D328}"/>
              </a:ext>
            </a:extLst>
          </p:cNvPr>
          <p:cNvSpPr/>
          <p:nvPr/>
        </p:nvSpPr>
        <p:spPr>
          <a:xfrm flipV="1">
            <a:off x="6990715" y="505809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86FFC2-634B-1741-9B45-532C7E7EBFE5}"/>
              </a:ext>
            </a:extLst>
          </p:cNvPr>
          <p:cNvCxnSpPr>
            <a:stCxn id="27" idx="7"/>
          </p:cNvCxnSpPr>
          <p:nvPr/>
        </p:nvCxnSpPr>
        <p:spPr>
          <a:xfrm>
            <a:off x="7029739" y="5097115"/>
            <a:ext cx="1321047" cy="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8F603E-22A5-E94D-A9AB-F429084F6778}"/>
              </a:ext>
            </a:extLst>
          </p:cNvPr>
          <p:cNvCxnSpPr>
            <a:cxnSpLocks/>
          </p:cNvCxnSpPr>
          <p:nvPr/>
        </p:nvCxnSpPr>
        <p:spPr>
          <a:xfrm>
            <a:off x="8337933" y="2006073"/>
            <a:ext cx="0" cy="30977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A4060A-0B72-8448-A34B-86559E0ADDAF}"/>
              </a:ext>
            </a:extLst>
          </p:cNvPr>
          <p:cNvCxnSpPr>
            <a:cxnSpLocks/>
          </p:cNvCxnSpPr>
          <p:nvPr/>
        </p:nvCxnSpPr>
        <p:spPr>
          <a:xfrm>
            <a:off x="8350786" y="2006073"/>
            <a:ext cx="4251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F1FD30-01ED-7A42-BB68-03F56F1224CF}"/>
              </a:ext>
            </a:extLst>
          </p:cNvPr>
          <p:cNvCxnSpPr>
            <a:cxnSpLocks/>
          </p:cNvCxnSpPr>
          <p:nvPr/>
        </p:nvCxnSpPr>
        <p:spPr>
          <a:xfrm flipH="1">
            <a:off x="8769249" y="2009742"/>
            <a:ext cx="6719" cy="10230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D435E5-71D9-AD4B-9A12-6903515316B6}"/>
              </a:ext>
            </a:extLst>
          </p:cNvPr>
          <p:cNvCxnSpPr/>
          <p:nvPr/>
        </p:nvCxnSpPr>
        <p:spPr>
          <a:xfrm>
            <a:off x="8769249" y="3023636"/>
            <a:ext cx="1321047" cy="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6BB525-3167-6F48-B820-28AC935ADA99}"/>
              </a:ext>
            </a:extLst>
          </p:cNvPr>
          <p:cNvCxnSpPr>
            <a:cxnSpLocks/>
          </p:cNvCxnSpPr>
          <p:nvPr/>
        </p:nvCxnSpPr>
        <p:spPr>
          <a:xfrm>
            <a:off x="10090296" y="2521277"/>
            <a:ext cx="0" cy="509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B5136C-DE9D-FD4D-BDBC-1209BB49FD4D}"/>
              </a:ext>
            </a:extLst>
          </p:cNvPr>
          <p:cNvCxnSpPr>
            <a:cxnSpLocks/>
          </p:cNvCxnSpPr>
          <p:nvPr/>
        </p:nvCxnSpPr>
        <p:spPr>
          <a:xfrm>
            <a:off x="9409838" y="2521876"/>
            <a:ext cx="6804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62D8334-015F-4548-B66D-FDB9CBF9D58A}"/>
              </a:ext>
            </a:extLst>
          </p:cNvPr>
          <p:cNvCxnSpPr>
            <a:cxnSpLocks/>
          </p:cNvCxnSpPr>
          <p:nvPr/>
        </p:nvCxnSpPr>
        <p:spPr>
          <a:xfrm flipV="1">
            <a:off x="9409838" y="2521277"/>
            <a:ext cx="0" cy="1727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2973716-D106-1A43-B6AF-C4A43C10DC1E}"/>
              </a:ext>
            </a:extLst>
          </p:cNvPr>
          <p:cNvSpPr txBox="1"/>
          <p:nvPr/>
        </p:nvSpPr>
        <p:spPr>
          <a:xfrm>
            <a:off x="10184993" y="5975853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21DEE-51D7-9042-9FC6-0FE833F08699}"/>
              </a:ext>
            </a:extLst>
          </p:cNvPr>
          <p:cNvSpPr txBox="1"/>
          <p:nvPr/>
        </p:nvSpPr>
        <p:spPr>
          <a:xfrm rot="16200000">
            <a:off x="5026084" y="2254978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2</a:t>
            </a:r>
          </a:p>
        </p:txBody>
      </p:sp>
    </p:spTree>
    <p:extLst>
      <p:ext uri="{BB962C8B-B14F-4D97-AF65-F5344CB8AC3E}">
        <p14:creationId xmlns:p14="http://schemas.microsoft.com/office/powerpoint/2010/main" val="41729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58"/>
            <a:ext cx="10515600" cy="1325563"/>
          </a:xfrm>
        </p:spPr>
        <p:txBody>
          <a:bodyPr/>
          <a:lstStyle/>
          <a:p>
            <a:r>
              <a:rPr lang="en-US" dirty="0"/>
              <a:t>SAINT estimates the probability of a bait-prey pair having a ‘true’ interaction.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62707"/>
              </p:ext>
            </p:extLst>
          </p:nvPr>
        </p:nvGraphicFramePr>
        <p:xfrm>
          <a:off x="451706" y="2033078"/>
          <a:ext cx="2199180" cy="3644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36">
                  <a:extLst>
                    <a:ext uri="{9D8B030D-6E8A-4147-A177-3AD203B41FA5}">
                      <a16:colId xmlns:a16="http://schemas.microsoft.com/office/drawing/2014/main" val="1560220272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3243081791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2203033587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1391541995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4176511359"/>
                    </a:ext>
                  </a:extLst>
                </a:gridCol>
              </a:tblGrid>
              <a:tr h="40494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1j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916760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35053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85523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523522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80661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483085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895057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7452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i1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aseline="-25000" dirty="0" err="1">
                          <a:solidFill>
                            <a:schemeClr val="tx1"/>
                          </a:solidFill>
                        </a:rPr>
                        <a:t>ij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75502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31336" y="16637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Baits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163274" y="3670668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Preys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386476"/>
              </p:ext>
            </p:extLst>
          </p:nvPr>
        </p:nvGraphicFramePr>
        <p:xfrm>
          <a:off x="4481643" y="2033078"/>
          <a:ext cx="2199180" cy="3644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36">
                  <a:extLst>
                    <a:ext uri="{9D8B030D-6E8A-4147-A177-3AD203B41FA5}">
                      <a16:colId xmlns:a16="http://schemas.microsoft.com/office/drawing/2014/main" val="1560220272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3243081791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2203033587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1391541995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4176511359"/>
                    </a:ext>
                  </a:extLst>
                </a:gridCol>
              </a:tblGrid>
              <a:tr h="40494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1j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916760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35053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85523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523522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80661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483085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895057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7452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j1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aseline="-25000" dirty="0" err="1">
                          <a:solidFill>
                            <a:schemeClr val="tx1"/>
                          </a:solidFill>
                        </a:rPr>
                        <a:t>ij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75502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3866663" y="3670668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Preys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61273" y="16637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Baits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738093" y="3540235"/>
            <a:ext cx="1199804" cy="6862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2507E7-E33A-5142-828C-ED2B15313213}"/>
                  </a:ext>
                </a:extLst>
              </p:cNvPr>
              <p:cNvSpPr txBox="1"/>
              <p:nvPr/>
            </p:nvSpPr>
            <p:spPr>
              <a:xfrm>
                <a:off x="6768030" y="3474134"/>
                <a:ext cx="5089342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2507E7-E33A-5142-828C-ED2B15313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030" y="3474134"/>
                <a:ext cx="5089342" cy="635495"/>
              </a:xfrm>
              <a:prstGeom prst="rect">
                <a:avLst/>
              </a:prstGeom>
              <a:blipFill>
                <a:blip r:embed="rId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47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119" y="163651"/>
            <a:ext cx="10515600" cy="1325563"/>
          </a:xfrm>
        </p:spPr>
        <p:txBody>
          <a:bodyPr/>
          <a:lstStyle/>
          <a:p>
            <a:r>
              <a:rPr lang="en-US" dirty="0"/>
              <a:t>If I choose a random deck, what is the probability that I draw 3 Kings in 10 cards?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72917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25317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77717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0117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2517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34917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7317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539717" y="2958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92117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43673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96073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48473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00873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53273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705673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858073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010473" y="2958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62873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498314" y="189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650714" y="204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803114" y="219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955514" y="234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107914" y="250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60314" y="2653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12714" y="2806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565114" y="2958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717514" y="3110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969070" y="189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121470" y="204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73870" y="219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426270" y="234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78670" y="250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31070" y="2653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883470" y="2806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35870" y="2958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188270" y="3110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652763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805163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957563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109963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262363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414763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567163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719563" y="295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871963" y="311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123519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275919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428319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580719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733119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885519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37919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190319" y="295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342719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150682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Kings Deck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44517" y="1506022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85043" y="1506022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34072" y="1690688"/>
            <a:ext cx="4458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 Cards per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Kings in the Kings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Joker (Fake King) in other decks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draw 10 cards with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the number of Kings (or jokers) drawn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8600" y="4086831"/>
                <a:ext cx="2147447" cy="767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0" y="4086831"/>
                <a:ext cx="2147447" cy="767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2525708" y="4028415"/>
                <a:ext cx="2110771" cy="67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08" y="4028415"/>
                <a:ext cx="2110771" cy="673326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4734256" y="4028415"/>
                <a:ext cx="2110771" cy="67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256" y="4028415"/>
                <a:ext cx="2110771" cy="673326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523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6A7A-C2F7-FC4B-982F-E408D58C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false discovery rate is calculated by summing the ‘False’ probabilities above a certain threshold.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62E12C-29C4-0F42-B054-1324A60653C6}"/>
                  </a:ext>
                </a:extLst>
              </p:cNvPr>
              <p:cNvSpPr txBox="1"/>
              <p:nvPr/>
            </p:nvSpPr>
            <p:spPr>
              <a:xfrm>
                <a:off x="2776251" y="2909242"/>
                <a:ext cx="5474704" cy="519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𝐹𝐷𝑅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62E12C-29C4-0F42-B054-1324A6065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51" y="2909242"/>
                <a:ext cx="5474704" cy="519758"/>
              </a:xfrm>
              <a:prstGeom prst="rect">
                <a:avLst/>
              </a:prstGeom>
              <a:blipFill>
                <a:blip r:embed="rId2"/>
                <a:stretch>
                  <a:fillRect l="-463" t="-192857" b="-27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72A3BB-A3A8-B041-A838-E8D98C2B35B0}"/>
              </a:ext>
            </a:extLst>
          </p:cNvPr>
          <p:cNvCxnSpPr>
            <a:cxnSpLocks/>
          </p:cNvCxnSpPr>
          <p:nvPr/>
        </p:nvCxnSpPr>
        <p:spPr>
          <a:xfrm flipV="1">
            <a:off x="5083946" y="3429000"/>
            <a:ext cx="342089" cy="8014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5FE89B-FE1E-484A-B446-AA570ABF26E5}"/>
              </a:ext>
            </a:extLst>
          </p:cNvPr>
          <p:cNvSpPr txBox="1"/>
          <p:nvPr/>
        </p:nvSpPr>
        <p:spPr>
          <a:xfrm>
            <a:off x="4043192" y="4278222"/>
            <a:ext cx="2137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Summed up probabilities of Not True interaction above p* threshold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7D3CE4-FCE5-B140-80A4-FB329A649CC2}"/>
              </a:ext>
            </a:extLst>
          </p:cNvPr>
          <p:cNvCxnSpPr>
            <a:cxnSpLocks/>
          </p:cNvCxnSpPr>
          <p:nvPr/>
        </p:nvCxnSpPr>
        <p:spPr>
          <a:xfrm flipH="1" flipV="1">
            <a:off x="7695399" y="3429000"/>
            <a:ext cx="313864" cy="7243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044542-4E55-1C4F-BCBD-AF09C1725468}"/>
              </a:ext>
            </a:extLst>
          </p:cNvPr>
          <p:cNvSpPr txBox="1"/>
          <p:nvPr/>
        </p:nvSpPr>
        <p:spPr>
          <a:xfrm>
            <a:off x="7304183" y="4185889"/>
            <a:ext cx="2137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Total number of pairs above p* threshold</a:t>
            </a:r>
          </a:p>
        </p:txBody>
      </p:sp>
    </p:spTree>
    <p:extLst>
      <p:ext uri="{BB962C8B-B14F-4D97-AF65-F5344CB8AC3E}">
        <p14:creationId xmlns:p14="http://schemas.microsoft.com/office/powerpoint/2010/main" val="2879328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AF9F2-444F-DB4D-953C-C4490A227A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0" t="5324" r="4402"/>
          <a:stretch/>
        </p:blipFill>
        <p:spPr>
          <a:xfrm>
            <a:off x="2016087" y="365125"/>
            <a:ext cx="6940628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82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58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51706" y="2033078"/>
          <a:ext cx="2199180" cy="3644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36">
                  <a:extLst>
                    <a:ext uri="{9D8B030D-6E8A-4147-A177-3AD203B41FA5}">
                      <a16:colId xmlns:a16="http://schemas.microsoft.com/office/drawing/2014/main" val="1560220272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3243081791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2203033587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1391541995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4176511359"/>
                    </a:ext>
                  </a:extLst>
                </a:gridCol>
              </a:tblGrid>
              <a:tr h="40494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1j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916760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35053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85523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523522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80661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483085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895057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7452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i1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aseline="-25000" dirty="0" err="1">
                          <a:solidFill>
                            <a:schemeClr val="tx1"/>
                          </a:solidFill>
                        </a:rPr>
                        <a:t>ij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75502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31336" y="1663746"/>
            <a:ext cx="63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Baits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163274" y="3670668"/>
            <a:ext cx="68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Preys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481643" y="2033078"/>
          <a:ext cx="2199180" cy="3644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36">
                  <a:extLst>
                    <a:ext uri="{9D8B030D-6E8A-4147-A177-3AD203B41FA5}">
                      <a16:colId xmlns:a16="http://schemas.microsoft.com/office/drawing/2014/main" val="1560220272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3243081791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2203033587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1391541995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4176511359"/>
                    </a:ext>
                  </a:extLst>
                </a:gridCol>
              </a:tblGrid>
              <a:tr h="40494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1j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916760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35053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85523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523522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80661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483085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895057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7452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j1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aseline="-25000" dirty="0" err="1">
                          <a:solidFill>
                            <a:schemeClr val="tx1"/>
                          </a:solidFill>
                        </a:rPr>
                        <a:t>ij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75502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3866663" y="3670668"/>
            <a:ext cx="68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Preys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61273" y="1663746"/>
            <a:ext cx="63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Baits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738093" y="3540235"/>
            <a:ext cx="1199804" cy="6862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020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58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94336"/>
              </p:ext>
            </p:extLst>
          </p:nvPr>
        </p:nvGraphicFramePr>
        <p:xfrm>
          <a:off x="451706" y="2033078"/>
          <a:ext cx="2199180" cy="3644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36">
                  <a:extLst>
                    <a:ext uri="{9D8B030D-6E8A-4147-A177-3AD203B41FA5}">
                      <a16:colId xmlns:a16="http://schemas.microsoft.com/office/drawing/2014/main" val="1560220272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3243081791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2203033587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1391541995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4176511359"/>
                    </a:ext>
                  </a:extLst>
                </a:gridCol>
              </a:tblGrid>
              <a:tr h="40494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1j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916760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35053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85523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523522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80661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483085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895057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7452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i1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aseline="-25000" dirty="0" err="1">
                          <a:solidFill>
                            <a:schemeClr val="tx1"/>
                          </a:solidFill>
                        </a:rPr>
                        <a:t>ij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75502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31336" y="1663746"/>
            <a:ext cx="63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Baits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163274" y="3670668"/>
            <a:ext cx="68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Preys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162108"/>
              </p:ext>
            </p:extLst>
          </p:nvPr>
        </p:nvGraphicFramePr>
        <p:xfrm>
          <a:off x="4481643" y="2033078"/>
          <a:ext cx="2199180" cy="3644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36">
                  <a:extLst>
                    <a:ext uri="{9D8B030D-6E8A-4147-A177-3AD203B41FA5}">
                      <a16:colId xmlns:a16="http://schemas.microsoft.com/office/drawing/2014/main" val="1560220272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3243081791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2203033587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1391541995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4176511359"/>
                    </a:ext>
                  </a:extLst>
                </a:gridCol>
              </a:tblGrid>
              <a:tr h="40494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1j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916760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35053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85523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523522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80661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483085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895057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7452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j1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aseline="-25000" dirty="0" err="1">
                          <a:solidFill>
                            <a:schemeClr val="tx1"/>
                          </a:solidFill>
                        </a:rPr>
                        <a:t>ij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75502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3866663" y="3670668"/>
            <a:ext cx="68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Preys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61273" y="1663746"/>
            <a:ext cx="63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Baits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738093" y="3540235"/>
            <a:ext cx="1199804" cy="6862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2507E7-E33A-5142-828C-ED2B15313213}"/>
                  </a:ext>
                </a:extLst>
              </p:cNvPr>
              <p:cNvSpPr txBox="1"/>
              <p:nvPr/>
            </p:nvSpPr>
            <p:spPr>
              <a:xfrm>
                <a:off x="6680822" y="2033078"/>
                <a:ext cx="5089342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2507E7-E33A-5142-828C-ED2B15313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822" y="2033078"/>
                <a:ext cx="5089342" cy="635495"/>
              </a:xfrm>
              <a:prstGeom prst="rect">
                <a:avLst/>
              </a:prstGeo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7A252E8-73AF-A740-9119-D2587A83B56D}"/>
              </a:ext>
            </a:extLst>
          </p:cNvPr>
          <p:cNvSpPr txBox="1"/>
          <p:nvPr/>
        </p:nvSpPr>
        <p:spPr>
          <a:xfrm>
            <a:off x="6680821" y="1674962"/>
            <a:ext cx="154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Bayes Rule: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9F8FF-FE4C-D241-8CE0-F6AE55AEBC2C}"/>
              </a:ext>
            </a:extLst>
          </p:cNvPr>
          <p:cNvSpPr txBox="1"/>
          <p:nvPr/>
        </p:nvSpPr>
        <p:spPr>
          <a:xfrm>
            <a:off x="6680821" y="5943782"/>
            <a:ext cx="452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Likelihood parameter estimation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A546EC-39C2-6342-A2B5-BFD43DF9B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569" y="3026689"/>
            <a:ext cx="3573128" cy="265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77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14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119" y="163651"/>
            <a:ext cx="10515600" cy="1325563"/>
          </a:xfrm>
        </p:spPr>
        <p:txBody>
          <a:bodyPr/>
          <a:lstStyle/>
          <a:p>
            <a:r>
              <a:rPr lang="en-US" dirty="0"/>
              <a:t>If I choose a random deck, what is the probability that I draw 3 Kings in 10 cards?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72917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25317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77717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0117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2517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34917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7317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539717" y="2958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92117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43673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96073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48473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00873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53273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705673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858073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010473" y="2958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62873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498314" y="189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650714" y="204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803114" y="219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955514" y="234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107914" y="250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60314" y="2653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12714" y="2806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565114" y="2958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717514" y="3110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969070" y="189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121470" y="204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73870" y="219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426270" y="234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78670" y="250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31070" y="2653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883470" y="2806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35870" y="2958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188270" y="3110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652763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805163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957563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109963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262363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414763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567163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719563" y="295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871963" y="311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123519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275919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428319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580719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733119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885519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37919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190319" y="295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342719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150682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Kings Deck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44517" y="1506022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85043" y="1506022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34072" y="1690688"/>
            <a:ext cx="4458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 Cards per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Kings in the Kings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Joker (Fake King) in other decks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draw 10 cards with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the number of Kings (or jokers) drawn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8600" y="4086831"/>
                <a:ext cx="2147447" cy="767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0" y="4086831"/>
                <a:ext cx="2147447" cy="767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2525708" y="4028415"/>
                <a:ext cx="2110770" cy="67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08" y="4028415"/>
                <a:ext cx="2110770" cy="673326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4734256" y="4028415"/>
                <a:ext cx="2110770" cy="67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256" y="4028415"/>
                <a:ext cx="2110770" cy="673326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60456" y="4841287"/>
                <a:ext cx="1858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𝐾𝑖𝑛𝑔𝑠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6" y="4841287"/>
                <a:ext cx="185820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698223" y="4840487"/>
                <a:ext cx="1802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𝐽𝑜𝑘𝑒𝑟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223" y="4840487"/>
                <a:ext cx="180241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906771" y="4832244"/>
                <a:ext cx="1802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𝐽𝑜𝑘𝑒𝑟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71" y="4832244"/>
                <a:ext cx="180241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16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119" y="163651"/>
            <a:ext cx="10515600" cy="1325563"/>
          </a:xfrm>
        </p:spPr>
        <p:txBody>
          <a:bodyPr/>
          <a:lstStyle/>
          <a:p>
            <a:r>
              <a:rPr lang="en-US" dirty="0"/>
              <a:t>If I choose a random deck, what is the probability that I draw 3 Kings in 10 cards?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72917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25317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77717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0117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2517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34917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7317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539717" y="2958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92117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43673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96073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48473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00873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53273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705673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858073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010473" y="2958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62873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498314" y="189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650714" y="204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803114" y="219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955514" y="234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107914" y="250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60314" y="2653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12714" y="2806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565114" y="2958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717514" y="3110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969070" y="189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121470" y="204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73870" y="219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426270" y="234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78670" y="250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31070" y="2653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883470" y="2806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35870" y="2958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188270" y="3110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652763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805163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957563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109963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262363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414763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567163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719563" y="295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871963" y="311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123519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275919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428319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580719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733119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885519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37919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190319" y="295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342719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150682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Kings Deck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44517" y="1506022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85043" y="1506022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34072" y="1690688"/>
            <a:ext cx="4458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 Cards per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Kings in the Kings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Joker (Fake King) in other decks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draw 10 cards with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the number of Kings (or jokers) drawn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8600" y="4086831"/>
                <a:ext cx="2147447" cy="767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0" y="4086831"/>
                <a:ext cx="2147447" cy="767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2525708" y="4028415"/>
                <a:ext cx="2110770" cy="67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08" y="4028415"/>
                <a:ext cx="2110770" cy="673326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4734256" y="4028415"/>
                <a:ext cx="2110770" cy="67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256" y="4028415"/>
                <a:ext cx="2110770" cy="673326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60456" y="4841287"/>
                <a:ext cx="1858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𝐾𝑖𝑛𝑔𝑠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6" y="4841287"/>
                <a:ext cx="185820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698223" y="4840487"/>
                <a:ext cx="1802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𝐽𝑜𝑘𝑒𝑟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223" y="4840487"/>
                <a:ext cx="180241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906771" y="4832244"/>
                <a:ext cx="1802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𝐽𝑜𝑘𝑒𝑟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71" y="4832244"/>
                <a:ext cx="180241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ight Arrow 66"/>
          <p:cNvSpPr/>
          <p:nvPr/>
        </p:nvSpPr>
        <p:spPr>
          <a:xfrm rot="5400000">
            <a:off x="3411067" y="5350060"/>
            <a:ext cx="237910" cy="1344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3232" y="5564530"/>
                <a:ext cx="512294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𝐽𝑜𝑘𝑒𝑟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32" y="5564530"/>
                <a:ext cx="5122941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29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119" y="163651"/>
            <a:ext cx="10515600" cy="1325563"/>
          </a:xfrm>
        </p:spPr>
        <p:txBody>
          <a:bodyPr/>
          <a:lstStyle/>
          <a:p>
            <a:r>
              <a:rPr lang="en-US" dirty="0"/>
              <a:t>If I choose a random deck, what is the probability that I draw 3 Kings in 10 cards?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72917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25317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77717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0117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2517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34917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7317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539717" y="2958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92117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43673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96073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48473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00873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53273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705673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858073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010473" y="2958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62873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498314" y="189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650714" y="204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803114" y="219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955514" y="234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107914" y="250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60314" y="2653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12714" y="2806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565114" y="2958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717514" y="3110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969070" y="189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121470" y="204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73870" y="219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426270" y="234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78670" y="250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31070" y="2653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883470" y="2806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35870" y="2958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188270" y="3110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652763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805163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957563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109963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262363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414763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567163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719563" y="295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871963" y="311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123519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275919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428319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580719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733119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885519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37919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190319" y="295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342719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150682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Kings Deck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44517" y="1506022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85043" y="1506022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34072" y="1690688"/>
            <a:ext cx="4458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 Cards per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Kings in the Kings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Joker (Fake King) in other decks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draw 10 cards with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the number of Kings (or jokers) drawn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8600" y="4086831"/>
                <a:ext cx="2147447" cy="767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0" y="4086831"/>
                <a:ext cx="2147447" cy="767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2525708" y="4028415"/>
                <a:ext cx="2110770" cy="67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08" y="4028415"/>
                <a:ext cx="2110770" cy="673326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4734256" y="4028415"/>
                <a:ext cx="2110770" cy="67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256" y="4028415"/>
                <a:ext cx="2110770" cy="673326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60456" y="4841287"/>
                <a:ext cx="1858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𝐾𝑖𝑛𝑔𝑠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6" y="4841287"/>
                <a:ext cx="185820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698223" y="4840487"/>
                <a:ext cx="1802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𝐽𝑜𝑘𝑒𝑟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223" y="4840487"/>
                <a:ext cx="180241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906771" y="4832244"/>
                <a:ext cx="1802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𝐽𝑜𝑘𝑒𝑟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71" y="4832244"/>
                <a:ext cx="180241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ight Arrow 66"/>
          <p:cNvSpPr/>
          <p:nvPr/>
        </p:nvSpPr>
        <p:spPr>
          <a:xfrm rot="5400000">
            <a:off x="3411067" y="5350060"/>
            <a:ext cx="237910" cy="1344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3232" y="5564530"/>
                <a:ext cx="512294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𝐽𝑜𝑘𝑒𝑟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32" y="5564530"/>
                <a:ext cx="5122941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ight Arrow 69"/>
          <p:cNvSpPr/>
          <p:nvPr/>
        </p:nvSpPr>
        <p:spPr>
          <a:xfrm>
            <a:off x="6431389" y="5710844"/>
            <a:ext cx="288174" cy="2327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193389" y="5666601"/>
                <a:ext cx="4670189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𝐽𝑜𝑘𝑒𝑟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89" y="5666601"/>
                <a:ext cx="4670189" cy="276999"/>
              </a:xfrm>
              <a:prstGeom prst="rect">
                <a:avLst/>
              </a:prstGeom>
              <a:blipFill>
                <a:blip r:embed="rId9"/>
                <a:stretch>
                  <a:fillRect l="-260" t="-2128" r="-911" b="-319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67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SAINT Model for Spectral Counts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06675" y="2061218"/>
                <a:ext cx="467018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𝐽𝑜𝑘𝑒𝑟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75" y="2061218"/>
                <a:ext cx="4670189" cy="276999"/>
              </a:xfrm>
              <a:prstGeom prst="rect">
                <a:avLst/>
              </a:prstGeom>
              <a:blipFill>
                <a:blip r:embed="rId3"/>
                <a:stretch>
                  <a:fillRect l="-522" t="-2174" r="-1044" b="-326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11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SAINT Model for Spectral Counts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06675" y="3803073"/>
                <a:ext cx="4674613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75" y="3803073"/>
                <a:ext cx="4674613" cy="319062"/>
              </a:xfrm>
              <a:prstGeom prst="rect">
                <a:avLst/>
              </a:prstGeom>
              <a:blipFill>
                <a:blip r:embed="rId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06675" y="2061218"/>
                <a:ext cx="467018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𝐽𝑜𝑘𝑒𝑟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75" y="2061218"/>
                <a:ext cx="4670189" cy="276999"/>
              </a:xfrm>
              <a:prstGeom prst="rect">
                <a:avLst/>
              </a:prstGeom>
              <a:blipFill>
                <a:blip r:embed="rId3"/>
                <a:stretch>
                  <a:fillRect l="-522" t="-2174" r="-1044" b="-326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77875" y="3777938"/>
            <a:ext cx="125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 1:</a:t>
            </a:r>
          </a:p>
        </p:txBody>
      </p:sp>
    </p:spTree>
    <p:extLst>
      <p:ext uri="{BB962C8B-B14F-4D97-AF65-F5344CB8AC3E}">
        <p14:creationId xmlns:p14="http://schemas.microsoft.com/office/powerpoint/2010/main" val="168027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2674</Words>
  <Application>Microsoft Macintosh PowerPoint</Application>
  <PresentationFormat>Widescreen</PresentationFormat>
  <Paragraphs>509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SAINT: probabilistic scoring of affinity purification–mass spectrometry data</vt:lpstr>
      <vt:lpstr>Card Game to Model AP-MS</vt:lpstr>
      <vt:lpstr>If I choose a random deck, what is the probability that I draw 3 Kings in 10 cards?</vt:lpstr>
      <vt:lpstr>If I choose a random deck, what is the probability that I draw 3 Kings in 10 cards?</vt:lpstr>
      <vt:lpstr>If I choose a random deck, what is the probability that I draw 3 Kings in 10 cards?</vt:lpstr>
      <vt:lpstr>If I choose a random deck, what is the probability that I draw 3 Kings in 10 cards?</vt:lpstr>
      <vt:lpstr>If I choose a random deck, what is the probability that I draw 3 Kings in 10 cards?</vt:lpstr>
      <vt:lpstr>The SAINT Model for Spectral Counts</vt:lpstr>
      <vt:lpstr>The SAINT Model for Spectral Counts</vt:lpstr>
      <vt:lpstr>The SAINT Model for Spectral Counts</vt:lpstr>
      <vt:lpstr>Returning to the card game: If I count 3 ‘King hits’ in my sampling, what is the probability that I was sampling from the Kings deck?</vt:lpstr>
      <vt:lpstr>Returning to the card game: If I count 3 ‘King hits’ in my sampling, what is the probability that I was sampling from the Kings deck?</vt:lpstr>
      <vt:lpstr>Returning to the card game: If I count 3 ‘King hits’ in my sampling, what is the probability that I was sampling from the Kings deck?</vt:lpstr>
      <vt:lpstr>Returning to the card game: If I count 3 ‘King hits’ in my sampling, what is the probability that I was sampling from the Kings deck?</vt:lpstr>
      <vt:lpstr>SAINT scores are the probability of a true interaction. </vt:lpstr>
      <vt:lpstr>SAINT scores are the probability of a true interaction. </vt:lpstr>
      <vt:lpstr>SAINT scores are the probability of a true interaction. </vt:lpstr>
      <vt:lpstr>The Poisson distribution represents an infinitely large deck that we get to sample an infinite number of times.</vt:lpstr>
      <vt:lpstr>The mean counts parameter for the Poisson distributions are based on sequence length of the proteins and their spectral counts from the data.</vt:lpstr>
      <vt:lpstr>The mean counts parameter for the Poisson distributions are based on sequence length of the proteins and their spectral counts from the data.</vt:lpstr>
      <vt:lpstr>SAINT estimates two Poisson distributions for each Bait/Prey pair.</vt:lpstr>
      <vt:lpstr>Parameters for the probability model are unknown and need to be estimated from spectral counts data.</vt:lpstr>
      <vt:lpstr>Parameters for the probability model are unknown and need to be estimated from spectral counts data.</vt:lpstr>
      <vt:lpstr>Parameters for the probability model are unknown and need to be estimated from spectral counts data.</vt:lpstr>
      <vt:lpstr>Parameters for the probability model are unknown and need to be estimated from spectral counts data.</vt:lpstr>
      <vt:lpstr>The best parameters are the parameters that maximize the likelihood of getting the observed data.</vt:lpstr>
      <vt:lpstr>The best parameters are the parameters that maximize the likelihood of getting the observed data.</vt:lpstr>
      <vt:lpstr>The best parameters are the parameters that maximize the likelihood of getting the observed data.</vt:lpstr>
      <vt:lpstr>The best parameters are the parameters that maximize the likelihood of getting the observed data.</vt:lpstr>
      <vt:lpstr>The best parameters are the parameters that maximize the likelihood of getting the observed data.</vt:lpstr>
      <vt:lpstr>The best parameters are the parameters that maximize the likelihood of getting the observed data.</vt:lpstr>
      <vt:lpstr>The best parameters are the parameters that maximize the likelihood of getting the observed data.</vt:lpstr>
      <vt:lpstr>The best parameters are the parameters that maximize the likelihood of getting the observed data.</vt:lpstr>
      <vt:lpstr>The best parameters are the parameters that maximize the likelihood of getting the observed data.</vt:lpstr>
      <vt:lpstr>The best parameters are the parameters that maximize the likelihood of getting the observed data.</vt:lpstr>
      <vt:lpstr>The best parameters are the parameters that maximize the likelihood of getting the observed data.</vt:lpstr>
      <vt:lpstr>The best parameters are the parameters that maximize the likelihood of getting the observed data.</vt:lpstr>
      <vt:lpstr>The best parameters are the parameters that maximize the likelihood of getting the observed data.</vt:lpstr>
      <vt:lpstr>SAINT estimates the probability of a bait-prey pair having a ‘true’ interaction.</vt:lpstr>
      <vt:lpstr>The false discovery rate is calculated by summing the ‘False’ probabilities above a certain threshold.</vt:lpstr>
      <vt:lpstr>PowerPoint Presentation</vt:lpstr>
      <vt:lpstr>Summary</vt:lpstr>
      <vt:lpstr>Summary</vt:lpstr>
      <vt:lpstr>PowerPoint Presentation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Plutzer</dc:creator>
  <cp:lastModifiedBy>Isaac Plutzer</cp:lastModifiedBy>
  <cp:revision>43</cp:revision>
  <dcterms:created xsi:type="dcterms:W3CDTF">2021-01-11T16:17:21Z</dcterms:created>
  <dcterms:modified xsi:type="dcterms:W3CDTF">2021-01-12T15:00:13Z</dcterms:modified>
</cp:coreProperties>
</file>