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67" r:id="rId8"/>
    <p:sldId id="268" r:id="rId9"/>
    <p:sldId id="263" r:id="rId10"/>
    <p:sldId id="258" r:id="rId11"/>
    <p:sldId id="264" r:id="rId12"/>
    <p:sldId id="259" r:id="rId13"/>
    <p:sldId id="262" r:id="rId14"/>
    <p:sldId id="261" r:id="rId15"/>
    <p:sldId id="260" r:id="rId16"/>
    <p:sldId id="265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C1F1-8224-46C4-A6C4-211C14445A8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8C90-254C-453C-BB01-DD718AEB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0" y="546648"/>
            <a:ext cx="4705350" cy="381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8C621-A051-4FE5-ACA8-7AACEDE9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43" y="615401"/>
            <a:ext cx="4991100" cy="36099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DE0FCD-0881-4940-84E0-87B1CFC60FEE}"/>
              </a:ext>
            </a:extLst>
          </p:cNvPr>
          <p:cNvSpPr/>
          <p:nvPr/>
        </p:nvSpPr>
        <p:spPr>
          <a:xfrm>
            <a:off x="7251469" y="4158918"/>
            <a:ext cx="1424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PPP1R15B</a:t>
            </a:r>
          </a:p>
          <a:p>
            <a:r>
              <a:rPr lang="en-US" dirty="0"/>
              <a:t>ADCK1</a:t>
            </a:r>
          </a:p>
          <a:p>
            <a:r>
              <a:rPr lang="en-US" dirty="0"/>
              <a:t>NUDCD3</a:t>
            </a:r>
          </a:p>
          <a:p>
            <a:r>
              <a:rPr lang="en-US" dirty="0"/>
              <a:t>H2AC6</a:t>
            </a:r>
          </a:p>
          <a:p>
            <a:r>
              <a:rPr lang="en-US" dirty="0"/>
              <a:t>SYTL4</a:t>
            </a:r>
          </a:p>
        </p:txBody>
      </p:sp>
    </p:spTree>
    <p:extLst>
      <p:ext uri="{BB962C8B-B14F-4D97-AF65-F5344CB8AC3E}">
        <p14:creationId xmlns:p14="http://schemas.microsoft.com/office/powerpoint/2010/main" val="38301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" y="523095"/>
            <a:ext cx="4733925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00" y="361170"/>
            <a:ext cx="5000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1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90" y="925050"/>
            <a:ext cx="1924050" cy="1009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8" y="866861"/>
            <a:ext cx="5318911" cy="469201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82197" y="278719"/>
            <a:ext cx="3099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RAB11FIP5 and RAB11FIP1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0501" y="29127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82" y="660602"/>
            <a:ext cx="4819650" cy="399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6576" y="4024794"/>
            <a:ext cx="1457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/>
              <a:t>ZDHHC14</a:t>
            </a:r>
          </a:p>
          <a:p>
            <a:r>
              <a:rPr lang="en-US" dirty="0"/>
              <a:t>GFOD1</a:t>
            </a:r>
          </a:p>
          <a:p>
            <a:r>
              <a:rPr lang="en-US" dirty="0"/>
              <a:t>RUNDC3B</a:t>
            </a:r>
          </a:p>
          <a:p>
            <a:r>
              <a:rPr lang="en-US" dirty="0"/>
              <a:t>KIAA1109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52200" y="4101042"/>
            <a:ext cx="141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RNF19B</a:t>
            </a:r>
          </a:p>
          <a:p>
            <a:r>
              <a:rPr lang="en-US" dirty="0"/>
              <a:t>PRICKLE1</a:t>
            </a:r>
          </a:p>
          <a:p>
            <a:r>
              <a:rPr lang="en-US" dirty="0"/>
              <a:t>FIG4</a:t>
            </a:r>
          </a:p>
          <a:p>
            <a:r>
              <a:rPr lang="en-US" dirty="0"/>
              <a:t>GFOD2</a:t>
            </a:r>
          </a:p>
        </p:txBody>
      </p:sp>
      <p:sp>
        <p:nvSpPr>
          <p:cNvPr id="6" name="Rectangle 5"/>
          <p:cNvSpPr/>
          <p:nvPr/>
        </p:nvSpPr>
        <p:spPr>
          <a:xfrm>
            <a:off x="8411662" y="3774414"/>
            <a:ext cx="1382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CSNK1G1</a:t>
            </a:r>
          </a:p>
          <a:p>
            <a:r>
              <a:rPr lang="en-US" dirty="0"/>
              <a:t>FAT1</a:t>
            </a:r>
          </a:p>
          <a:p>
            <a:r>
              <a:rPr lang="en-US" dirty="0"/>
              <a:t>WDR13</a:t>
            </a:r>
          </a:p>
          <a:p>
            <a:r>
              <a:rPr lang="en-US" dirty="0"/>
              <a:t>CCDC88C</a:t>
            </a:r>
          </a:p>
          <a:p>
            <a:r>
              <a:rPr lang="en-US" i="1" dirty="0"/>
              <a:t>HECTD4</a:t>
            </a:r>
          </a:p>
          <a:p>
            <a:r>
              <a:rPr lang="en-US" dirty="0">
                <a:solidFill>
                  <a:srgbClr val="FFC000"/>
                </a:solidFill>
              </a:rPr>
              <a:t>TTC7B</a:t>
            </a:r>
          </a:p>
          <a:p>
            <a:r>
              <a:rPr lang="en-US" u="sng" dirty="0"/>
              <a:t>UACA</a:t>
            </a:r>
          </a:p>
          <a:p>
            <a:r>
              <a:rPr lang="en-US" dirty="0">
                <a:solidFill>
                  <a:srgbClr val="FFC000"/>
                </a:solidFill>
              </a:rPr>
              <a:t>PIK3R3</a:t>
            </a:r>
          </a:p>
          <a:p>
            <a:r>
              <a:rPr lang="en-US" dirty="0"/>
              <a:t>VIPAS39</a:t>
            </a:r>
          </a:p>
          <a:p>
            <a:r>
              <a:rPr lang="en-US" dirty="0"/>
              <a:t>KRIT1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37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9" y="763039"/>
            <a:ext cx="5105400" cy="3619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4408" y="299258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198" y="3904629"/>
            <a:ext cx="1640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CSNK1G3</a:t>
            </a:r>
          </a:p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>
                <a:solidFill>
                  <a:srgbClr val="FFC000"/>
                </a:solidFill>
              </a:rPr>
              <a:t>SBF1</a:t>
            </a:r>
          </a:p>
          <a:p>
            <a:r>
              <a:rPr lang="en-US" dirty="0"/>
              <a:t>CCDC8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447" y="3876823"/>
            <a:ext cx="1357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/>
              <a:t>HECTD4</a:t>
            </a:r>
          </a:p>
          <a:p>
            <a:r>
              <a:rPr lang="en-US" dirty="0">
                <a:solidFill>
                  <a:srgbClr val="FF0000"/>
                </a:solidFill>
              </a:rPr>
              <a:t>NOTCH2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2336" y="3718679"/>
            <a:ext cx="14760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CSNK1G1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>
                <a:solidFill>
                  <a:srgbClr val="FF0000"/>
                </a:solidFill>
              </a:rPr>
              <a:t>PHACTR4</a:t>
            </a:r>
          </a:p>
          <a:p>
            <a:r>
              <a:rPr lang="en-US" dirty="0"/>
              <a:t>UACA</a:t>
            </a:r>
          </a:p>
          <a:p>
            <a:r>
              <a:rPr lang="en-US" dirty="0">
                <a:solidFill>
                  <a:srgbClr val="FF0000"/>
                </a:solidFill>
              </a:rPr>
              <a:t>DLG5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/>
              <a:t>TP53BP2</a:t>
            </a:r>
          </a:p>
          <a:p>
            <a:r>
              <a:rPr lang="en-US" dirty="0"/>
              <a:t>NEO1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/>
              <a:t>CRYBG3</a:t>
            </a:r>
          </a:p>
        </p:txBody>
      </p:sp>
    </p:spTree>
    <p:extLst>
      <p:ext uri="{BB962C8B-B14F-4D97-AF65-F5344CB8AC3E}">
        <p14:creationId xmlns:p14="http://schemas.microsoft.com/office/powerpoint/2010/main" val="157170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7621" y="28295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03" y="652289"/>
            <a:ext cx="4772025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0914" y="3888169"/>
            <a:ext cx="1357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/>
              <a:t>CDH2</a:t>
            </a:r>
          </a:p>
          <a:p>
            <a:r>
              <a:rPr lang="en-US" dirty="0"/>
              <a:t>KIRREL1</a:t>
            </a:r>
          </a:p>
          <a:p>
            <a:r>
              <a:rPr lang="en-US" dirty="0"/>
              <a:t>ANKRD26</a:t>
            </a:r>
          </a:p>
          <a:p>
            <a:r>
              <a:rPr lang="en-US" dirty="0"/>
              <a:t>ZDHHC5</a:t>
            </a:r>
          </a:p>
          <a:p>
            <a:r>
              <a:rPr lang="en-US" dirty="0"/>
              <a:t>SLC4A2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1513" y="4030658"/>
            <a:ext cx="1424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RUNDC3B</a:t>
            </a:r>
          </a:p>
          <a:p>
            <a:r>
              <a:rPr lang="en-US" dirty="0"/>
              <a:t>TRIOBP</a:t>
            </a:r>
          </a:p>
          <a:p>
            <a:r>
              <a:rPr lang="en-US" dirty="0"/>
              <a:t>RASAL2</a:t>
            </a:r>
          </a:p>
          <a:p>
            <a:r>
              <a:rPr lang="en-US" dirty="0"/>
              <a:t>IFNGR1</a:t>
            </a:r>
          </a:p>
          <a:p>
            <a:r>
              <a:rPr lang="en-US" dirty="0"/>
              <a:t>KIAA1549</a:t>
            </a:r>
          </a:p>
          <a:p>
            <a:r>
              <a:rPr lang="en-US" dirty="0"/>
              <a:t>ATP7A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6706" y="3615159"/>
            <a:ext cx="15406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CSNK1G2</a:t>
            </a:r>
          </a:p>
          <a:p>
            <a:r>
              <a:rPr lang="en-US" u="sng" dirty="0"/>
              <a:t>CELSR2</a:t>
            </a:r>
          </a:p>
          <a:p>
            <a:r>
              <a:rPr lang="en-US" dirty="0"/>
              <a:t>SPTBN2</a:t>
            </a:r>
          </a:p>
          <a:p>
            <a:r>
              <a:rPr lang="en-US" dirty="0"/>
              <a:t>ZDHHC8</a:t>
            </a:r>
          </a:p>
          <a:p>
            <a:r>
              <a:rPr lang="en-US" dirty="0"/>
              <a:t>ARHGAP39</a:t>
            </a:r>
          </a:p>
          <a:p>
            <a:r>
              <a:rPr lang="en-US" u="sng" dirty="0"/>
              <a:t>DLG5</a:t>
            </a:r>
          </a:p>
          <a:p>
            <a:r>
              <a:rPr lang="en-US" dirty="0"/>
              <a:t>PIK3R2</a:t>
            </a:r>
          </a:p>
          <a:p>
            <a:r>
              <a:rPr lang="en-US" dirty="0"/>
              <a:t>CTNNB1</a:t>
            </a:r>
          </a:p>
          <a:p>
            <a:r>
              <a:rPr lang="en-US" dirty="0"/>
              <a:t>CCDC88A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37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9" y="668590"/>
            <a:ext cx="4905375" cy="3752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5475" y="28295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67" y="3829980"/>
            <a:ext cx="1465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CSNK1G3</a:t>
            </a:r>
          </a:p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/>
              <a:t>IGF2R</a:t>
            </a:r>
          </a:p>
          <a:p>
            <a:r>
              <a:rPr lang="en-US" dirty="0"/>
              <a:t>FAM171A2</a:t>
            </a:r>
          </a:p>
          <a:p>
            <a:r>
              <a:rPr lang="en-US" dirty="0"/>
              <a:t>ERBB2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2988" y="3888169"/>
            <a:ext cx="152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NOTCH2</a:t>
            </a:r>
          </a:p>
          <a:p>
            <a:r>
              <a:rPr lang="en-US" dirty="0"/>
              <a:t>SEMA4C</a:t>
            </a:r>
          </a:p>
          <a:p>
            <a:r>
              <a:rPr lang="en-US" dirty="0">
                <a:solidFill>
                  <a:srgbClr val="FFC000"/>
                </a:solidFill>
              </a:rPr>
              <a:t>RUNDC3B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989" y="3602996"/>
            <a:ext cx="1540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CSNK1G2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C000"/>
                </a:solidFill>
              </a:rPr>
              <a:t>ZDHHC5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>
                <a:solidFill>
                  <a:srgbClr val="FFC000"/>
                </a:solidFill>
              </a:rPr>
              <a:t>ZDHHC8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>
                <a:solidFill>
                  <a:srgbClr val="FF0000"/>
                </a:solidFill>
              </a:rPr>
              <a:t>DLG5</a:t>
            </a:r>
          </a:p>
          <a:p>
            <a:r>
              <a:rPr lang="en-US" dirty="0"/>
              <a:t>SLITRK5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>
                <a:solidFill>
                  <a:srgbClr val="FF0000"/>
                </a:solidFill>
              </a:rPr>
              <a:t>PHACTR4</a:t>
            </a:r>
          </a:p>
        </p:txBody>
      </p:sp>
    </p:spTree>
    <p:extLst>
      <p:ext uri="{BB962C8B-B14F-4D97-AF65-F5344CB8AC3E}">
        <p14:creationId xmlns:p14="http://schemas.microsoft.com/office/powerpoint/2010/main" val="163255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06" y="577345"/>
            <a:ext cx="4667250" cy="3857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0786" y="3978542"/>
            <a:ext cx="115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AMER1</a:t>
            </a:r>
          </a:p>
          <a:p>
            <a:r>
              <a:rPr lang="en-US" dirty="0"/>
              <a:t>UACA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8022" y="3253069"/>
            <a:ext cx="13909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CSNK1G3</a:t>
            </a:r>
          </a:p>
          <a:p>
            <a:r>
              <a:rPr lang="en-US" i="1" dirty="0"/>
              <a:t>RUNDC3B</a:t>
            </a:r>
          </a:p>
          <a:p>
            <a:r>
              <a:rPr lang="en-US" dirty="0"/>
              <a:t>RNF19B</a:t>
            </a:r>
          </a:p>
          <a:p>
            <a:r>
              <a:rPr lang="en-US" dirty="0"/>
              <a:t>GFOD1</a:t>
            </a:r>
          </a:p>
          <a:p>
            <a:r>
              <a:rPr lang="en-US" dirty="0">
                <a:solidFill>
                  <a:srgbClr val="FFC000"/>
                </a:solidFill>
              </a:rPr>
              <a:t>TTC7B</a:t>
            </a:r>
          </a:p>
          <a:p>
            <a:r>
              <a:rPr lang="en-US" dirty="0"/>
              <a:t>ADGRA3</a:t>
            </a:r>
          </a:p>
          <a:p>
            <a:r>
              <a:rPr lang="en-US" dirty="0">
                <a:solidFill>
                  <a:srgbClr val="FFC000"/>
                </a:solidFill>
              </a:rPr>
              <a:t>PIK3R3</a:t>
            </a:r>
          </a:p>
          <a:p>
            <a:r>
              <a:rPr lang="en-US" dirty="0"/>
              <a:t>PRICKLE1</a:t>
            </a:r>
          </a:p>
          <a:p>
            <a:r>
              <a:rPr lang="en-US" dirty="0"/>
              <a:t>KIAA1109</a:t>
            </a:r>
          </a:p>
          <a:p>
            <a:r>
              <a:rPr lang="en-US" dirty="0"/>
              <a:t>CLDND1</a:t>
            </a:r>
          </a:p>
          <a:p>
            <a:r>
              <a:rPr lang="en-US" dirty="0"/>
              <a:t>XPR1</a:t>
            </a:r>
          </a:p>
          <a:p>
            <a:r>
              <a:rPr lang="en-US" dirty="0"/>
              <a:t>SBF1</a:t>
            </a:r>
          </a:p>
          <a:p>
            <a:r>
              <a:rPr lang="en-US" dirty="0"/>
              <a:t>CBY1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8014" y="3883590"/>
            <a:ext cx="108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VANGL2</a:t>
            </a:r>
          </a:p>
          <a:p>
            <a:r>
              <a:rPr lang="en-US" dirty="0"/>
              <a:t>TRIOBP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3752" y="208013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37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7" y="745288"/>
            <a:ext cx="4819650" cy="3714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806" y="4255248"/>
            <a:ext cx="159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>
                <a:solidFill>
                  <a:srgbClr val="FFC000"/>
                </a:solidFill>
              </a:rPr>
              <a:t>SBF1</a:t>
            </a:r>
          </a:p>
          <a:p>
            <a:r>
              <a:rPr lang="en-US" dirty="0"/>
              <a:t>LRIG3</a:t>
            </a:r>
          </a:p>
          <a:p>
            <a:r>
              <a:rPr lang="en-US" dirty="0"/>
              <a:t>FARP2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1545" y="4172466"/>
            <a:ext cx="1332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>
                <a:solidFill>
                  <a:srgbClr val="FFC000"/>
                </a:solidFill>
              </a:rPr>
              <a:t>RUNDC3B</a:t>
            </a:r>
          </a:p>
          <a:p>
            <a:r>
              <a:rPr lang="en-US" dirty="0"/>
              <a:t>DLG5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502" y="3684762"/>
            <a:ext cx="1324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>
                <a:solidFill>
                  <a:srgbClr val="FFC000"/>
                </a:solidFill>
              </a:rPr>
              <a:t>ZDHHC5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C000"/>
                </a:solidFill>
              </a:rPr>
              <a:t>ZDHHC8</a:t>
            </a:r>
          </a:p>
          <a:p>
            <a:r>
              <a:rPr lang="en-US" dirty="0"/>
              <a:t>FAM171A2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/>
              <a:t>ERBB2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/>
              <a:t>ROBO2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/>
              <a:t>VANGL2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6298" y="20801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</p:spTree>
    <p:extLst>
      <p:ext uri="{BB962C8B-B14F-4D97-AF65-F5344CB8AC3E}">
        <p14:creationId xmlns:p14="http://schemas.microsoft.com/office/powerpoint/2010/main" val="400358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4846" y="25298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38" y="546648"/>
            <a:ext cx="4933950" cy="3676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31908" y="422329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TICRR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72438" y="40386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ANAPC4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4196" y="2948444"/>
            <a:ext cx="13244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KIF24</a:t>
            </a:r>
          </a:p>
          <a:p>
            <a:r>
              <a:rPr lang="en-US" dirty="0"/>
              <a:t>CCNB3</a:t>
            </a:r>
          </a:p>
          <a:p>
            <a:r>
              <a:rPr lang="en-US" dirty="0"/>
              <a:t>CCNH</a:t>
            </a:r>
          </a:p>
          <a:p>
            <a:r>
              <a:rPr lang="en-US" dirty="0"/>
              <a:t>CCNE2</a:t>
            </a:r>
          </a:p>
          <a:p>
            <a:r>
              <a:rPr lang="en-US" u="sng" dirty="0"/>
              <a:t>SKP2</a:t>
            </a:r>
          </a:p>
          <a:p>
            <a:r>
              <a:rPr lang="en-US" dirty="0"/>
              <a:t>SCAPER</a:t>
            </a:r>
          </a:p>
          <a:p>
            <a:r>
              <a:rPr lang="en-US" dirty="0"/>
              <a:t>FZR1</a:t>
            </a:r>
          </a:p>
          <a:p>
            <a:r>
              <a:rPr lang="en-US" u="sng" dirty="0"/>
              <a:t>RBL2</a:t>
            </a:r>
          </a:p>
          <a:p>
            <a:r>
              <a:rPr lang="en-US" dirty="0"/>
              <a:t>PLEKHA8</a:t>
            </a:r>
          </a:p>
          <a:p>
            <a:r>
              <a:rPr lang="en-US" u="sng" dirty="0"/>
              <a:t>RBL1</a:t>
            </a:r>
          </a:p>
          <a:p>
            <a:r>
              <a:rPr lang="en-US" u="sng" dirty="0"/>
              <a:t>CCNA2</a:t>
            </a:r>
          </a:p>
          <a:p>
            <a:r>
              <a:rPr lang="en-US" dirty="0"/>
              <a:t>SMTNL2</a:t>
            </a:r>
          </a:p>
          <a:p>
            <a:r>
              <a:rPr lang="en-US" dirty="0"/>
              <a:t>ERCC3</a:t>
            </a:r>
          </a:p>
          <a:p>
            <a:r>
              <a:rPr lang="en-US" dirty="0"/>
              <a:t>SGO1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400" y="25298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6" y="809538"/>
            <a:ext cx="4924425" cy="34766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5166" y="4130965"/>
            <a:ext cx="1183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CREBBP</a:t>
            </a:r>
          </a:p>
          <a:p>
            <a:r>
              <a:rPr lang="en-US" dirty="0"/>
              <a:t>PRPF8</a:t>
            </a:r>
          </a:p>
          <a:p>
            <a:r>
              <a:rPr lang="en-US" u="sng" dirty="0"/>
              <a:t>TICRR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76048" y="4010273"/>
            <a:ext cx="112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PHF8</a:t>
            </a:r>
          </a:p>
          <a:p>
            <a:r>
              <a:rPr lang="en-US" dirty="0"/>
              <a:t>ALMS1</a:t>
            </a:r>
          </a:p>
          <a:p>
            <a:r>
              <a:rPr lang="en-US" dirty="0"/>
              <a:t>USP1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560" y="3441680"/>
            <a:ext cx="12867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RBL1</a:t>
            </a:r>
          </a:p>
          <a:p>
            <a:r>
              <a:rPr lang="en-US" dirty="0"/>
              <a:t>CDK2</a:t>
            </a:r>
          </a:p>
          <a:p>
            <a:r>
              <a:rPr lang="en-US" u="sng" dirty="0"/>
              <a:t>CCNA2</a:t>
            </a:r>
          </a:p>
          <a:p>
            <a:r>
              <a:rPr lang="en-US" u="sng" dirty="0"/>
              <a:t>RBL2</a:t>
            </a:r>
          </a:p>
          <a:p>
            <a:r>
              <a:rPr lang="en-US" dirty="0"/>
              <a:t>ZNHIT6</a:t>
            </a:r>
          </a:p>
          <a:p>
            <a:r>
              <a:rPr lang="en-US" dirty="0"/>
              <a:t>OFD1</a:t>
            </a:r>
          </a:p>
          <a:p>
            <a:r>
              <a:rPr lang="en-US" u="sng" dirty="0"/>
              <a:t>SKP2</a:t>
            </a:r>
          </a:p>
          <a:p>
            <a:r>
              <a:rPr lang="en-US" dirty="0"/>
              <a:t>NPAT</a:t>
            </a:r>
          </a:p>
          <a:p>
            <a:r>
              <a:rPr lang="en-US" dirty="0"/>
              <a:t>CEP152</a:t>
            </a:r>
          </a:p>
          <a:p>
            <a:r>
              <a:rPr lang="en-US" dirty="0"/>
              <a:t>MNAT1</a:t>
            </a:r>
          </a:p>
          <a:p>
            <a:r>
              <a:rPr lang="en-US" dirty="0"/>
              <a:t>UBR5</a:t>
            </a:r>
          </a:p>
          <a:p>
            <a:r>
              <a:rPr lang="en-US" dirty="0"/>
              <a:t>NFATC2IP</a:t>
            </a:r>
          </a:p>
        </p:txBody>
      </p:sp>
    </p:spTree>
    <p:extLst>
      <p:ext uri="{BB962C8B-B14F-4D97-AF65-F5344CB8AC3E}">
        <p14:creationId xmlns:p14="http://schemas.microsoft.com/office/powerpoint/2010/main" val="311410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590" y="11912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8568" y="30379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4" y="673125"/>
            <a:ext cx="5029200" cy="3724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3114" y="4130337"/>
            <a:ext cx="115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GTF3C5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5618" y="4130337"/>
            <a:ext cx="73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TAF4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6605" y="2998321"/>
            <a:ext cx="1127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ERCC3</a:t>
            </a:r>
          </a:p>
          <a:p>
            <a:r>
              <a:rPr lang="en-US" u="sng" dirty="0"/>
              <a:t>CDK7</a:t>
            </a:r>
          </a:p>
          <a:p>
            <a:r>
              <a:rPr lang="en-US" u="sng" dirty="0"/>
              <a:t>MNAT1</a:t>
            </a:r>
          </a:p>
          <a:p>
            <a:r>
              <a:rPr lang="en-US" u="sng" dirty="0"/>
              <a:t>CCNH</a:t>
            </a:r>
          </a:p>
          <a:p>
            <a:r>
              <a:rPr lang="en-US" u="sng" dirty="0"/>
              <a:t>GTF2H1</a:t>
            </a:r>
          </a:p>
          <a:p>
            <a:r>
              <a:rPr lang="en-US" dirty="0"/>
              <a:t>UBR5</a:t>
            </a:r>
          </a:p>
          <a:p>
            <a:r>
              <a:rPr lang="en-US" u="sng" dirty="0"/>
              <a:t>TAF1</a:t>
            </a:r>
          </a:p>
          <a:p>
            <a:r>
              <a:rPr lang="en-US" dirty="0"/>
              <a:t>TFIP11</a:t>
            </a:r>
          </a:p>
          <a:p>
            <a:r>
              <a:rPr lang="en-US" dirty="0"/>
              <a:t>ANLN</a:t>
            </a:r>
          </a:p>
          <a:p>
            <a:r>
              <a:rPr lang="en-US" dirty="0"/>
              <a:t>YEATS2</a:t>
            </a:r>
          </a:p>
          <a:p>
            <a:r>
              <a:rPr lang="en-US" u="sng" dirty="0"/>
              <a:t>GTF2E2</a:t>
            </a:r>
          </a:p>
          <a:p>
            <a:r>
              <a:rPr lang="en-US" dirty="0"/>
              <a:t>IRF2BP2</a:t>
            </a:r>
          </a:p>
          <a:p>
            <a:r>
              <a:rPr lang="en-US" dirty="0"/>
              <a:t>KDM3A</a:t>
            </a:r>
          </a:p>
          <a:p>
            <a:r>
              <a:rPr lang="en-US" dirty="0"/>
              <a:t>CCNA2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27" y="428803"/>
            <a:ext cx="4724400" cy="3886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31382" y="392795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ZMYND8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81178" y="392578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PHKG1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27891" y="2998321"/>
            <a:ext cx="1127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CCNH</a:t>
            </a:r>
          </a:p>
          <a:p>
            <a:r>
              <a:rPr lang="en-US" u="sng" dirty="0"/>
              <a:t>GTF2H1</a:t>
            </a:r>
          </a:p>
          <a:p>
            <a:r>
              <a:rPr lang="en-US" u="sng" dirty="0"/>
              <a:t>ERCC3</a:t>
            </a:r>
          </a:p>
          <a:p>
            <a:r>
              <a:rPr lang="en-US" u="sng" dirty="0"/>
              <a:t>MNAT1</a:t>
            </a:r>
          </a:p>
          <a:p>
            <a:r>
              <a:rPr lang="en-US" u="sng" dirty="0"/>
              <a:t>CDK7</a:t>
            </a:r>
          </a:p>
          <a:p>
            <a:r>
              <a:rPr lang="en-US" u="sng" dirty="0"/>
              <a:t>TAF1</a:t>
            </a:r>
          </a:p>
          <a:p>
            <a:r>
              <a:rPr lang="en-US" dirty="0"/>
              <a:t>CDK11B</a:t>
            </a:r>
          </a:p>
          <a:p>
            <a:r>
              <a:rPr lang="en-US" dirty="0"/>
              <a:t>ERCC2</a:t>
            </a:r>
          </a:p>
          <a:p>
            <a:r>
              <a:rPr lang="en-US" dirty="0"/>
              <a:t>ERCC5</a:t>
            </a:r>
          </a:p>
          <a:p>
            <a:r>
              <a:rPr lang="en-US" dirty="0"/>
              <a:t>DBR1</a:t>
            </a:r>
          </a:p>
          <a:p>
            <a:r>
              <a:rPr lang="en-US" u="sng" dirty="0"/>
              <a:t>GTF2E2</a:t>
            </a:r>
          </a:p>
          <a:p>
            <a:r>
              <a:rPr lang="en-US" dirty="0"/>
              <a:t>MED26</a:t>
            </a:r>
          </a:p>
          <a:p>
            <a:r>
              <a:rPr lang="en-US" dirty="0"/>
              <a:t>TET1</a:t>
            </a:r>
          </a:p>
          <a:p>
            <a:r>
              <a:rPr lang="en-US" dirty="0"/>
              <a:t>AFF4</a:t>
            </a:r>
          </a:p>
        </p:txBody>
      </p:sp>
    </p:spTree>
    <p:extLst>
      <p:ext uri="{BB962C8B-B14F-4D97-AF65-F5344CB8AC3E}">
        <p14:creationId xmlns:p14="http://schemas.microsoft.com/office/powerpoint/2010/main" val="173687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0" y="546648"/>
            <a:ext cx="4705350" cy="3819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96" y="442219"/>
            <a:ext cx="4781550" cy="3762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5448" y="177316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1596" y="3823546"/>
            <a:ext cx="1033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ST7</a:t>
            </a:r>
          </a:p>
          <a:p>
            <a:r>
              <a:rPr lang="en-US" dirty="0"/>
              <a:t>TAOK2</a:t>
            </a:r>
          </a:p>
          <a:p>
            <a:r>
              <a:rPr lang="en-US" dirty="0"/>
              <a:t>EMC3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6733" y="3441680"/>
            <a:ext cx="1432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TMEM131L</a:t>
            </a:r>
          </a:p>
          <a:p>
            <a:r>
              <a:rPr lang="en-US" dirty="0"/>
              <a:t>PDE3B</a:t>
            </a:r>
          </a:p>
          <a:p>
            <a:r>
              <a:rPr lang="en-US" dirty="0"/>
              <a:t>ATF6B</a:t>
            </a:r>
          </a:p>
          <a:p>
            <a:r>
              <a:rPr lang="en-US" dirty="0"/>
              <a:t>ATP6AP2</a:t>
            </a:r>
          </a:p>
          <a:p>
            <a:r>
              <a:rPr lang="en-US" dirty="0"/>
              <a:t>TMCC1</a:t>
            </a:r>
          </a:p>
          <a:p>
            <a:r>
              <a:rPr lang="en-US" dirty="0"/>
              <a:t>MMGT1</a:t>
            </a:r>
          </a:p>
          <a:p>
            <a:r>
              <a:rPr lang="en-US" dirty="0"/>
              <a:t>EIF2AK3</a:t>
            </a:r>
          </a:p>
          <a:p>
            <a:r>
              <a:rPr lang="en-US" dirty="0"/>
              <a:t>ATF6</a:t>
            </a:r>
          </a:p>
          <a:p>
            <a:r>
              <a:rPr lang="en-US" dirty="0"/>
              <a:t>ABCA3</a:t>
            </a:r>
          </a:p>
          <a:p>
            <a:r>
              <a:rPr lang="en-US" dirty="0"/>
              <a:t>TYW1</a:t>
            </a:r>
          </a:p>
          <a:p>
            <a:r>
              <a:rPr lang="en-US" dirty="0"/>
              <a:t>NBAS</a:t>
            </a:r>
          </a:p>
          <a:p>
            <a:r>
              <a:rPr lang="en-US" dirty="0"/>
              <a:t>AMFR</a:t>
            </a:r>
          </a:p>
        </p:txBody>
      </p:sp>
      <p:sp>
        <p:nvSpPr>
          <p:cNvPr id="7" name="Rectangle 6"/>
          <p:cNvSpPr/>
          <p:nvPr/>
        </p:nvSpPr>
        <p:spPr>
          <a:xfrm>
            <a:off x="9911022" y="3742929"/>
            <a:ext cx="1424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VRK2</a:t>
            </a:r>
          </a:p>
          <a:p>
            <a:r>
              <a:rPr lang="en-US" dirty="0"/>
              <a:t>SUCO</a:t>
            </a:r>
          </a:p>
          <a:p>
            <a:r>
              <a:rPr lang="en-US" dirty="0"/>
              <a:t>GRAMD1A</a:t>
            </a:r>
          </a:p>
        </p:txBody>
      </p:sp>
    </p:spTree>
    <p:extLst>
      <p:ext uri="{BB962C8B-B14F-4D97-AF65-F5344CB8AC3E}">
        <p14:creationId xmlns:p14="http://schemas.microsoft.com/office/powerpoint/2010/main" val="30481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0FB7AD-D682-47D0-8C22-BED405CA68E8}"/>
              </a:ext>
            </a:extLst>
          </p:cNvPr>
          <p:cNvSpPr/>
          <p:nvPr/>
        </p:nvSpPr>
        <p:spPr>
          <a:xfrm>
            <a:off x="317722" y="8232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Redone with correct controls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55FB01-C83E-45F2-A0B8-23A441B6FEA7}"/>
              </a:ext>
            </a:extLst>
          </p:cNvPr>
          <p:cNvGrpSpPr/>
          <p:nvPr/>
        </p:nvGrpSpPr>
        <p:grpSpPr>
          <a:xfrm>
            <a:off x="446856" y="299258"/>
            <a:ext cx="11538660" cy="3543307"/>
            <a:chOff x="446856" y="299258"/>
            <a:chExt cx="11538660" cy="35433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C0693A-F54C-4471-AB9E-89EE0A93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856" y="672662"/>
              <a:ext cx="3598130" cy="26517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9715D8-F3D5-4544-B8ED-7BBD8BEC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3347" y="672662"/>
              <a:ext cx="3713425" cy="2651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1FEBF-B077-49B2-AC51-333EC3708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8277" y="733008"/>
              <a:ext cx="3577239" cy="26517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6D2F5C-C0A4-4669-B0E3-CF6E2D000D91}"/>
                </a:ext>
              </a:extLst>
            </p:cNvPr>
            <p:cNvSpPr/>
            <p:nvPr/>
          </p:nvSpPr>
          <p:spPr>
            <a:xfrm>
              <a:off x="5455397" y="29925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CSNK1G2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E764DC-27CE-453C-9E48-8A9182AF6E97}"/>
                </a:ext>
              </a:extLst>
            </p:cNvPr>
            <p:cNvSpPr/>
            <p:nvPr/>
          </p:nvSpPr>
          <p:spPr>
            <a:xfrm>
              <a:off x="9663369" y="29925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CSNK1G3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473ECB-B059-403D-815F-9D2305D3030A}"/>
                </a:ext>
              </a:extLst>
            </p:cNvPr>
            <p:cNvSpPr/>
            <p:nvPr/>
          </p:nvSpPr>
          <p:spPr>
            <a:xfrm>
              <a:off x="1616083" y="451658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CSNK1G1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9E3B1E-363C-4CDF-BA18-A76E11B66BFF}"/>
                </a:ext>
              </a:extLst>
            </p:cNvPr>
            <p:cNvSpPr/>
            <p:nvPr/>
          </p:nvSpPr>
          <p:spPr>
            <a:xfrm>
              <a:off x="1482156" y="3429000"/>
              <a:ext cx="1244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Total: 309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81C94B-D38F-49AF-9469-C6F94A1C6C1E}"/>
                </a:ext>
              </a:extLst>
            </p:cNvPr>
            <p:cNvSpPr/>
            <p:nvPr/>
          </p:nvSpPr>
          <p:spPr>
            <a:xfrm>
              <a:off x="5470369" y="3405489"/>
              <a:ext cx="1116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Total: 62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31CADA-7A89-4983-82E2-DD83C09515C5}"/>
                </a:ext>
              </a:extLst>
            </p:cNvPr>
            <p:cNvSpPr/>
            <p:nvPr/>
          </p:nvSpPr>
          <p:spPr>
            <a:xfrm>
              <a:off x="9817974" y="3473233"/>
              <a:ext cx="1244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Total: 186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4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67DC0-2969-49BB-95B1-EAF509E0B069}"/>
              </a:ext>
            </a:extLst>
          </p:cNvPr>
          <p:cNvSpPr/>
          <p:nvPr/>
        </p:nvSpPr>
        <p:spPr>
          <a:xfrm>
            <a:off x="322903" y="12961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Redone with correct controls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472E80-AF39-4EC0-BE89-33464AF7D9A2}"/>
              </a:ext>
            </a:extLst>
          </p:cNvPr>
          <p:cNvGrpSpPr/>
          <p:nvPr/>
        </p:nvGrpSpPr>
        <p:grpSpPr>
          <a:xfrm>
            <a:off x="97080" y="129643"/>
            <a:ext cx="12151645" cy="6115512"/>
            <a:chOff x="97080" y="129643"/>
            <a:chExt cx="12151645" cy="61155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EC2F9A-CA11-4507-B644-E67C1CAF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380" y="681335"/>
              <a:ext cx="2979734" cy="21945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4979EA-E296-4A22-ABD7-1713082935FF}"/>
                </a:ext>
              </a:extLst>
            </p:cNvPr>
            <p:cNvSpPr txBox="1"/>
            <p:nvPr/>
          </p:nvSpPr>
          <p:spPr>
            <a:xfrm>
              <a:off x="1450520" y="2828835"/>
              <a:ext cx="1413164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CSNK1G1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CXADR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SLC12A2</a:t>
              </a:r>
            </a:p>
            <a:p>
              <a:r>
                <a:rPr lang="en-US" dirty="0"/>
                <a:t>PHACTR4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CELSR2</a:t>
              </a:r>
            </a:p>
            <a:p>
              <a:r>
                <a:rPr lang="en-US" u="sng" dirty="0"/>
                <a:t>DLG5</a:t>
              </a:r>
            </a:p>
            <a:p>
              <a:r>
                <a:rPr lang="en-US" dirty="0"/>
                <a:t>HECTD4</a:t>
              </a:r>
            </a:p>
            <a:p>
              <a:r>
                <a:rPr lang="en-US" dirty="0"/>
                <a:t>UACA</a:t>
              </a:r>
            </a:p>
            <a:p>
              <a:r>
                <a:rPr lang="en-US" dirty="0"/>
                <a:t>NEO1</a:t>
              </a:r>
            </a:p>
            <a:p>
              <a:r>
                <a:rPr lang="en-US" dirty="0"/>
                <a:t>TP53BP2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NECTIN2</a:t>
              </a:r>
            </a:p>
            <a:p>
              <a:r>
                <a:rPr lang="en-US" dirty="0"/>
                <a:t>CRYBG3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92C84D-5E84-42AB-A079-02E57A36B216}"/>
                </a:ext>
              </a:extLst>
            </p:cNvPr>
            <p:cNvSpPr txBox="1"/>
            <p:nvPr/>
          </p:nvSpPr>
          <p:spPr>
            <a:xfrm>
              <a:off x="97080" y="2828835"/>
              <a:ext cx="14076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CSNK1G3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DST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MACF1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15077D-5BC3-4ED0-8691-3AB5467A6029}"/>
                </a:ext>
              </a:extLst>
            </p:cNvPr>
            <p:cNvSpPr txBox="1"/>
            <p:nvPr/>
          </p:nvSpPr>
          <p:spPr>
            <a:xfrm>
              <a:off x="2950919" y="2828835"/>
              <a:ext cx="120996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RASAL2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MINK1</a:t>
              </a:r>
            </a:p>
            <a:p>
              <a:r>
                <a:rPr lang="en-US" u="sng" dirty="0"/>
                <a:t>NOTCH2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D30AC9-21B1-4782-A0AB-B1E56A80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4572" y="681335"/>
              <a:ext cx="3054200" cy="21945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30C5A-4F6B-4515-A123-5A5B4A685232}"/>
                </a:ext>
              </a:extLst>
            </p:cNvPr>
            <p:cNvSpPr txBox="1"/>
            <p:nvPr/>
          </p:nvSpPr>
          <p:spPr>
            <a:xfrm>
              <a:off x="5549081" y="2828835"/>
              <a:ext cx="1407603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CXADR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ZDHHC5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NECTIN2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ZDHHC8</a:t>
              </a:r>
            </a:p>
            <a:p>
              <a:r>
                <a:rPr lang="en-US" u="sng" dirty="0"/>
                <a:t>NOTCH2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SLC12A2</a:t>
              </a:r>
            </a:p>
            <a:p>
              <a:r>
                <a:rPr lang="en-US" u="sng" dirty="0"/>
                <a:t>DLG5</a:t>
              </a:r>
            </a:p>
            <a:p>
              <a:r>
                <a:rPr lang="en-US" dirty="0"/>
                <a:t>SLITRK5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CELSR2</a:t>
              </a:r>
            </a:p>
            <a:p>
              <a:r>
                <a:rPr lang="en-US" dirty="0"/>
                <a:t>PHACTR4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2FE98D-E870-4951-AA43-56F1A50E2AF1}"/>
                </a:ext>
              </a:extLst>
            </p:cNvPr>
            <p:cNvSpPr txBox="1"/>
            <p:nvPr/>
          </p:nvSpPr>
          <p:spPr>
            <a:xfrm>
              <a:off x="4199516" y="2828835"/>
              <a:ext cx="14076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CSNK1G3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DST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MACF1</a:t>
              </a:r>
            </a:p>
            <a:p>
              <a:r>
                <a:rPr lang="en-US" u="sng" dirty="0"/>
                <a:t>FAM171A2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20634A-96AB-4659-AF7E-C001763D37F3}"/>
                </a:ext>
              </a:extLst>
            </p:cNvPr>
            <p:cNvSpPr txBox="1"/>
            <p:nvPr/>
          </p:nvSpPr>
          <p:spPr>
            <a:xfrm>
              <a:off x="6989427" y="2828835"/>
              <a:ext cx="13431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MINK1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RASAL2</a:t>
              </a:r>
            </a:p>
            <a:p>
              <a:r>
                <a:rPr lang="en-US" dirty="0"/>
                <a:t>SEMA4C</a:t>
              </a:r>
            </a:p>
            <a:p>
              <a:r>
                <a:rPr lang="en-US" dirty="0"/>
                <a:t>OCLN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DC5644-0A07-4656-9E0F-03AEF8A0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1319" y="681335"/>
              <a:ext cx="3030965" cy="21945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7FC536-1518-4C63-88E4-C53130484D30}"/>
                </a:ext>
              </a:extLst>
            </p:cNvPr>
            <p:cNvSpPr txBox="1"/>
            <p:nvPr/>
          </p:nvSpPr>
          <p:spPr>
            <a:xfrm>
              <a:off x="9756525" y="2828835"/>
              <a:ext cx="1407603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CSNK1G3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CXADR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ZDHHC5</a:t>
              </a:r>
            </a:p>
            <a:p>
              <a:r>
                <a:rPr lang="en-US" dirty="0">
                  <a:solidFill>
                    <a:srgbClr val="FFC000"/>
                  </a:solidFill>
                </a:rPr>
                <a:t>ZDHHC8</a:t>
              </a:r>
            </a:p>
            <a:p>
              <a:r>
                <a:rPr lang="en-US" u="sng" dirty="0"/>
                <a:t>FAM171A2</a:t>
              </a:r>
            </a:p>
            <a:p>
              <a:r>
                <a:rPr lang="en-US" dirty="0"/>
                <a:t>ROBO2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CELSR2</a:t>
              </a:r>
            </a:p>
            <a:p>
              <a:r>
                <a:rPr lang="en-US" dirty="0"/>
                <a:t>ERBB2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SLC12A2</a:t>
              </a:r>
            </a:p>
            <a:p>
              <a:r>
                <a:rPr lang="en-US" dirty="0"/>
                <a:t>VANGL2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NECTIN2</a:t>
              </a:r>
            </a:p>
            <a:p>
              <a:r>
                <a:rPr lang="en-US" dirty="0"/>
                <a:t>RUNDC3B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7DF8FB-EDB8-4793-A37A-50DC570C4427}"/>
                </a:ext>
              </a:extLst>
            </p:cNvPr>
            <p:cNvSpPr txBox="1"/>
            <p:nvPr/>
          </p:nvSpPr>
          <p:spPr>
            <a:xfrm>
              <a:off x="8807222" y="2828835"/>
              <a:ext cx="97905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DST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MACF1</a:t>
              </a:r>
            </a:p>
            <a:p>
              <a:r>
                <a:rPr lang="en-US" dirty="0"/>
                <a:t>LRIG3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AB66AB-936E-409E-9C9C-775F2C56FF6B}"/>
                </a:ext>
              </a:extLst>
            </p:cNvPr>
            <p:cNvSpPr txBox="1"/>
            <p:nvPr/>
          </p:nvSpPr>
          <p:spPr>
            <a:xfrm>
              <a:off x="11135842" y="2828835"/>
              <a:ext cx="111288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RASAL2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MINK1</a:t>
              </a:r>
            </a:p>
            <a:p>
              <a:r>
                <a:rPr lang="en-US" u="sng" dirty="0"/>
                <a:t>DLG5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1C00B1-BAB0-4F5B-9767-310DB62201E0}"/>
                </a:ext>
              </a:extLst>
            </p:cNvPr>
            <p:cNvSpPr txBox="1"/>
            <p:nvPr/>
          </p:nvSpPr>
          <p:spPr>
            <a:xfrm>
              <a:off x="4365481" y="129643"/>
              <a:ext cx="15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 15 by 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62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DD61EA-6D52-428A-A92E-C24E8FD70185}"/>
              </a:ext>
            </a:extLst>
          </p:cNvPr>
          <p:cNvSpPr/>
          <p:nvPr/>
        </p:nvSpPr>
        <p:spPr>
          <a:xfrm>
            <a:off x="322903" y="12961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Redone with correct controls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502BD0-00D0-4710-81C9-A57CE575B052}"/>
              </a:ext>
            </a:extLst>
          </p:cNvPr>
          <p:cNvGrpSpPr/>
          <p:nvPr/>
        </p:nvGrpSpPr>
        <p:grpSpPr>
          <a:xfrm>
            <a:off x="180957" y="129643"/>
            <a:ext cx="11327668" cy="6857752"/>
            <a:chOff x="180957" y="129643"/>
            <a:chExt cx="11327668" cy="6857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276AD0-8D65-4A61-B6A6-EFC5F9081512}"/>
                </a:ext>
              </a:extLst>
            </p:cNvPr>
            <p:cNvSpPr txBox="1"/>
            <p:nvPr/>
          </p:nvSpPr>
          <p:spPr>
            <a:xfrm>
              <a:off x="4365481" y="129643"/>
              <a:ext cx="1633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 15 by WD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F91E2C-A56B-4B1D-9B56-FDC369896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4793" y="723611"/>
              <a:ext cx="2983832" cy="228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3980D3-0D4A-4AF4-97A8-3F00546F4EC2}"/>
                </a:ext>
              </a:extLst>
            </p:cNvPr>
            <p:cNvSpPr txBox="1"/>
            <p:nvPr/>
          </p:nvSpPr>
          <p:spPr>
            <a:xfrm>
              <a:off x="9458036" y="2740078"/>
              <a:ext cx="1317481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CSNK1G3</a:t>
              </a:r>
            </a:p>
            <a:p>
              <a:r>
                <a:rPr lang="en-US" dirty="0"/>
                <a:t>TTC7B</a:t>
              </a:r>
            </a:p>
            <a:p>
              <a:r>
                <a:rPr lang="en-US" dirty="0"/>
                <a:t>RNF19B</a:t>
              </a:r>
            </a:p>
            <a:p>
              <a:r>
                <a:rPr lang="en-US" dirty="0"/>
                <a:t>RUNDC3B</a:t>
              </a:r>
            </a:p>
            <a:p>
              <a:r>
                <a:rPr lang="en-US" dirty="0"/>
                <a:t>ADGRA3</a:t>
              </a:r>
            </a:p>
            <a:p>
              <a:r>
                <a:rPr lang="en-US" dirty="0"/>
                <a:t>PIK3R3</a:t>
              </a:r>
            </a:p>
            <a:p>
              <a:r>
                <a:rPr lang="en-US" dirty="0"/>
                <a:t>PRICKLE1</a:t>
              </a:r>
            </a:p>
            <a:p>
              <a:r>
                <a:rPr lang="en-US" dirty="0"/>
                <a:t>CLDND1</a:t>
              </a:r>
            </a:p>
            <a:p>
              <a:r>
                <a:rPr lang="en-US" dirty="0"/>
                <a:t>CBY1</a:t>
              </a:r>
            </a:p>
            <a:p>
              <a:r>
                <a:rPr lang="en-US" dirty="0"/>
                <a:t>SBF1</a:t>
              </a:r>
            </a:p>
            <a:p>
              <a:r>
                <a:rPr lang="en-US" dirty="0"/>
                <a:t>XPR1</a:t>
              </a:r>
            </a:p>
            <a:p>
              <a:r>
                <a:rPr lang="en-US" dirty="0"/>
                <a:t>VANGL2</a:t>
              </a:r>
            </a:p>
            <a:p>
              <a:r>
                <a:rPr lang="en-US" dirty="0"/>
                <a:t>GFOD1</a:t>
              </a:r>
            </a:p>
            <a:p>
              <a:r>
                <a:rPr lang="en-US" dirty="0"/>
                <a:t>KIAA1109</a:t>
              </a:r>
            </a:p>
            <a:p>
              <a:r>
                <a:rPr lang="en-US" dirty="0"/>
                <a:t>TRIOBP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DE8E13-649D-43F7-81E0-C3F546CE8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104" y="843684"/>
              <a:ext cx="3319849" cy="228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3DEDC-90D9-49FB-824F-F469B9E87A80}"/>
                </a:ext>
              </a:extLst>
            </p:cNvPr>
            <p:cNvSpPr txBox="1"/>
            <p:nvPr/>
          </p:nvSpPr>
          <p:spPr>
            <a:xfrm>
              <a:off x="4231050" y="3017078"/>
              <a:ext cx="14224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CSNK1G3</a:t>
              </a:r>
            </a:p>
            <a:p>
              <a:r>
                <a:rPr lang="en-US" dirty="0"/>
                <a:t>CDH2</a:t>
              </a:r>
            </a:p>
            <a:p>
              <a:r>
                <a:rPr lang="en-US" dirty="0"/>
                <a:t>ANKRD26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3CF29-A757-4875-B29C-66A6F92BA2C2}"/>
                </a:ext>
              </a:extLst>
            </p:cNvPr>
            <p:cNvSpPr txBox="1"/>
            <p:nvPr/>
          </p:nvSpPr>
          <p:spPr>
            <a:xfrm>
              <a:off x="7256188" y="3017078"/>
              <a:ext cx="113607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RASAL2</a:t>
              </a:r>
            </a:p>
            <a:p>
              <a:r>
                <a:rPr lang="en-US" dirty="0"/>
                <a:t>IFNGR1</a:t>
              </a:r>
            </a:p>
            <a:p>
              <a:r>
                <a:rPr lang="en-US" dirty="0"/>
                <a:t>ATP7A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A6BD50-AE1E-4E94-A819-5BA454B20FF6}"/>
                </a:ext>
              </a:extLst>
            </p:cNvPr>
            <p:cNvSpPr txBox="1"/>
            <p:nvPr/>
          </p:nvSpPr>
          <p:spPr>
            <a:xfrm>
              <a:off x="5653450" y="3017078"/>
              <a:ext cx="1496291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CSNK1G2</a:t>
              </a:r>
            </a:p>
            <a:p>
              <a:r>
                <a:rPr lang="en-US" dirty="0"/>
                <a:t>RUNDC3B</a:t>
              </a:r>
            </a:p>
            <a:p>
              <a:r>
                <a:rPr lang="en-US" dirty="0"/>
                <a:t>CELSR2</a:t>
              </a:r>
            </a:p>
            <a:p>
              <a:r>
                <a:rPr lang="en-US" dirty="0"/>
                <a:t>TRIOBP</a:t>
              </a:r>
            </a:p>
            <a:p>
              <a:r>
                <a:rPr lang="en-US" dirty="0"/>
                <a:t>SPTBN2</a:t>
              </a:r>
            </a:p>
            <a:p>
              <a:r>
                <a:rPr lang="en-US" dirty="0"/>
                <a:t>ARHGAP39</a:t>
              </a:r>
            </a:p>
            <a:p>
              <a:r>
                <a:rPr lang="en-US" dirty="0"/>
                <a:t>PIK3R2</a:t>
              </a:r>
            </a:p>
            <a:p>
              <a:r>
                <a:rPr lang="en-US" dirty="0"/>
                <a:t>ZDHHC8</a:t>
              </a:r>
            </a:p>
            <a:p>
              <a:r>
                <a:rPr lang="en-US" dirty="0"/>
                <a:t>CCDC88A</a:t>
              </a:r>
            </a:p>
            <a:p>
              <a:r>
                <a:rPr lang="en-US" dirty="0"/>
                <a:t>CTNNB1</a:t>
              </a:r>
            </a:p>
            <a:p>
              <a:r>
                <a:rPr lang="en-US" dirty="0"/>
                <a:t>DLG5</a:t>
              </a:r>
            </a:p>
            <a:p>
              <a:r>
                <a:rPr lang="en-US" dirty="0"/>
                <a:t>KIAA1549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64A215-EB67-40B4-B16B-D18D41190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481" y="815051"/>
              <a:ext cx="3070764" cy="219456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7B4A1C-027F-428A-938D-22AFE632AE8C}"/>
                </a:ext>
              </a:extLst>
            </p:cNvPr>
            <p:cNvSpPr txBox="1"/>
            <p:nvPr/>
          </p:nvSpPr>
          <p:spPr>
            <a:xfrm>
              <a:off x="1478515" y="3017078"/>
              <a:ext cx="1317481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CSNK1G1</a:t>
              </a:r>
            </a:p>
            <a:p>
              <a:r>
                <a:rPr lang="en-US" dirty="0"/>
                <a:t>FAT1</a:t>
              </a:r>
            </a:p>
            <a:p>
              <a:r>
                <a:rPr lang="en-US" dirty="0"/>
                <a:t>VIPAS39</a:t>
              </a:r>
            </a:p>
            <a:p>
              <a:r>
                <a:rPr lang="en-US" dirty="0"/>
                <a:t>HECTD4</a:t>
              </a:r>
            </a:p>
            <a:p>
              <a:r>
                <a:rPr lang="en-US" dirty="0"/>
                <a:t>WDR13</a:t>
              </a:r>
            </a:p>
            <a:p>
              <a:r>
                <a:rPr lang="en-US" dirty="0"/>
                <a:t>TTC7B</a:t>
              </a:r>
            </a:p>
            <a:p>
              <a:r>
                <a:rPr lang="en-US" dirty="0"/>
                <a:t>PIK3R3</a:t>
              </a:r>
            </a:p>
            <a:p>
              <a:r>
                <a:rPr lang="en-US" dirty="0"/>
                <a:t>RNF19B</a:t>
              </a:r>
            </a:p>
            <a:p>
              <a:r>
                <a:rPr lang="en-US" dirty="0"/>
                <a:t>PRICKLE1</a:t>
              </a:r>
            </a:p>
            <a:p>
              <a:r>
                <a:rPr lang="en-US" dirty="0"/>
                <a:t>FIG4</a:t>
              </a:r>
            </a:p>
            <a:p>
              <a:r>
                <a:rPr lang="en-US" dirty="0"/>
                <a:t>KRIT1</a:t>
              </a:r>
            </a:p>
            <a:p>
              <a:r>
                <a:rPr lang="en-US" dirty="0"/>
                <a:t>CCDC88C</a:t>
              </a:r>
            </a:p>
            <a:p>
              <a:r>
                <a:rPr lang="en-US" dirty="0"/>
                <a:t>UACA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D14D03-6F74-43A9-90D5-567190E1A566}"/>
                </a:ext>
              </a:extLst>
            </p:cNvPr>
            <p:cNvSpPr txBox="1"/>
            <p:nvPr/>
          </p:nvSpPr>
          <p:spPr>
            <a:xfrm>
              <a:off x="180957" y="3017078"/>
              <a:ext cx="131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CSNK1G3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0B4E64-684A-4B6A-A308-A0473100F5F8}"/>
                </a:ext>
              </a:extLst>
            </p:cNvPr>
            <p:cNvSpPr txBox="1"/>
            <p:nvPr/>
          </p:nvSpPr>
          <p:spPr>
            <a:xfrm>
              <a:off x="2807386" y="3017078"/>
              <a:ext cx="10780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GFOD2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20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448E5-7E39-4390-B557-55E89548D26F}"/>
              </a:ext>
            </a:extLst>
          </p:cNvPr>
          <p:cNvSpPr txBox="1"/>
          <p:nvPr/>
        </p:nvSpPr>
        <p:spPr>
          <a:xfrm>
            <a:off x="623745" y="318794"/>
            <a:ext cx="81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26128-74E1-4C23-AA3F-9FC92BEDE765}"/>
              </a:ext>
            </a:extLst>
          </p:cNvPr>
          <p:cNvSpPr txBox="1"/>
          <p:nvPr/>
        </p:nvSpPr>
        <p:spPr>
          <a:xfrm>
            <a:off x="604696" y="3641437"/>
            <a:ext cx="1016001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FF910-0ECE-447C-B2E6-CB0CA7AED0A3}"/>
              </a:ext>
            </a:extLst>
          </p:cNvPr>
          <p:cNvSpPr txBox="1"/>
          <p:nvPr/>
        </p:nvSpPr>
        <p:spPr>
          <a:xfrm>
            <a:off x="4970324" y="2165695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Peptide quant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E21F0-E624-4569-BD02-9FCF725CD5D6}"/>
              </a:ext>
            </a:extLst>
          </p:cNvPr>
          <p:cNvSpPr txBox="1"/>
          <p:nvPr/>
        </p:nvSpPr>
        <p:spPr>
          <a:xfrm>
            <a:off x="4721057" y="503460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Razor+Unique</a:t>
            </a:r>
            <a:r>
              <a:rPr lang="en-US" sz="1200" dirty="0"/>
              <a:t> Peptide quant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5A2987-03BF-47D2-AA90-CD7176CD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19" y="935933"/>
            <a:ext cx="622300" cy="565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CA69C9-87EB-4D4F-B300-1AD099F4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19" y="935933"/>
            <a:ext cx="1841500" cy="565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687FA-C445-4D3C-8EA7-906FD8C3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19" y="913503"/>
            <a:ext cx="5499100" cy="565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8CDEDF-F7BC-4628-B0C7-F0683AE9D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95" y="2541130"/>
            <a:ext cx="1993900" cy="54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A0277B-8483-4D0C-B6AB-BCBAF132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45" y="2526807"/>
            <a:ext cx="1098550" cy="546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7C229A-4954-4093-A10D-9F9EF4E29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019" y="2541130"/>
            <a:ext cx="5956300" cy="546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6BE19A-4579-4AC8-9A33-1059460F9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82" y="4576644"/>
            <a:ext cx="391795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B6F8F1-860E-45DA-83C3-41C85F34C3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5732" y="4592990"/>
            <a:ext cx="549910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4C86BD-4280-4DF6-8A18-E49D8CF414C7}"/>
              </a:ext>
            </a:extLst>
          </p:cNvPr>
          <p:cNvSpPr txBox="1"/>
          <p:nvPr/>
        </p:nvSpPr>
        <p:spPr>
          <a:xfrm>
            <a:off x="5219591" y="5445311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Peptide quant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CC9922-F40C-4671-8336-A9E37F514C8B}"/>
              </a:ext>
            </a:extLst>
          </p:cNvPr>
          <p:cNvSpPr txBox="1"/>
          <p:nvPr/>
        </p:nvSpPr>
        <p:spPr>
          <a:xfrm>
            <a:off x="4905669" y="4195645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Razor+Unique</a:t>
            </a:r>
            <a:r>
              <a:rPr lang="en-US" sz="1200" dirty="0"/>
              <a:t> Peptide quant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08CFDC-43E7-4E22-BDA9-774710364D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782" y="5889216"/>
            <a:ext cx="4229100" cy="368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BE6D4B-46EB-4F80-8D0F-B09BB35D7D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6882" y="5885247"/>
            <a:ext cx="5956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7" y="1006839"/>
            <a:ext cx="3657600" cy="26996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6368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51" y="1006839"/>
            <a:ext cx="3657600" cy="2908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55397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63369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39" y="1006839"/>
            <a:ext cx="3657600" cy="30443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7924F2-DD7F-425E-B282-5DB0723D6F19}"/>
              </a:ext>
            </a:extLst>
          </p:cNvPr>
          <p:cNvSpPr/>
          <p:nvPr/>
        </p:nvSpPr>
        <p:spPr>
          <a:xfrm>
            <a:off x="1357495" y="3823987"/>
            <a:ext cx="124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Total: 329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B7A07-F527-4A2F-B3EF-09FDCAC0F55A}"/>
              </a:ext>
            </a:extLst>
          </p:cNvPr>
          <p:cNvSpPr/>
          <p:nvPr/>
        </p:nvSpPr>
        <p:spPr>
          <a:xfrm>
            <a:off x="5345708" y="3800476"/>
            <a:ext cx="111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Total: 66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87F32-021A-465D-BDE2-5E90BFF4F882}"/>
              </a:ext>
            </a:extLst>
          </p:cNvPr>
          <p:cNvSpPr/>
          <p:nvPr/>
        </p:nvSpPr>
        <p:spPr>
          <a:xfrm>
            <a:off x="9693313" y="3868220"/>
            <a:ext cx="1244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Total: 194</a:t>
            </a:r>
          </a:p>
        </p:txBody>
      </p:sp>
    </p:spTree>
    <p:extLst>
      <p:ext uri="{BB962C8B-B14F-4D97-AF65-F5344CB8AC3E}">
        <p14:creationId xmlns:p14="http://schemas.microsoft.com/office/powerpoint/2010/main" val="375366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B1CBE0-4875-4C4E-8354-638B8363F626}"/>
              </a:ext>
            </a:extLst>
          </p:cNvPr>
          <p:cNvSpPr/>
          <p:nvPr/>
        </p:nvSpPr>
        <p:spPr>
          <a:xfrm>
            <a:off x="65237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5364-FA8E-425C-A513-EBD28D0D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9" y="763039"/>
            <a:ext cx="2743200" cy="1944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141C7-1468-4568-B89E-9BB578204991}"/>
              </a:ext>
            </a:extLst>
          </p:cNvPr>
          <p:cNvSpPr txBox="1"/>
          <p:nvPr/>
        </p:nvSpPr>
        <p:spPr>
          <a:xfrm>
            <a:off x="1927081" y="356081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436FD-D471-407C-BF6D-AC590DF0F6C0}"/>
              </a:ext>
            </a:extLst>
          </p:cNvPr>
          <p:cNvSpPr/>
          <p:nvPr/>
        </p:nvSpPr>
        <p:spPr>
          <a:xfrm>
            <a:off x="142160" y="2462189"/>
            <a:ext cx="1640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CSNK1G3</a:t>
            </a:r>
          </a:p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>
                <a:solidFill>
                  <a:srgbClr val="FFC000"/>
                </a:solidFill>
              </a:rPr>
              <a:t>SBF1</a:t>
            </a:r>
          </a:p>
          <a:p>
            <a:r>
              <a:rPr lang="en-US" dirty="0"/>
              <a:t>CCDC8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B9F3E-0D99-45C7-91F9-44392D5E4A6C}"/>
              </a:ext>
            </a:extLst>
          </p:cNvPr>
          <p:cNvSpPr/>
          <p:nvPr/>
        </p:nvSpPr>
        <p:spPr>
          <a:xfrm>
            <a:off x="2852733" y="2462188"/>
            <a:ext cx="1357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/>
              <a:t>HECTD4</a:t>
            </a:r>
          </a:p>
          <a:p>
            <a:r>
              <a:rPr lang="en-US" dirty="0">
                <a:solidFill>
                  <a:srgbClr val="FF0000"/>
                </a:solidFill>
              </a:rPr>
              <a:t>NOTCH2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85524-203F-4049-B717-8793A5386C1A}"/>
              </a:ext>
            </a:extLst>
          </p:cNvPr>
          <p:cNvSpPr/>
          <p:nvPr/>
        </p:nvSpPr>
        <p:spPr>
          <a:xfrm>
            <a:off x="1492278" y="2556638"/>
            <a:ext cx="14760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CSNK1G1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>
                <a:solidFill>
                  <a:srgbClr val="FF0000"/>
                </a:solidFill>
              </a:rPr>
              <a:t>PHACTR4</a:t>
            </a:r>
          </a:p>
          <a:p>
            <a:r>
              <a:rPr lang="en-US" dirty="0"/>
              <a:t>UACA</a:t>
            </a:r>
          </a:p>
          <a:p>
            <a:r>
              <a:rPr lang="en-US" dirty="0">
                <a:solidFill>
                  <a:srgbClr val="FF0000"/>
                </a:solidFill>
              </a:rPr>
              <a:t>DLG5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/>
              <a:t>TP53BP2</a:t>
            </a:r>
          </a:p>
          <a:p>
            <a:r>
              <a:rPr lang="en-US" dirty="0"/>
              <a:t>NEO1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/>
              <a:t>CRYBG3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7D182C-9FF3-4816-B851-021D5AB0805A}"/>
              </a:ext>
            </a:extLst>
          </p:cNvPr>
          <p:cNvSpPr/>
          <p:nvPr/>
        </p:nvSpPr>
        <p:spPr>
          <a:xfrm>
            <a:off x="4821292" y="29829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EAAF52-7DFB-4A3F-B08F-1B69DE52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17" y="721411"/>
            <a:ext cx="2743200" cy="2098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596938-FC80-44F6-AACE-539B110D5CE4}"/>
              </a:ext>
            </a:extLst>
          </p:cNvPr>
          <p:cNvSpPr txBox="1"/>
          <p:nvPr/>
        </p:nvSpPr>
        <p:spPr>
          <a:xfrm>
            <a:off x="6187532" y="298292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66662C-4D82-4E0B-B79C-A5747595B2DE}"/>
              </a:ext>
            </a:extLst>
          </p:cNvPr>
          <p:cNvSpPr/>
          <p:nvPr/>
        </p:nvSpPr>
        <p:spPr>
          <a:xfrm>
            <a:off x="4631526" y="2583483"/>
            <a:ext cx="1465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CSNK1G3</a:t>
            </a:r>
          </a:p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/>
              <a:t>IGF2R</a:t>
            </a:r>
          </a:p>
          <a:p>
            <a:r>
              <a:rPr lang="en-US" dirty="0"/>
              <a:t>FAM171A2</a:t>
            </a:r>
          </a:p>
          <a:p>
            <a:r>
              <a:rPr lang="en-US" dirty="0"/>
              <a:t>ERBB2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8D223D-9463-45CA-83F4-3F1BA618445B}"/>
              </a:ext>
            </a:extLst>
          </p:cNvPr>
          <p:cNvSpPr/>
          <p:nvPr/>
        </p:nvSpPr>
        <p:spPr>
          <a:xfrm>
            <a:off x="7195585" y="2556638"/>
            <a:ext cx="152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NOTCH2</a:t>
            </a:r>
          </a:p>
          <a:p>
            <a:r>
              <a:rPr lang="en-US" dirty="0"/>
              <a:t>SEMA4C</a:t>
            </a:r>
          </a:p>
          <a:p>
            <a:r>
              <a:rPr lang="en-US" dirty="0">
                <a:solidFill>
                  <a:srgbClr val="FFC000"/>
                </a:solidFill>
              </a:rPr>
              <a:t>RUNDC3B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F4B07-0BFE-4823-A672-DCD1B4421056}"/>
              </a:ext>
            </a:extLst>
          </p:cNvPr>
          <p:cNvSpPr/>
          <p:nvPr/>
        </p:nvSpPr>
        <p:spPr>
          <a:xfrm>
            <a:off x="5970063" y="2654373"/>
            <a:ext cx="13056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CSNK1G2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C000"/>
                </a:solidFill>
              </a:rPr>
              <a:t>ZDHHC5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>
                <a:solidFill>
                  <a:srgbClr val="FFC000"/>
                </a:solidFill>
              </a:rPr>
              <a:t>ZDHHC8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>
                <a:solidFill>
                  <a:srgbClr val="FF0000"/>
                </a:solidFill>
              </a:rPr>
              <a:t>DLG5</a:t>
            </a:r>
          </a:p>
          <a:p>
            <a:r>
              <a:rPr lang="en-US" dirty="0"/>
              <a:t>SLITRK5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>
                <a:solidFill>
                  <a:srgbClr val="FF0000"/>
                </a:solidFill>
              </a:rPr>
              <a:t>PHACTR4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1EDEBA-5844-4889-A022-527152D1EEBB}"/>
              </a:ext>
            </a:extLst>
          </p:cNvPr>
          <p:cNvSpPr/>
          <p:nvPr/>
        </p:nvSpPr>
        <p:spPr>
          <a:xfrm>
            <a:off x="8334291" y="22159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79688A0-D516-4FF9-BE56-07E4A5EB4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156" y="679039"/>
            <a:ext cx="2743200" cy="211432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502397A-9197-4370-8947-AAF1E8ECB2BA}"/>
              </a:ext>
            </a:extLst>
          </p:cNvPr>
          <p:cNvSpPr/>
          <p:nvPr/>
        </p:nvSpPr>
        <p:spPr>
          <a:xfrm>
            <a:off x="8451884" y="2654373"/>
            <a:ext cx="159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RAB11FIP5</a:t>
            </a:r>
          </a:p>
          <a:p>
            <a:r>
              <a:rPr lang="en-US" dirty="0">
                <a:solidFill>
                  <a:srgbClr val="FFC000"/>
                </a:solidFill>
              </a:rPr>
              <a:t>SBF1</a:t>
            </a:r>
          </a:p>
          <a:p>
            <a:r>
              <a:rPr lang="en-US" dirty="0"/>
              <a:t>LRIG3</a:t>
            </a:r>
          </a:p>
          <a:p>
            <a:r>
              <a:rPr lang="en-US" dirty="0"/>
              <a:t>FARP2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AFC85-82BC-4E42-BCD5-57DF39D8F228}"/>
              </a:ext>
            </a:extLst>
          </p:cNvPr>
          <p:cNvSpPr/>
          <p:nvPr/>
        </p:nvSpPr>
        <p:spPr>
          <a:xfrm>
            <a:off x="10939325" y="2646727"/>
            <a:ext cx="1332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RASAL2</a:t>
            </a:r>
          </a:p>
          <a:p>
            <a:r>
              <a:rPr lang="en-US" dirty="0">
                <a:solidFill>
                  <a:srgbClr val="FF0000"/>
                </a:solidFill>
              </a:rPr>
              <a:t>MINK1</a:t>
            </a:r>
          </a:p>
          <a:p>
            <a:r>
              <a:rPr lang="en-US" dirty="0">
                <a:solidFill>
                  <a:srgbClr val="FFC000"/>
                </a:solidFill>
              </a:rPr>
              <a:t>RUNDC3B</a:t>
            </a:r>
          </a:p>
          <a:p>
            <a:r>
              <a:rPr lang="en-US" dirty="0"/>
              <a:t>DLG5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A3E8A2-043F-45F8-AA48-8F2817A35946}"/>
              </a:ext>
            </a:extLst>
          </p:cNvPr>
          <p:cNvSpPr/>
          <p:nvPr/>
        </p:nvSpPr>
        <p:spPr>
          <a:xfrm>
            <a:off x="9705252" y="2630201"/>
            <a:ext cx="1324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>
                <a:solidFill>
                  <a:srgbClr val="FFC000"/>
                </a:solidFill>
              </a:rPr>
              <a:t>ZDHHC5</a:t>
            </a:r>
          </a:p>
          <a:p>
            <a:r>
              <a:rPr lang="en-US" dirty="0">
                <a:solidFill>
                  <a:srgbClr val="FF0000"/>
                </a:solidFill>
              </a:rPr>
              <a:t>CXADR</a:t>
            </a:r>
          </a:p>
          <a:p>
            <a:r>
              <a:rPr lang="en-US" dirty="0">
                <a:solidFill>
                  <a:srgbClr val="FFC000"/>
                </a:solidFill>
              </a:rPr>
              <a:t>ZDHHC8</a:t>
            </a:r>
          </a:p>
          <a:p>
            <a:r>
              <a:rPr lang="en-US" dirty="0"/>
              <a:t>FAM171A2</a:t>
            </a:r>
          </a:p>
          <a:p>
            <a:r>
              <a:rPr lang="en-US" dirty="0">
                <a:solidFill>
                  <a:srgbClr val="FF0000"/>
                </a:solidFill>
              </a:rPr>
              <a:t>CELSR2</a:t>
            </a:r>
          </a:p>
          <a:p>
            <a:r>
              <a:rPr lang="en-US" dirty="0"/>
              <a:t>ERBB2</a:t>
            </a:r>
          </a:p>
          <a:p>
            <a:r>
              <a:rPr lang="en-US" dirty="0">
                <a:solidFill>
                  <a:srgbClr val="FF0000"/>
                </a:solidFill>
              </a:rPr>
              <a:t>SLC12A2</a:t>
            </a:r>
          </a:p>
          <a:p>
            <a:r>
              <a:rPr lang="en-US" dirty="0"/>
              <a:t>ROBO2</a:t>
            </a:r>
          </a:p>
          <a:p>
            <a:r>
              <a:rPr lang="en-US" dirty="0">
                <a:solidFill>
                  <a:srgbClr val="FF0000"/>
                </a:solidFill>
              </a:rPr>
              <a:t>NECTIN2</a:t>
            </a:r>
          </a:p>
          <a:p>
            <a:r>
              <a:rPr lang="en-US" dirty="0"/>
              <a:t>VANGL2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9858D-5B2D-4470-8247-B087688F41DA}"/>
              </a:ext>
            </a:extLst>
          </p:cNvPr>
          <p:cNvSpPr txBox="1"/>
          <p:nvPr/>
        </p:nvSpPr>
        <p:spPr>
          <a:xfrm>
            <a:off x="9928216" y="298292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FC</a:t>
            </a:r>
          </a:p>
        </p:txBody>
      </p:sp>
    </p:spTree>
    <p:extLst>
      <p:ext uri="{BB962C8B-B14F-4D97-AF65-F5344CB8AC3E}">
        <p14:creationId xmlns:p14="http://schemas.microsoft.com/office/powerpoint/2010/main" val="41096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B301BF-B7F6-4774-9FBB-E389C320C1F4}"/>
              </a:ext>
            </a:extLst>
          </p:cNvPr>
          <p:cNvSpPr txBox="1"/>
          <p:nvPr/>
        </p:nvSpPr>
        <p:spPr>
          <a:xfrm>
            <a:off x="1927081" y="348093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073B-A308-4A36-AA92-D4CFF4A1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9" y="917465"/>
            <a:ext cx="2743200" cy="22715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4A13E3-7146-4786-BA7E-6DAB59B9D381}"/>
              </a:ext>
            </a:extLst>
          </p:cNvPr>
          <p:cNvSpPr/>
          <p:nvPr/>
        </p:nvSpPr>
        <p:spPr>
          <a:xfrm>
            <a:off x="96982" y="2817926"/>
            <a:ext cx="1457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/>
              <a:t>ZDHHC14</a:t>
            </a:r>
          </a:p>
          <a:p>
            <a:r>
              <a:rPr lang="en-US" dirty="0"/>
              <a:t>GFOD1</a:t>
            </a:r>
          </a:p>
          <a:p>
            <a:r>
              <a:rPr lang="en-US" dirty="0"/>
              <a:t>RUNDC3B</a:t>
            </a:r>
          </a:p>
          <a:p>
            <a:r>
              <a:rPr lang="en-US" dirty="0"/>
              <a:t>KIAA1109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F59A6-0992-4282-8740-C50D5EF3EC0B}"/>
              </a:ext>
            </a:extLst>
          </p:cNvPr>
          <p:cNvSpPr/>
          <p:nvPr/>
        </p:nvSpPr>
        <p:spPr>
          <a:xfrm>
            <a:off x="2784763" y="2811281"/>
            <a:ext cx="1415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RNF19B</a:t>
            </a:r>
          </a:p>
          <a:p>
            <a:r>
              <a:rPr lang="en-US" dirty="0"/>
              <a:t>PRICKLE1</a:t>
            </a:r>
          </a:p>
          <a:p>
            <a:r>
              <a:rPr lang="en-US" dirty="0"/>
              <a:t>FIG4</a:t>
            </a:r>
          </a:p>
          <a:p>
            <a:r>
              <a:rPr lang="en-US" dirty="0"/>
              <a:t>GFOD2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8DBAD-0530-403B-AE6A-9E7B5D11B486}"/>
              </a:ext>
            </a:extLst>
          </p:cNvPr>
          <p:cNvSpPr/>
          <p:nvPr/>
        </p:nvSpPr>
        <p:spPr>
          <a:xfrm>
            <a:off x="1482701" y="2864093"/>
            <a:ext cx="1382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CSNK1G1</a:t>
            </a:r>
          </a:p>
          <a:p>
            <a:r>
              <a:rPr lang="en-US" dirty="0"/>
              <a:t>FAT1</a:t>
            </a:r>
          </a:p>
          <a:p>
            <a:r>
              <a:rPr lang="en-US" dirty="0"/>
              <a:t>WDR13</a:t>
            </a:r>
          </a:p>
          <a:p>
            <a:r>
              <a:rPr lang="en-US" dirty="0"/>
              <a:t>CCDC88C</a:t>
            </a:r>
          </a:p>
          <a:p>
            <a:r>
              <a:rPr lang="en-US" i="1" dirty="0"/>
              <a:t>HECTD4</a:t>
            </a:r>
          </a:p>
          <a:p>
            <a:r>
              <a:rPr lang="en-US" dirty="0">
                <a:solidFill>
                  <a:srgbClr val="FFC000"/>
                </a:solidFill>
              </a:rPr>
              <a:t>TTC7B</a:t>
            </a:r>
          </a:p>
          <a:p>
            <a:r>
              <a:rPr lang="en-US" u="sng" dirty="0"/>
              <a:t>UACA</a:t>
            </a:r>
          </a:p>
          <a:p>
            <a:r>
              <a:rPr lang="en-US" dirty="0">
                <a:solidFill>
                  <a:srgbClr val="FFC000"/>
                </a:solidFill>
              </a:rPr>
              <a:t>PIK3R3</a:t>
            </a:r>
          </a:p>
          <a:p>
            <a:r>
              <a:rPr lang="en-US" dirty="0"/>
              <a:t>VIPAS39</a:t>
            </a:r>
          </a:p>
          <a:p>
            <a:r>
              <a:rPr lang="en-US" dirty="0"/>
              <a:t>KRIT1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AAD0C-C61F-402A-AE48-B7953568752B}"/>
              </a:ext>
            </a:extLst>
          </p:cNvPr>
          <p:cNvSpPr/>
          <p:nvPr/>
        </p:nvSpPr>
        <p:spPr>
          <a:xfrm>
            <a:off x="652373" y="299258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E982-091C-49E9-8C47-D0CEE200A2A8}"/>
              </a:ext>
            </a:extLst>
          </p:cNvPr>
          <p:cNvSpPr/>
          <p:nvPr/>
        </p:nvSpPr>
        <p:spPr>
          <a:xfrm>
            <a:off x="4821292" y="298292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67680-797B-4A34-A0E5-70BFAE043D82}"/>
              </a:ext>
            </a:extLst>
          </p:cNvPr>
          <p:cNvSpPr/>
          <p:nvPr/>
        </p:nvSpPr>
        <p:spPr>
          <a:xfrm>
            <a:off x="8334291" y="22159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CSNK1G3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ED178-D226-484F-A8C4-6169510EA86C}"/>
              </a:ext>
            </a:extLst>
          </p:cNvPr>
          <p:cNvSpPr txBox="1"/>
          <p:nvPr/>
        </p:nvSpPr>
        <p:spPr>
          <a:xfrm>
            <a:off x="6018330" y="298292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80A41B-E6AD-4B64-B62D-639412892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73" y="717425"/>
            <a:ext cx="2743200" cy="223398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3448215-9CEE-418E-AE44-287F5E9204B9}"/>
              </a:ext>
            </a:extLst>
          </p:cNvPr>
          <p:cNvSpPr/>
          <p:nvPr/>
        </p:nvSpPr>
        <p:spPr>
          <a:xfrm>
            <a:off x="4268046" y="2628243"/>
            <a:ext cx="1357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CSNK1G3</a:t>
            </a:r>
          </a:p>
          <a:p>
            <a:r>
              <a:rPr lang="en-US" dirty="0"/>
              <a:t>CDH2</a:t>
            </a:r>
          </a:p>
          <a:p>
            <a:r>
              <a:rPr lang="en-US" dirty="0"/>
              <a:t>KIRREL1</a:t>
            </a:r>
          </a:p>
          <a:p>
            <a:r>
              <a:rPr lang="en-US" dirty="0"/>
              <a:t>ANKRD26</a:t>
            </a:r>
          </a:p>
          <a:p>
            <a:r>
              <a:rPr lang="en-US" dirty="0"/>
              <a:t>ZDHHC5</a:t>
            </a:r>
          </a:p>
          <a:p>
            <a:r>
              <a:rPr lang="en-US" dirty="0"/>
              <a:t>SLC4A2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6EB65-1A6B-4BF3-BB46-6EFC41030935}"/>
              </a:ext>
            </a:extLst>
          </p:cNvPr>
          <p:cNvSpPr/>
          <p:nvPr/>
        </p:nvSpPr>
        <p:spPr>
          <a:xfrm>
            <a:off x="7008294" y="2628243"/>
            <a:ext cx="14242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RUNDC3B</a:t>
            </a:r>
          </a:p>
          <a:p>
            <a:r>
              <a:rPr lang="en-US" dirty="0"/>
              <a:t>TRIOBP</a:t>
            </a:r>
          </a:p>
          <a:p>
            <a:r>
              <a:rPr lang="en-US" dirty="0"/>
              <a:t>RASAL2</a:t>
            </a:r>
          </a:p>
          <a:p>
            <a:r>
              <a:rPr lang="en-US" dirty="0"/>
              <a:t>IFNGR1</a:t>
            </a:r>
          </a:p>
          <a:p>
            <a:r>
              <a:rPr lang="en-US" dirty="0"/>
              <a:t>KIAA1549</a:t>
            </a:r>
          </a:p>
          <a:p>
            <a:r>
              <a:rPr lang="en-US" dirty="0"/>
              <a:t>ATP7A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5CDB26-B046-45F4-B451-35FA0EFA53A2}"/>
              </a:ext>
            </a:extLst>
          </p:cNvPr>
          <p:cNvSpPr/>
          <p:nvPr/>
        </p:nvSpPr>
        <p:spPr>
          <a:xfrm>
            <a:off x="5659722" y="2696842"/>
            <a:ext cx="15406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CSNK1G2</a:t>
            </a:r>
          </a:p>
          <a:p>
            <a:r>
              <a:rPr lang="en-US" u="sng" dirty="0"/>
              <a:t>CELSR2</a:t>
            </a:r>
          </a:p>
          <a:p>
            <a:r>
              <a:rPr lang="en-US" dirty="0"/>
              <a:t>SPTBN2</a:t>
            </a:r>
          </a:p>
          <a:p>
            <a:r>
              <a:rPr lang="en-US" dirty="0"/>
              <a:t>ZDHHC8</a:t>
            </a:r>
          </a:p>
          <a:p>
            <a:r>
              <a:rPr lang="en-US" dirty="0"/>
              <a:t>ARHGAP39</a:t>
            </a:r>
          </a:p>
          <a:p>
            <a:r>
              <a:rPr lang="en-US" u="sng" dirty="0"/>
              <a:t>DLG5</a:t>
            </a:r>
          </a:p>
          <a:p>
            <a:r>
              <a:rPr lang="en-US" dirty="0"/>
              <a:t>PIK3R2</a:t>
            </a:r>
          </a:p>
          <a:p>
            <a:r>
              <a:rPr lang="en-US" dirty="0"/>
              <a:t>CTNNB1</a:t>
            </a:r>
          </a:p>
          <a:p>
            <a:r>
              <a:rPr lang="en-US" dirty="0"/>
              <a:t>CCDC88A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68D348-AEAF-44D2-9375-D176DA6D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645" y="700746"/>
            <a:ext cx="2743200" cy="226733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E577C7-B3A7-4896-A95F-A03B59E31F61}"/>
              </a:ext>
            </a:extLst>
          </p:cNvPr>
          <p:cNvSpPr/>
          <p:nvPr/>
        </p:nvSpPr>
        <p:spPr>
          <a:xfrm>
            <a:off x="8724838" y="2670304"/>
            <a:ext cx="115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AMER1</a:t>
            </a:r>
          </a:p>
          <a:p>
            <a:r>
              <a:rPr lang="en-US" dirty="0"/>
              <a:t>UACA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FD9501-8D8A-4728-8B5F-FEB9AB41ACB0}"/>
              </a:ext>
            </a:extLst>
          </p:cNvPr>
          <p:cNvSpPr/>
          <p:nvPr/>
        </p:nvSpPr>
        <p:spPr>
          <a:xfrm>
            <a:off x="9751019" y="2696842"/>
            <a:ext cx="13909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CSNK1G3</a:t>
            </a:r>
          </a:p>
          <a:p>
            <a:r>
              <a:rPr lang="en-US" i="1" dirty="0"/>
              <a:t>RUNDC3B</a:t>
            </a:r>
          </a:p>
          <a:p>
            <a:r>
              <a:rPr lang="en-US" dirty="0"/>
              <a:t>RNF19B</a:t>
            </a:r>
          </a:p>
          <a:p>
            <a:r>
              <a:rPr lang="en-US" dirty="0"/>
              <a:t>GFOD1</a:t>
            </a:r>
          </a:p>
          <a:p>
            <a:r>
              <a:rPr lang="en-US" dirty="0">
                <a:solidFill>
                  <a:srgbClr val="FFC000"/>
                </a:solidFill>
              </a:rPr>
              <a:t>TTC7B</a:t>
            </a:r>
          </a:p>
          <a:p>
            <a:r>
              <a:rPr lang="en-US" dirty="0"/>
              <a:t>ADGRA3</a:t>
            </a:r>
          </a:p>
          <a:p>
            <a:r>
              <a:rPr lang="en-US" dirty="0">
                <a:solidFill>
                  <a:srgbClr val="FFC000"/>
                </a:solidFill>
              </a:rPr>
              <a:t>PIK3R3</a:t>
            </a:r>
          </a:p>
          <a:p>
            <a:r>
              <a:rPr lang="en-US" dirty="0"/>
              <a:t>PRICKLE1</a:t>
            </a:r>
          </a:p>
          <a:p>
            <a:r>
              <a:rPr lang="en-US" dirty="0"/>
              <a:t>KIAA1109</a:t>
            </a:r>
          </a:p>
          <a:p>
            <a:r>
              <a:rPr lang="en-US" dirty="0"/>
              <a:t>CLDND1</a:t>
            </a:r>
          </a:p>
          <a:p>
            <a:r>
              <a:rPr lang="en-US" dirty="0"/>
              <a:t>XPR1</a:t>
            </a:r>
          </a:p>
          <a:p>
            <a:r>
              <a:rPr lang="en-US" dirty="0"/>
              <a:t>SBF1</a:t>
            </a:r>
          </a:p>
          <a:p>
            <a:r>
              <a:rPr lang="en-US" dirty="0"/>
              <a:t>CBY1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A4C3CC-8821-4362-B6CA-499E419EEDBA}"/>
              </a:ext>
            </a:extLst>
          </p:cNvPr>
          <p:cNvSpPr/>
          <p:nvPr/>
        </p:nvSpPr>
        <p:spPr>
          <a:xfrm>
            <a:off x="11108575" y="2644919"/>
            <a:ext cx="108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VANGL2</a:t>
            </a:r>
          </a:p>
          <a:p>
            <a:r>
              <a:rPr lang="en-US" dirty="0"/>
              <a:t>TRIOBP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87D235-1420-404D-A2B8-FEFBF780FEC1}"/>
              </a:ext>
            </a:extLst>
          </p:cNvPr>
          <p:cNvSpPr txBox="1"/>
          <p:nvPr/>
        </p:nvSpPr>
        <p:spPr>
          <a:xfrm>
            <a:off x="9778145" y="221594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15 by WD</a:t>
            </a:r>
          </a:p>
        </p:txBody>
      </p:sp>
    </p:spTree>
    <p:extLst>
      <p:ext uri="{BB962C8B-B14F-4D97-AF65-F5344CB8AC3E}">
        <p14:creationId xmlns:p14="http://schemas.microsoft.com/office/powerpoint/2010/main" val="11095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11235" y="1494811"/>
            <a:ext cx="9657824" cy="2825605"/>
            <a:chOff x="711235" y="1494811"/>
            <a:chExt cx="9657824" cy="2825605"/>
          </a:xfrm>
        </p:grpSpPr>
        <p:grpSp>
          <p:nvGrpSpPr>
            <p:cNvPr id="17" name="Group 16"/>
            <p:cNvGrpSpPr/>
            <p:nvPr/>
          </p:nvGrpSpPr>
          <p:grpSpPr>
            <a:xfrm>
              <a:off x="1904001" y="1494811"/>
              <a:ext cx="8465058" cy="2801831"/>
              <a:chOff x="1904001" y="1494811"/>
              <a:chExt cx="8465058" cy="280183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0205" y="1771810"/>
                <a:ext cx="5505450" cy="97155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775" y="3446631"/>
                <a:ext cx="5695950" cy="850011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001" y="3601850"/>
                <a:ext cx="858774" cy="68351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005" y="1962310"/>
                <a:ext cx="838200" cy="78105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5655" y="1771810"/>
                <a:ext cx="1847850" cy="97155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58725" y="3435353"/>
                <a:ext cx="1910334" cy="850011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044215" y="3157046"/>
                <a:ext cx="1657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Unique Peptide quant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94948" y="1494811"/>
                <a:ext cx="21563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Razor+Unique</a:t>
                </a:r>
                <a:r>
                  <a:rPr lang="en-US" sz="1200" dirty="0"/>
                  <a:t> Peptide quant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/>
            <a:srcRect r="36865"/>
            <a:stretch/>
          </p:blipFill>
          <p:spPr>
            <a:xfrm>
              <a:off x="711235" y="1952262"/>
              <a:ext cx="1220770" cy="78105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8"/>
            <a:srcRect r="36865"/>
            <a:stretch/>
          </p:blipFill>
          <p:spPr>
            <a:xfrm>
              <a:off x="780899" y="3601850"/>
              <a:ext cx="1123102" cy="718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76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572</Words>
  <Application>Microsoft Office PowerPoint</Application>
  <PresentationFormat>Widescreen</PresentationFormat>
  <Paragraphs>474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Bhatt, Dhaval</dc:creator>
  <cp:lastModifiedBy>Bhatt, Dhaval</cp:lastModifiedBy>
  <cp:revision>33</cp:revision>
  <dcterms:created xsi:type="dcterms:W3CDTF">2020-10-27T22:45:40Z</dcterms:created>
  <dcterms:modified xsi:type="dcterms:W3CDTF">2020-11-23T21:48:52Z</dcterms:modified>
</cp:coreProperties>
</file>