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3" r:id="rId4"/>
    <p:sldId id="295" r:id="rId5"/>
    <p:sldId id="294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A42"/>
    <a:srgbClr val="92DA1B"/>
    <a:srgbClr val="6F58C4"/>
    <a:srgbClr val="5CA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023"/>
    <p:restoredTop sz="94707"/>
  </p:normalViewPr>
  <p:slideViewPr>
    <p:cSldViewPr snapToGrid="0" snapToObjects="1">
      <p:cViewPr varScale="1">
        <p:scale>
          <a:sx n="88" d="100"/>
          <a:sy n="88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E42D-24E6-4C45-96DA-EA8391D8B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53244-A535-394B-A9D2-B1A18F7C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37D8-C5B6-E541-B64B-C5F62E0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87D7-D1CC-5545-A676-88FC7AFC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B82A-DBCB-7745-A87B-F2562415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F069-9F5C-F546-BA57-50380E56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9FFF-6D44-0E40-B910-7D849CFEE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0985-03F9-4449-811D-9D08DC55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FEBB-4251-8A4A-BA5A-5823EE78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4526-AF37-354B-B1A6-D761F696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022A4-7CDA-0A4E-AC68-04E29E5AA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4ED7-BEF0-CF47-AC17-9CAB7BB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E0A2-D144-DB40-B820-F32F58E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0ABF-F754-BA4B-A3DF-70B6EA8F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15FE-300B-5440-BA91-BD5DAFDE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0E54-7331-3546-AB12-3F07371F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D209-1EB2-C342-9D3E-8334849D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0A09-6477-6743-92BD-CADBB6E7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83BF-EAF3-9945-9CD4-DB8BBE70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B2B9-AC7B-FB42-86FD-11FD6E90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C988-8004-C74E-9FAE-D084541B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2EE3-701A-F044-BE01-1A9FBCAA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E4BE-AECD-0B49-BD94-29CFAB44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B42B-28E8-F442-A2C8-86D1953E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354C-4845-4341-8801-19A0CD4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F379-08DD-0049-A729-B099C14B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6C8F-E88A-DB43-9A35-5C6847AD8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C524-FF3B-D84C-A41A-60DFA174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C6C2-32B5-A140-9ED9-EF6A166C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C11B6-1290-3445-9C00-D58B984B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7A69-BC04-A347-A425-76D4D88C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42D-99EA-BB46-8EC4-53377C34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95BD-7E00-6649-A210-7E54B703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68F5-1147-8941-B0F5-D07AD96B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0F1EA-43CB-6C43-AA31-A2AB246D0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86CE0-DC41-804B-B13A-3F51F1CB9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79E04-BBE3-C843-B9FF-55E02659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56B9C-E60C-4F4D-A92F-3BBA85DC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1E155-3503-3D42-AE4C-10DB4BEA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F642-981B-F046-9AAC-5AAEB217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0521E-1F59-BD4F-BE08-40580B85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6BE43-4ACC-8044-973C-932CCF36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6F7A9-E940-924D-A6BD-68DB3C3C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D5C35-DCA2-D34A-8697-CA9DCB4F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0CBE7-9079-1747-9CE1-79B4DE3C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B5DD3-576A-8A45-8046-1FCC3496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6B6C-5236-6E4D-87FB-9EA2686C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E497-A7CA-4A40-9EFD-C0445CA1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82617-AAEB-CD4A-969F-04E43371E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B0879-6154-CC44-8CD2-965C45FE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38C9-732B-E642-B5AB-3ACB6F62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2B14D-CF34-1C41-9B29-5AB6A5AF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3EF8-BEE2-774B-9308-0B427DA1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253DD-6947-B446-AB14-CABCCEE55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1D94B-E53D-B84E-A0E7-B949CECF2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7EAF-FB29-224B-A9AD-C7C6169A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6CB03-778C-7448-9849-34A99F16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BFB6-DE9E-AB47-A718-6EC86E65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8023B-A209-6A4A-85E2-5D83F3B8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2E10-A96C-0646-BF03-EC9CF13A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FFA47-4B1F-E34F-B0C9-F1F0665AD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0400-800A-6A44-9C30-A9BCA90E68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5A48-8F7F-1E47-A9AF-9C3BF198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1118-04BF-F34F-8E6A-F5380A80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44A4-EEC2-574A-AD88-605DEC4B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A4EC6-B4F6-3746-9E62-80726B0F5F97}"/>
              </a:ext>
            </a:extLst>
          </p:cNvPr>
          <p:cNvSpPr txBox="1"/>
          <p:nvPr/>
        </p:nvSpPr>
        <p:spPr>
          <a:xfrm>
            <a:off x="150858" y="110169"/>
            <a:ext cx="1154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Amino acid compositions of disordered protein regions differ by cell compartment.</a:t>
            </a:r>
          </a:p>
        </p:txBody>
      </p:sp>
    </p:spTree>
    <p:extLst>
      <p:ext uri="{BB962C8B-B14F-4D97-AF65-F5344CB8AC3E}">
        <p14:creationId xmlns:p14="http://schemas.microsoft.com/office/powerpoint/2010/main" val="21665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6D7778-4E12-D048-9DC4-FD145C1C9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/>
          <a:stretch/>
        </p:blipFill>
        <p:spPr>
          <a:xfrm>
            <a:off x="286439" y="775660"/>
            <a:ext cx="8450842" cy="58950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10B264-6F21-6149-8C9F-902063BAB12B}"/>
              </a:ext>
            </a:extLst>
          </p:cNvPr>
          <p:cNvSpPr/>
          <p:nvPr/>
        </p:nvSpPr>
        <p:spPr>
          <a:xfrm>
            <a:off x="2324559" y="995999"/>
            <a:ext cx="1487277" cy="11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8399-9971-0143-98B2-9DEBC1F0CA68}"/>
              </a:ext>
            </a:extLst>
          </p:cNvPr>
          <p:cNvSpPr/>
          <p:nvPr/>
        </p:nvSpPr>
        <p:spPr>
          <a:xfrm>
            <a:off x="6597268" y="842148"/>
            <a:ext cx="4022992" cy="2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F88E0-E75A-D946-90E5-DF9B75B17EFF}"/>
              </a:ext>
            </a:extLst>
          </p:cNvPr>
          <p:cNvSpPr/>
          <p:nvPr/>
        </p:nvSpPr>
        <p:spPr>
          <a:xfrm>
            <a:off x="286439" y="842147"/>
            <a:ext cx="6089014" cy="590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30EB2-487E-A146-80F6-DC588EF761AA}"/>
              </a:ext>
            </a:extLst>
          </p:cNvPr>
          <p:cNvSpPr/>
          <p:nvPr/>
        </p:nvSpPr>
        <p:spPr>
          <a:xfrm>
            <a:off x="6118034" y="802562"/>
            <a:ext cx="5809561" cy="562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CE7B0-1048-A644-B5FC-D2A549EB69C2}"/>
              </a:ext>
            </a:extLst>
          </p:cNvPr>
          <p:cNvSpPr/>
          <p:nvPr/>
        </p:nvSpPr>
        <p:spPr>
          <a:xfrm>
            <a:off x="7557569" y="4387744"/>
            <a:ext cx="495759" cy="495759"/>
          </a:xfrm>
          <a:prstGeom prst="rect">
            <a:avLst/>
          </a:prstGeom>
          <a:solidFill>
            <a:srgbClr val="CED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81097-EA6A-8E46-88BC-6B9E75BC6787}"/>
              </a:ext>
            </a:extLst>
          </p:cNvPr>
          <p:cNvSpPr/>
          <p:nvPr/>
        </p:nvSpPr>
        <p:spPr>
          <a:xfrm>
            <a:off x="7061811" y="4386939"/>
            <a:ext cx="495759" cy="495759"/>
          </a:xfrm>
          <a:prstGeom prst="rect">
            <a:avLst/>
          </a:prstGeom>
          <a:solidFill>
            <a:srgbClr val="6F5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29FE1-1053-1040-97A4-AA87D59A7249}"/>
              </a:ext>
            </a:extLst>
          </p:cNvPr>
          <p:cNvSpPr/>
          <p:nvPr/>
        </p:nvSpPr>
        <p:spPr>
          <a:xfrm>
            <a:off x="7557570" y="2534081"/>
            <a:ext cx="495759" cy="495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26E70-B5D5-A347-9789-32A101220F00}"/>
              </a:ext>
            </a:extLst>
          </p:cNvPr>
          <p:cNvSpPr/>
          <p:nvPr/>
        </p:nvSpPr>
        <p:spPr>
          <a:xfrm>
            <a:off x="7067320" y="2534081"/>
            <a:ext cx="495759" cy="495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E2D9D4-FB31-0C41-8493-885A2F7AFAE0}"/>
              </a:ext>
            </a:extLst>
          </p:cNvPr>
          <p:cNvSpPr/>
          <p:nvPr/>
        </p:nvSpPr>
        <p:spPr>
          <a:xfrm>
            <a:off x="7557571" y="3455918"/>
            <a:ext cx="495759" cy="495759"/>
          </a:xfrm>
          <a:prstGeom prst="rect">
            <a:avLst/>
          </a:prstGeom>
          <a:solidFill>
            <a:srgbClr val="CED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B11CD1-A3BD-DE48-9094-6C48E7C472E0}"/>
              </a:ext>
            </a:extLst>
          </p:cNvPr>
          <p:cNvSpPr/>
          <p:nvPr/>
        </p:nvSpPr>
        <p:spPr>
          <a:xfrm>
            <a:off x="7061812" y="3460510"/>
            <a:ext cx="495759" cy="495759"/>
          </a:xfrm>
          <a:prstGeom prst="rect">
            <a:avLst/>
          </a:prstGeom>
          <a:solidFill>
            <a:srgbClr val="5CAB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2670E-2473-884B-90FA-DD3BA283CB81}"/>
              </a:ext>
            </a:extLst>
          </p:cNvPr>
          <p:cNvSpPr txBox="1"/>
          <p:nvPr/>
        </p:nvSpPr>
        <p:spPr>
          <a:xfrm>
            <a:off x="6765211" y="2599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8BA7-4A74-0042-AD8C-CC8852D9C5B2}"/>
              </a:ext>
            </a:extLst>
          </p:cNvPr>
          <p:cNvSpPr txBox="1"/>
          <p:nvPr/>
        </p:nvSpPr>
        <p:spPr>
          <a:xfrm>
            <a:off x="6744095" y="35212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2E395-9CE7-5849-B468-5B816B410059}"/>
              </a:ext>
            </a:extLst>
          </p:cNvPr>
          <p:cNvSpPr txBox="1"/>
          <p:nvPr/>
        </p:nvSpPr>
        <p:spPr>
          <a:xfrm>
            <a:off x="6725701" y="44501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0BBE4-D0A3-744D-AA07-1D194DE32427}"/>
              </a:ext>
            </a:extLst>
          </p:cNvPr>
          <p:cNvSpPr txBox="1"/>
          <p:nvPr/>
        </p:nvSpPr>
        <p:spPr>
          <a:xfrm>
            <a:off x="7154840" y="4909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CCEAB-5038-9C46-BA0E-DA618E2578E2}"/>
              </a:ext>
            </a:extLst>
          </p:cNvPr>
          <p:cNvSpPr txBox="1"/>
          <p:nvPr/>
        </p:nvSpPr>
        <p:spPr>
          <a:xfrm>
            <a:off x="7653002" y="4909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54A10-C550-9847-98CC-91D906676799}"/>
              </a:ext>
            </a:extLst>
          </p:cNvPr>
          <p:cNvSpPr txBox="1"/>
          <p:nvPr/>
        </p:nvSpPr>
        <p:spPr>
          <a:xfrm>
            <a:off x="150858" y="110169"/>
            <a:ext cx="1154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Amino acid compositions of disordered protein regions differ by cell compartment.</a:t>
            </a:r>
          </a:p>
        </p:txBody>
      </p:sp>
    </p:spTree>
    <p:extLst>
      <p:ext uri="{BB962C8B-B14F-4D97-AF65-F5344CB8AC3E}">
        <p14:creationId xmlns:p14="http://schemas.microsoft.com/office/powerpoint/2010/main" val="30919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6D7778-4E12-D048-9DC4-FD145C1C9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/>
          <a:stretch/>
        </p:blipFill>
        <p:spPr>
          <a:xfrm>
            <a:off x="286439" y="775660"/>
            <a:ext cx="8450842" cy="58950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10B264-6F21-6149-8C9F-902063BAB12B}"/>
              </a:ext>
            </a:extLst>
          </p:cNvPr>
          <p:cNvSpPr/>
          <p:nvPr/>
        </p:nvSpPr>
        <p:spPr>
          <a:xfrm>
            <a:off x="2324559" y="995999"/>
            <a:ext cx="1487277" cy="11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8399-9971-0143-98B2-9DEBC1F0CA68}"/>
              </a:ext>
            </a:extLst>
          </p:cNvPr>
          <p:cNvSpPr/>
          <p:nvPr/>
        </p:nvSpPr>
        <p:spPr>
          <a:xfrm>
            <a:off x="6597268" y="842148"/>
            <a:ext cx="4022992" cy="2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F88E0-E75A-D946-90E5-DF9B75B17EFF}"/>
              </a:ext>
            </a:extLst>
          </p:cNvPr>
          <p:cNvSpPr/>
          <p:nvPr/>
        </p:nvSpPr>
        <p:spPr>
          <a:xfrm>
            <a:off x="286439" y="842148"/>
            <a:ext cx="5809561" cy="562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30EB2-487E-A146-80F6-DC588EF761AA}"/>
              </a:ext>
            </a:extLst>
          </p:cNvPr>
          <p:cNvSpPr/>
          <p:nvPr/>
        </p:nvSpPr>
        <p:spPr>
          <a:xfrm>
            <a:off x="6118034" y="802562"/>
            <a:ext cx="5809561" cy="562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CE7B0-1048-A644-B5FC-D2A549EB69C2}"/>
              </a:ext>
            </a:extLst>
          </p:cNvPr>
          <p:cNvSpPr/>
          <p:nvPr/>
        </p:nvSpPr>
        <p:spPr>
          <a:xfrm>
            <a:off x="7557569" y="4387744"/>
            <a:ext cx="495759" cy="495759"/>
          </a:xfrm>
          <a:prstGeom prst="rect">
            <a:avLst/>
          </a:prstGeom>
          <a:solidFill>
            <a:srgbClr val="CED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81097-EA6A-8E46-88BC-6B9E75BC6787}"/>
              </a:ext>
            </a:extLst>
          </p:cNvPr>
          <p:cNvSpPr/>
          <p:nvPr/>
        </p:nvSpPr>
        <p:spPr>
          <a:xfrm>
            <a:off x="7061811" y="4386939"/>
            <a:ext cx="495759" cy="495759"/>
          </a:xfrm>
          <a:prstGeom prst="rect">
            <a:avLst/>
          </a:prstGeom>
          <a:solidFill>
            <a:srgbClr val="6F5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29FE1-1053-1040-97A4-AA87D59A7249}"/>
              </a:ext>
            </a:extLst>
          </p:cNvPr>
          <p:cNvSpPr/>
          <p:nvPr/>
        </p:nvSpPr>
        <p:spPr>
          <a:xfrm>
            <a:off x="7557570" y="2534081"/>
            <a:ext cx="495759" cy="495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26E70-B5D5-A347-9789-32A101220F00}"/>
              </a:ext>
            </a:extLst>
          </p:cNvPr>
          <p:cNvSpPr/>
          <p:nvPr/>
        </p:nvSpPr>
        <p:spPr>
          <a:xfrm>
            <a:off x="7067320" y="2534081"/>
            <a:ext cx="495759" cy="495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E2D9D4-FB31-0C41-8493-885A2F7AFAE0}"/>
              </a:ext>
            </a:extLst>
          </p:cNvPr>
          <p:cNvSpPr/>
          <p:nvPr/>
        </p:nvSpPr>
        <p:spPr>
          <a:xfrm>
            <a:off x="7557571" y="3460510"/>
            <a:ext cx="495757" cy="505681"/>
          </a:xfrm>
          <a:prstGeom prst="rect">
            <a:avLst/>
          </a:prstGeom>
          <a:solidFill>
            <a:srgbClr val="CED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B11CD1-A3BD-DE48-9094-6C48E7C472E0}"/>
              </a:ext>
            </a:extLst>
          </p:cNvPr>
          <p:cNvSpPr/>
          <p:nvPr/>
        </p:nvSpPr>
        <p:spPr>
          <a:xfrm>
            <a:off x="7061812" y="3460510"/>
            <a:ext cx="495759" cy="495759"/>
          </a:xfrm>
          <a:prstGeom prst="rect">
            <a:avLst/>
          </a:prstGeom>
          <a:solidFill>
            <a:srgbClr val="5CAB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2670E-2473-884B-90FA-DD3BA283CB81}"/>
              </a:ext>
            </a:extLst>
          </p:cNvPr>
          <p:cNvSpPr txBox="1"/>
          <p:nvPr/>
        </p:nvSpPr>
        <p:spPr>
          <a:xfrm>
            <a:off x="6765211" y="2599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8BA7-4A74-0042-AD8C-CC8852D9C5B2}"/>
              </a:ext>
            </a:extLst>
          </p:cNvPr>
          <p:cNvSpPr txBox="1"/>
          <p:nvPr/>
        </p:nvSpPr>
        <p:spPr>
          <a:xfrm>
            <a:off x="6744095" y="35212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2E395-9CE7-5849-B468-5B816B410059}"/>
              </a:ext>
            </a:extLst>
          </p:cNvPr>
          <p:cNvSpPr txBox="1"/>
          <p:nvPr/>
        </p:nvSpPr>
        <p:spPr>
          <a:xfrm>
            <a:off x="6725701" y="44501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0BBE4-D0A3-744D-AA07-1D194DE32427}"/>
              </a:ext>
            </a:extLst>
          </p:cNvPr>
          <p:cNvSpPr txBox="1"/>
          <p:nvPr/>
        </p:nvSpPr>
        <p:spPr>
          <a:xfrm>
            <a:off x="7154840" y="4909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CCEAB-5038-9C46-BA0E-DA618E2578E2}"/>
              </a:ext>
            </a:extLst>
          </p:cNvPr>
          <p:cNvSpPr txBox="1"/>
          <p:nvPr/>
        </p:nvSpPr>
        <p:spPr>
          <a:xfrm>
            <a:off x="7653002" y="4909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54A10-C550-9847-98CC-91D906676799}"/>
              </a:ext>
            </a:extLst>
          </p:cNvPr>
          <p:cNvSpPr txBox="1"/>
          <p:nvPr/>
        </p:nvSpPr>
        <p:spPr>
          <a:xfrm>
            <a:off x="150858" y="110169"/>
            <a:ext cx="1154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Amino acid compositions of disordered protein regions differ by cell compartment.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7CF92C-23F4-CC43-8120-7459DB1EFBD0}"/>
              </a:ext>
            </a:extLst>
          </p:cNvPr>
          <p:cNvSpPr/>
          <p:nvPr/>
        </p:nvSpPr>
        <p:spPr>
          <a:xfrm>
            <a:off x="10956326" y="3681956"/>
            <a:ext cx="340618" cy="3406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07A66E-34B7-2743-81B9-59E3B3D5D1D4}"/>
              </a:ext>
            </a:extLst>
          </p:cNvPr>
          <p:cNvSpPr/>
          <p:nvPr/>
        </p:nvSpPr>
        <p:spPr>
          <a:xfrm>
            <a:off x="9670456" y="2088700"/>
            <a:ext cx="340618" cy="3406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C79246-A78F-B445-8486-00B71A0342EA}"/>
              </a:ext>
            </a:extLst>
          </p:cNvPr>
          <p:cNvSpPr/>
          <p:nvPr/>
        </p:nvSpPr>
        <p:spPr>
          <a:xfrm>
            <a:off x="8852505" y="2088700"/>
            <a:ext cx="340618" cy="3406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FBC58F-BB89-A44E-9F40-E709F37B054C}"/>
              </a:ext>
            </a:extLst>
          </p:cNvPr>
          <p:cNvCxnSpPr/>
          <p:nvPr/>
        </p:nvCxnSpPr>
        <p:spPr>
          <a:xfrm flipH="1">
            <a:off x="5227957" y="3723186"/>
            <a:ext cx="86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CC2ACC-92F0-1A4C-8340-F78294192FE0}"/>
              </a:ext>
            </a:extLst>
          </p:cNvPr>
          <p:cNvCxnSpPr/>
          <p:nvPr/>
        </p:nvCxnSpPr>
        <p:spPr>
          <a:xfrm flipH="1">
            <a:off x="5227957" y="4588399"/>
            <a:ext cx="86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AA5844-58D3-434C-AFB7-1C6A6A0B13A7}"/>
              </a:ext>
            </a:extLst>
          </p:cNvPr>
          <p:cNvCxnSpPr>
            <a:cxnSpLocks/>
          </p:cNvCxnSpPr>
          <p:nvPr/>
        </p:nvCxnSpPr>
        <p:spPr>
          <a:xfrm>
            <a:off x="5227957" y="3723186"/>
            <a:ext cx="0" cy="86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F5D816-E70F-0A44-8297-EB9EB184E53E}"/>
              </a:ext>
            </a:extLst>
          </p:cNvPr>
          <p:cNvCxnSpPr>
            <a:cxnSpLocks/>
          </p:cNvCxnSpPr>
          <p:nvPr/>
        </p:nvCxnSpPr>
        <p:spPr>
          <a:xfrm flipH="1">
            <a:off x="3191219" y="2781960"/>
            <a:ext cx="290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D56BA0-705C-B244-905F-B3F4D12FB069}"/>
              </a:ext>
            </a:extLst>
          </p:cNvPr>
          <p:cNvCxnSpPr>
            <a:cxnSpLocks/>
          </p:cNvCxnSpPr>
          <p:nvPr/>
        </p:nvCxnSpPr>
        <p:spPr>
          <a:xfrm>
            <a:off x="3191219" y="2770943"/>
            <a:ext cx="0" cy="137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2C188D-D808-5140-9680-F39341AAC9B8}"/>
              </a:ext>
            </a:extLst>
          </p:cNvPr>
          <p:cNvCxnSpPr/>
          <p:nvPr/>
        </p:nvCxnSpPr>
        <p:spPr>
          <a:xfrm>
            <a:off x="3191219" y="4155792"/>
            <a:ext cx="2036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9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6D7778-4E12-D048-9DC4-FD145C1C9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/>
          <a:stretch/>
        </p:blipFill>
        <p:spPr>
          <a:xfrm>
            <a:off x="154235" y="797693"/>
            <a:ext cx="8450842" cy="5895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66241-1328-BD45-9A86-B8F061E3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 t="3426" r="29612" b="3484"/>
          <a:stretch/>
        </p:blipFill>
        <p:spPr>
          <a:xfrm flipV="1">
            <a:off x="150858" y="996069"/>
            <a:ext cx="5857006" cy="54876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DA8AE-F36E-FF4A-A927-FBB9B68D4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80"/>
          <a:stretch/>
        </p:blipFill>
        <p:spPr>
          <a:xfrm>
            <a:off x="5927075" y="676893"/>
            <a:ext cx="6414111" cy="60158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10B264-6F21-6149-8C9F-902063BAB12B}"/>
              </a:ext>
            </a:extLst>
          </p:cNvPr>
          <p:cNvSpPr/>
          <p:nvPr/>
        </p:nvSpPr>
        <p:spPr>
          <a:xfrm>
            <a:off x="2192354" y="819727"/>
            <a:ext cx="1487278" cy="11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8399-9971-0143-98B2-9DEBC1F0CA68}"/>
              </a:ext>
            </a:extLst>
          </p:cNvPr>
          <p:cNvSpPr/>
          <p:nvPr/>
        </p:nvSpPr>
        <p:spPr>
          <a:xfrm>
            <a:off x="6465064" y="654859"/>
            <a:ext cx="4022992" cy="2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8373A-5427-B944-9308-BF4B7BE5B9FC}"/>
              </a:ext>
            </a:extLst>
          </p:cNvPr>
          <p:cNvSpPr txBox="1"/>
          <p:nvPr/>
        </p:nvSpPr>
        <p:spPr>
          <a:xfrm>
            <a:off x="2304089" y="6611779"/>
            <a:ext cx="631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0E0C3-5407-CD42-9FE6-5CA3D561EE13}"/>
              </a:ext>
            </a:extLst>
          </p:cNvPr>
          <p:cNvSpPr txBox="1"/>
          <p:nvPr/>
        </p:nvSpPr>
        <p:spPr>
          <a:xfrm rot="16200000">
            <a:off x="11633167" y="389827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Z-score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BEDCF-8E5C-AF40-903F-B5BC7E5B954D}"/>
              </a:ext>
            </a:extLst>
          </p:cNvPr>
          <p:cNvSpPr txBox="1"/>
          <p:nvPr/>
        </p:nvSpPr>
        <p:spPr>
          <a:xfrm>
            <a:off x="8289124" y="661177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Amino Acid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E420E-8E1C-A14A-AED2-5663F4A3165A}"/>
              </a:ext>
            </a:extLst>
          </p:cNvPr>
          <p:cNvSpPr txBox="1"/>
          <p:nvPr/>
        </p:nvSpPr>
        <p:spPr>
          <a:xfrm>
            <a:off x="150858" y="110169"/>
            <a:ext cx="1154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Amino acid compositions of disordered protein regions differ by cell compartment.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ACA61-972A-8545-9CEE-25E3FD1AE5B8}"/>
              </a:ext>
            </a:extLst>
          </p:cNvPr>
          <p:cNvSpPr/>
          <p:nvPr/>
        </p:nvSpPr>
        <p:spPr>
          <a:xfrm>
            <a:off x="172892" y="1046602"/>
            <a:ext cx="5776217" cy="53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6D7778-4E12-D048-9DC4-FD145C1C9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/>
          <a:stretch/>
        </p:blipFill>
        <p:spPr>
          <a:xfrm>
            <a:off x="154235" y="797693"/>
            <a:ext cx="8450842" cy="5895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66241-1328-BD45-9A86-B8F061E3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 t="3426" r="29612" b="3484"/>
          <a:stretch/>
        </p:blipFill>
        <p:spPr>
          <a:xfrm flipV="1">
            <a:off x="150858" y="996069"/>
            <a:ext cx="5857006" cy="54876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DA8AE-F36E-FF4A-A927-FBB9B68D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669" y="676893"/>
            <a:ext cx="9570517" cy="60158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10B264-6F21-6149-8C9F-902063BAB12B}"/>
              </a:ext>
            </a:extLst>
          </p:cNvPr>
          <p:cNvSpPr/>
          <p:nvPr/>
        </p:nvSpPr>
        <p:spPr>
          <a:xfrm>
            <a:off x="2192354" y="819727"/>
            <a:ext cx="1487278" cy="11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8399-9971-0143-98B2-9DEBC1F0CA68}"/>
              </a:ext>
            </a:extLst>
          </p:cNvPr>
          <p:cNvSpPr/>
          <p:nvPr/>
        </p:nvSpPr>
        <p:spPr>
          <a:xfrm>
            <a:off x="6465064" y="654859"/>
            <a:ext cx="4022992" cy="2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8373A-5427-B944-9308-BF4B7BE5B9FC}"/>
              </a:ext>
            </a:extLst>
          </p:cNvPr>
          <p:cNvSpPr txBox="1"/>
          <p:nvPr/>
        </p:nvSpPr>
        <p:spPr>
          <a:xfrm>
            <a:off x="2304089" y="6611779"/>
            <a:ext cx="631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0E0C3-5407-CD42-9FE6-5CA3D561EE13}"/>
              </a:ext>
            </a:extLst>
          </p:cNvPr>
          <p:cNvSpPr txBox="1"/>
          <p:nvPr/>
        </p:nvSpPr>
        <p:spPr>
          <a:xfrm rot="16200000">
            <a:off x="11633167" y="389827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Z-score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BEDCF-8E5C-AF40-903F-B5BC7E5B954D}"/>
              </a:ext>
            </a:extLst>
          </p:cNvPr>
          <p:cNvSpPr txBox="1"/>
          <p:nvPr/>
        </p:nvSpPr>
        <p:spPr>
          <a:xfrm>
            <a:off x="8289124" y="661177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Amino Acid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E420E-8E1C-A14A-AED2-5663F4A3165A}"/>
              </a:ext>
            </a:extLst>
          </p:cNvPr>
          <p:cNvSpPr txBox="1"/>
          <p:nvPr/>
        </p:nvSpPr>
        <p:spPr>
          <a:xfrm>
            <a:off x="150858" y="110169"/>
            <a:ext cx="1154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Amino acid compositions of disordered protein regions differ by cell compartment.</a:t>
            </a:r>
          </a:p>
        </p:txBody>
      </p:sp>
    </p:spTree>
    <p:extLst>
      <p:ext uri="{BB962C8B-B14F-4D97-AF65-F5344CB8AC3E}">
        <p14:creationId xmlns:p14="http://schemas.microsoft.com/office/powerpoint/2010/main" val="2913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EDAB-CB43-F643-8CC0-10774D6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IDR composition as a secondary localization element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8A0B6E-0BBA-C34F-860F-C24E186FA96F}"/>
              </a:ext>
            </a:extLst>
          </p:cNvPr>
          <p:cNvSpPr/>
          <p:nvPr/>
        </p:nvSpPr>
        <p:spPr>
          <a:xfrm>
            <a:off x="451413" y="1713051"/>
            <a:ext cx="10463513" cy="45604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9AD15A-54D4-4B4A-96F6-235996F53412}"/>
              </a:ext>
            </a:extLst>
          </p:cNvPr>
          <p:cNvSpPr/>
          <p:nvPr/>
        </p:nvSpPr>
        <p:spPr>
          <a:xfrm>
            <a:off x="7465671" y="2691111"/>
            <a:ext cx="2708476" cy="24654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AD5C15-6855-8749-B0C7-C3F048DEAB99}"/>
              </a:ext>
            </a:extLst>
          </p:cNvPr>
          <p:cNvSpPr/>
          <p:nvPr/>
        </p:nvSpPr>
        <p:spPr>
          <a:xfrm>
            <a:off x="9062977" y="4027988"/>
            <a:ext cx="740780" cy="729205"/>
          </a:xfrm>
          <a:prstGeom prst="ellipse">
            <a:avLst/>
          </a:prstGeom>
          <a:solidFill>
            <a:srgbClr val="963ED9">
              <a:alpha val="5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C4DBE5-41B4-8D4E-A5AE-67B8BDB1DAAF}"/>
              </a:ext>
            </a:extLst>
          </p:cNvPr>
          <p:cNvSpPr/>
          <p:nvPr/>
        </p:nvSpPr>
        <p:spPr>
          <a:xfrm>
            <a:off x="8819911" y="3023884"/>
            <a:ext cx="138896" cy="1128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2AE0D-0284-DC4F-866A-176AA5E0C5E4}"/>
              </a:ext>
            </a:extLst>
          </p:cNvPr>
          <p:cNvSpPr/>
          <p:nvPr/>
        </p:nvSpPr>
        <p:spPr>
          <a:xfrm>
            <a:off x="8972311" y="3176284"/>
            <a:ext cx="138896" cy="1128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35C393-7846-6745-B60C-8EBB82FADA16}"/>
              </a:ext>
            </a:extLst>
          </p:cNvPr>
          <p:cNvSpPr/>
          <p:nvPr/>
        </p:nvSpPr>
        <p:spPr>
          <a:xfrm>
            <a:off x="9124711" y="2830968"/>
            <a:ext cx="138896" cy="1128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6487D7-96F3-D743-8D4D-53F3BB8D0ED4}"/>
              </a:ext>
            </a:extLst>
          </p:cNvPr>
          <p:cNvSpPr/>
          <p:nvPr/>
        </p:nvSpPr>
        <p:spPr>
          <a:xfrm>
            <a:off x="9277111" y="2902347"/>
            <a:ext cx="138896" cy="1128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601299-B958-E44A-9C59-296181A1B77E}"/>
              </a:ext>
            </a:extLst>
          </p:cNvPr>
          <p:cNvSpPr/>
          <p:nvPr/>
        </p:nvSpPr>
        <p:spPr>
          <a:xfrm>
            <a:off x="4583575" y="2268637"/>
            <a:ext cx="1655179" cy="208344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D56D49-FF2E-DC40-BD46-9DD668234395}"/>
              </a:ext>
            </a:extLst>
          </p:cNvPr>
          <p:cNvSpPr/>
          <p:nvPr/>
        </p:nvSpPr>
        <p:spPr>
          <a:xfrm>
            <a:off x="4643377" y="2525210"/>
            <a:ext cx="1655179" cy="91633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34E305-F323-3B4E-9ED7-5C40401EE793}"/>
              </a:ext>
            </a:extLst>
          </p:cNvPr>
          <p:cNvSpPr/>
          <p:nvPr/>
        </p:nvSpPr>
        <p:spPr>
          <a:xfrm>
            <a:off x="4770699" y="2694970"/>
            <a:ext cx="1421757" cy="91633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7B8AD4-47E7-A842-9B79-9800ABD44553}"/>
              </a:ext>
            </a:extLst>
          </p:cNvPr>
          <p:cNvSpPr/>
          <p:nvPr/>
        </p:nvSpPr>
        <p:spPr>
          <a:xfrm>
            <a:off x="4760088" y="1972671"/>
            <a:ext cx="1442978" cy="91633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A9E793-5AB3-EE4D-8B7A-1F4E7E39FF81}"/>
              </a:ext>
            </a:extLst>
          </p:cNvPr>
          <p:cNvSpPr/>
          <p:nvPr/>
        </p:nvSpPr>
        <p:spPr>
          <a:xfrm>
            <a:off x="4399344" y="2110364"/>
            <a:ext cx="2023640" cy="134071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A23C780-88F8-5A49-8F01-713C95B2C783}"/>
              </a:ext>
            </a:extLst>
          </p:cNvPr>
          <p:cNvSpPr/>
          <p:nvPr/>
        </p:nvSpPr>
        <p:spPr>
          <a:xfrm>
            <a:off x="5553917" y="2866175"/>
            <a:ext cx="404149" cy="91633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106E670-0AAE-8747-A85F-E702AE87089C}"/>
              </a:ext>
            </a:extLst>
          </p:cNvPr>
          <p:cNvSpPr/>
          <p:nvPr/>
        </p:nvSpPr>
        <p:spPr>
          <a:xfrm>
            <a:off x="5164237" y="1832930"/>
            <a:ext cx="152400" cy="100887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476AC34-F269-5B43-B163-14E418789812}"/>
              </a:ext>
            </a:extLst>
          </p:cNvPr>
          <p:cNvSpPr/>
          <p:nvPr/>
        </p:nvSpPr>
        <p:spPr>
          <a:xfrm>
            <a:off x="5551989" y="1856552"/>
            <a:ext cx="154329" cy="80146"/>
          </a:xfrm>
          <a:prstGeom prst="roundRect">
            <a:avLst/>
          </a:prstGeom>
          <a:solidFill>
            <a:srgbClr val="688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9AF99D-E5D3-8144-AD24-3EF05E625DF7}"/>
              </a:ext>
            </a:extLst>
          </p:cNvPr>
          <p:cNvSpPr/>
          <p:nvPr/>
        </p:nvSpPr>
        <p:spPr>
          <a:xfrm rot="1387944">
            <a:off x="1995791" y="4449104"/>
            <a:ext cx="1226916" cy="2777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32C297EC-A042-EE47-A0FB-650909E22BE1}"/>
              </a:ext>
            </a:extLst>
          </p:cNvPr>
          <p:cNvSpPr/>
          <p:nvPr/>
        </p:nvSpPr>
        <p:spPr>
          <a:xfrm rot="12187944">
            <a:off x="2212375" y="3886498"/>
            <a:ext cx="1180618" cy="665544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B74D92B-04DE-DE45-BBEB-7E6BB8CF6D5E}"/>
              </a:ext>
            </a:extLst>
          </p:cNvPr>
          <p:cNvSpPr/>
          <p:nvPr/>
        </p:nvSpPr>
        <p:spPr>
          <a:xfrm>
            <a:off x="3183038" y="4525699"/>
            <a:ext cx="4664597" cy="594123"/>
          </a:xfrm>
          <a:custGeom>
            <a:avLst/>
            <a:gdLst>
              <a:gd name="connsiteX0" fmla="*/ 0 w 4664597"/>
              <a:gd name="connsiteY0" fmla="*/ 208344 h 594123"/>
              <a:gd name="connsiteX1" fmla="*/ 2152891 w 4664597"/>
              <a:gd name="connsiteY1" fmla="*/ 590309 h 594123"/>
              <a:gd name="connsiteX2" fmla="*/ 4664597 w 4664597"/>
              <a:gd name="connsiteY2" fmla="*/ 0 h 59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597" h="594123">
                <a:moveTo>
                  <a:pt x="0" y="208344"/>
                </a:moveTo>
                <a:cubicBezTo>
                  <a:pt x="687729" y="416688"/>
                  <a:pt x="1375458" y="625033"/>
                  <a:pt x="2152891" y="590309"/>
                </a:cubicBezTo>
                <a:cubicBezTo>
                  <a:pt x="2930324" y="555585"/>
                  <a:pt x="3797460" y="277792"/>
                  <a:pt x="4664597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0101B3C-B512-1349-91ED-1ACC39BA11A3}"/>
              </a:ext>
            </a:extLst>
          </p:cNvPr>
          <p:cNvSpPr/>
          <p:nvPr/>
        </p:nvSpPr>
        <p:spPr>
          <a:xfrm>
            <a:off x="5254906" y="2581152"/>
            <a:ext cx="721059" cy="2523281"/>
          </a:xfrm>
          <a:custGeom>
            <a:avLst/>
            <a:gdLst>
              <a:gd name="connsiteX0" fmla="*/ 0 w 721059"/>
              <a:gd name="connsiteY0" fmla="*/ 2523281 h 2523281"/>
              <a:gd name="connsiteX1" fmla="*/ 717631 w 721059"/>
              <a:gd name="connsiteY1" fmla="*/ 1481560 h 2523281"/>
              <a:gd name="connsiteX2" fmla="*/ 289367 w 721059"/>
              <a:gd name="connsiteY2" fmla="*/ 0 h 2523281"/>
              <a:gd name="connsiteX3" fmla="*/ 289367 w 721059"/>
              <a:gd name="connsiteY3" fmla="*/ 0 h 2523281"/>
              <a:gd name="connsiteX4" fmla="*/ 289367 w 721059"/>
              <a:gd name="connsiteY4" fmla="*/ 0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059" h="2523281">
                <a:moveTo>
                  <a:pt x="0" y="2523281"/>
                </a:moveTo>
                <a:cubicBezTo>
                  <a:pt x="334701" y="2212694"/>
                  <a:pt x="669403" y="1902107"/>
                  <a:pt x="717631" y="1481560"/>
                </a:cubicBezTo>
                <a:cubicBezTo>
                  <a:pt x="765859" y="1061013"/>
                  <a:pt x="289367" y="0"/>
                  <a:pt x="289367" y="0"/>
                </a:cubicBezTo>
                <a:lnTo>
                  <a:pt x="289367" y="0"/>
                </a:lnTo>
                <a:lnTo>
                  <a:pt x="289367" y="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4C9E1FA-499A-E543-B3F7-6D23D2971EE3}"/>
              </a:ext>
            </a:extLst>
          </p:cNvPr>
          <p:cNvSpPr/>
          <p:nvPr/>
        </p:nvSpPr>
        <p:spPr>
          <a:xfrm>
            <a:off x="7812910" y="3298785"/>
            <a:ext cx="1215342" cy="1238491"/>
          </a:xfrm>
          <a:custGeom>
            <a:avLst/>
            <a:gdLst>
              <a:gd name="connsiteX0" fmla="*/ 0 w 1215342"/>
              <a:gd name="connsiteY0" fmla="*/ 1238491 h 1238491"/>
              <a:gd name="connsiteX1" fmla="*/ 856527 w 1215342"/>
              <a:gd name="connsiteY1" fmla="*/ 752354 h 1238491"/>
              <a:gd name="connsiteX2" fmla="*/ 1215342 w 1215342"/>
              <a:gd name="connsiteY2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342" h="1238491">
                <a:moveTo>
                  <a:pt x="0" y="1238491"/>
                </a:moveTo>
                <a:cubicBezTo>
                  <a:pt x="326985" y="1098630"/>
                  <a:pt x="653970" y="958769"/>
                  <a:pt x="856527" y="752354"/>
                </a:cubicBezTo>
                <a:cubicBezTo>
                  <a:pt x="1059084" y="545939"/>
                  <a:pt x="1137213" y="272969"/>
                  <a:pt x="1215342" y="0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B4BA7EB-A237-0E47-AFCE-3815380DFD7B}"/>
              </a:ext>
            </a:extLst>
          </p:cNvPr>
          <p:cNvSpPr/>
          <p:nvPr/>
        </p:nvSpPr>
        <p:spPr>
          <a:xfrm>
            <a:off x="8241175" y="4154040"/>
            <a:ext cx="1030147" cy="198041"/>
          </a:xfrm>
          <a:custGeom>
            <a:avLst/>
            <a:gdLst>
              <a:gd name="connsiteX0" fmla="*/ 0 w 1030147"/>
              <a:gd name="connsiteY0" fmla="*/ 198041 h 198041"/>
              <a:gd name="connsiteX1" fmla="*/ 428263 w 1030147"/>
              <a:gd name="connsiteY1" fmla="*/ 1271 h 198041"/>
              <a:gd name="connsiteX2" fmla="*/ 1030147 w 1030147"/>
              <a:gd name="connsiteY2" fmla="*/ 128593 h 19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147" h="198041">
                <a:moveTo>
                  <a:pt x="0" y="198041"/>
                </a:moveTo>
                <a:cubicBezTo>
                  <a:pt x="128286" y="105443"/>
                  <a:pt x="256572" y="12846"/>
                  <a:pt x="428263" y="1271"/>
                </a:cubicBezTo>
                <a:cubicBezTo>
                  <a:pt x="599954" y="-10304"/>
                  <a:pt x="815050" y="59144"/>
                  <a:pt x="1030147" y="128593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E109E4-2DE8-8C47-971D-C5802E501FBB}"/>
              </a:ext>
            </a:extLst>
          </p:cNvPr>
          <p:cNvSpPr txBox="1"/>
          <p:nvPr/>
        </p:nvSpPr>
        <p:spPr>
          <a:xfrm>
            <a:off x="3917375" y="5048068"/>
            <a:ext cx="3269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Localization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Nuclear import/export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Co-translational translocation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D73ED-D19C-FF4D-B8E8-5375CE881070}"/>
              </a:ext>
            </a:extLst>
          </p:cNvPr>
          <p:cNvSpPr txBox="1"/>
          <p:nvPr/>
        </p:nvSpPr>
        <p:spPr>
          <a:xfrm>
            <a:off x="7186603" y="4723790"/>
            <a:ext cx="39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Localization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separation</a:t>
            </a:r>
          </a:p>
        </p:txBody>
      </p:sp>
    </p:spTree>
    <p:extLst>
      <p:ext uri="{BB962C8B-B14F-4D97-AF65-F5344CB8AC3E}">
        <p14:creationId xmlns:p14="http://schemas.microsoft.com/office/powerpoint/2010/main" val="61792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121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IDR composition as a secondary localization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Plutzer</dc:creator>
  <cp:lastModifiedBy>Isaac Plutzer</cp:lastModifiedBy>
  <cp:revision>10</cp:revision>
  <dcterms:created xsi:type="dcterms:W3CDTF">2020-12-17T13:04:59Z</dcterms:created>
  <dcterms:modified xsi:type="dcterms:W3CDTF">2020-12-17T15:20:45Z</dcterms:modified>
</cp:coreProperties>
</file>