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sldIdLst>
    <p:sldId id="256" r:id="rId2"/>
    <p:sldId id="257" r:id="rId3"/>
    <p:sldId id="258" r:id="rId4"/>
    <p:sldId id="259" r:id="rId5"/>
    <p:sldId id="260" r:id="rId6"/>
    <p:sldId id="261" r:id="rId7"/>
    <p:sldId id="262" r:id="rId8"/>
    <p:sldId id="263" r:id="rId9"/>
    <p:sldId id="264" r:id="rId10"/>
    <p:sldId id="276" r:id="rId11"/>
    <p:sldId id="341" r:id="rId12"/>
    <p:sldId id="342" r:id="rId13"/>
    <p:sldId id="343" r:id="rId14"/>
    <p:sldId id="344" r:id="rId15"/>
    <p:sldId id="345" r:id="rId16"/>
    <p:sldId id="346" r:id="rId17"/>
    <p:sldId id="357" r:id="rId18"/>
    <p:sldId id="348" r:id="rId19"/>
    <p:sldId id="350" r:id="rId20"/>
    <p:sldId id="351" r:id="rId21"/>
    <p:sldId id="352" r:id="rId22"/>
    <p:sldId id="353" r:id="rId23"/>
    <p:sldId id="354" r:id="rId24"/>
    <p:sldId id="355" r:id="rId25"/>
    <p:sldId id="265" r:id="rId26"/>
    <p:sldId id="266" r:id="rId27"/>
    <p:sldId id="267" r:id="rId28"/>
    <p:sldId id="268" r:id="rId29"/>
    <p:sldId id="269" r:id="rId30"/>
    <p:sldId id="270" r:id="rId31"/>
    <p:sldId id="272" r:id="rId32"/>
    <p:sldId id="273" r:id="rId33"/>
    <p:sldId id="274" r:id="rId34"/>
    <p:sldId id="275" r:id="rId35"/>
    <p:sldId id="336" r:id="rId36"/>
    <p:sldId id="277" r:id="rId37"/>
    <p:sldId id="278" r:id="rId38"/>
    <p:sldId id="279" r:id="rId39"/>
    <p:sldId id="280" r:id="rId40"/>
    <p:sldId id="281" r:id="rId41"/>
    <p:sldId id="282" r:id="rId42"/>
    <p:sldId id="283" r:id="rId43"/>
    <p:sldId id="284" r:id="rId44"/>
    <p:sldId id="285" r:id="rId45"/>
    <p:sldId id="286" r:id="rId46"/>
    <p:sldId id="287" r:id="rId47"/>
    <p:sldId id="288" r:id="rId48"/>
    <p:sldId id="289" r:id="rId49"/>
    <p:sldId id="290" r:id="rId50"/>
    <p:sldId id="291" r:id="rId51"/>
    <p:sldId id="292" r:id="rId52"/>
    <p:sldId id="293" r:id="rId53"/>
    <p:sldId id="294" r:id="rId54"/>
    <p:sldId id="295" r:id="rId55"/>
    <p:sldId id="296" r:id="rId56"/>
    <p:sldId id="297" r:id="rId57"/>
    <p:sldId id="298" r:id="rId58"/>
    <p:sldId id="299" r:id="rId59"/>
    <p:sldId id="300" r:id="rId60"/>
    <p:sldId id="301" r:id="rId61"/>
    <p:sldId id="302" r:id="rId62"/>
    <p:sldId id="303" r:id="rId63"/>
    <p:sldId id="304" r:id="rId64"/>
    <p:sldId id="305" r:id="rId65"/>
    <p:sldId id="306" r:id="rId66"/>
    <p:sldId id="307" r:id="rId67"/>
    <p:sldId id="308" r:id="rId68"/>
    <p:sldId id="309" r:id="rId69"/>
    <p:sldId id="310" r:id="rId70"/>
    <p:sldId id="311" r:id="rId71"/>
    <p:sldId id="312" r:id="rId72"/>
    <p:sldId id="313" r:id="rId73"/>
    <p:sldId id="314" r:id="rId74"/>
    <p:sldId id="315" r:id="rId75"/>
    <p:sldId id="316" r:id="rId76"/>
    <p:sldId id="317" r:id="rId77"/>
    <p:sldId id="318" r:id="rId78"/>
    <p:sldId id="319" r:id="rId79"/>
    <p:sldId id="320" r:id="rId80"/>
    <p:sldId id="321" r:id="rId81"/>
    <p:sldId id="322" r:id="rId82"/>
    <p:sldId id="323" r:id="rId83"/>
    <p:sldId id="324" r:id="rId84"/>
    <p:sldId id="325" r:id="rId85"/>
    <p:sldId id="326" r:id="rId86"/>
    <p:sldId id="327" r:id="rId87"/>
    <p:sldId id="328" r:id="rId88"/>
    <p:sldId id="329" r:id="rId89"/>
    <p:sldId id="330" r:id="rId90"/>
    <p:sldId id="331" r:id="rId91"/>
    <p:sldId id="332" r:id="rId92"/>
    <p:sldId id="333" r:id="rId93"/>
    <p:sldId id="334" r:id="rId94"/>
    <p:sldId id="335" r:id="rId9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8" autoAdjust="0"/>
    <p:restoredTop sz="94661" autoAdjust="0"/>
  </p:normalViewPr>
  <p:slideViewPr>
    <p:cSldViewPr>
      <p:cViewPr varScale="1">
        <p:scale>
          <a:sx n="87" d="100"/>
          <a:sy n="87" d="100"/>
        </p:scale>
        <p:origin x="-1320" y="-31"/>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188CE4B7-E498-4E28-ACF9-791E71DFFE50}" type="datetimeFigureOut">
              <a:rPr lang="en-US" smtClean="0"/>
              <a:t>8/31/2019</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F023E363-C0C2-4A7A-8EBD-7DCEE3DC6592}" type="slidenum">
              <a:rPr lang="en-US" smtClean="0"/>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88CE4B7-E498-4E28-ACF9-791E71DFFE50}" type="datetimeFigureOut">
              <a:rPr lang="en-US" smtClean="0"/>
              <a:t>8/31/2019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023E363-C0C2-4A7A-8EBD-7DCEE3DC659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88CE4B7-E498-4E28-ACF9-791E71DFFE50}" type="datetimeFigureOut">
              <a:rPr lang="en-US" smtClean="0"/>
              <a:t>8/31/2019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023E363-C0C2-4A7A-8EBD-7DCEE3DC659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88CE4B7-E498-4E28-ACF9-791E71DFFE50}" type="datetimeFigureOut">
              <a:rPr lang="en-US" smtClean="0"/>
              <a:t>8/31/2019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023E363-C0C2-4A7A-8EBD-7DCEE3DC659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188CE4B7-E498-4E28-ACF9-791E71DFFE50}" type="datetimeFigureOut">
              <a:rPr lang="en-US" smtClean="0"/>
              <a:t>8/31/2019</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F023E363-C0C2-4A7A-8EBD-7DCEE3DC6592}" type="slidenum">
              <a:rPr lang="en-US" smtClean="0"/>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88CE4B7-E498-4E28-ACF9-791E71DFFE50}" type="datetimeFigureOut">
              <a:rPr lang="en-US" smtClean="0"/>
              <a:t>8/31/2019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F023E363-C0C2-4A7A-8EBD-7DCEE3DC6592}" type="slidenum">
              <a:rPr lang="en-US" smtClean="0"/>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88CE4B7-E498-4E28-ACF9-791E71DFFE50}" type="datetimeFigureOut">
              <a:rPr lang="en-US" smtClean="0"/>
              <a:t>8/31/2019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F023E363-C0C2-4A7A-8EBD-7DCEE3DC659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88CE4B7-E498-4E28-ACF9-791E71DFFE50}" type="datetimeFigureOut">
              <a:rPr lang="en-US" smtClean="0"/>
              <a:t>8/31/2019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F023E363-C0C2-4A7A-8EBD-7DCEE3DC6592}" type="slidenum">
              <a:rPr lang="en-US" smtClean="0"/>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88CE4B7-E498-4E28-ACF9-791E71DFFE50}" type="datetimeFigureOut">
              <a:rPr lang="en-US" smtClean="0"/>
              <a:t>8/31/2019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F023E363-C0C2-4A7A-8EBD-7DCEE3DC659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188CE4B7-E498-4E28-ACF9-791E71DFFE50}" type="datetimeFigureOut">
              <a:rPr lang="en-US" smtClean="0"/>
              <a:t>8/31/2019</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F023E363-C0C2-4A7A-8EBD-7DCEE3DC6592}" type="slidenum">
              <a:rPr lang="en-US" smtClean="0"/>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188CE4B7-E498-4E28-ACF9-791E71DFFE50}" type="datetimeFigureOut">
              <a:rPr lang="en-US" smtClean="0"/>
              <a:t>8/31/2019</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F023E363-C0C2-4A7A-8EBD-7DCEE3DC6592}" type="slidenum">
              <a:rPr lang="en-US" smtClean="0"/>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188CE4B7-E498-4E28-ACF9-791E71DFFE50}" type="datetimeFigureOut">
              <a:rPr lang="en-US" smtClean="0"/>
              <a:t>8/31/2019</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F023E363-C0C2-4A7A-8EBD-7DCEE3DC6592}" type="slidenum">
              <a:rPr lang="en-US" smtClean="0"/>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9.xml"/></Relationships>
</file>

<file path=ppt/slides/_rels/slide7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9.xml"/></Relationships>
</file>

<file path=ppt/slides/_rels/slide7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80.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9.xml"/></Relationships>
</file>

<file path=ppt/slides/_rels/slide8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9.xml"/></Relationships>
</file>

<file path=ppt/slides/_rels/slide8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9.xml"/></Relationships>
</file>

<file path=ppt/slides/_rels/slide83.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9.xml"/></Relationships>
</file>

<file path=ppt/slides/_rels/slide84.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9.xml"/></Relationships>
</file>

<file path=ppt/slides/_rels/slide85.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9.xml"/></Relationships>
</file>

<file path=ppt/slides/_rels/slide86.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9.xml"/></Relationships>
</file>

<file path=ppt/slides/_rels/slide87.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9.xml"/></Relationships>
</file>

<file path=ppt/slides/_rels/slide88.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9.xml"/></Relationships>
</file>

<file path=ppt/slides/_rels/slide89.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0.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9.xml"/></Relationships>
</file>

<file path=ppt/slides/_rels/slide91.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9.xml"/></Relationships>
</file>

<file path=ppt/slides/_rels/slide92.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9.xml"/></Relationships>
</file>

<file path=ppt/slides/_rels/slide93.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9.xml"/></Relationships>
</file>

<file path=ppt/slides/_rels/slide94.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C#</a:t>
            </a:r>
            <a:endParaRPr lang="en-US" dirty="0"/>
          </a:p>
        </p:txBody>
      </p:sp>
      <p:sp>
        <p:nvSpPr>
          <p:cNvPr id="3" name="Subtitle 2"/>
          <p:cNvSpPr>
            <a:spLocks noGrp="1"/>
          </p:cNvSpPr>
          <p:nvPr>
            <p:ph type="subTitle" idx="1"/>
          </p:nvPr>
        </p:nvSpPr>
        <p:spPr/>
        <p:txBody>
          <a:bodyPr/>
          <a:lstStyle/>
          <a:p>
            <a:r>
              <a:rPr lang="en-US" dirty="0" smtClean="0"/>
              <a:t>Building your first </a:t>
            </a:r>
            <a:r>
              <a:rPr lang="en-US" dirty="0" smtClean="0"/>
              <a:t>application</a:t>
            </a:r>
            <a:endParaRPr lang="en-US" dirty="0"/>
          </a:p>
        </p:txBody>
      </p:sp>
    </p:spTree>
    <p:extLst>
      <p:ext uri="{BB962C8B-B14F-4D97-AF65-F5344CB8AC3E}">
        <p14:creationId xmlns:p14="http://schemas.microsoft.com/office/powerpoint/2010/main" val="40070464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13648" cy="1066800"/>
          </a:xfrm>
        </p:spPr>
        <p:txBody>
          <a:bodyPr>
            <a:noAutofit/>
          </a:bodyPr>
          <a:lstStyle/>
          <a:p>
            <a:pPr algn="ctr"/>
            <a:r>
              <a:rPr lang="en-US" sz="3200" dirty="0" smtClean="0"/>
              <a:t>Basic Vocabulary Needed for C# Development</a:t>
            </a:r>
            <a:endParaRPr lang="en-US" sz="3200" dirty="0"/>
          </a:p>
        </p:txBody>
      </p:sp>
      <p:sp>
        <p:nvSpPr>
          <p:cNvPr id="3" name="TextBox 2"/>
          <p:cNvSpPr txBox="1"/>
          <p:nvPr/>
        </p:nvSpPr>
        <p:spPr>
          <a:xfrm>
            <a:off x="152400" y="1066800"/>
            <a:ext cx="8839200" cy="4401205"/>
          </a:xfrm>
          <a:prstGeom prst="rect">
            <a:avLst/>
          </a:prstGeom>
          <a:noFill/>
        </p:spPr>
        <p:txBody>
          <a:bodyPr wrap="square" rtlCol="0">
            <a:spAutoFit/>
          </a:bodyPr>
          <a:lstStyle/>
          <a:p>
            <a:r>
              <a:rPr lang="en-US" sz="2000" b="1" u="sng" dirty="0" smtClean="0"/>
              <a:t>Algorithm</a:t>
            </a:r>
            <a:r>
              <a:rPr lang="en-US" sz="2000" b="1" dirty="0" smtClean="0"/>
              <a:t> (noun):</a:t>
            </a:r>
            <a:r>
              <a:rPr lang="en-US" sz="2000" dirty="0" smtClean="0"/>
              <a:t> </a:t>
            </a:r>
            <a:r>
              <a:rPr lang="en-US" sz="2000" dirty="0"/>
              <a:t>a step-by-step procedure to achieve a specific goal. Can be implemented with code.</a:t>
            </a:r>
            <a:br>
              <a:rPr lang="en-US" sz="2000" dirty="0"/>
            </a:br>
            <a:r>
              <a:rPr lang="en-US" sz="2000" i="1" dirty="0"/>
              <a:t>Example: I used the quicksort algorithm to sort the array alphabetically</a:t>
            </a:r>
            <a:r>
              <a:rPr lang="en-US" sz="2000" i="1" dirty="0" smtClean="0"/>
              <a:t>.</a:t>
            </a:r>
          </a:p>
          <a:p>
            <a:endParaRPr lang="en-US" sz="2000" i="1" dirty="0"/>
          </a:p>
          <a:p>
            <a:r>
              <a:rPr lang="en-US" sz="2000" b="1" u="sng" dirty="0" smtClean="0"/>
              <a:t>Argument</a:t>
            </a:r>
            <a:r>
              <a:rPr lang="en-US" sz="2000" b="1" dirty="0" smtClean="0"/>
              <a:t> (noun): </a:t>
            </a:r>
            <a:r>
              <a:rPr lang="en-US" sz="2000" dirty="0"/>
              <a:t>a value that is passed into a function when it is called. Arguments are said to be “passed” into a function, and functions are said to “take” arguments. Also known as a “parameter.”</a:t>
            </a:r>
            <a:br>
              <a:rPr lang="en-US" sz="2000" dirty="0"/>
            </a:br>
            <a:r>
              <a:rPr lang="en-US" sz="2000" i="1" dirty="0" smtClean="0"/>
              <a:t>Example: That function takes two arguments.</a:t>
            </a:r>
          </a:p>
          <a:p>
            <a:endParaRPr lang="en-US" sz="2000" i="1" dirty="0"/>
          </a:p>
          <a:p>
            <a:r>
              <a:rPr lang="en-US" sz="2000" b="1" u="sng" dirty="0" smtClean="0"/>
              <a:t>Array</a:t>
            </a:r>
            <a:r>
              <a:rPr lang="en-US" sz="2000" b="1" dirty="0" smtClean="0"/>
              <a:t> (noun): </a:t>
            </a:r>
            <a:r>
              <a:rPr lang="en-US" sz="2000" dirty="0"/>
              <a:t>a type of value that contains a sequence of other values.</a:t>
            </a:r>
            <a:br>
              <a:rPr lang="en-US" sz="2000" dirty="0"/>
            </a:br>
            <a:r>
              <a:rPr lang="en-US" sz="2000" i="1" dirty="0"/>
              <a:t>Example: I put all our names into an array of strings.</a:t>
            </a:r>
          </a:p>
          <a:p>
            <a:endParaRPr lang="en-US" sz="2000" b="1" dirty="0" smtClean="0"/>
          </a:p>
          <a:p>
            <a:r>
              <a:rPr lang="en-US" sz="2000" b="1" u="sng" dirty="0" smtClean="0"/>
              <a:t>Assignment</a:t>
            </a:r>
            <a:r>
              <a:rPr lang="en-US" sz="2000" b="1" dirty="0" smtClean="0"/>
              <a:t> (noun):</a:t>
            </a:r>
            <a:r>
              <a:rPr lang="en-US" sz="2000" dirty="0" smtClean="0"/>
              <a:t> </a:t>
            </a:r>
            <a:r>
              <a:rPr lang="en-US" sz="2000" dirty="0"/>
              <a:t>the act of putting a value into a variable.</a:t>
            </a:r>
            <a:br>
              <a:rPr lang="en-US" sz="2000" dirty="0"/>
            </a:br>
            <a:r>
              <a:rPr lang="en-US" sz="2000" i="1" dirty="0"/>
              <a:t>Example: I assigned the number 22 to the age variable</a:t>
            </a:r>
            <a:r>
              <a:rPr lang="en-US" sz="2000" i="1" dirty="0" smtClean="0"/>
              <a:t>.</a:t>
            </a:r>
            <a:endParaRPr lang="en-US" sz="2000" i="1" dirty="0"/>
          </a:p>
        </p:txBody>
      </p:sp>
    </p:spTree>
    <p:extLst>
      <p:ext uri="{BB962C8B-B14F-4D97-AF65-F5344CB8AC3E}">
        <p14:creationId xmlns:p14="http://schemas.microsoft.com/office/powerpoint/2010/main" val="290397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13648" cy="1066800"/>
          </a:xfrm>
        </p:spPr>
        <p:txBody>
          <a:bodyPr>
            <a:noAutofit/>
          </a:bodyPr>
          <a:lstStyle/>
          <a:p>
            <a:pPr algn="ctr"/>
            <a:r>
              <a:rPr lang="en-US" sz="3200" dirty="0" smtClean="0"/>
              <a:t>Basic Vocabulary Needed for C# Development</a:t>
            </a:r>
            <a:endParaRPr lang="en-US" sz="3200" dirty="0"/>
          </a:p>
        </p:txBody>
      </p:sp>
      <p:sp>
        <p:nvSpPr>
          <p:cNvPr id="3" name="TextBox 2"/>
          <p:cNvSpPr txBox="1"/>
          <p:nvPr/>
        </p:nvSpPr>
        <p:spPr>
          <a:xfrm>
            <a:off x="152400" y="1066800"/>
            <a:ext cx="8839200" cy="5016758"/>
          </a:xfrm>
          <a:prstGeom prst="rect">
            <a:avLst/>
          </a:prstGeom>
          <a:noFill/>
        </p:spPr>
        <p:txBody>
          <a:bodyPr wrap="square" rtlCol="0">
            <a:spAutoFit/>
          </a:bodyPr>
          <a:lstStyle/>
          <a:p>
            <a:r>
              <a:rPr lang="en-US" sz="2000" b="1" u="sng" dirty="0" smtClean="0"/>
              <a:t>Brackets</a:t>
            </a:r>
            <a:r>
              <a:rPr lang="en-US" sz="2000" b="1" dirty="0" smtClean="0"/>
              <a:t> (noun):</a:t>
            </a:r>
            <a:r>
              <a:rPr lang="en-US" sz="2000" dirty="0" smtClean="0"/>
              <a:t> characters </a:t>
            </a:r>
            <a:r>
              <a:rPr lang="en-US" sz="2000" dirty="0"/>
              <a:t>often used to surround text. The different types of brackets are:</a:t>
            </a:r>
          </a:p>
          <a:p>
            <a:pPr lvl="0"/>
            <a:r>
              <a:rPr lang="en-US" sz="2000" dirty="0"/>
              <a:t>Parenthesis/</a:t>
            </a:r>
            <a:r>
              <a:rPr lang="en-US" sz="2000" dirty="0" err="1"/>
              <a:t>parens</a:t>
            </a:r>
            <a:r>
              <a:rPr lang="en-US" sz="2000" dirty="0"/>
              <a:t>/round brackets: ( )</a:t>
            </a:r>
          </a:p>
          <a:p>
            <a:pPr lvl="0"/>
            <a:r>
              <a:rPr lang="en-US" sz="2000" dirty="0"/>
              <a:t>Curly brackets/braces: { }</a:t>
            </a:r>
          </a:p>
          <a:p>
            <a:pPr lvl="0"/>
            <a:r>
              <a:rPr lang="en-US" sz="2000" dirty="0"/>
              <a:t>Angle brackets: &lt; &gt;</a:t>
            </a:r>
          </a:p>
          <a:p>
            <a:pPr lvl="0"/>
            <a:r>
              <a:rPr lang="en-US" sz="2000" dirty="0"/>
              <a:t>Square brackets: [ ]</a:t>
            </a:r>
          </a:p>
          <a:p>
            <a:r>
              <a:rPr lang="en-US" sz="2000" dirty="0"/>
              <a:t>The bracket at the beginning is called the “opening” or the “left” bracket. The bracket at the end is called the “closing” or “right” bracket.</a:t>
            </a:r>
            <a:br>
              <a:rPr lang="en-US" sz="2000" dirty="0"/>
            </a:br>
            <a:r>
              <a:rPr lang="en-US" sz="2000" i="1" dirty="0"/>
              <a:t>Example: Your code won’t compile because you forgot a closing bracket</a:t>
            </a:r>
            <a:r>
              <a:rPr lang="en-US" sz="2000" i="1" dirty="0" smtClean="0"/>
              <a:t>.</a:t>
            </a:r>
          </a:p>
          <a:p>
            <a:endParaRPr lang="en-US" sz="2000" dirty="0"/>
          </a:p>
          <a:p>
            <a:r>
              <a:rPr lang="en-US" sz="2000" b="1" u="sng" dirty="0" smtClean="0"/>
              <a:t>Bug</a:t>
            </a:r>
            <a:r>
              <a:rPr lang="en-US" sz="2000" b="1" dirty="0" smtClean="0"/>
              <a:t> (noun):</a:t>
            </a:r>
            <a:r>
              <a:rPr lang="en-US" sz="2000" dirty="0" smtClean="0"/>
              <a:t> </a:t>
            </a:r>
            <a:r>
              <a:rPr lang="en-US" sz="2000" dirty="0"/>
              <a:t>a mistake in a program.</a:t>
            </a:r>
            <a:br>
              <a:rPr lang="en-US" sz="2000" dirty="0"/>
            </a:br>
            <a:r>
              <a:rPr lang="en-US" sz="2000" i="1" dirty="0"/>
              <a:t>Example: There must be a bug because the output is wrong</a:t>
            </a:r>
            <a:r>
              <a:rPr lang="en-US" sz="2000" i="1" dirty="0" smtClean="0"/>
              <a:t>.</a:t>
            </a:r>
          </a:p>
          <a:p>
            <a:endParaRPr lang="en-US" sz="2000" dirty="0"/>
          </a:p>
          <a:p>
            <a:r>
              <a:rPr lang="en-US" sz="2000" b="1" u="sng" dirty="0" smtClean="0"/>
              <a:t>Call</a:t>
            </a:r>
            <a:r>
              <a:rPr lang="en-US" sz="2000" b="1" dirty="0" smtClean="0"/>
              <a:t> (verb):</a:t>
            </a:r>
            <a:r>
              <a:rPr lang="en-US" sz="2000" dirty="0" smtClean="0"/>
              <a:t> </a:t>
            </a:r>
            <a:r>
              <a:rPr lang="en-US" sz="2000" dirty="0"/>
              <a:t>to run the code in a function. Also referred to as “running,” “executing,” or “invoking” a function. For the noun, see function call.</a:t>
            </a:r>
            <a:br>
              <a:rPr lang="en-US" sz="2000" dirty="0"/>
            </a:br>
            <a:r>
              <a:rPr lang="en-US" sz="2000" i="1" dirty="0"/>
              <a:t>Example: I called the rand function and it returned 42</a:t>
            </a:r>
            <a:r>
              <a:rPr lang="en-US" sz="2000" i="1" dirty="0" smtClean="0"/>
              <a:t>.</a:t>
            </a:r>
            <a:endParaRPr lang="en-US" sz="2000" i="1" dirty="0"/>
          </a:p>
        </p:txBody>
      </p:sp>
    </p:spTree>
    <p:extLst>
      <p:ext uri="{BB962C8B-B14F-4D97-AF65-F5344CB8AC3E}">
        <p14:creationId xmlns:p14="http://schemas.microsoft.com/office/powerpoint/2010/main" val="391216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13648" cy="1066800"/>
          </a:xfrm>
        </p:spPr>
        <p:txBody>
          <a:bodyPr>
            <a:noAutofit/>
          </a:bodyPr>
          <a:lstStyle/>
          <a:p>
            <a:pPr algn="ctr"/>
            <a:r>
              <a:rPr lang="en-US" sz="3200" dirty="0" smtClean="0"/>
              <a:t>Basic Vocabulary Needed for C# Development</a:t>
            </a:r>
            <a:endParaRPr lang="en-US" sz="3200" dirty="0"/>
          </a:p>
        </p:txBody>
      </p:sp>
      <p:sp>
        <p:nvSpPr>
          <p:cNvPr id="3" name="TextBox 2"/>
          <p:cNvSpPr txBox="1"/>
          <p:nvPr/>
        </p:nvSpPr>
        <p:spPr>
          <a:xfrm>
            <a:off x="154223" y="990600"/>
            <a:ext cx="8839200" cy="6247864"/>
          </a:xfrm>
          <a:prstGeom prst="rect">
            <a:avLst/>
          </a:prstGeom>
          <a:noFill/>
        </p:spPr>
        <p:txBody>
          <a:bodyPr wrap="square" rtlCol="0">
            <a:spAutoFit/>
          </a:bodyPr>
          <a:lstStyle/>
          <a:p>
            <a:r>
              <a:rPr lang="en-US" sz="2000" b="1" u="sng" dirty="0" smtClean="0"/>
              <a:t>Class</a:t>
            </a:r>
            <a:r>
              <a:rPr lang="en-US" sz="2000" b="1" dirty="0" smtClean="0"/>
              <a:t> (noun):</a:t>
            </a:r>
            <a:r>
              <a:rPr lang="en-US" sz="2000" dirty="0" smtClean="0"/>
              <a:t> </a:t>
            </a:r>
            <a:r>
              <a:rPr lang="en-US" sz="2000" dirty="0"/>
              <a:t>a type that can be defined by the programmer. Classes are defined in order to create objects of that class. See object.</a:t>
            </a:r>
            <a:br>
              <a:rPr lang="en-US" sz="2000" dirty="0"/>
            </a:br>
            <a:r>
              <a:rPr lang="en-US" sz="2000" i="1" dirty="0"/>
              <a:t>Example: I made a Person class that holds a person’s name and age.</a:t>
            </a:r>
          </a:p>
          <a:p>
            <a:endParaRPr lang="en-US" sz="2000" b="1" u="sng" dirty="0" smtClean="0"/>
          </a:p>
          <a:p>
            <a:r>
              <a:rPr lang="en-US" sz="2000" b="1" u="sng" dirty="0" smtClean="0"/>
              <a:t>Comment</a:t>
            </a:r>
            <a:r>
              <a:rPr lang="en-US" sz="2000" b="1" dirty="0" smtClean="0"/>
              <a:t> (noun):</a:t>
            </a:r>
            <a:r>
              <a:rPr lang="en-US" sz="2000" dirty="0" smtClean="0"/>
              <a:t> </a:t>
            </a:r>
            <a:r>
              <a:rPr lang="en-US" sz="2000" dirty="0"/>
              <a:t>arbitrary text written around code, but which </a:t>
            </a:r>
            <a:r>
              <a:rPr lang="en-US" sz="2000" dirty="0" smtClean="0"/>
              <a:t>is </a:t>
            </a:r>
            <a:r>
              <a:rPr lang="en-US" sz="2000" dirty="0"/>
              <a:t>never run, and is generally ignored by the computer. Used to leave notes and documentation for people who read the code later. Also used to stop code from running (see comment out).</a:t>
            </a:r>
            <a:br>
              <a:rPr lang="en-US" sz="2000" dirty="0"/>
            </a:br>
            <a:r>
              <a:rPr lang="en-US" sz="2000" i="1" dirty="0" smtClean="0"/>
              <a:t>Example: I wrote comments in my code so I could understand it later.</a:t>
            </a:r>
            <a:endParaRPr lang="en-US" sz="2000" i="1" dirty="0"/>
          </a:p>
          <a:p>
            <a:endParaRPr lang="en-US" sz="2000" b="1" dirty="0" smtClean="0"/>
          </a:p>
          <a:p>
            <a:r>
              <a:rPr lang="en-US" sz="2000" b="1" u="sng" dirty="0" smtClean="0"/>
              <a:t>Comment Out</a:t>
            </a:r>
            <a:r>
              <a:rPr lang="en-US" sz="2000" b="1" dirty="0" smtClean="0"/>
              <a:t> (verb):</a:t>
            </a:r>
            <a:r>
              <a:rPr lang="en-US" sz="2000" dirty="0" smtClean="0"/>
              <a:t> </a:t>
            </a:r>
            <a:r>
              <a:rPr lang="en-US" sz="2000" dirty="0"/>
              <a:t>to turn code into a comment so that it does not get run.</a:t>
            </a:r>
            <a:br>
              <a:rPr lang="en-US" sz="2000" dirty="0"/>
            </a:br>
            <a:r>
              <a:rPr lang="en-US" sz="2000" i="1" dirty="0"/>
              <a:t>Example: I commented out this line of code, and it doesn’t crash any more</a:t>
            </a:r>
            <a:r>
              <a:rPr lang="en-US" sz="2000" i="1" dirty="0" smtClean="0"/>
              <a:t>.</a:t>
            </a:r>
          </a:p>
          <a:p>
            <a:endParaRPr lang="en-US" sz="2000" i="1" dirty="0" smtClean="0"/>
          </a:p>
          <a:p>
            <a:r>
              <a:rPr lang="en-US" sz="2000" b="1" u="sng" dirty="0" smtClean="0"/>
              <a:t>Compiler</a:t>
            </a:r>
            <a:r>
              <a:rPr lang="en-US" sz="2000" b="1" dirty="0" smtClean="0"/>
              <a:t> (noun):</a:t>
            </a:r>
            <a:r>
              <a:rPr lang="en-US" sz="2000" dirty="0" smtClean="0"/>
              <a:t> </a:t>
            </a:r>
            <a:r>
              <a:rPr lang="en-US" sz="2000" dirty="0"/>
              <a:t>a program that converts code into an executable, and checks that the syntax is correct. Sometimes compilers convert code into other code.</a:t>
            </a:r>
            <a:br>
              <a:rPr lang="en-US" sz="2000" dirty="0"/>
            </a:br>
            <a:r>
              <a:rPr lang="en-US" sz="2000" i="1" dirty="0"/>
              <a:t>Example: The compiler is giving me an error, so I must have </a:t>
            </a:r>
            <a:r>
              <a:rPr lang="en-US" sz="2000" i="1" dirty="0" smtClean="0"/>
              <a:t>incorrect syntax </a:t>
            </a:r>
            <a:r>
              <a:rPr lang="en-US" sz="2000" i="1" dirty="0"/>
              <a:t>somewhere.</a:t>
            </a:r>
          </a:p>
          <a:p>
            <a:endParaRPr lang="en-US" sz="2000" i="1" dirty="0"/>
          </a:p>
        </p:txBody>
      </p:sp>
    </p:spTree>
    <p:extLst>
      <p:ext uri="{BB962C8B-B14F-4D97-AF65-F5344CB8AC3E}">
        <p14:creationId xmlns:p14="http://schemas.microsoft.com/office/powerpoint/2010/main" val="2844990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13648" cy="1066800"/>
          </a:xfrm>
        </p:spPr>
        <p:txBody>
          <a:bodyPr>
            <a:noAutofit/>
          </a:bodyPr>
          <a:lstStyle/>
          <a:p>
            <a:pPr algn="ctr"/>
            <a:r>
              <a:rPr lang="en-US" sz="3200" dirty="0" smtClean="0"/>
              <a:t>Basic Vocabulary Needed for C# Development</a:t>
            </a:r>
            <a:endParaRPr lang="en-US" sz="3200" dirty="0"/>
          </a:p>
        </p:txBody>
      </p:sp>
      <p:sp>
        <p:nvSpPr>
          <p:cNvPr id="3" name="TextBox 2"/>
          <p:cNvSpPr txBox="1"/>
          <p:nvPr/>
        </p:nvSpPr>
        <p:spPr>
          <a:xfrm>
            <a:off x="152400" y="990600"/>
            <a:ext cx="8839200" cy="6247864"/>
          </a:xfrm>
          <a:prstGeom prst="rect">
            <a:avLst/>
          </a:prstGeom>
          <a:noFill/>
        </p:spPr>
        <p:txBody>
          <a:bodyPr wrap="square" rtlCol="0">
            <a:spAutoFit/>
          </a:bodyPr>
          <a:lstStyle/>
          <a:p>
            <a:r>
              <a:rPr lang="en-US" sz="2000" b="1" u="sng" dirty="0" smtClean="0"/>
              <a:t>Constant</a:t>
            </a:r>
            <a:r>
              <a:rPr lang="en-US" sz="2000" b="1" dirty="0" smtClean="0"/>
              <a:t> (noun): </a:t>
            </a:r>
            <a:r>
              <a:rPr lang="en-US" sz="2000" dirty="0"/>
              <a:t>a variable that never changes its value.</a:t>
            </a:r>
            <a:br>
              <a:rPr lang="en-US" sz="2000" dirty="0"/>
            </a:br>
            <a:r>
              <a:rPr lang="en-US" sz="2000" i="1" dirty="0"/>
              <a:t>Example: The PI constant has the value 3.14.</a:t>
            </a:r>
          </a:p>
          <a:p>
            <a:endParaRPr lang="en-US" sz="2000" b="1" dirty="0" smtClean="0"/>
          </a:p>
          <a:p>
            <a:r>
              <a:rPr lang="en-US" sz="2000" b="1" u="sng" dirty="0" smtClean="0"/>
              <a:t>Crash</a:t>
            </a:r>
            <a:r>
              <a:rPr lang="en-US" sz="2000" b="1" dirty="0" smtClean="0"/>
              <a:t> (verb):</a:t>
            </a:r>
            <a:r>
              <a:rPr lang="en-US" sz="2000" dirty="0" smtClean="0"/>
              <a:t> </a:t>
            </a:r>
            <a:r>
              <a:rPr lang="en-US" sz="2000" dirty="0"/>
              <a:t>to cause a running program to stop due to an error.</a:t>
            </a:r>
            <a:br>
              <a:rPr lang="en-US" sz="2000" dirty="0"/>
            </a:br>
            <a:r>
              <a:rPr lang="en-US" sz="2000" i="1" dirty="0"/>
              <a:t>Example: I tried to divide a number by zero, which made the program crash</a:t>
            </a:r>
            <a:r>
              <a:rPr lang="en-US" sz="2000" i="1" dirty="0" smtClean="0"/>
              <a:t>.</a:t>
            </a:r>
          </a:p>
          <a:p>
            <a:endParaRPr lang="en-US" sz="2000" i="1" dirty="0"/>
          </a:p>
          <a:p>
            <a:r>
              <a:rPr lang="en-US" sz="2000" b="1" u="sng" dirty="0" smtClean="0"/>
              <a:t>Data Structure</a:t>
            </a:r>
            <a:r>
              <a:rPr lang="en-US" sz="2000" b="1" dirty="0" smtClean="0"/>
              <a:t> (noun):</a:t>
            </a:r>
            <a:r>
              <a:rPr lang="en-US" sz="2000" dirty="0" smtClean="0"/>
              <a:t> </a:t>
            </a:r>
            <a:r>
              <a:rPr lang="en-US" sz="2000" dirty="0"/>
              <a:t>a value that contains other values.</a:t>
            </a:r>
            <a:br>
              <a:rPr lang="en-US" sz="2000" dirty="0"/>
            </a:br>
            <a:r>
              <a:rPr lang="en-US" sz="2000" i="1" dirty="0"/>
              <a:t>Example: Arrays are one kind of data structure</a:t>
            </a:r>
            <a:r>
              <a:rPr lang="en-US" sz="2000" i="1" dirty="0" smtClean="0"/>
              <a:t>.</a:t>
            </a:r>
          </a:p>
          <a:p>
            <a:endParaRPr lang="en-US" sz="2000" i="1" dirty="0"/>
          </a:p>
          <a:p>
            <a:r>
              <a:rPr lang="en-US" sz="2000" b="1" u="sng" dirty="0" smtClean="0"/>
              <a:t>Debug</a:t>
            </a:r>
            <a:r>
              <a:rPr lang="en-US" sz="2000" b="1" dirty="0" smtClean="0"/>
              <a:t> (verb):</a:t>
            </a:r>
            <a:r>
              <a:rPr lang="en-US" sz="2000" dirty="0" smtClean="0"/>
              <a:t> </a:t>
            </a:r>
            <a:r>
              <a:rPr lang="en-US" sz="2000" dirty="0"/>
              <a:t>to investigate and fix bugs.</a:t>
            </a:r>
            <a:br>
              <a:rPr lang="en-US" sz="2000" dirty="0"/>
            </a:br>
            <a:r>
              <a:rPr lang="en-US" sz="2000" i="1" dirty="0"/>
              <a:t>Example: I spent all day debugging a complicated error</a:t>
            </a:r>
            <a:r>
              <a:rPr lang="en-US" sz="2000" i="1" dirty="0" smtClean="0"/>
              <a:t>.</a:t>
            </a:r>
          </a:p>
          <a:p>
            <a:endParaRPr lang="en-US" sz="2000" i="1" dirty="0"/>
          </a:p>
          <a:p>
            <a:r>
              <a:rPr lang="en-US" sz="2000" b="1" u="sng" dirty="0" smtClean="0"/>
              <a:t>Declaration</a:t>
            </a:r>
            <a:r>
              <a:rPr lang="en-US" sz="2000" b="1" dirty="0" smtClean="0"/>
              <a:t> (noun):</a:t>
            </a:r>
            <a:r>
              <a:rPr lang="en-US" sz="2000" dirty="0" smtClean="0"/>
              <a:t> </a:t>
            </a:r>
            <a:r>
              <a:rPr lang="en-US" sz="2000" dirty="0"/>
              <a:t>code that declares that something exists – usually a variable, function or a class. A declaration might not fully define the thing it is declaring. E.g. a constant may be declared to exist, without actually defining what it’s value is. Not all programming languages allow for declarations.</a:t>
            </a:r>
            <a:br>
              <a:rPr lang="en-US" sz="2000" dirty="0"/>
            </a:br>
            <a:r>
              <a:rPr lang="en-US" sz="2000" i="1" dirty="0"/>
              <a:t>Example: My code won’t compile because I wrote a function declaration, but I forgot to write the actual function.</a:t>
            </a:r>
          </a:p>
          <a:p>
            <a:endParaRPr lang="en-US" sz="2000" i="1" dirty="0"/>
          </a:p>
        </p:txBody>
      </p:sp>
    </p:spTree>
    <p:extLst>
      <p:ext uri="{BB962C8B-B14F-4D97-AF65-F5344CB8AC3E}">
        <p14:creationId xmlns:p14="http://schemas.microsoft.com/office/powerpoint/2010/main" val="800099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13648" cy="1066800"/>
          </a:xfrm>
        </p:spPr>
        <p:txBody>
          <a:bodyPr>
            <a:noAutofit/>
          </a:bodyPr>
          <a:lstStyle/>
          <a:p>
            <a:pPr algn="ctr"/>
            <a:r>
              <a:rPr lang="en-US" sz="3200" dirty="0" smtClean="0"/>
              <a:t>Basic Vocabulary Needed for C# Development</a:t>
            </a:r>
            <a:endParaRPr lang="en-US" sz="3200" dirty="0"/>
          </a:p>
        </p:txBody>
      </p:sp>
      <p:sp>
        <p:nvSpPr>
          <p:cNvPr id="3" name="TextBox 2"/>
          <p:cNvSpPr txBox="1"/>
          <p:nvPr/>
        </p:nvSpPr>
        <p:spPr>
          <a:xfrm>
            <a:off x="152400" y="1066800"/>
            <a:ext cx="8839200" cy="5324535"/>
          </a:xfrm>
          <a:prstGeom prst="rect">
            <a:avLst/>
          </a:prstGeom>
          <a:noFill/>
        </p:spPr>
        <p:txBody>
          <a:bodyPr wrap="square" rtlCol="0">
            <a:spAutoFit/>
          </a:bodyPr>
          <a:lstStyle/>
          <a:p>
            <a:r>
              <a:rPr lang="en-US" sz="2000" b="1" u="sng" dirty="0" smtClean="0"/>
              <a:t>Definition</a:t>
            </a:r>
            <a:r>
              <a:rPr lang="en-US" sz="2000" b="1" dirty="0" smtClean="0"/>
              <a:t> (noun):</a:t>
            </a:r>
            <a:r>
              <a:rPr lang="en-US" sz="2000" dirty="0" smtClean="0"/>
              <a:t> </a:t>
            </a:r>
            <a:r>
              <a:rPr lang="en-US" sz="2000" dirty="0"/>
              <a:t>code that fully implements something – usually a variable, </a:t>
            </a:r>
            <a:r>
              <a:rPr lang="en-US" sz="2000" dirty="0" err="1"/>
              <a:t>functionor</a:t>
            </a:r>
            <a:r>
              <a:rPr lang="en-US" sz="2000" dirty="0"/>
              <a:t> a class. The code that implements a class is called the “class definition.” The code that implements a function is called the “function definition.”</a:t>
            </a:r>
            <a:br>
              <a:rPr lang="en-US" sz="2000" dirty="0"/>
            </a:br>
            <a:r>
              <a:rPr lang="en-US" sz="2000" i="1" dirty="0"/>
              <a:t>Example: The function wasn’t doing what I expected, so I had a look at its definition</a:t>
            </a:r>
            <a:r>
              <a:rPr lang="en-US" sz="2000" i="1" dirty="0" smtClean="0"/>
              <a:t>.</a:t>
            </a:r>
          </a:p>
          <a:p>
            <a:endParaRPr lang="en-US" sz="2000" b="1" dirty="0" smtClean="0"/>
          </a:p>
          <a:p>
            <a:r>
              <a:rPr lang="en-US" sz="2000" b="1" u="sng" dirty="0" smtClean="0"/>
              <a:t>Double</a:t>
            </a:r>
            <a:r>
              <a:rPr lang="en-US" sz="2000" b="1" dirty="0" smtClean="0"/>
              <a:t> (noun):</a:t>
            </a:r>
            <a:r>
              <a:rPr lang="en-US" sz="2000" dirty="0" smtClean="0"/>
              <a:t> </a:t>
            </a:r>
            <a:r>
              <a:rPr lang="en-US" sz="2000" dirty="0"/>
              <a:t>a float that can represent a wider range of numbers than a normal float. Short for “double-precision floating-point number.” See float.</a:t>
            </a:r>
            <a:br>
              <a:rPr lang="en-US" sz="2000" dirty="0"/>
            </a:br>
            <a:r>
              <a:rPr lang="en-US" sz="2000" i="1" dirty="0" smtClean="0"/>
              <a:t>Example</a:t>
            </a:r>
            <a:r>
              <a:rPr lang="en-US" sz="2000" i="1" dirty="0"/>
              <a:t>: The number was so tiny I had to use a double instead of a float</a:t>
            </a:r>
          </a:p>
          <a:p>
            <a:endParaRPr lang="en-US" sz="2000" b="1" dirty="0" smtClean="0"/>
          </a:p>
          <a:p>
            <a:r>
              <a:rPr lang="en-US" sz="2000" b="1" u="sng" dirty="0" smtClean="0"/>
              <a:t>Execute</a:t>
            </a:r>
            <a:r>
              <a:rPr lang="en-US" sz="2000" b="1" dirty="0" smtClean="0"/>
              <a:t> (verb):</a:t>
            </a:r>
            <a:r>
              <a:rPr lang="en-US" sz="2000" dirty="0" smtClean="0"/>
              <a:t> </a:t>
            </a:r>
            <a:r>
              <a:rPr lang="en-US" sz="2000" dirty="0"/>
              <a:t>Synonym for run.</a:t>
            </a:r>
            <a:br>
              <a:rPr lang="en-US" sz="2000" dirty="0"/>
            </a:br>
            <a:r>
              <a:rPr lang="en-US" sz="2000" i="1" dirty="0"/>
              <a:t>Example: I can’t execute my program because it won’t compile.</a:t>
            </a:r>
          </a:p>
          <a:p>
            <a:endParaRPr lang="en-US" sz="2000" b="1" dirty="0" smtClean="0"/>
          </a:p>
          <a:p>
            <a:r>
              <a:rPr lang="en-US" sz="2000" b="1" u="sng" dirty="0" smtClean="0"/>
              <a:t>Executable</a:t>
            </a:r>
            <a:r>
              <a:rPr lang="en-US" sz="2000" b="1" dirty="0" smtClean="0"/>
              <a:t> </a:t>
            </a:r>
            <a:r>
              <a:rPr lang="en-US" sz="2000" dirty="0" smtClean="0"/>
              <a:t>(noun): </a:t>
            </a:r>
            <a:r>
              <a:rPr lang="en-US" sz="2000" dirty="0"/>
              <a:t>a program, usually a single file, ready to be run.</a:t>
            </a:r>
            <a:br>
              <a:rPr lang="en-US" sz="2000" dirty="0"/>
            </a:br>
            <a:r>
              <a:rPr lang="en-US" sz="2000" i="1" dirty="0"/>
              <a:t>Example: Give me the executable so I can try out your program.</a:t>
            </a:r>
          </a:p>
          <a:p>
            <a:endParaRPr lang="en-US" sz="2000" i="1" dirty="0"/>
          </a:p>
        </p:txBody>
      </p:sp>
    </p:spTree>
    <p:extLst>
      <p:ext uri="{BB962C8B-B14F-4D97-AF65-F5344CB8AC3E}">
        <p14:creationId xmlns:p14="http://schemas.microsoft.com/office/powerpoint/2010/main" val="630254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13648" cy="1066800"/>
          </a:xfrm>
        </p:spPr>
        <p:txBody>
          <a:bodyPr>
            <a:noAutofit/>
          </a:bodyPr>
          <a:lstStyle/>
          <a:p>
            <a:pPr algn="ctr"/>
            <a:r>
              <a:rPr lang="en-US" sz="3200" dirty="0" smtClean="0"/>
              <a:t>Basic Vocabulary Needed for C# Development</a:t>
            </a:r>
            <a:endParaRPr lang="en-US" sz="3200" dirty="0"/>
          </a:p>
        </p:txBody>
      </p:sp>
      <p:sp>
        <p:nvSpPr>
          <p:cNvPr id="3" name="TextBox 2"/>
          <p:cNvSpPr txBox="1"/>
          <p:nvPr/>
        </p:nvSpPr>
        <p:spPr>
          <a:xfrm>
            <a:off x="152400" y="990600"/>
            <a:ext cx="8839200" cy="6247864"/>
          </a:xfrm>
          <a:prstGeom prst="rect">
            <a:avLst/>
          </a:prstGeom>
          <a:noFill/>
        </p:spPr>
        <p:txBody>
          <a:bodyPr wrap="square" rtlCol="0">
            <a:spAutoFit/>
          </a:bodyPr>
          <a:lstStyle/>
          <a:p>
            <a:r>
              <a:rPr lang="en-US" sz="2000" b="1" u="sng" dirty="0" smtClean="0"/>
              <a:t>Float</a:t>
            </a:r>
            <a:r>
              <a:rPr lang="en-US" sz="2000" b="1" dirty="0" smtClean="0"/>
              <a:t> (noun):</a:t>
            </a:r>
            <a:r>
              <a:rPr lang="en-US" sz="2000" dirty="0" smtClean="0"/>
              <a:t> </a:t>
            </a:r>
            <a:r>
              <a:rPr lang="en-US" sz="2000" dirty="0"/>
              <a:t>a type of value that represents numbers with fractional parts. Short for “floating-point number”.</a:t>
            </a:r>
            <a:br>
              <a:rPr lang="en-US" sz="2000" dirty="0"/>
            </a:br>
            <a:r>
              <a:rPr lang="en-US" sz="2000" i="1" dirty="0"/>
              <a:t>Example: The value 3.14 is a float</a:t>
            </a:r>
            <a:r>
              <a:rPr lang="en-US" sz="2000" i="1" dirty="0" smtClean="0"/>
              <a:t>.</a:t>
            </a:r>
          </a:p>
          <a:p>
            <a:endParaRPr lang="en-US" sz="2000" i="1" dirty="0" smtClean="0"/>
          </a:p>
          <a:p>
            <a:r>
              <a:rPr lang="en-US" sz="2000" b="1" u="sng" dirty="0" smtClean="0"/>
              <a:t>Function</a:t>
            </a:r>
            <a:r>
              <a:rPr lang="en-US" sz="2000" b="1" dirty="0" smtClean="0"/>
              <a:t> (noun):</a:t>
            </a:r>
            <a:r>
              <a:rPr lang="en-US" sz="2000" dirty="0" smtClean="0"/>
              <a:t> </a:t>
            </a:r>
            <a:r>
              <a:rPr lang="en-US" sz="2000" dirty="0"/>
              <a:t>a piece of code that is not run until it is called. Functions take zero or more arguments. When a function finishes running, it returns a return value back to the code that called it.</a:t>
            </a:r>
            <a:br>
              <a:rPr lang="en-US" sz="2000" dirty="0"/>
            </a:br>
            <a:r>
              <a:rPr lang="en-US" sz="2000" i="1" dirty="0"/>
              <a:t>Example: I wrote a function that takes an array of numbers as an argument, and returns the average</a:t>
            </a:r>
            <a:r>
              <a:rPr lang="en-US" sz="2000" i="1" dirty="0" smtClean="0"/>
              <a:t>.</a:t>
            </a:r>
          </a:p>
          <a:p>
            <a:endParaRPr lang="en-US" sz="2000" i="1" dirty="0"/>
          </a:p>
          <a:p>
            <a:r>
              <a:rPr lang="en-US" sz="2000" b="1" u="sng" dirty="0" smtClean="0"/>
              <a:t>Function Call</a:t>
            </a:r>
            <a:r>
              <a:rPr lang="en-US" sz="2000" b="1" dirty="0" smtClean="0"/>
              <a:t> (noun):</a:t>
            </a:r>
            <a:r>
              <a:rPr lang="en-US" sz="2000" dirty="0" smtClean="0"/>
              <a:t> </a:t>
            </a:r>
            <a:r>
              <a:rPr lang="en-US" sz="2000" dirty="0"/>
              <a:t>code for calling a function. Function calls specify which function to call, and all of the arguments that the function requires. The result of a function call is a return value. Not all functions have a return value.</a:t>
            </a:r>
            <a:br>
              <a:rPr lang="en-US" sz="2000" dirty="0"/>
            </a:br>
            <a:r>
              <a:rPr lang="en-US" sz="2000" i="1" dirty="0"/>
              <a:t>Example: The function call add(1,2,3) returns the value 6</a:t>
            </a:r>
            <a:r>
              <a:rPr lang="en-US" sz="2000" i="1" dirty="0" smtClean="0"/>
              <a:t>.</a:t>
            </a:r>
          </a:p>
          <a:p>
            <a:endParaRPr lang="en-US" sz="2000" i="1" dirty="0"/>
          </a:p>
          <a:p>
            <a:r>
              <a:rPr lang="en-US" sz="2000" b="1" u="sng" dirty="0" smtClean="0"/>
              <a:t>Implement</a:t>
            </a:r>
            <a:r>
              <a:rPr lang="en-US" sz="2000" b="1" dirty="0" smtClean="0"/>
              <a:t> (verb):</a:t>
            </a:r>
            <a:r>
              <a:rPr lang="en-US" sz="2000" dirty="0" smtClean="0"/>
              <a:t> </a:t>
            </a:r>
            <a:r>
              <a:rPr lang="en-US" sz="2000" dirty="0"/>
              <a:t>to write all the code to complete something – usually a function or a class.</a:t>
            </a:r>
            <a:br>
              <a:rPr lang="en-US" sz="2000" dirty="0"/>
            </a:br>
            <a:r>
              <a:rPr lang="en-US" sz="2000" i="1" dirty="0" smtClean="0"/>
              <a:t>Example: I finished implementing those functions.</a:t>
            </a:r>
            <a:endParaRPr lang="en-US" sz="2000" i="1" dirty="0"/>
          </a:p>
          <a:p>
            <a:endParaRPr lang="en-US" sz="2000" i="1" dirty="0"/>
          </a:p>
        </p:txBody>
      </p:sp>
    </p:spTree>
    <p:extLst>
      <p:ext uri="{BB962C8B-B14F-4D97-AF65-F5344CB8AC3E}">
        <p14:creationId xmlns:p14="http://schemas.microsoft.com/office/powerpoint/2010/main" val="2045717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13648" cy="1066800"/>
          </a:xfrm>
        </p:spPr>
        <p:txBody>
          <a:bodyPr>
            <a:noAutofit/>
          </a:bodyPr>
          <a:lstStyle/>
          <a:p>
            <a:pPr algn="ctr"/>
            <a:r>
              <a:rPr lang="en-US" sz="3200" dirty="0" smtClean="0"/>
              <a:t>Basic Vocabulary Needed for C# Development</a:t>
            </a:r>
            <a:endParaRPr lang="en-US" sz="3200" dirty="0"/>
          </a:p>
        </p:txBody>
      </p:sp>
      <p:sp>
        <p:nvSpPr>
          <p:cNvPr id="3" name="TextBox 2"/>
          <p:cNvSpPr txBox="1"/>
          <p:nvPr/>
        </p:nvSpPr>
        <p:spPr>
          <a:xfrm>
            <a:off x="152400" y="1066800"/>
            <a:ext cx="8839200" cy="5324535"/>
          </a:xfrm>
          <a:prstGeom prst="rect">
            <a:avLst/>
          </a:prstGeom>
          <a:noFill/>
        </p:spPr>
        <p:txBody>
          <a:bodyPr wrap="square" rtlCol="0">
            <a:spAutoFit/>
          </a:bodyPr>
          <a:lstStyle/>
          <a:p>
            <a:r>
              <a:rPr lang="en-US" sz="2000" b="1" u="sng" dirty="0" smtClean="0"/>
              <a:t>Instance</a:t>
            </a:r>
            <a:r>
              <a:rPr lang="en-US" sz="2000" b="1" dirty="0" smtClean="0"/>
              <a:t> (noun):</a:t>
            </a:r>
            <a:r>
              <a:rPr lang="en-US" sz="2000" dirty="0" smtClean="0"/>
              <a:t> </a:t>
            </a:r>
            <a:r>
              <a:rPr lang="en-US" sz="2000" dirty="0"/>
              <a:t>Synonym for object.</a:t>
            </a:r>
            <a:br>
              <a:rPr lang="en-US" sz="2000" dirty="0"/>
            </a:br>
            <a:r>
              <a:rPr lang="en-US" sz="2000" i="1" dirty="0"/>
              <a:t>Example: I created an instance of the Person class</a:t>
            </a:r>
            <a:r>
              <a:rPr lang="en-US" sz="2000" i="1" dirty="0" smtClean="0"/>
              <a:t>.</a:t>
            </a:r>
          </a:p>
          <a:p>
            <a:endParaRPr lang="en-US" sz="2000" dirty="0"/>
          </a:p>
          <a:p>
            <a:r>
              <a:rPr lang="en-US" sz="2000" b="1" u="sng" dirty="0" smtClean="0"/>
              <a:t>Instance Variable</a:t>
            </a:r>
            <a:r>
              <a:rPr lang="en-US" sz="2000" b="1" dirty="0" smtClean="0"/>
              <a:t> (noun):</a:t>
            </a:r>
            <a:r>
              <a:rPr lang="en-US" sz="2000" dirty="0" smtClean="0"/>
              <a:t> </a:t>
            </a:r>
            <a:r>
              <a:rPr lang="en-US" sz="2000" dirty="0"/>
              <a:t>a variable that is attached to an object. Also known as a “member variable” or just a “member.”</a:t>
            </a:r>
            <a:br>
              <a:rPr lang="en-US" sz="2000" dirty="0"/>
            </a:br>
            <a:r>
              <a:rPr lang="en-US" sz="2000" i="1" dirty="0"/>
              <a:t>Example: On the tom object, I assigned the value "Tom </a:t>
            </a:r>
            <a:r>
              <a:rPr lang="en-US" sz="2000" i="1" dirty="0" err="1"/>
              <a:t>Dalling</a:t>
            </a:r>
            <a:r>
              <a:rPr lang="en-US" sz="2000" i="1" dirty="0"/>
              <a:t>" to the name instance variable</a:t>
            </a:r>
            <a:r>
              <a:rPr lang="en-US" sz="2000" i="1" dirty="0" smtClean="0"/>
              <a:t>.</a:t>
            </a:r>
          </a:p>
          <a:p>
            <a:endParaRPr lang="en-US" sz="2000" i="1" dirty="0"/>
          </a:p>
          <a:p>
            <a:r>
              <a:rPr lang="en-US" sz="2000" b="1" u="sng" dirty="0" smtClean="0"/>
              <a:t>Instantiate</a:t>
            </a:r>
            <a:r>
              <a:rPr lang="en-US" sz="2000" b="1" dirty="0" smtClean="0"/>
              <a:t> (verb):</a:t>
            </a:r>
            <a:r>
              <a:rPr lang="en-US" sz="2000" dirty="0" smtClean="0"/>
              <a:t> </a:t>
            </a:r>
            <a:r>
              <a:rPr lang="en-US" sz="2000" dirty="0"/>
              <a:t>to create an object from a class.</a:t>
            </a:r>
            <a:br>
              <a:rPr lang="en-US" sz="2000" dirty="0"/>
            </a:br>
            <a:r>
              <a:rPr lang="en-US" sz="2000" i="1" dirty="0"/>
              <a:t>Example: I instantiated an object of the Person class.</a:t>
            </a:r>
          </a:p>
          <a:p>
            <a:endParaRPr lang="en-US" sz="2000" b="1" dirty="0" smtClean="0"/>
          </a:p>
          <a:p>
            <a:r>
              <a:rPr lang="en-US" sz="2000" b="1" u="sng" dirty="0" smtClean="0"/>
              <a:t>Integer</a:t>
            </a:r>
            <a:r>
              <a:rPr lang="en-US" sz="2000" b="1" dirty="0" smtClean="0"/>
              <a:t> (noun):</a:t>
            </a:r>
            <a:r>
              <a:rPr lang="en-US" sz="2000" dirty="0" smtClean="0"/>
              <a:t> </a:t>
            </a:r>
            <a:r>
              <a:rPr lang="en-US" sz="2000" dirty="0"/>
              <a:t>a type of value that represents whole numbers. For fractional numbers, see float.</a:t>
            </a:r>
            <a:br>
              <a:rPr lang="en-US" sz="2000" dirty="0"/>
            </a:br>
            <a:r>
              <a:rPr lang="en-US" sz="2000" i="1" dirty="0"/>
              <a:t>Example: 42 is an integer value</a:t>
            </a:r>
            <a:r>
              <a:rPr lang="en-US" sz="2000" i="1" dirty="0" smtClean="0"/>
              <a:t>.</a:t>
            </a:r>
          </a:p>
          <a:p>
            <a:endParaRPr lang="en-US" sz="2000" dirty="0"/>
          </a:p>
          <a:p>
            <a:endParaRPr lang="en-US" sz="2000" i="1" dirty="0"/>
          </a:p>
          <a:p>
            <a:endParaRPr lang="en-US" sz="2000" dirty="0"/>
          </a:p>
        </p:txBody>
      </p:sp>
    </p:spTree>
    <p:extLst>
      <p:ext uri="{BB962C8B-B14F-4D97-AF65-F5344CB8AC3E}">
        <p14:creationId xmlns:p14="http://schemas.microsoft.com/office/powerpoint/2010/main" val="529465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13648" cy="1066800"/>
          </a:xfrm>
        </p:spPr>
        <p:txBody>
          <a:bodyPr>
            <a:noAutofit/>
          </a:bodyPr>
          <a:lstStyle/>
          <a:p>
            <a:pPr algn="ctr"/>
            <a:r>
              <a:rPr lang="en-US" sz="3200" dirty="0" smtClean="0"/>
              <a:t>Basic Vocabulary Needed for C# Development</a:t>
            </a:r>
            <a:endParaRPr lang="en-US" sz="3200" dirty="0"/>
          </a:p>
        </p:txBody>
      </p:sp>
      <p:sp>
        <p:nvSpPr>
          <p:cNvPr id="3" name="TextBox 2"/>
          <p:cNvSpPr txBox="1"/>
          <p:nvPr/>
        </p:nvSpPr>
        <p:spPr>
          <a:xfrm>
            <a:off x="152400" y="1066800"/>
            <a:ext cx="8839200" cy="5016758"/>
          </a:xfrm>
          <a:prstGeom prst="rect">
            <a:avLst/>
          </a:prstGeom>
          <a:noFill/>
        </p:spPr>
        <p:txBody>
          <a:bodyPr wrap="square" rtlCol="0">
            <a:spAutoFit/>
          </a:bodyPr>
          <a:lstStyle/>
          <a:p>
            <a:r>
              <a:rPr lang="en-US" sz="2000" b="1" u="sng" dirty="0" smtClean="0"/>
              <a:t>Interpreter</a:t>
            </a:r>
            <a:r>
              <a:rPr lang="en-US" sz="2000" b="1" dirty="0" smtClean="0"/>
              <a:t> </a:t>
            </a:r>
            <a:r>
              <a:rPr lang="en-US" sz="2000" b="1" dirty="0"/>
              <a:t>(noun):</a:t>
            </a:r>
            <a:r>
              <a:rPr lang="en-US" sz="2000" dirty="0"/>
              <a:t> a program that runs code. For languages that are not compiled, the source code is run directly by an interpreter. Compiled programming languages do not usually have an interpreter.</a:t>
            </a:r>
            <a:br>
              <a:rPr lang="en-US" sz="2000" dirty="0"/>
            </a:br>
            <a:r>
              <a:rPr lang="en-US" sz="2000" i="1" dirty="0"/>
              <a:t>Example: I installed the Ruby interpreter so I can run my Ruby code</a:t>
            </a:r>
            <a:r>
              <a:rPr lang="en-US" sz="2000" i="1" dirty="0" smtClean="0"/>
              <a:t>.</a:t>
            </a:r>
          </a:p>
          <a:p>
            <a:endParaRPr lang="en-US" sz="2000" i="1" dirty="0"/>
          </a:p>
          <a:p>
            <a:r>
              <a:rPr lang="en-US" sz="2000" b="1" u="sng" dirty="0" smtClean="0"/>
              <a:t>Invoke</a:t>
            </a:r>
            <a:r>
              <a:rPr lang="en-US" sz="2000" b="1" dirty="0" smtClean="0"/>
              <a:t> (verb):</a:t>
            </a:r>
            <a:r>
              <a:rPr lang="en-US" sz="2000" dirty="0" smtClean="0"/>
              <a:t> </a:t>
            </a:r>
            <a:r>
              <a:rPr lang="en-US" sz="2000" dirty="0"/>
              <a:t>Synonym for call.</a:t>
            </a:r>
            <a:br>
              <a:rPr lang="en-US" sz="2000" dirty="0"/>
            </a:br>
            <a:r>
              <a:rPr lang="en-US" sz="2000" i="1" dirty="0"/>
              <a:t>Example: I invoked the function with the wrong arguments, and it crashed.</a:t>
            </a:r>
          </a:p>
          <a:p>
            <a:endParaRPr lang="en-US" sz="2000" b="1" dirty="0" smtClean="0"/>
          </a:p>
          <a:p>
            <a:r>
              <a:rPr lang="en-US" sz="2000" b="1" u="sng" dirty="0" smtClean="0"/>
              <a:t>Iterate</a:t>
            </a:r>
            <a:r>
              <a:rPr lang="en-US" sz="2000" b="1" dirty="0" smtClean="0"/>
              <a:t> </a:t>
            </a:r>
            <a:r>
              <a:rPr lang="en-US" sz="2000" dirty="0" smtClean="0"/>
              <a:t>(verb): </a:t>
            </a:r>
            <a:r>
              <a:rPr lang="en-US" sz="2000" dirty="0"/>
              <a:t>Synonym for loop.</a:t>
            </a:r>
            <a:br>
              <a:rPr lang="en-US" sz="2000" dirty="0"/>
            </a:br>
            <a:r>
              <a:rPr lang="en-US" sz="2000" i="1" dirty="0"/>
              <a:t>Example: I iterated over all the values in the array.</a:t>
            </a:r>
          </a:p>
          <a:p>
            <a:endParaRPr lang="en-US" sz="2000" b="1" dirty="0" smtClean="0"/>
          </a:p>
          <a:p>
            <a:r>
              <a:rPr lang="en-US" sz="2000" b="1" u="sng" dirty="0" smtClean="0"/>
              <a:t>Loop</a:t>
            </a:r>
            <a:r>
              <a:rPr lang="en-US" sz="2000" b="1" dirty="0" smtClean="0"/>
              <a:t> (noun):</a:t>
            </a:r>
            <a:r>
              <a:rPr lang="en-US" sz="2000" dirty="0" smtClean="0"/>
              <a:t> </a:t>
            </a:r>
            <a:r>
              <a:rPr lang="en-US" sz="2000" dirty="0"/>
              <a:t>a piece of code that runs itself repeatedly. Commonly used to run a piece code for every value in an array. Also known as “iteration”.</a:t>
            </a:r>
            <a:br>
              <a:rPr lang="en-US" sz="2000" dirty="0"/>
            </a:br>
            <a:r>
              <a:rPr lang="en-US" sz="2000" i="1" dirty="0"/>
              <a:t>Example: The code loops until the user types in “quit.”</a:t>
            </a:r>
          </a:p>
          <a:p>
            <a:endParaRPr lang="en-US" sz="2000" i="1" dirty="0"/>
          </a:p>
        </p:txBody>
      </p:sp>
    </p:spTree>
    <p:extLst>
      <p:ext uri="{BB962C8B-B14F-4D97-AF65-F5344CB8AC3E}">
        <p14:creationId xmlns:p14="http://schemas.microsoft.com/office/powerpoint/2010/main" val="2081612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13648" cy="1066800"/>
          </a:xfrm>
        </p:spPr>
        <p:txBody>
          <a:bodyPr>
            <a:noAutofit/>
          </a:bodyPr>
          <a:lstStyle/>
          <a:p>
            <a:pPr algn="ctr"/>
            <a:r>
              <a:rPr lang="en-US" sz="3200" dirty="0" smtClean="0"/>
              <a:t>Basic Vocabulary Needed for C# Development</a:t>
            </a:r>
            <a:endParaRPr lang="en-US" sz="3200" dirty="0"/>
          </a:p>
        </p:txBody>
      </p:sp>
      <p:sp>
        <p:nvSpPr>
          <p:cNvPr id="3" name="TextBox 2"/>
          <p:cNvSpPr txBox="1"/>
          <p:nvPr/>
        </p:nvSpPr>
        <p:spPr>
          <a:xfrm>
            <a:off x="152400" y="1066800"/>
            <a:ext cx="8839200" cy="5324535"/>
          </a:xfrm>
          <a:prstGeom prst="rect">
            <a:avLst/>
          </a:prstGeom>
          <a:noFill/>
        </p:spPr>
        <p:txBody>
          <a:bodyPr wrap="square" rtlCol="0">
            <a:spAutoFit/>
          </a:bodyPr>
          <a:lstStyle/>
          <a:p>
            <a:r>
              <a:rPr lang="en-US" sz="2000" b="1" u="sng" dirty="0" smtClean="0"/>
              <a:t>Member Function</a:t>
            </a:r>
            <a:r>
              <a:rPr lang="en-US" sz="2000" b="1" dirty="0" smtClean="0"/>
              <a:t> (noun):</a:t>
            </a:r>
            <a:r>
              <a:rPr lang="en-US" sz="2000" dirty="0" smtClean="0"/>
              <a:t> </a:t>
            </a:r>
            <a:r>
              <a:rPr lang="en-US" sz="2000" dirty="0"/>
              <a:t>Synonym for method.</a:t>
            </a:r>
            <a:br>
              <a:rPr lang="en-US" sz="2000" dirty="0"/>
            </a:br>
            <a:r>
              <a:rPr lang="en-US" sz="2000" i="1" dirty="0"/>
              <a:t>Example: This class has three member functions.</a:t>
            </a:r>
          </a:p>
          <a:p>
            <a:endParaRPr lang="en-US" sz="2000" b="1" dirty="0" smtClean="0"/>
          </a:p>
          <a:p>
            <a:r>
              <a:rPr lang="en-US" sz="2000" b="1" u="sng" dirty="0" smtClean="0"/>
              <a:t>Member Variable</a:t>
            </a:r>
            <a:r>
              <a:rPr lang="en-US" sz="2000" b="1" dirty="0" smtClean="0"/>
              <a:t> (noun):</a:t>
            </a:r>
            <a:r>
              <a:rPr lang="en-US" sz="2000" dirty="0" smtClean="0"/>
              <a:t> </a:t>
            </a:r>
            <a:r>
              <a:rPr lang="en-US" sz="2000" dirty="0"/>
              <a:t>Synonym for instance variable.</a:t>
            </a:r>
            <a:br>
              <a:rPr lang="en-US" sz="2000" dirty="0"/>
            </a:br>
            <a:r>
              <a:rPr lang="en-US" sz="2000" i="1" dirty="0"/>
              <a:t>Example: This class has two member variables</a:t>
            </a:r>
            <a:r>
              <a:rPr lang="en-US" sz="2000" i="1" dirty="0" smtClean="0"/>
              <a:t>.</a:t>
            </a:r>
          </a:p>
          <a:p>
            <a:endParaRPr lang="en-US" sz="2000" dirty="0"/>
          </a:p>
          <a:p>
            <a:r>
              <a:rPr lang="en-US" sz="2000" b="1" u="sng" dirty="0" smtClean="0"/>
              <a:t>Method</a:t>
            </a:r>
            <a:r>
              <a:rPr lang="en-US" sz="2000" b="1" dirty="0" smtClean="0"/>
              <a:t> (noun):</a:t>
            </a:r>
            <a:r>
              <a:rPr lang="en-US" sz="2000" dirty="0" smtClean="0"/>
              <a:t> </a:t>
            </a:r>
            <a:r>
              <a:rPr lang="en-US" sz="2000" dirty="0"/>
              <a:t>a function that is attached to an object. Methods belong to, and are defined in, a class. Also known as a “member function.”</a:t>
            </a:r>
            <a:br>
              <a:rPr lang="en-US" sz="2000" dirty="0"/>
            </a:br>
            <a:r>
              <a:rPr lang="en-US" sz="2000" i="1" dirty="0"/>
              <a:t>Example: The length method returns the number of characters in a string object.</a:t>
            </a:r>
          </a:p>
          <a:p>
            <a:endParaRPr lang="en-US" sz="2000" b="1" dirty="0" smtClean="0"/>
          </a:p>
          <a:p>
            <a:r>
              <a:rPr lang="en-US" sz="2000" b="1" u="sng" dirty="0" smtClean="0"/>
              <a:t>Nested</a:t>
            </a:r>
            <a:r>
              <a:rPr lang="en-US" sz="2000" b="1" dirty="0" smtClean="0"/>
              <a:t> (adjective): </a:t>
            </a:r>
            <a:r>
              <a:rPr lang="en-US" sz="2000" dirty="0"/>
              <a:t>contained within something like itself. E.g. a nested array is an array that is inside another array, and a nested class is a class defined inside the definition of another class.</a:t>
            </a:r>
            <a:br>
              <a:rPr lang="en-US" sz="2000" dirty="0"/>
            </a:br>
            <a:r>
              <a:rPr lang="en-US" sz="2000" i="1" dirty="0"/>
              <a:t>Example: I used a nested loop to loop over a grid – the outer loop for the x coordinate, and the inner loop for the y coordinate.</a:t>
            </a:r>
          </a:p>
          <a:p>
            <a:endParaRPr lang="en-US" sz="2000" i="1" dirty="0"/>
          </a:p>
        </p:txBody>
      </p:sp>
    </p:spTree>
    <p:extLst>
      <p:ext uri="{BB962C8B-B14F-4D97-AF65-F5344CB8AC3E}">
        <p14:creationId xmlns:p14="http://schemas.microsoft.com/office/powerpoint/2010/main" val="4016700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13648" cy="1066800"/>
          </a:xfrm>
        </p:spPr>
        <p:txBody>
          <a:bodyPr>
            <a:noAutofit/>
          </a:bodyPr>
          <a:lstStyle/>
          <a:p>
            <a:pPr algn="ctr"/>
            <a:r>
              <a:rPr lang="en-US" sz="3200" dirty="0" smtClean="0"/>
              <a:t>Basic Vocabulary Needed for C# Development</a:t>
            </a:r>
            <a:endParaRPr lang="en-US" sz="3200" dirty="0"/>
          </a:p>
        </p:txBody>
      </p:sp>
      <p:sp>
        <p:nvSpPr>
          <p:cNvPr id="3" name="TextBox 2"/>
          <p:cNvSpPr txBox="1"/>
          <p:nvPr/>
        </p:nvSpPr>
        <p:spPr>
          <a:xfrm>
            <a:off x="152400" y="1066800"/>
            <a:ext cx="8839200" cy="5016758"/>
          </a:xfrm>
          <a:prstGeom prst="rect">
            <a:avLst/>
          </a:prstGeom>
          <a:noFill/>
        </p:spPr>
        <p:txBody>
          <a:bodyPr wrap="square" rtlCol="0">
            <a:spAutoFit/>
          </a:bodyPr>
          <a:lstStyle/>
          <a:p>
            <a:r>
              <a:rPr lang="en-US" sz="2000" b="1" u="sng" dirty="0" smtClean="0"/>
              <a:t>Object</a:t>
            </a:r>
            <a:r>
              <a:rPr lang="en-US" sz="2000" b="1" dirty="0" smtClean="0"/>
              <a:t> (noun):</a:t>
            </a:r>
            <a:r>
              <a:rPr lang="en-US" sz="2000" dirty="0" smtClean="0"/>
              <a:t> </a:t>
            </a:r>
            <a:r>
              <a:rPr lang="en-US" sz="2000" dirty="0"/>
              <a:t>a value created from a class. E.g. If you want to represent your family in code then you might make a class called </a:t>
            </a:r>
            <a:r>
              <a:rPr lang="en-US" sz="2000" dirty="0" err="1"/>
              <a:t>FamilyMember</a:t>
            </a:r>
            <a:r>
              <a:rPr lang="en-US" sz="2000" dirty="0"/>
              <a:t>, and create several objects from that class – one object for each person in your family. Objects usually contain other values inside instance variables, and have methods attached to them. E.g. each </a:t>
            </a:r>
            <a:r>
              <a:rPr lang="en-US" sz="2000" dirty="0" err="1"/>
              <a:t>FamilyMember</a:t>
            </a:r>
            <a:r>
              <a:rPr lang="en-US" sz="2000" dirty="0"/>
              <a:t> object might have a name instance variable. Objects combine the concept of variables and functions into a single value. Also known as an “instance.”</a:t>
            </a:r>
            <a:br>
              <a:rPr lang="en-US" sz="2000" dirty="0"/>
            </a:br>
            <a:r>
              <a:rPr lang="en-US" sz="2000" i="1" dirty="0"/>
              <a:t>Example: I make the enemy move by changing the position instance variable of the enemy object.</a:t>
            </a:r>
          </a:p>
          <a:p>
            <a:endParaRPr lang="en-US" sz="2000" b="1" dirty="0" smtClean="0"/>
          </a:p>
          <a:p>
            <a:r>
              <a:rPr lang="en-US" sz="2000" b="1" u="sng" dirty="0" smtClean="0"/>
              <a:t>Object-Oriented</a:t>
            </a:r>
            <a:r>
              <a:rPr lang="en-US" sz="2000" b="1" dirty="0" smtClean="0"/>
              <a:t> (adjective):</a:t>
            </a:r>
            <a:r>
              <a:rPr lang="en-US" sz="2000" dirty="0" smtClean="0"/>
              <a:t> </a:t>
            </a:r>
            <a:r>
              <a:rPr lang="en-US" sz="2000" dirty="0"/>
              <a:t>designed using objects.</a:t>
            </a:r>
            <a:br>
              <a:rPr lang="en-US" sz="2000" dirty="0"/>
            </a:br>
            <a:r>
              <a:rPr lang="en-US" sz="2000" i="1" dirty="0"/>
              <a:t>Example: Ruby is an object-oriented programming language because all values are objects in Ruby</a:t>
            </a:r>
            <a:r>
              <a:rPr lang="en-US" sz="2000" i="1" dirty="0" smtClean="0"/>
              <a:t>.</a:t>
            </a:r>
          </a:p>
          <a:p>
            <a:endParaRPr lang="en-US" sz="2000" i="1" dirty="0"/>
          </a:p>
          <a:p>
            <a:r>
              <a:rPr lang="en-US" sz="2000" b="1" u="sng" dirty="0" smtClean="0"/>
              <a:t>Parameter</a:t>
            </a:r>
            <a:r>
              <a:rPr lang="en-US" sz="2000" b="1" dirty="0" smtClean="0"/>
              <a:t> (noun):</a:t>
            </a:r>
            <a:r>
              <a:rPr lang="en-US" sz="2000" dirty="0" smtClean="0"/>
              <a:t> </a:t>
            </a:r>
            <a:r>
              <a:rPr lang="en-US" sz="2000" dirty="0"/>
              <a:t>Synonym for argument.</a:t>
            </a:r>
            <a:br>
              <a:rPr lang="en-US" sz="2000" dirty="0"/>
            </a:br>
            <a:r>
              <a:rPr lang="en-US" sz="2000" i="1" dirty="0"/>
              <a:t>Example: That function takes two parameters</a:t>
            </a:r>
            <a:r>
              <a:rPr lang="en-US" sz="2000" i="1" dirty="0" smtClean="0"/>
              <a:t>.</a:t>
            </a:r>
            <a:endParaRPr lang="en-US" sz="2000" i="1" dirty="0"/>
          </a:p>
        </p:txBody>
      </p:sp>
    </p:spTree>
    <p:extLst>
      <p:ext uri="{BB962C8B-B14F-4D97-AF65-F5344CB8AC3E}">
        <p14:creationId xmlns:p14="http://schemas.microsoft.com/office/powerpoint/2010/main" val="1916507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Plan</a:t>
            </a:r>
            <a:endParaRPr lang="en-US" dirty="0"/>
          </a:p>
        </p:txBody>
      </p:sp>
      <p:sp>
        <p:nvSpPr>
          <p:cNvPr id="3" name="Content Placeholder 2"/>
          <p:cNvSpPr>
            <a:spLocks noGrp="1"/>
          </p:cNvSpPr>
          <p:nvPr>
            <p:ph idx="1"/>
          </p:nvPr>
        </p:nvSpPr>
        <p:spPr/>
        <p:txBody>
          <a:bodyPr>
            <a:noAutofit/>
          </a:bodyPr>
          <a:lstStyle/>
          <a:p>
            <a:pPr>
              <a:buFont typeface="Wingdings" pitchFamily="2" charset="2"/>
              <a:buChar char="q"/>
            </a:pPr>
            <a:r>
              <a:rPr lang="en-US" sz="2400" dirty="0" smtClean="0"/>
              <a:t>Installing </a:t>
            </a:r>
            <a:r>
              <a:rPr lang="en-US" sz="2400" dirty="0" smtClean="0"/>
              <a:t>Visual Studios 2019 </a:t>
            </a:r>
            <a:r>
              <a:rPr lang="en-US" sz="2400" dirty="0" smtClean="0"/>
              <a:t>Community</a:t>
            </a:r>
          </a:p>
          <a:p>
            <a:pPr>
              <a:buFont typeface="Wingdings" pitchFamily="2" charset="2"/>
              <a:buChar char="q"/>
            </a:pPr>
            <a:r>
              <a:rPr lang="en-US" sz="2400" dirty="0"/>
              <a:t>Basic Vocabulary Needed for C</a:t>
            </a:r>
            <a:r>
              <a:rPr lang="en-US" sz="2400" dirty="0" smtClean="0"/>
              <a:t>#</a:t>
            </a:r>
            <a:endParaRPr lang="en-US" sz="2400" dirty="0" smtClean="0"/>
          </a:p>
          <a:p>
            <a:pPr>
              <a:buFont typeface="Wingdings" pitchFamily="2" charset="2"/>
              <a:buChar char="q"/>
            </a:pPr>
            <a:r>
              <a:rPr lang="en-US" sz="2400" dirty="0" smtClean="0"/>
              <a:t>Understanding Visual Studios 2019 Development </a:t>
            </a:r>
            <a:r>
              <a:rPr lang="en-US" sz="2400" dirty="0" smtClean="0"/>
              <a:t>Environment</a:t>
            </a:r>
          </a:p>
          <a:p>
            <a:pPr>
              <a:buFont typeface="Wingdings" pitchFamily="2" charset="2"/>
              <a:buChar char="q"/>
            </a:pPr>
            <a:r>
              <a:rPr lang="en-US" sz="2400" dirty="0" smtClean="0"/>
              <a:t>Cloning a Repository</a:t>
            </a:r>
            <a:endParaRPr lang="en-US" sz="2400" dirty="0" smtClean="0"/>
          </a:p>
          <a:p>
            <a:pPr>
              <a:buFont typeface="Wingdings" pitchFamily="2" charset="2"/>
              <a:buChar char="q"/>
            </a:pPr>
            <a:r>
              <a:rPr lang="en-US" sz="2400" dirty="0" smtClean="0"/>
              <a:t>Creating </a:t>
            </a:r>
            <a:r>
              <a:rPr lang="en-US" sz="2400" dirty="0"/>
              <a:t>a Hello World Program</a:t>
            </a:r>
          </a:p>
          <a:p>
            <a:pPr>
              <a:buFont typeface="Wingdings" pitchFamily="2" charset="2"/>
              <a:buChar char="q"/>
            </a:pPr>
            <a:r>
              <a:rPr lang="en-US" sz="2400" dirty="0"/>
              <a:t>Learning about built-in Types and Variables</a:t>
            </a:r>
          </a:p>
          <a:p>
            <a:pPr>
              <a:buFont typeface="Wingdings" pitchFamily="2" charset="2"/>
              <a:buChar char="q"/>
            </a:pPr>
            <a:r>
              <a:rPr lang="en-US" sz="2400" dirty="0"/>
              <a:t>Working with Strings</a:t>
            </a:r>
          </a:p>
          <a:p>
            <a:pPr>
              <a:buFont typeface="Wingdings" pitchFamily="2" charset="2"/>
              <a:buChar char="q"/>
            </a:pPr>
            <a:r>
              <a:rPr lang="en-US" sz="2400" dirty="0"/>
              <a:t>Working with Dates and Times</a:t>
            </a:r>
          </a:p>
          <a:p>
            <a:pPr>
              <a:buFont typeface="Wingdings" pitchFamily="2" charset="2"/>
              <a:buChar char="q"/>
            </a:pPr>
            <a:r>
              <a:rPr lang="en-US" sz="2400" dirty="0"/>
              <a:t>Making Decisions in Your Program</a:t>
            </a:r>
          </a:p>
          <a:p>
            <a:pPr>
              <a:buFont typeface="Wingdings" pitchFamily="2" charset="2"/>
              <a:buChar char="q"/>
            </a:pPr>
            <a:r>
              <a:rPr lang="en-US" sz="2400" dirty="0"/>
              <a:t>Implementing Logical </a:t>
            </a:r>
            <a:r>
              <a:rPr lang="en-US" sz="2400" dirty="0" smtClean="0"/>
              <a:t>Expressions</a:t>
            </a:r>
            <a:endParaRPr lang="en-US" sz="2400" dirty="0"/>
          </a:p>
        </p:txBody>
      </p:sp>
    </p:spTree>
    <p:extLst>
      <p:ext uri="{BB962C8B-B14F-4D97-AF65-F5344CB8AC3E}">
        <p14:creationId xmlns:p14="http://schemas.microsoft.com/office/powerpoint/2010/main" val="41682267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13648" cy="1066800"/>
          </a:xfrm>
        </p:spPr>
        <p:txBody>
          <a:bodyPr>
            <a:noAutofit/>
          </a:bodyPr>
          <a:lstStyle/>
          <a:p>
            <a:pPr algn="ctr"/>
            <a:r>
              <a:rPr lang="en-US" sz="3200" dirty="0" smtClean="0"/>
              <a:t>Basic Vocabulary Needed for C# Development</a:t>
            </a:r>
            <a:endParaRPr lang="en-US" sz="3200" dirty="0"/>
          </a:p>
        </p:txBody>
      </p:sp>
      <p:sp>
        <p:nvSpPr>
          <p:cNvPr id="3" name="TextBox 2"/>
          <p:cNvSpPr txBox="1"/>
          <p:nvPr/>
        </p:nvSpPr>
        <p:spPr>
          <a:xfrm>
            <a:off x="152400" y="1066800"/>
            <a:ext cx="8839200" cy="4708981"/>
          </a:xfrm>
          <a:prstGeom prst="rect">
            <a:avLst/>
          </a:prstGeom>
          <a:noFill/>
        </p:spPr>
        <p:txBody>
          <a:bodyPr wrap="square" rtlCol="0">
            <a:spAutoFit/>
          </a:bodyPr>
          <a:lstStyle/>
          <a:p>
            <a:r>
              <a:rPr lang="en-US" sz="2000" b="1" u="sng" dirty="0" smtClean="0"/>
              <a:t>Parenthesis</a:t>
            </a:r>
            <a:r>
              <a:rPr lang="en-US" sz="2000" b="1" dirty="0" smtClean="0"/>
              <a:t> (noun):</a:t>
            </a:r>
            <a:r>
              <a:rPr lang="en-US" sz="2000" dirty="0" smtClean="0"/>
              <a:t> </a:t>
            </a:r>
            <a:r>
              <a:rPr lang="en-US" sz="2000" dirty="0"/>
              <a:t>A type of bracket.</a:t>
            </a:r>
            <a:br>
              <a:rPr lang="en-US" sz="2000" dirty="0"/>
            </a:br>
            <a:r>
              <a:rPr lang="en-US" sz="2000" i="1" dirty="0"/>
              <a:t>Example: Lisp-like programming languages use a lot of parenthesis in their syntax</a:t>
            </a:r>
            <a:r>
              <a:rPr lang="en-US" sz="2000" i="1" dirty="0" smtClean="0"/>
              <a:t>.</a:t>
            </a:r>
          </a:p>
          <a:p>
            <a:endParaRPr lang="en-US" sz="2000" i="1" dirty="0"/>
          </a:p>
          <a:p>
            <a:r>
              <a:rPr lang="en-US" sz="2000" b="1" u="sng" dirty="0" smtClean="0"/>
              <a:t>Procedure</a:t>
            </a:r>
            <a:r>
              <a:rPr lang="en-US" sz="2000" b="1" dirty="0" smtClean="0"/>
              <a:t> (noun):</a:t>
            </a:r>
            <a:r>
              <a:rPr lang="en-US" sz="2000" dirty="0" smtClean="0"/>
              <a:t> </a:t>
            </a:r>
            <a:r>
              <a:rPr lang="en-US" sz="2000" dirty="0"/>
              <a:t>Synonym for function.</a:t>
            </a:r>
            <a:br>
              <a:rPr lang="en-US" sz="2000" dirty="0"/>
            </a:br>
            <a:r>
              <a:rPr lang="en-US" sz="2000" i="1" dirty="0"/>
              <a:t>Example: That procedure takes two arguments.</a:t>
            </a:r>
          </a:p>
          <a:p>
            <a:endParaRPr lang="en-US" sz="2000" b="1" dirty="0" smtClean="0"/>
          </a:p>
          <a:p>
            <a:r>
              <a:rPr lang="en-US" sz="2000" b="1" u="sng" dirty="0" smtClean="0"/>
              <a:t>Program</a:t>
            </a:r>
            <a:r>
              <a:rPr lang="en-US" sz="2000" b="1" dirty="0" smtClean="0"/>
              <a:t> (noun):</a:t>
            </a:r>
            <a:r>
              <a:rPr lang="en-US" sz="2000" dirty="0" smtClean="0"/>
              <a:t> </a:t>
            </a:r>
            <a:r>
              <a:rPr lang="en-US" sz="2000" dirty="0"/>
              <a:t>a full piece of software that is ready to be run. Usually an executable.</a:t>
            </a:r>
            <a:br>
              <a:rPr lang="en-US" sz="2000" dirty="0"/>
            </a:br>
            <a:r>
              <a:rPr lang="en-US" sz="2000" i="1" dirty="0"/>
              <a:t>Example: I wrote a program that keeps track of my </a:t>
            </a:r>
            <a:r>
              <a:rPr lang="en-US" sz="2000" i="1" dirty="0" err="1"/>
              <a:t>todo</a:t>
            </a:r>
            <a:r>
              <a:rPr lang="en-US" sz="2000" i="1" dirty="0"/>
              <a:t> list.</a:t>
            </a:r>
          </a:p>
          <a:p>
            <a:endParaRPr lang="en-US" sz="2000" b="1" dirty="0" smtClean="0"/>
          </a:p>
          <a:p>
            <a:r>
              <a:rPr lang="en-US" sz="2000" b="1" u="sng" dirty="0" smtClean="0"/>
              <a:t>Read</a:t>
            </a:r>
            <a:r>
              <a:rPr lang="en-US" sz="2000" b="1" dirty="0" smtClean="0"/>
              <a:t> (verb):</a:t>
            </a:r>
            <a:r>
              <a:rPr lang="en-US" sz="2000" dirty="0" smtClean="0"/>
              <a:t> </a:t>
            </a:r>
            <a:r>
              <a:rPr lang="en-US" sz="2000" dirty="0"/>
              <a:t>to retrieve input data values from an external source – usually from a file. Can refer to retrieving data over a network, such as the internet. The opposite of writing.</a:t>
            </a:r>
            <a:br>
              <a:rPr lang="en-US" sz="2000" dirty="0"/>
            </a:br>
            <a:r>
              <a:rPr lang="en-US" sz="2000" i="1" dirty="0"/>
              <a:t>Example: I read the contents of file into a string</a:t>
            </a:r>
            <a:r>
              <a:rPr lang="en-US" sz="2000" i="1" dirty="0" smtClean="0"/>
              <a:t>.</a:t>
            </a:r>
            <a:endParaRPr lang="en-US" sz="2000" i="1" dirty="0"/>
          </a:p>
        </p:txBody>
      </p:sp>
    </p:spTree>
    <p:extLst>
      <p:ext uri="{BB962C8B-B14F-4D97-AF65-F5344CB8AC3E}">
        <p14:creationId xmlns:p14="http://schemas.microsoft.com/office/powerpoint/2010/main" val="34109700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13648" cy="1066800"/>
          </a:xfrm>
        </p:spPr>
        <p:txBody>
          <a:bodyPr>
            <a:noAutofit/>
          </a:bodyPr>
          <a:lstStyle/>
          <a:p>
            <a:pPr algn="ctr"/>
            <a:r>
              <a:rPr lang="en-US" sz="3200" dirty="0" smtClean="0"/>
              <a:t>Basic Vocabulary Needed for C# Development</a:t>
            </a:r>
            <a:endParaRPr lang="en-US" sz="3200" dirty="0"/>
          </a:p>
        </p:txBody>
      </p:sp>
      <p:sp>
        <p:nvSpPr>
          <p:cNvPr id="3" name="TextBox 2"/>
          <p:cNvSpPr txBox="1"/>
          <p:nvPr/>
        </p:nvSpPr>
        <p:spPr>
          <a:xfrm>
            <a:off x="152400" y="1066800"/>
            <a:ext cx="8839200" cy="5324535"/>
          </a:xfrm>
          <a:prstGeom prst="rect">
            <a:avLst/>
          </a:prstGeom>
          <a:noFill/>
        </p:spPr>
        <p:txBody>
          <a:bodyPr wrap="square" rtlCol="0">
            <a:spAutoFit/>
          </a:bodyPr>
          <a:lstStyle/>
          <a:p>
            <a:r>
              <a:rPr lang="en-US" sz="2000" b="1" u="sng" dirty="0" smtClean="0"/>
              <a:t>Return</a:t>
            </a:r>
            <a:r>
              <a:rPr lang="en-US" sz="2000" b="1" dirty="0" smtClean="0"/>
              <a:t> (verb):</a:t>
            </a:r>
            <a:r>
              <a:rPr lang="en-US" sz="2000" dirty="0" smtClean="0"/>
              <a:t> </a:t>
            </a:r>
            <a:r>
              <a:rPr lang="en-US" sz="2000" dirty="0"/>
              <a:t>to immediately stop a called function from running, possibly providing a return value. A function automatically returns once all of its code has been run. However, the code in the function definition can force the function to return at any point.</a:t>
            </a:r>
            <a:br>
              <a:rPr lang="en-US" sz="2000" dirty="0"/>
            </a:br>
            <a:r>
              <a:rPr lang="en-US" sz="2000" i="1" dirty="0"/>
              <a:t>Example: If the array is empty, the function returns early without running the rest of its code.</a:t>
            </a:r>
          </a:p>
          <a:p>
            <a:endParaRPr lang="en-US" sz="2000" b="1" dirty="0" smtClean="0"/>
          </a:p>
          <a:p>
            <a:r>
              <a:rPr lang="en-US" sz="2000" b="1" u="sng" dirty="0" smtClean="0"/>
              <a:t>Return Value</a:t>
            </a:r>
            <a:r>
              <a:rPr lang="en-US" sz="2000" b="1" dirty="0" smtClean="0"/>
              <a:t> (noun):</a:t>
            </a:r>
            <a:r>
              <a:rPr lang="en-US" sz="2000" dirty="0" smtClean="0"/>
              <a:t> </a:t>
            </a:r>
            <a:r>
              <a:rPr lang="en-US" sz="2000" dirty="0"/>
              <a:t>the value that results from a completed function call.</a:t>
            </a:r>
            <a:br>
              <a:rPr lang="en-US" sz="2000" dirty="0"/>
            </a:br>
            <a:r>
              <a:rPr lang="en-US" sz="2000" i="1" dirty="0"/>
              <a:t>Example: The return value of the rand function is a random float between 0.0 and 1.0.</a:t>
            </a:r>
          </a:p>
          <a:p>
            <a:endParaRPr lang="en-US" sz="2000" b="1" dirty="0" smtClean="0"/>
          </a:p>
          <a:p>
            <a:r>
              <a:rPr lang="en-US" sz="2000" b="1" u="sng" dirty="0" smtClean="0"/>
              <a:t>Run</a:t>
            </a:r>
            <a:r>
              <a:rPr lang="en-US" sz="2000" b="1" dirty="0" smtClean="0"/>
              <a:t> (verb):</a:t>
            </a:r>
            <a:r>
              <a:rPr lang="en-US" sz="2000" dirty="0" smtClean="0"/>
              <a:t> </a:t>
            </a:r>
            <a:r>
              <a:rPr lang="en-US" sz="2000" dirty="0"/>
              <a:t>to perform the instructions written in code or an executable. Code is a set of instructions, and “running” code is when the computer actually performs those instructions. To “run” a function means to call that function (see call).</a:t>
            </a:r>
            <a:br>
              <a:rPr lang="en-US" sz="2000" dirty="0"/>
            </a:br>
            <a:r>
              <a:rPr lang="en-US" sz="2000" i="1" dirty="0"/>
              <a:t>Example: I wrote a new feature, and ran the code to check that it works</a:t>
            </a:r>
            <a:r>
              <a:rPr lang="en-US" sz="2000" i="1" dirty="0" smtClean="0"/>
              <a:t>.</a:t>
            </a:r>
            <a:endParaRPr lang="en-US" sz="2000" i="1" dirty="0"/>
          </a:p>
        </p:txBody>
      </p:sp>
    </p:spTree>
    <p:extLst>
      <p:ext uri="{BB962C8B-B14F-4D97-AF65-F5344CB8AC3E}">
        <p14:creationId xmlns:p14="http://schemas.microsoft.com/office/powerpoint/2010/main" val="19369914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13648" cy="1066800"/>
          </a:xfrm>
        </p:spPr>
        <p:txBody>
          <a:bodyPr>
            <a:noAutofit/>
          </a:bodyPr>
          <a:lstStyle/>
          <a:p>
            <a:pPr algn="ctr"/>
            <a:r>
              <a:rPr lang="en-US" sz="3200" dirty="0" smtClean="0"/>
              <a:t>Basic Vocabulary Needed for C# Development</a:t>
            </a:r>
            <a:endParaRPr lang="en-US" sz="3200" dirty="0"/>
          </a:p>
        </p:txBody>
      </p:sp>
      <p:sp>
        <p:nvSpPr>
          <p:cNvPr id="3" name="TextBox 2"/>
          <p:cNvSpPr txBox="1"/>
          <p:nvPr/>
        </p:nvSpPr>
        <p:spPr>
          <a:xfrm>
            <a:off x="152400" y="1066800"/>
            <a:ext cx="8839200" cy="4093428"/>
          </a:xfrm>
          <a:prstGeom prst="rect">
            <a:avLst/>
          </a:prstGeom>
          <a:noFill/>
        </p:spPr>
        <p:txBody>
          <a:bodyPr wrap="square" rtlCol="0">
            <a:spAutoFit/>
          </a:bodyPr>
          <a:lstStyle/>
          <a:p>
            <a:r>
              <a:rPr lang="en-US" sz="2000" b="1" u="sng" dirty="0" smtClean="0"/>
              <a:t>String</a:t>
            </a:r>
            <a:r>
              <a:rPr lang="en-US" sz="2000" b="1" dirty="0" smtClean="0"/>
              <a:t> (noun):</a:t>
            </a:r>
            <a:r>
              <a:rPr lang="en-US" sz="2000" dirty="0" smtClean="0"/>
              <a:t> </a:t>
            </a:r>
            <a:r>
              <a:rPr lang="en-US" sz="2000" dirty="0"/>
              <a:t>a type of value that represents text. The word “string” derives from the phrase “string of characters.” E.g. The string "cat" is a string (a.k.a. sequence) of the characters ‘c’, ‘a’, and ‘t’.</a:t>
            </a:r>
            <a:br>
              <a:rPr lang="en-US" sz="2000" dirty="0"/>
            </a:br>
            <a:r>
              <a:rPr lang="en-US" sz="2000" i="1" dirty="0"/>
              <a:t>Example: I represented my name as a string in the code.</a:t>
            </a:r>
          </a:p>
          <a:p>
            <a:endParaRPr lang="en-US" sz="2000" b="1" dirty="0" smtClean="0"/>
          </a:p>
          <a:p>
            <a:r>
              <a:rPr lang="en-US" sz="2000" b="1" u="sng" dirty="0" smtClean="0"/>
              <a:t>Syntax</a:t>
            </a:r>
            <a:r>
              <a:rPr lang="en-US" sz="2000" b="1" dirty="0" smtClean="0"/>
              <a:t> (noun):</a:t>
            </a:r>
            <a:r>
              <a:rPr lang="en-US" sz="2000" dirty="0" smtClean="0"/>
              <a:t> </a:t>
            </a:r>
            <a:r>
              <a:rPr lang="en-US" sz="2000" dirty="0"/>
              <a:t>the grammatical rules of a programming language. Every programming language has different syntax. Syntax determines whether code is written correctly or incorrectly, and is enforced by the compiler or interpreter. Code will not compile or run unless the syntax is correct.</a:t>
            </a:r>
            <a:br>
              <a:rPr lang="en-US" sz="2000" dirty="0"/>
            </a:br>
            <a:r>
              <a:rPr lang="en-US" sz="2000" i="1" dirty="0"/>
              <a:t>Example: I forgot to write the brackets, so the compiler gave me a syntax error</a:t>
            </a:r>
            <a:r>
              <a:rPr lang="en-US" sz="2000" i="1" dirty="0" smtClean="0"/>
              <a:t>.</a:t>
            </a:r>
          </a:p>
          <a:p>
            <a:endParaRPr lang="en-US" sz="2000" i="1" dirty="0"/>
          </a:p>
        </p:txBody>
      </p:sp>
    </p:spTree>
    <p:extLst>
      <p:ext uri="{BB962C8B-B14F-4D97-AF65-F5344CB8AC3E}">
        <p14:creationId xmlns:p14="http://schemas.microsoft.com/office/powerpoint/2010/main" val="1170214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13648" cy="1066800"/>
          </a:xfrm>
        </p:spPr>
        <p:txBody>
          <a:bodyPr>
            <a:noAutofit/>
          </a:bodyPr>
          <a:lstStyle/>
          <a:p>
            <a:pPr algn="ctr"/>
            <a:r>
              <a:rPr lang="en-US" sz="3200" dirty="0" smtClean="0"/>
              <a:t>Basic Vocabulary Needed for C# Development</a:t>
            </a:r>
            <a:endParaRPr lang="en-US" sz="3200" dirty="0"/>
          </a:p>
        </p:txBody>
      </p:sp>
      <p:sp>
        <p:nvSpPr>
          <p:cNvPr id="3" name="TextBox 2"/>
          <p:cNvSpPr txBox="1"/>
          <p:nvPr/>
        </p:nvSpPr>
        <p:spPr>
          <a:xfrm>
            <a:off x="152400" y="1066800"/>
            <a:ext cx="8839200" cy="5016758"/>
          </a:xfrm>
          <a:prstGeom prst="rect">
            <a:avLst/>
          </a:prstGeom>
          <a:noFill/>
        </p:spPr>
        <p:txBody>
          <a:bodyPr wrap="square" rtlCol="0">
            <a:spAutoFit/>
          </a:bodyPr>
          <a:lstStyle/>
          <a:p>
            <a:r>
              <a:rPr lang="en-US" sz="2000" b="1" u="sng" dirty="0" smtClean="0"/>
              <a:t>Type</a:t>
            </a:r>
            <a:r>
              <a:rPr lang="en-US" sz="2000" b="1" dirty="0" smtClean="0"/>
              <a:t> (noun):</a:t>
            </a:r>
            <a:r>
              <a:rPr lang="en-US" sz="2000" dirty="0" smtClean="0"/>
              <a:t> </a:t>
            </a:r>
            <a:r>
              <a:rPr lang="en-US" sz="2000" dirty="0"/>
              <a:t>the kind or category of a value. Every value has a type.</a:t>
            </a:r>
          </a:p>
          <a:p>
            <a:pPr lvl="0"/>
            <a:r>
              <a:rPr lang="en-US" sz="2000" dirty="0"/>
              <a:t>The value 5 is of the integer type.</a:t>
            </a:r>
          </a:p>
          <a:p>
            <a:pPr lvl="0"/>
            <a:r>
              <a:rPr lang="en-US" sz="2000" dirty="0"/>
              <a:t>The value 5.2 is of the float type.</a:t>
            </a:r>
          </a:p>
          <a:p>
            <a:pPr lvl="0"/>
            <a:r>
              <a:rPr lang="en-US" sz="2000" dirty="0"/>
              <a:t>The value "cat" is of the string type.</a:t>
            </a:r>
          </a:p>
          <a:p>
            <a:r>
              <a:rPr lang="en-US" sz="2000" dirty="0"/>
              <a:t>Simple types, like integers, are usually provided by the programming language. The programmer can define more complicated types using classes. The type of an object determines what methods and instance variables are attached to that object.</a:t>
            </a:r>
            <a:br>
              <a:rPr lang="en-US" sz="2000" dirty="0"/>
            </a:br>
            <a:r>
              <a:rPr lang="en-US" sz="2000" i="1" dirty="0"/>
              <a:t>Example: I got a crash because the variable contained the wrong type of value – I thought it would be an integer, but it was actually a string</a:t>
            </a:r>
            <a:r>
              <a:rPr lang="en-US" sz="2000" i="1" dirty="0" smtClean="0"/>
              <a:t>.</a:t>
            </a:r>
          </a:p>
          <a:p>
            <a:endParaRPr lang="en-US" sz="2000" i="1" dirty="0"/>
          </a:p>
          <a:p>
            <a:r>
              <a:rPr lang="en-US" sz="2000" b="1" u="sng" dirty="0"/>
              <a:t>Value</a:t>
            </a:r>
            <a:r>
              <a:rPr lang="en-US" sz="2000" b="1" dirty="0"/>
              <a:t> (noun):</a:t>
            </a:r>
            <a:r>
              <a:rPr lang="en-US" sz="2000" dirty="0"/>
              <a:t> a piece of data that can be contained inside a variable. Every value has a type. Values represent information, in a way that code can work upon. </a:t>
            </a:r>
            <a:endParaRPr lang="en-US" sz="2000" dirty="0" smtClean="0"/>
          </a:p>
          <a:p>
            <a:r>
              <a:rPr lang="en-US" sz="2000" i="1" dirty="0" smtClean="0"/>
              <a:t>Example</a:t>
            </a:r>
            <a:r>
              <a:rPr lang="en-US" sz="2000" i="1" dirty="0"/>
              <a:t>: My program asks a user for the year they were born, then uses that value to calculate their age</a:t>
            </a:r>
            <a:r>
              <a:rPr lang="en-US" sz="2000" i="1" dirty="0" smtClean="0"/>
              <a:t>.</a:t>
            </a:r>
            <a:endParaRPr lang="en-US" sz="2000" i="1" dirty="0"/>
          </a:p>
        </p:txBody>
      </p:sp>
    </p:spTree>
    <p:extLst>
      <p:ext uri="{BB962C8B-B14F-4D97-AF65-F5344CB8AC3E}">
        <p14:creationId xmlns:p14="http://schemas.microsoft.com/office/powerpoint/2010/main" val="24151726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13648" cy="1066800"/>
          </a:xfrm>
        </p:spPr>
        <p:txBody>
          <a:bodyPr>
            <a:noAutofit/>
          </a:bodyPr>
          <a:lstStyle/>
          <a:p>
            <a:pPr algn="ctr"/>
            <a:r>
              <a:rPr lang="en-US" sz="3200" dirty="0" smtClean="0"/>
              <a:t>Basic Vocabulary Needed for C# Development</a:t>
            </a:r>
            <a:endParaRPr lang="en-US" sz="3200" dirty="0"/>
          </a:p>
        </p:txBody>
      </p:sp>
      <p:sp>
        <p:nvSpPr>
          <p:cNvPr id="3" name="TextBox 2"/>
          <p:cNvSpPr txBox="1"/>
          <p:nvPr/>
        </p:nvSpPr>
        <p:spPr>
          <a:xfrm>
            <a:off x="152400" y="1066800"/>
            <a:ext cx="8839200" cy="4093428"/>
          </a:xfrm>
          <a:prstGeom prst="rect">
            <a:avLst/>
          </a:prstGeom>
          <a:noFill/>
        </p:spPr>
        <p:txBody>
          <a:bodyPr wrap="square" rtlCol="0">
            <a:spAutoFit/>
          </a:bodyPr>
          <a:lstStyle/>
          <a:p>
            <a:endParaRPr lang="en-US" sz="2000" b="1" dirty="0" smtClean="0"/>
          </a:p>
          <a:p>
            <a:r>
              <a:rPr lang="en-US" sz="2000" b="1" u="sng" dirty="0" smtClean="0"/>
              <a:t>Variable</a:t>
            </a:r>
            <a:r>
              <a:rPr lang="en-US" sz="2000" b="1" dirty="0" smtClean="0"/>
              <a:t> (noun):</a:t>
            </a:r>
            <a:r>
              <a:rPr lang="en-US" sz="2000" dirty="0" smtClean="0"/>
              <a:t> </a:t>
            </a:r>
            <a:r>
              <a:rPr lang="en-US" sz="2000" dirty="0"/>
              <a:t>a named container for a single value. Variables are not values themselves, they are merely containers for values. Putting a value into a variable is referred to as assignment. Variables are named after the fact that their value can vary – a different value can be assigned to a variable at any time.</a:t>
            </a:r>
            <a:br>
              <a:rPr lang="en-US" sz="2000" dirty="0"/>
            </a:br>
            <a:r>
              <a:rPr lang="en-US" sz="2000" i="1" dirty="0"/>
              <a:t>Example: I assigned the string value "Tom" to the name variable</a:t>
            </a:r>
            <a:r>
              <a:rPr lang="en-US" sz="2000" i="1" dirty="0" smtClean="0"/>
              <a:t>.</a:t>
            </a:r>
          </a:p>
          <a:p>
            <a:endParaRPr lang="en-US" sz="2000" i="1" dirty="0"/>
          </a:p>
          <a:p>
            <a:r>
              <a:rPr lang="en-US" sz="2000" b="1" u="sng" dirty="0" smtClean="0"/>
              <a:t>Write</a:t>
            </a:r>
            <a:r>
              <a:rPr lang="en-US" sz="2000" b="1" dirty="0" smtClean="0"/>
              <a:t> (verb):</a:t>
            </a:r>
            <a:r>
              <a:rPr lang="en-US" sz="2000" dirty="0" smtClean="0"/>
              <a:t> </a:t>
            </a:r>
            <a:r>
              <a:rPr lang="en-US" sz="2000" dirty="0"/>
              <a:t>to send output data values to an external destination – usually to a file. Can refer to sending data over a network, such as the internet. The opposite of reading.</a:t>
            </a:r>
            <a:br>
              <a:rPr lang="en-US" sz="2000" dirty="0"/>
            </a:br>
            <a:r>
              <a:rPr lang="en-US" sz="2000" i="1" dirty="0"/>
              <a:t>Example: The program writes all its data to a file before it quits, so it can read the data back again next time it is run</a:t>
            </a:r>
            <a:r>
              <a:rPr lang="en-US" sz="2000" i="1" dirty="0" smtClean="0"/>
              <a:t>.</a:t>
            </a:r>
            <a:endParaRPr lang="en-US" sz="2000" i="1" dirty="0"/>
          </a:p>
        </p:txBody>
      </p:sp>
    </p:spTree>
    <p:extLst>
      <p:ext uri="{BB962C8B-B14F-4D97-AF65-F5344CB8AC3E}">
        <p14:creationId xmlns:p14="http://schemas.microsoft.com/office/powerpoint/2010/main" val="23145700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Visual Studios Startup Screen</a:t>
            </a:r>
            <a:endParaRPr lang="en-US" sz="3200" dirty="0"/>
          </a:p>
        </p:txBody>
      </p:sp>
      <p:sp>
        <p:nvSpPr>
          <p:cNvPr id="3" name="Text Placeholder 2"/>
          <p:cNvSpPr>
            <a:spLocks noGrp="1"/>
          </p:cNvSpPr>
          <p:nvPr>
            <p:ph type="body" sz="half" idx="2"/>
          </p:nvPr>
        </p:nvSpPr>
        <p:spPr>
          <a:xfrm>
            <a:off x="990600" y="5105400"/>
            <a:ext cx="7315200" cy="1164264"/>
          </a:xfrm>
        </p:spPr>
        <p:txBody>
          <a:bodyPr>
            <a:normAutofit/>
          </a:bodyPr>
          <a:lstStyle/>
          <a:p>
            <a:pPr marL="285750" indent="-285750" algn="l">
              <a:buFont typeface="Wingdings" pitchFamily="2" charset="2"/>
              <a:buChar char="Ø"/>
            </a:pPr>
            <a:endParaRPr lang="en-US" sz="2000" b="1" dirty="0">
              <a:solidFill>
                <a:srgbClr val="FFFF00"/>
              </a:solidFill>
              <a:effectLst>
                <a:outerShdw blurRad="38100" dist="38100" dir="2700000" algn="tl">
                  <a:srgbClr val="000000">
                    <a:alpha val="43137"/>
                  </a:srgbClr>
                </a:outerShdw>
              </a:effectLst>
            </a:endParaRP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996232" y="1158240"/>
            <a:ext cx="7151537" cy="493776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036333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Cloning a Repository</a:t>
            </a:r>
            <a:endParaRPr lang="en-US" sz="3200" dirty="0"/>
          </a:p>
        </p:txBody>
      </p:sp>
      <p:sp>
        <p:nvSpPr>
          <p:cNvPr id="3" name="Text Placeholder 2"/>
          <p:cNvSpPr>
            <a:spLocks noGrp="1"/>
          </p:cNvSpPr>
          <p:nvPr>
            <p:ph type="body" sz="half" idx="2"/>
          </p:nvPr>
        </p:nvSpPr>
        <p:spPr>
          <a:xfrm>
            <a:off x="990600" y="5105400"/>
            <a:ext cx="7315200" cy="1164264"/>
          </a:xfrm>
        </p:spPr>
        <p:txBody>
          <a:bodyPr>
            <a:normAutofit/>
          </a:bodyPr>
          <a:lstStyle/>
          <a:p>
            <a:pPr marL="285750" indent="-285750" algn="l">
              <a:buFont typeface="Wingdings" pitchFamily="2" charset="2"/>
              <a:buChar char="Ø"/>
            </a:pPr>
            <a:endParaRPr lang="en-US" sz="2000" b="1" dirty="0">
              <a:solidFill>
                <a:srgbClr val="FFFF00"/>
              </a:solidFill>
              <a:effectLst>
                <a:outerShdw blurRad="38100" dist="38100" dir="2700000" algn="tl">
                  <a:srgbClr val="000000">
                    <a:alpha val="43137"/>
                  </a:srgbClr>
                </a:outerShdw>
              </a:effectLst>
            </a:endParaRP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1002563" y="1206011"/>
            <a:ext cx="7138875" cy="484221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009306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Cloning a Repository</a:t>
            </a:r>
            <a:endParaRPr lang="en-US" sz="3200" dirty="0"/>
          </a:p>
        </p:txBody>
      </p:sp>
      <p:sp>
        <p:nvSpPr>
          <p:cNvPr id="3" name="Text Placeholder 2"/>
          <p:cNvSpPr>
            <a:spLocks noGrp="1"/>
          </p:cNvSpPr>
          <p:nvPr>
            <p:ph type="body" sz="half" idx="2"/>
          </p:nvPr>
        </p:nvSpPr>
        <p:spPr>
          <a:xfrm>
            <a:off x="990600" y="6172200"/>
            <a:ext cx="7162800" cy="533400"/>
          </a:xfrm>
        </p:spPr>
        <p:txBody>
          <a:bodyPr>
            <a:normAutofit/>
          </a:bodyPr>
          <a:lstStyle/>
          <a:p>
            <a:pPr algn="ctr"/>
            <a:r>
              <a:rPr lang="en-US" sz="2000" b="1" dirty="0">
                <a:solidFill>
                  <a:srgbClr val="FFFF00"/>
                </a:solidFill>
                <a:effectLst>
                  <a:outerShdw blurRad="38100" dist="38100" dir="2700000" algn="tl">
                    <a:srgbClr val="000000">
                      <a:alpha val="43137"/>
                    </a:srgbClr>
                  </a:outerShdw>
                </a:effectLst>
              </a:rPr>
              <a:t>https://github.com/plwest-atmark/Aug31.git</a:t>
            </a: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1024317" y="1066800"/>
            <a:ext cx="7095366" cy="4878414"/>
          </a:xfrm>
          <a:prstGeom prst="rect">
            <a:avLst/>
          </a:prstGeom>
          <a:ln>
            <a:noFill/>
          </a:ln>
          <a:effectLst>
            <a:outerShdw blurRad="292100" dist="139700" dir="2700000" algn="tl" rotWithShape="0">
              <a:srgbClr val="333333">
                <a:alpha val="65000"/>
              </a:srgbClr>
            </a:outerShdw>
          </a:effectLst>
        </p:spPr>
      </p:pic>
      <p:sp>
        <p:nvSpPr>
          <p:cNvPr id="4" name="Right Arrow 3"/>
          <p:cNvSpPr/>
          <p:nvPr/>
        </p:nvSpPr>
        <p:spPr>
          <a:xfrm>
            <a:off x="304800" y="218236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9937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Visual Studio Solution Explorer</a:t>
            </a:r>
            <a:endParaRPr lang="en-US" sz="3200" dirty="0"/>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2252792" y="2208528"/>
            <a:ext cx="4638416" cy="289653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963265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Visual Studio Team Explorer</a:t>
            </a:r>
            <a:endParaRPr lang="en-US" sz="3200" dirty="0"/>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2252792" y="1546577"/>
            <a:ext cx="4638416" cy="422043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2591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Lesson Plan Cont.</a:t>
            </a:r>
            <a:endParaRPr lang="en-US" dirty="0"/>
          </a:p>
        </p:txBody>
      </p:sp>
      <p:sp>
        <p:nvSpPr>
          <p:cNvPr id="3" name="Content Placeholder 2"/>
          <p:cNvSpPr>
            <a:spLocks noGrp="1"/>
          </p:cNvSpPr>
          <p:nvPr>
            <p:ph idx="1"/>
          </p:nvPr>
        </p:nvSpPr>
        <p:spPr/>
        <p:txBody>
          <a:bodyPr>
            <a:normAutofit fontScale="85000" lnSpcReduction="20000"/>
          </a:bodyPr>
          <a:lstStyle/>
          <a:p>
            <a:pPr>
              <a:buFont typeface="Wingdings" pitchFamily="2" charset="2"/>
              <a:buChar char="q"/>
            </a:pPr>
            <a:r>
              <a:rPr lang="en-US" dirty="0"/>
              <a:t>Looping Based on a Logical Expression</a:t>
            </a:r>
          </a:p>
          <a:p>
            <a:pPr>
              <a:buFont typeface="Wingdings" pitchFamily="2" charset="2"/>
              <a:buChar char="q"/>
            </a:pPr>
            <a:r>
              <a:rPr lang="en-US" dirty="0"/>
              <a:t>Looping a Known Number of Times</a:t>
            </a:r>
          </a:p>
          <a:p>
            <a:pPr>
              <a:buFont typeface="Wingdings" pitchFamily="2" charset="2"/>
              <a:buChar char="q"/>
            </a:pPr>
            <a:r>
              <a:rPr lang="en-US" dirty="0"/>
              <a:t>Working with Arrays and Collections</a:t>
            </a:r>
          </a:p>
          <a:p>
            <a:pPr>
              <a:buFont typeface="Wingdings" pitchFamily="2" charset="2"/>
              <a:buChar char="q"/>
            </a:pPr>
            <a:r>
              <a:rPr lang="en-US" dirty="0"/>
              <a:t>Looping Through Members of a Collection</a:t>
            </a:r>
          </a:p>
          <a:p>
            <a:pPr>
              <a:buFont typeface="Wingdings" pitchFamily="2" charset="2"/>
              <a:buChar char="q"/>
            </a:pPr>
            <a:r>
              <a:rPr lang="en-US" dirty="0"/>
              <a:t>Defining and Calling Methods</a:t>
            </a:r>
          </a:p>
          <a:p>
            <a:pPr>
              <a:buFont typeface="Wingdings" pitchFamily="2" charset="2"/>
              <a:buChar char="q"/>
            </a:pPr>
            <a:r>
              <a:rPr lang="en-US" dirty="0"/>
              <a:t>Understanding Classes and Objects</a:t>
            </a:r>
          </a:p>
          <a:p>
            <a:pPr>
              <a:buFont typeface="Wingdings" pitchFamily="2" charset="2"/>
              <a:buChar char="q"/>
            </a:pPr>
            <a:r>
              <a:rPr lang="en-US" dirty="0"/>
              <a:t>Working with Scope and Accessibility Modifiers</a:t>
            </a:r>
          </a:p>
          <a:p>
            <a:pPr>
              <a:buFont typeface="Wingdings" pitchFamily="2" charset="2"/>
              <a:buChar char="q"/>
            </a:pPr>
            <a:r>
              <a:rPr lang="en-US" dirty="0"/>
              <a:t>Encapsulation and Object-Oriented Design</a:t>
            </a:r>
          </a:p>
          <a:p>
            <a:pPr>
              <a:buFont typeface="Wingdings" pitchFamily="2" charset="2"/>
              <a:buChar char="q"/>
            </a:pPr>
            <a:r>
              <a:rPr lang="en-US" dirty="0"/>
              <a:t>Understanding Namespaces</a:t>
            </a:r>
          </a:p>
          <a:p>
            <a:pPr>
              <a:buFont typeface="Wingdings" pitchFamily="2" charset="2"/>
              <a:buChar char="q"/>
            </a:pPr>
            <a:r>
              <a:rPr lang="en-US" dirty="0"/>
              <a:t>Introducing LINQ</a:t>
            </a:r>
          </a:p>
          <a:p>
            <a:pPr>
              <a:buFont typeface="Wingdings" pitchFamily="2" charset="2"/>
              <a:buChar char="q"/>
            </a:pPr>
            <a:r>
              <a:rPr lang="en-US" dirty="0"/>
              <a:t>When and How to use Exceptions</a:t>
            </a:r>
          </a:p>
          <a:p>
            <a:pPr>
              <a:buFont typeface="Wingdings" pitchFamily="2" charset="2"/>
              <a:buChar char="q"/>
            </a:pPr>
            <a:r>
              <a:rPr lang="en-US" dirty="0"/>
              <a:t>Testing Your Code</a:t>
            </a:r>
          </a:p>
          <a:p>
            <a:pPr>
              <a:buFont typeface="Wingdings" pitchFamily="2" charset="2"/>
              <a:buChar char="q"/>
            </a:pPr>
            <a:r>
              <a:rPr lang="en-US" dirty="0"/>
              <a:t>Common Patterns and </a:t>
            </a:r>
            <a:r>
              <a:rPr lang="en-US" dirty="0" err="1" smtClean="0"/>
              <a:t>Antipatterns</a:t>
            </a:r>
            <a:endParaRPr lang="en-US" dirty="0"/>
          </a:p>
        </p:txBody>
      </p:sp>
    </p:spTree>
    <p:extLst>
      <p:ext uri="{BB962C8B-B14F-4D97-AF65-F5344CB8AC3E}">
        <p14:creationId xmlns:p14="http://schemas.microsoft.com/office/powerpoint/2010/main" val="33668577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Visual Studio Output Window</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90983" y="1905001"/>
            <a:ext cx="8162034" cy="2447136"/>
          </a:xfrm>
          <a:prstGeom prst="rect">
            <a:avLst/>
          </a:prstGeom>
          <a:ln>
            <a:noFill/>
          </a:ln>
          <a:effectLst>
            <a:outerShdw blurRad="292100" dist="139700" dir="2700000" algn="tl" rotWithShape="0">
              <a:srgbClr val="333333">
                <a:alpha val="65000"/>
              </a:srgbClr>
            </a:outerShdw>
          </a:effectLst>
        </p:spPr>
      </p:pic>
      <p:sp>
        <p:nvSpPr>
          <p:cNvPr id="4" name="TextBox 3"/>
          <p:cNvSpPr txBox="1"/>
          <p:nvPr/>
        </p:nvSpPr>
        <p:spPr>
          <a:xfrm>
            <a:off x="533400" y="4419600"/>
            <a:ext cx="8077200" cy="1754326"/>
          </a:xfrm>
          <a:prstGeom prst="rect">
            <a:avLst/>
          </a:prstGeom>
          <a:noFill/>
        </p:spPr>
        <p:txBody>
          <a:bodyPr wrap="square" rtlCol="0">
            <a:spAutoFit/>
          </a:bodyPr>
          <a:lstStyle/>
          <a:p>
            <a:r>
              <a:rPr lang="en-US" dirty="0" smtClean="0"/>
              <a:t>Output window will display important information about the application during Build Actions and during Debugging Actions.</a:t>
            </a:r>
          </a:p>
          <a:p>
            <a:endParaRPr lang="en-US" dirty="0"/>
          </a:p>
          <a:p>
            <a:r>
              <a:rPr lang="en-US" dirty="0" smtClean="0"/>
              <a:t>This window will also be used to provide feedback created by you during the running of your application. This is done with Tracing and Debugging outputs.</a:t>
            </a:r>
            <a:endParaRPr lang="en-US" dirty="0"/>
          </a:p>
        </p:txBody>
      </p:sp>
    </p:spTree>
    <p:extLst>
      <p:ext uri="{BB962C8B-B14F-4D97-AF65-F5344CB8AC3E}">
        <p14:creationId xmlns:p14="http://schemas.microsoft.com/office/powerpoint/2010/main" val="29804297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Visual Studio Properties Window</a:t>
            </a:r>
            <a:endParaRPr lang="en-US" sz="3200" dirty="0"/>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2504692" y="1066800"/>
            <a:ext cx="4134617" cy="3209136"/>
          </a:xfrm>
          <a:prstGeom prst="rect">
            <a:avLst/>
          </a:prstGeom>
          <a:ln>
            <a:noFill/>
          </a:ln>
          <a:effectLst>
            <a:outerShdw blurRad="292100" dist="139700" dir="2700000" algn="tl" rotWithShape="0">
              <a:srgbClr val="333333">
                <a:alpha val="65000"/>
              </a:srgbClr>
            </a:outerShdw>
          </a:effectLst>
        </p:spPr>
      </p:pic>
      <p:sp>
        <p:nvSpPr>
          <p:cNvPr id="4" name="TextBox 3"/>
          <p:cNvSpPr txBox="1"/>
          <p:nvPr/>
        </p:nvSpPr>
        <p:spPr>
          <a:xfrm>
            <a:off x="533400" y="4419600"/>
            <a:ext cx="8077200" cy="1477328"/>
          </a:xfrm>
          <a:prstGeom prst="rect">
            <a:avLst/>
          </a:prstGeom>
          <a:noFill/>
        </p:spPr>
        <p:txBody>
          <a:bodyPr wrap="square" rtlCol="0">
            <a:spAutoFit/>
          </a:bodyPr>
          <a:lstStyle/>
          <a:p>
            <a:r>
              <a:rPr lang="en-US" dirty="0" smtClean="0"/>
              <a:t>Output window will display important information the properties of User Interface components.  During console applications this is not a very active window. However, when we moved to MVP and Web Application Development, this will become a very important window. For now, just remember that it is there and in the next lesson we will utilize it more.</a:t>
            </a:r>
            <a:endParaRPr lang="en-US" dirty="0"/>
          </a:p>
        </p:txBody>
      </p:sp>
    </p:spTree>
    <p:extLst>
      <p:ext uri="{BB962C8B-B14F-4D97-AF65-F5344CB8AC3E}">
        <p14:creationId xmlns:p14="http://schemas.microsoft.com/office/powerpoint/2010/main" val="26351470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Running the Console Application</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542148" y="1066800"/>
            <a:ext cx="8059704" cy="916519"/>
          </a:xfrm>
          <a:prstGeom prst="rect">
            <a:avLst/>
          </a:prstGeom>
          <a:ln>
            <a:noFill/>
          </a:ln>
          <a:effectLst>
            <a:outerShdw blurRad="292100" dist="139700" dir="2700000" algn="tl" rotWithShape="0">
              <a:srgbClr val="333333">
                <a:alpha val="65000"/>
              </a:srgbClr>
            </a:outerShdw>
          </a:effectLst>
        </p:spPr>
      </p:pic>
      <p:sp>
        <p:nvSpPr>
          <p:cNvPr id="4" name="TextBox 3"/>
          <p:cNvSpPr txBox="1"/>
          <p:nvPr/>
        </p:nvSpPr>
        <p:spPr>
          <a:xfrm>
            <a:off x="517358" y="2133600"/>
            <a:ext cx="8077200" cy="4247317"/>
          </a:xfrm>
          <a:prstGeom prst="rect">
            <a:avLst/>
          </a:prstGeom>
          <a:noFill/>
        </p:spPr>
        <p:txBody>
          <a:bodyPr wrap="square" rtlCol="0">
            <a:spAutoFit/>
          </a:bodyPr>
          <a:lstStyle/>
          <a:p>
            <a:r>
              <a:rPr lang="en-US" dirty="0" smtClean="0"/>
              <a:t>This toolbar is utilized to “Run” the program. It will act in a similar manner as double clicking on an application that is installed on a computer.</a:t>
            </a:r>
          </a:p>
          <a:p>
            <a:endParaRPr lang="en-US" dirty="0" smtClean="0"/>
          </a:p>
          <a:p>
            <a:r>
              <a:rPr lang="en-US" dirty="0" smtClean="0"/>
              <a:t>The two settings to the right of the green arrow are as follows:</a:t>
            </a:r>
          </a:p>
          <a:p>
            <a:endParaRPr lang="en-US" dirty="0"/>
          </a:p>
          <a:p>
            <a:r>
              <a:rPr lang="en-US" b="1" dirty="0" smtClean="0">
                <a:solidFill>
                  <a:srgbClr val="C00000"/>
                </a:solidFill>
              </a:rPr>
              <a:t>Debug</a:t>
            </a:r>
            <a:r>
              <a:rPr lang="en-US" dirty="0" smtClean="0">
                <a:solidFill>
                  <a:srgbClr val="C00000"/>
                </a:solidFill>
              </a:rPr>
              <a:t> </a:t>
            </a:r>
            <a:r>
              <a:rPr lang="en-US" dirty="0" smtClean="0"/>
              <a:t>– This is a setting to attach a debugger to the program or run the program without debugging.</a:t>
            </a:r>
          </a:p>
          <a:p>
            <a:endParaRPr lang="en-US" dirty="0" smtClean="0"/>
          </a:p>
          <a:p>
            <a:r>
              <a:rPr lang="en-US" b="1" dirty="0" smtClean="0">
                <a:solidFill>
                  <a:srgbClr val="C00000"/>
                </a:solidFill>
              </a:rPr>
              <a:t>Any CPU </a:t>
            </a:r>
            <a:r>
              <a:rPr lang="en-US" dirty="0" smtClean="0"/>
              <a:t>– This is a setting to target “Any CPU”, “x32”, or “x64”. This becomes relevant when applications begin to utilize a large amount of RAM as an operating system that is “x32” has a maximum RAM limitation of 3GB. “x64” operating systems are not limited by this.</a:t>
            </a:r>
          </a:p>
          <a:p>
            <a:endParaRPr lang="en-US" dirty="0"/>
          </a:p>
          <a:p>
            <a:r>
              <a:rPr lang="en-US" dirty="0" smtClean="0">
                <a:solidFill>
                  <a:srgbClr val="FFFF00"/>
                </a:solidFill>
              </a:rPr>
              <a:t>Shortcut Key: F5</a:t>
            </a:r>
          </a:p>
          <a:p>
            <a:r>
              <a:rPr lang="en-US" dirty="0" smtClean="0"/>
              <a:t>S</a:t>
            </a:r>
            <a:endParaRPr lang="en-US" dirty="0"/>
          </a:p>
        </p:txBody>
      </p:sp>
    </p:spTree>
    <p:extLst>
      <p:ext uri="{BB962C8B-B14F-4D97-AF65-F5344CB8AC3E}">
        <p14:creationId xmlns:p14="http://schemas.microsoft.com/office/powerpoint/2010/main" val="28546589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Visual Studio Output Window (Good build)</a:t>
            </a:r>
            <a:endParaRPr lang="en-US" sz="3200" dirty="0"/>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395852" y="2438400"/>
            <a:ext cx="8352297" cy="1456347"/>
          </a:xfrm>
          <a:prstGeom prst="rect">
            <a:avLst/>
          </a:prstGeom>
          <a:ln>
            <a:noFill/>
          </a:ln>
          <a:effectLst>
            <a:outerShdw blurRad="292100" dist="139700" dir="2700000" algn="tl" rotWithShape="0">
              <a:srgbClr val="333333">
                <a:alpha val="65000"/>
              </a:srgbClr>
            </a:outerShdw>
          </a:effectLst>
        </p:spPr>
      </p:pic>
      <p:sp>
        <p:nvSpPr>
          <p:cNvPr id="4" name="TextBox 3"/>
          <p:cNvSpPr txBox="1"/>
          <p:nvPr/>
        </p:nvSpPr>
        <p:spPr>
          <a:xfrm>
            <a:off x="533400" y="4419600"/>
            <a:ext cx="8077200" cy="1477328"/>
          </a:xfrm>
          <a:prstGeom prst="rect">
            <a:avLst/>
          </a:prstGeom>
          <a:noFill/>
        </p:spPr>
        <p:txBody>
          <a:bodyPr wrap="square" rtlCol="0">
            <a:spAutoFit/>
          </a:bodyPr>
          <a:lstStyle/>
          <a:p>
            <a:r>
              <a:rPr lang="en-US" dirty="0" smtClean="0"/>
              <a:t>Note that after “Running” the application the Output Window now shows a considerable amount of information.  Due to the nature of a Console Application, most of the debugging setup is skipped as it is not relevant and not necessary.  However, if there are errors, this is where they would show. </a:t>
            </a:r>
            <a:endParaRPr lang="en-US" dirty="0"/>
          </a:p>
        </p:txBody>
      </p:sp>
    </p:spTree>
    <p:extLst>
      <p:ext uri="{BB962C8B-B14F-4D97-AF65-F5344CB8AC3E}">
        <p14:creationId xmlns:p14="http://schemas.microsoft.com/office/powerpoint/2010/main" val="11256250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1066800"/>
          </a:xfrm>
        </p:spPr>
        <p:txBody>
          <a:bodyPr>
            <a:noAutofit/>
          </a:bodyPr>
          <a:lstStyle/>
          <a:p>
            <a:pPr algn="ctr"/>
            <a:r>
              <a:rPr lang="en-US" sz="2800" dirty="0" smtClean="0"/>
              <a:t>Visual Studio Output/Error Windows (Failed Build)</a:t>
            </a:r>
            <a:endParaRPr lang="en-US" sz="28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343550" y="3093863"/>
            <a:ext cx="6456901" cy="1456347"/>
          </a:xfrm>
          <a:prstGeom prst="rect">
            <a:avLst/>
          </a:prstGeom>
          <a:ln>
            <a:noFill/>
          </a:ln>
          <a:effectLst>
            <a:outerShdw blurRad="292100" dist="139700" dir="2700000" algn="tl" rotWithShape="0">
              <a:srgbClr val="333333">
                <a:alpha val="65000"/>
              </a:srgbClr>
            </a:outerShdw>
          </a:effectLst>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1094" y="1371600"/>
            <a:ext cx="4061812" cy="1646063"/>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3058" y="4617863"/>
            <a:ext cx="7997884" cy="1623201"/>
          </a:xfrm>
          <a:prstGeom prst="rect">
            <a:avLst/>
          </a:prstGeom>
        </p:spPr>
      </p:pic>
    </p:spTree>
    <p:extLst>
      <p:ext uri="{BB962C8B-B14F-4D97-AF65-F5344CB8AC3E}">
        <p14:creationId xmlns:p14="http://schemas.microsoft.com/office/powerpoint/2010/main" val="30505558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Basic Program Breakdown</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825839" y="1134453"/>
            <a:ext cx="5492323" cy="3742347"/>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28600" y="4953000"/>
            <a:ext cx="8839200" cy="1354217"/>
          </a:xfrm>
          <a:prstGeom prst="rect">
            <a:avLst/>
          </a:prstGeom>
          <a:noFill/>
        </p:spPr>
        <p:txBody>
          <a:bodyPr wrap="square" rtlCol="0">
            <a:spAutoFit/>
          </a:bodyPr>
          <a:lstStyle/>
          <a:p>
            <a:r>
              <a:rPr lang="en-US" dirty="0" smtClean="0"/>
              <a:t>The </a:t>
            </a:r>
            <a:r>
              <a:rPr lang="en-US" b="1" dirty="0" smtClean="0">
                <a:solidFill>
                  <a:srgbClr val="0070C0"/>
                </a:solidFill>
              </a:rPr>
              <a:t>using</a:t>
            </a:r>
            <a:r>
              <a:rPr lang="en-US" dirty="0" smtClean="0">
                <a:solidFill>
                  <a:srgbClr val="0070C0"/>
                </a:solidFill>
              </a:rPr>
              <a:t> </a:t>
            </a:r>
            <a:r>
              <a:rPr lang="en-US" dirty="0" smtClean="0"/>
              <a:t>keyword has three major uses:</a:t>
            </a:r>
          </a:p>
          <a:p>
            <a:pPr marL="285750" indent="-285750">
              <a:buFont typeface="Arial" pitchFamily="34" charset="0"/>
              <a:buChar char="•"/>
            </a:pPr>
            <a:r>
              <a:rPr lang="en-US" sz="1600" dirty="0" smtClean="0"/>
              <a:t>The using statement defines a scope at the end of which an object will be disposed.</a:t>
            </a:r>
          </a:p>
          <a:p>
            <a:pPr marL="285750" indent="-285750">
              <a:buFont typeface="Arial" pitchFamily="34" charset="0"/>
              <a:buChar char="•"/>
            </a:pPr>
            <a:r>
              <a:rPr lang="en-US" sz="1600" dirty="0" smtClean="0"/>
              <a:t>The using directive creates an alias for a namespace or imports types defined in other namespaces.</a:t>
            </a:r>
          </a:p>
          <a:p>
            <a:pPr marL="285750" indent="-285750">
              <a:buFont typeface="Arial" pitchFamily="34" charset="0"/>
              <a:buChar char="•"/>
            </a:pPr>
            <a:r>
              <a:rPr lang="en-US" sz="1600" dirty="0" smtClean="0"/>
              <a:t>The using static directive imports the members of a single class.</a:t>
            </a:r>
            <a:endParaRPr lang="en-US" dirty="0"/>
          </a:p>
        </p:txBody>
      </p:sp>
    </p:spTree>
    <p:extLst>
      <p:ext uri="{BB962C8B-B14F-4D97-AF65-F5344CB8AC3E}">
        <p14:creationId xmlns:p14="http://schemas.microsoft.com/office/powerpoint/2010/main" val="18671981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Basic Program Breakdown</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825839" y="1134453"/>
            <a:ext cx="5492323" cy="3742347"/>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28600" y="4953000"/>
            <a:ext cx="8839200" cy="1477328"/>
          </a:xfrm>
          <a:prstGeom prst="rect">
            <a:avLst/>
          </a:prstGeom>
          <a:noFill/>
        </p:spPr>
        <p:txBody>
          <a:bodyPr wrap="square" rtlCol="0">
            <a:spAutoFit/>
          </a:bodyPr>
          <a:lstStyle/>
          <a:p>
            <a:pPr marL="285750" indent="-285750">
              <a:buFont typeface="Arial" pitchFamily="34" charset="0"/>
              <a:buChar char="•"/>
            </a:pPr>
            <a:r>
              <a:rPr lang="en-US" dirty="0"/>
              <a:t>The </a:t>
            </a:r>
            <a:r>
              <a:rPr lang="en-US" dirty="0" smtClean="0">
                <a:solidFill>
                  <a:srgbClr val="0070C0"/>
                </a:solidFill>
              </a:rPr>
              <a:t>namespace</a:t>
            </a:r>
            <a:r>
              <a:rPr lang="en-US" dirty="0"/>
              <a:t> keyword is used to declare a scope that contains a set of related objects. </a:t>
            </a:r>
            <a:endParaRPr lang="en-US" dirty="0" smtClean="0"/>
          </a:p>
          <a:p>
            <a:pPr marL="285750" indent="-285750">
              <a:buFont typeface="Arial" pitchFamily="34" charset="0"/>
              <a:buChar char="•"/>
            </a:pPr>
            <a:endParaRPr lang="en-US" dirty="0"/>
          </a:p>
          <a:p>
            <a:pPr marL="285750" indent="-285750">
              <a:buFont typeface="Arial" pitchFamily="34" charset="0"/>
              <a:buChar char="•"/>
            </a:pPr>
            <a:r>
              <a:rPr lang="en-US" dirty="0" smtClean="0"/>
              <a:t>You </a:t>
            </a:r>
            <a:r>
              <a:rPr lang="en-US" dirty="0"/>
              <a:t>can use a </a:t>
            </a:r>
            <a:r>
              <a:rPr lang="en-US" dirty="0">
                <a:solidFill>
                  <a:srgbClr val="0070C0"/>
                </a:solidFill>
              </a:rPr>
              <a:t>namespace</a:t>
            </a:r>
            <a:r>
              <a:rPr lang="en-US" dirty="0"/>
              <a:t> to organize code elements and to create globally unique types.</a:t>
            </a:r>
          </a:p>
        </p:txBody>
      </p:sp>
    </p:spTree>
    <p:extLst>
      <p:ext uri="{BB962C8B-B14F-4D97-AF65-F5344CB8AC3E}">
        <p14:creationId xmlns:p14="http://schemas.microsoft.com/office/powerpoint/2010/main" val="37029908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Basic Program Breakdown</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825839" y="1134453"/>
            <a:ext cx="5492323" cy="3742347"/>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28600" y="4953000"/>
            <a:ext cx="8839200" cy="1477328"/>
          </a:xfrm>
          <a:prstGeom prst="rect">
            <a:avLst/>
          </a:prstGeom>
          <a:noFill/>
        </p:spPr>
        <p:txBody>
          <a:bodyPr wrap="square" rtlCol="0">
            <a:spAutoFit/>
          </a:bodyPr>
          <a:lstStyle/>
          <a:p>
            <a:pPr marL="285750" indent="-285750">
              <a:buFont typeface="Arial" pitchFamily="34" charset="0"/>
              <a:buChar char="•"/>
            </a:pPr>
            <a:r>
              <a:rPr lang="en-US" dirty="0"/>
              <a:t>The </a:t>
            </a:r>
            <a:r>
              <a:rPr lang="en-US" dirty="0">
                <a:solidFill>
                  <a:srgbClr val="0070C0"/>
                </a:solidFill>
              </a:rPr>
              <a:t>Main</a:t>
            </a:r>
            <a:r>
              <a:rPr lang="en-US" dirty="0"/>
              <a:t> method is the entry point of a C# application. </a:t>
            </a:r>
            <a:endParaRPr lang="en-US" dirty="0" smtClean="0"/>
          </a:p>
          <a:p>
            <a:pPr marL="285750" indent="-285750">
              <a:buFont typeface="Arial" pitchFamily="34" charset="0"/>
              <a:buChar char="•"/>
            </a:pPr>
            <a:r>
              <a:rPr lang="en-US" dirty="0" smtClean="0"/>
              <a:t>When </a:t>
            </a:r>
            <a:r>
              <a:rPr lang="en-US" dirty="0"/>
              <a:t>the application is started, the Main method is the first method that is invoked.</a:t>
            </a:r>
          </a:p>
          <a:p>
            <a:pPr marL="285750" indent="-285750">
              <a:buFont typeface="Arial" pitchFamily="34" charset="0"/>
              <a:buChar char="•"/>
            </a:pPr>
            <a:r>
              <a:rPr lang="en-US" dirty="0"/>
              <a:t>There can only be one entry point in a C# program. </a:t>
            </a:r>
            <a:r>
              <a:rPr lang="en-US" dirty="0" smtClean="0"/>
              <a:t>(This is an exception, but is beyond the scope of this class)</a:t>
            </a:r>
            <a:endParaRPr lang="en-US" dirty="0"/>
          </a:p>
        </p:txBody>
      </p:sp>
    </p:spTree>
    <p:extLst>
      <p:ext uri="{BB962C8B-B14F-4D97-AF65-F5344CB8AC3E}">
        <p14:creationId xmlns:p14="http://schemas.microsoft.com/office/powerpoint/2010/main" val="37586697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Introduction to Variables (</a:t>
            </a:r>
            <a:r>
              <a:rPr lang="en-US" sz="3200" dirty="0" err="1" smtClean="0"/>
              <a:t>var</a:t>
            </a:r>
            <a:r>
              <a:rPr lang="en-US" sz="3200" dirty="0" smtClean="0"/>
              <a:t> and string)</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825839" y="1752600"/>
            <a:ext cx="5492323" cy="2302045"/>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28600" y="4114800"/>
            <a:ext cx="8839200" cy="2308324"/>
          </a:xfrm>
          <a:prstGeom prst="rect">
            <a:avLst/>
          </a:prstGeom>
          <a:noFill/>
        </p:spPr>
        <p:txBody>
          <a:bodyPr wrap="square" rtlCol="0">
            <a:spAutoFit/>
          </a:bodyPr>
          <a:lstStyle/>
          <a:p>
            <a:pPr marL="285750" indent="-285750">
              <a:buFont typeface="Arial" pitchFamily="34" charset="0"/>
              <a:buChar char="•"/>
            </a:pPr>
            <a:r>
              <a:rPr lang="en-US" dirty="0" err="1" smtClean="0">
                <a:solidFill>
                  <a:srgbClr val="0070C0"/>
                </a:solidFill>
              </a:rPr>
              <a:t>var</a:t>
            </a:r>
            <a:r>
              <a:rPr lang="en-US" dirty="0" smtClean="0">
                <a:solidFill>
                  <a:srgbClr val="0070C0"/>
                </a:solidFill>
              </a:rPr>
              <a:t> </a:t>
            </a:r>
            <a:r>
              <a:rPr lang="en-US" dirty="0" smtClean="0"/>
              <a:t>keyword can be used to create a “variable” that is made into the type on the right side of the  “=“.</a:t>
            </a:r>
          </a:p>
          <a:p>
            <a:pPr marL="285750" indent="-285750">
              <a:buFont typeface="Arial" pitchFamily="34" charset="0"/>
              <a:buChar char="•"/>
            </a:pPr>
            <a:endParaRPr lang="en-US" dirty="0"/>
          </a:p>
          <a:p>
            <a:pPr marL="285750" indent="-285750">
              <a:buFont typeface="Arial" pitchFamily="34" charset="0"/>
              <a:buChar char="•"/>
            </a:pPr>
            <a:r>
              <a:rPr lang="en-US" dirty="0" smtClean="0">
                <a:solidFill>
                  <a:srgbClr val="0070C0"/>
                </a:solidFill>
              </a:rPr>
              <a:t>string</a:t>
            </a:r>
            <a:r>
              <a:rPr lang="en-US" dirty="0" smtClean="0"/>
              <a:t> is used to STRONLY type a variable. This means that what is on the right side MUST be a </a:t>
            </a:r>
            <a:r>
              <a:rPr lang="en-US" dirty="0" smtClean="0">
                <a:solidFill>
                  <a:srgbClr val="0070C0"/>
                </a:solidFill>
              </a:rPr>
              <a:t>string</a:t>
            </a:r>
            <a:r>
              <a:rPr lang="en-US" dirty="0" smtClean="0"/>
              <a:t>.</a:t>
            </a:r>
          </a:p>
          <a:p>
            <a:pPr marL="285750" indent="-285750">
              <a:buFont typeface="Arial" pitchFamily="34" charset="0"/>
              <a:buChar char="•"/>
            </a:pPr>
            <a:endParaRPr lang="en-US" dirty="0"/>
          </a:p>
          <a:p>
            <a:pPr marL="285750" indent="-285750">
              <a:buFont typeface="Arial" pitchFamily="34" charset="0"/>
              <a:buChar char="•"/>
            </a:pPr>
            <a:r>
              <a:rPr lang="en-US" dirty="0" smtClean="0"/>
              <a:t>The “</a:t>
            </a:r>
            <a:r>
              <a:rPr lang="en-US" dirty="0" smtClean="0">
                <a:solidFill>
                  <a:srgbClr val="FFFF00"/>
                </a:solidFill>
              </a:rPr>
              <a:t>$</a:t>
            </a:r>
            <a:r>
              <a:rPr lang="en-US" dirty="0" smtClean="0"/>
              <a:t>” in “</a:t>
            </a:r>
            <a:r>
              <a:rPr lang="en-US" dirty="0" err="1" smtClean="0">
                <a:solidFill>
                  <a:srgbClr val="FFC000"/>
                </a:solidFill>
              </a:rPr>
              <a:t>Console.WriteLine</a:t>
            </a:r>
            <a:r>
              <a:rPr lang="en-US" dirty="0" smtClean="0">
                <a:solidFill>
                  <a:srgbClr val="FFC000"/>
                </a:solidFill>
              </a:rPr>
              <a:t>(</a:t>
            </a:r>
            <a:r>
              <a:rPr lang="en-US" dirty="0" smtClean="0">
                <a:solidFill>
                  <a:srgbClr val="FFFF00"/>
                </a:solidFill>
              </a:rPr>
              <a:t>$</a:t>
            </a:r>
            <a:r>
              <a:rPr lang="en-US" dirty="0" smtClean="0">
                <a:solidFill>
                  <a:srgbClr val="FFC000"/>
                </a:solidFill>
              </a:rPr>
              <a:t>”Hello {</a:t>
            </a:r>
            <a:r>
              <a:rPr lang="en-US" dirty="0" err="1" smtClean="0">
                <a:solidFill>
                  <a:srgbClr val="FFC000"/>
                </a:solidFill>
              </a:rPr>
              <a:t>myName</a:t>
            </a:r>
            <a:r>
              <a:rPr lang="en-US" dirty="0" smtClean="0">
                <a:solidFill>
                  <a:srgbClr val="FFC000"/>
                </a:solidFill>
              </a:rPr>
              <a:t>}!”);</a:t>
            </a:r>
            <a:r>
              <a:rPr lang="en-US" dirty="0" smtClean="0"/>
              <a:t>”allows for easy access to variables to make more complicated and dynamic </a:t>
            </a:r>
            <a:r>
              <a:rPr lang="en-US" dirty="0" smtClean="0">
                <a:solidFill>
                  <a:srgbClr val="0070C0"/>
                </a:solidFill>
              </a:rPr>
              <a:t>string</a:t>
            </a:r>
            <a:r>
              <a:rPr lang="en-US" dirty="0" smtClean="0"/>
              <a:t>s.</a:t>
            </a:r>
            <a:endParaRPr lang="en-US" dirty="0"/>
          </a:p>
        </p:txBody>
      </p:sp>
    </p:spTree>
    <p:extLst>
      <p:ext uri="{BB962C8B-B14F-4D97-AF65-F5344CB8AC3E}">
        <p14:creationId xmlns:p14="http://schemas.microsoft.com/office/powerpoint/2010/main" val="3753589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Introduction to Variables (</a:t>
            </a:r>
            <a:r>
              <a:rPr lang="en-US" sz="3200" dirty="0" err="1" smtClean="0"/>
              <a:t>var</a:t>
            </a:r>
            <a:r>
              <a:rPr lang="en-US" sz="3200" dirty="0" smtClean="0"/>
              <a:t> and string)</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825839" y="1752600"/>
            <a:ext cx="5492323" cy="2302045"/>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28600" y="4114800"/>
            <a:ext cx="8839200" cy="2308324"/>
          </a:xfrm>
          <a:prstGeom prst="rect">
            <a:avLst/>
          </a:prstGeom>
          <a:noFill/>
        </p:spPr>
        <p:txBody>
          <a:bodyPr wrap="square" rtlCol="0">
            <a:spAutoFit/>
          </a:bodyPr>
          <a:lstStyle/>
          <a:p>
            <a:pPr marL="285750" indent="-285750">
              <a:buFont typeface="Arial" pitchFamily="34" charset="0"/>
              <a:buChar char="•"/>
            </a:pPr>
            <a:r>
              <a:rPr lang="en-US" dirty="0" err="1" smtClean="0">
                <a:solidFill>
                  <a:srgbClr val="0070C0"/>
                </a:solidFill>
              </a:rPr>
              <a:t>var</a:t>
            </a:r>
            <a:r>
              <a:rPr lang="en-US" dirty="0" smtClean="0">
                <a:solidFill>
                  <a:srgbClr val="0070C0"/>
                </a:solidFill>
              </a:rPr>
              <a:t> </a:t>
            </a:r>
            <a:r>
              <a:rPr lang="en-US" dirty="0" smtClean="0"/>
              <a:t>keyword can be used to create a “variable” that is made into the type on the right side of the  “=“.</a:t>
            </a:r>
          </a:p>
          <a:p>
            <a:pPr marL="285750" indent="-285750">
              <a:buFont typeface="Arial" pitchFamily="34" charset="0"/>
              <a:buChar char="•"/>
            </a:pPr>
            <a:endParaRPr lang="en-US" dirty="0"/>
          </a:p>
          <a:p>
            <a:pPr marL="285750" indent="-285750">
              <a:buFont typeface="Arial" pitchFamily="34" charset="0"/>
              <a:buChar char="•"/>
            </a:pPr>
            <a:r>
              <a:rPr lang="en-US" dirty="0" smtClean="0">
                <a:solidFill>
                  <a:srgbClr val="0070C0"/>
                </a:solidFill>
              </a:rPr>
              <a:t>string</a:t>
            </a:r>
            <a:r>
              <a:rPr lang="en-US" dirty="0" smtClean="0"/>
              <a:t> is used to STRONLY type a variable. This means that what is on the right side MUST be a </a:t>
            </a:r>
            <a:r>
              <a:rPr lang="en-US" dirty="0" smtClean="0">
                <a:solidFill>
                  <a:srgbClr val="0070C0"/>
                </a:solidFill>
              </a:rPr>
              <a:t>string</a:t>
            </a:r>
            <a:r>
              <a:rPr lang="en-US" dirty="0" smtClean="0"/>
              <a:t>.</a:t>
            </a:r>
          </a:p>
          <a:p>
            <a:pPr marL="285750" indent="-285750">
              <a:buFont typeface="Arial" pitchFamily="34" charset="0"/>
              <a:buChar char="•"/>
            </a:pPr>
            <a:endParaRPr lang="en-US" dirty="0"/>
          </a:p>
          <a:p>
            <a:pPr marL="285750" indent="-285750">
              <a:buFont typeface="Arial" pitchFamily="34" charset="0"/>
              <a:buChar char="•"/>
            </a:pPr>
            <a:r>
              <a:rPr lang="en-US" dirty="0" smtClean="0"/>
              <a:t>The “</a:t>
            </a:r>
            <a:r>
              <a:rPr lang="en-US" dirty="0" smtClean="0">
                <a:solidFill>
                  <a:srgbClr val="FFFF00"/>
                </a:solidFill>
              </a:rPr>
              <a:t>$</a:t>
            </a:r>
            <a:r>
              <a:rPr lang="en-US" dirty="0" smtClean="0"/>
              <a:t>” in “</a:t>
            </a:r>
            <a:r>
              <a:rPr lang="en-US" dirty="0" err="1" smtClean="0">
                <a:solidFill>
                  <a:srgbClr val="FFC000"/>
                </a:solidFill>
              </a:rPr>
              <a:t>Console.WriteLine</a:t>
            </a:r>
            <a:r>
              <a:rPr lang="en-US" dirty="0" smtClean="0">
                <a:solidFill>
                  <a:srgbClr val="FFC000"/>
                </a:solidFill>
              </a:rPr>
              <a:t>(</a:t>
            </a:r>
            <a:r>
              <a:rPr lang="en-US" dirty="0" smtClean="0">
                <a:solidFill>
                  <a:srgbClr val="FFFF00"/>
                </a:solidFill>
              </a:rPr>
              <a:t>$</a:t>
            </a:r>
            <a:r>
              <a:rPr lang="en-US" dirty="0" smtClean="0">
                <a:solidFill>
                  <a:srgbClr val="FFC000"/>
                </a:solidFill>
              </a:rPr>
              <a:t>”Hello {</a:t>
            </a:r>
            <a:r>
              <a:rPr lang="en-US" dirty="0" err="1" smtClean="0">
                <a:solidFill>
                  <a:srgbClr val="FFC000"/>
                </a:solidFill>
              </a:rPr>
              <a:t>myName</a:t>
            </a:r>
            <a:r>
              <a:rPr lang="en-US" dirty="0" smtClean="0">
                <a:solidFill>
                  <a:srgbClr val="FFC000"/>
                </a:solidFill>
              </a:rPr>
              <a:t>}!”);</a:t>
            </a:r>
            <a:r>
              <a:rPr lang="en-US" dirty="0" smtClean="0"/>
              <a:t>”allows for easy access to variables to make more complicated and dynamic </a:t>
            </a:r>
            <a:r>
              <a:rPr lang="en-US" dirty="0" smtClean="0">
                <a:solidFill>
                  <a:srgbClr val="0070C0"/>
                </a:solidFill>
              </a:rPr>
              <a:t>string</a:t>
            </a:r>
            <a:r>
              <a:rPr lang="en-US" dirty="0" smtClean="0"/>
              <a:t>s.</a:t>
            </a:r>
            <a:endParaRPr lang="en-US" dirty="0"/>
          </a:p>
        </p:txBody>
      </p:sp>
    </p:spTree>
    <p:extLst>
      <p:ext uri="{BB962C8B-B14F-4D97-AF65-F5344CB8AC3E}">
        <p14:creationId xmlns:p14="http://schemas.microsoft.com/office/powerpoint/2010/main" val="194386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10600" cy="990600"/>
          </a:xfrm>
        </p:spPr>
        <p:txBody>
          <a:bodyPr>
            <a:noAutofit/>
          </a:bodyPr>
          <a:lstStyle/>
          <a:p>
            <a:pPr algn="ctr"/>
            <a:r>
              <a:rPr lang="en-US" sz="3600" dirty="0"/>
              <a:t>Installing Visual Studios 2019 </a:t>
            </a:r>
            <a:r>
              <a:rPr lang="en-US" sz="3600" dirty="0" smtClean="0"/>
              <a:t>Community</a:t>
            </a:r>
            <a:endParaRPr lang="en-US" sz="3600" dirty="0"/>
          </a:p>
        </p:txBody>
      </p:sp>
      <p:sp>
        <p:nvSpPr>
          <p:cNvPr id="5" name="Text Placeholder 4"/>
          <p:cNvSpPr>
            <a:spLocks noGrp="1"/>
          </p:cNvSpPr>
          <p:nvPr>
            <p:ph type="body" sz="half" idx="2"/>
          </p:nvPr>
        </p:nvSpPr>
        <p:spPr>
          <a:xfrm>
            <a:off x="1143000" y="5105400"/>
            <a:ext cx="6781800" cy="912255"/>
          </a:xfrm>
        </p:spPr>
        <p:txBody>
          <a:bodyPr>
            <a:noAutofit/>
          </a:bodyPr>
          <a:lstStyle/>
          <a:p>
            <a:pPr marL="285750" indent="-285750" algn="l">
              <a:buFont typeface="Wingdings" pitchFamily="2" charset="2"/>
              <a:buChar char="Ø"/>
            </a:pPr>
            <a:r>
              <a:rPr lang="en-US" sz="1800" dirty="0" smtClean="0"/>
              <a:t>Perform a Google Search for “Visual Studios Community”</a:t>
            </a:r>
          </a:p>
          <a:p>
            <a:pPr marL="285750" indent="-285750" algn="l">
              <a:buFont typeface="Wingdings" pitchFamily="2" charset="2"/>
              <a:buChar char="Ø"/>
            </a:pPr>
            <a:r>
              <a:rPr lang="en-US" sz="1800" dirty="0" smtClean="0"/>
              <a:t>Click on the “Free IDE and Development Tools” link</a:t>
            </a:r>
            <a:endParaRPr lang="en-US" sz="1800" dirty="0"/>
          </a:p>
        </p:txBody>
      </p:sp>
      <p:pic>
        <p:nvPicPr>
          <p:cNvPr id="7" name="Picture Placeholder 6"/>
          <p:cNvPicPr>
            <a:picLocks noGrp="1" noChangeAspect="1"/>
          </p:cNvPicPr>
          <p:nvPr>
            <p:ph type="pic" idx="1"/>
          </p:nvPr>
        </p:nvPicPr>
        <p:blipFill>
          <a:blip r:embed="rId2">
            <a:extLst>
              <a:ext uri="{28A0092B-C50C-407E-A947-70E740481C1C}">
                <a14:useLocalDpi xmlns:a14="http://schemas.microsoft.com/office/drawing/2010/main" val="0"/>
              </a:ext>
            </a:extLst>
          </a:blip>
          <a:srcRect l="13405" r="13405"/>
          <a:stretch>
            <a:fillRect/>
          </a:stretch>
        </p:blipFill>
        <p:spPr>
          <a:xfrm>
            <a:off x="990600" y="1371600"/>
            <a:ext cx="7186794" cy="36576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8598776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Introduction to Variables (</a:t>
            </a:r>
            <a:r>
              <a:rPr lang="en-US" sz="3200" dirty="0" err="1" smtClean="0"/>
              <a:t>var</a:t>
            </a:r>
            <a:r>
              <a:rPr lang="en-US" sz="3200" dirty="0" smtClean="0"/>
              <a:t> and string)</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746677" y="2895600"/>
            <a:ext cx="5492323" cy="1628255"/>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28600" y="4572000"/>
            <a:ext cx="8839200" cy="1477328"/>
          </a:xfrm>
          <a:prstGeom prst="rect">
            <a:avLst/>
          </a:prstGeom>
          <a:noFill/>
        </p:spPr>
        <p:txBody>
          <a:bodyPr wrap="square" rtlCol="0">
            <a:spAutoFit/>
          </a:bodyPr>
          <a:lstStyle/>
          <a:p>
            <a:pPr marL="342900" indent="-342900">
              <a:buFont typeface="+mj-lt"/>
              <a:buAutoNum type="arabicPeriod"/>
            </a:pPr>
            <a:r>
              <a:rPr lang="en-US" dirty="0" smtClean="0"/>
              <a:t>When specifying a </a:t>
            </a:r>
            <a:r>
              <a:rPr lang="en-US" dirty="0" err="1" smtClean="0"/>
              <a:t>var</a:t>
            </a:r>
            <a:r>
              <a:rPr lang="en-US" dirty="0" smtClean="0"/>
              <a:t>, it MUST have something assigned to it. This tells the “compiler” what “type” the </a:t>
            </a:r>
            <a:r>
              <a:rPr lang="en-US" dirty="0" err="1" smtClean="0"/>
              <a:t>var</a:t>
            </a:r>
            <a:r>
              <a:rPr lang="en-US" dirty="0" smtClean="0"/>
              <a:t> is going to be.</a:t>
            </a:r>
          </a:p>
          <a:p>
            <a:pPr marL="342900" indent="-342900">
              <a:buFont typeface="+mj-lt"/>
              <a:buAutoNum type="arabicPeriod"/>
            </a:pPr>
            <a:endParaRPr lang="en-US" dirty="0"/>
          </a:p>
          <a:p>
            <a:pPr marL="342900" indent="-342900">
              <a:buFont typeface="+mj-lt"/>
              <a:buAutoNum type="arabicPeriod"/>
            </a:pPr>
            <a:r>
              <a:rPr lang="en-US" dirty="0" smtClean="0"/>
              <a:t>If a strongly typed variable is declared, then it must be assigned a value before it is used.</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49640" y="990600"/>
            <a:ext cx="5486399" cy="1682495"/>
          </a:xfrm>
          <a:prstGeom prst="rect">
            <a:avLst/>
          </a:prstGeom>
        </p:spPr>
      </p:pic>
      <p:sp>
        <p:nvSpPr>
          <p:cNvPr id="6" name="TextBox 5"/>
          <p:cNvSpPr txBox="1"/>
          <p:nvPr/>
        </p:nvSpPr>
        <p:spPr>
          <a:xfrm>
            <a:off x="1368640" y="993647"/>
            <a:ext cx="378630" cy="523220"/>
          </a:xfrm>
          <a:prstGeom prst="rect">
            <a:avLst/>
          </a:prstGeom>
          <a:noFill/>
        </p:spPr>
        <p:txBody>
          <a:bodyPr wrap="none" rtlCol="0">
            <a:spAutoFit/>
          </a:bodyPr>
          <a:lstStyle/>
          <a:p>
            <a:r>
              <a:rPr lang="en-US" sz="2800" dirty="0" smtClean="0"/>
              <a:t>1</a:t>
            </a:r>
            <a:endParaRPr lang="en-US" sz="2800" dirty="0"/>
          </a:p>
        </p:txBody>
      </p:sp>
      <p:sp>
        <p:nvSpPr>
          <p:cNvPr id="9" name="TextBox 8"/>
          <p:cNvSpPr txBox="1"/>
          <p:nvPr/>
        </p:nvSpPr>
        <p:spPr>
          <a:xfrm>
            <a:off x="1368640" y="2895600"/>
            <a:ext cx="309700" cy="523220"/>
          </a:xfrm>
          <a:prstGeom prst="rect">
            <a:avLst/>
          </a:prstGeom>
          <a:noFill/>
        </p:spPr>
        <p:txBody>
          <a:bodyPr wrap="square" rtlCol="0">
            <a:spAutoFit/>
          </a:bodyPr>
          <a:lstStyle/>
          <a:p>
            <a:r>
              <a:rPr lang="en-US" sz="2800" dirty="0"/>
              <a:t>2</a:t>
            </a:r>
          </a:p>
        </p:txBody>
      </p:sp>
    </p:spTree>
    <p:extLst>
      <p:ext uri="{BB962C8B-B14F-4D97-AF65-F5344CB8AC3E}">
        <p14:creationId xmlns:p14="http://schemas.microsoft.com/office/powerpoint/2010/main" val="34644331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Strings with No Length</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825839" y="1600200"/>
            <a:ext cx="5492323" cy="1969469"/>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28600" y="4114800"/>
            <a:ext cx="8839200" cy="923330"/>
          </a:xfrm>
          <a:prstGeom prst="rect">
            <a:avLst/>
          </a:prstGeom>
          <a:noFill/>
        </p:spPr>
        <p:txBody>
          <a:bodyPr wrap="square" rtlCol="0">
            <a:spAutoFit/>
          </a:bodyPr>
          <a:lstStyle/>
          <a:p>
            <a:pPr marL="285750" indent="-285750">
              <a:buFont typeface="Arial" pitchFamily="34" charset="0"/>
              <a:buChar char="•"/>
            </a:pPr>
            <a:r>
              <a:rPr lang="en-US" dirty="0" smtClean="0"/>
              <a:t>If a string that is not </a:t>
            </a:r>
            <a:r>
              <a:rPr lang="en-US" dirty="0" smtClean="0">
                <a:solidFill>
                  <a:srgbClr val="FFC000"/>
                </a:solidFill>
              </a:rPr>
              <a:t>NULL </a:t>
            </a:r>
            <a:r>
              <a:rPr lang="en-US" dirty="0" smtClean="0"/>
              <a:t>needs to be created, there are two ways</a:t>
            </a:r>
          </a:p>
          <a:p>
            <a:pPr marL="742950" lvl="1" indent="-285750">
              <a:buFont typeface="Arial" pitchFamily="34" charset="0"/>
              <a:buChar char="•"/>
            </a:pPr>
            <a:r>
              <a:rPr lang="en-US" dirty="0" smtClean="0"/>
              <a:t>Assign the </a:t>
            </a:r>
            <a:r>
              <a:rPr lang="en-US" dirty="0" smtClean="0">
                <a:solidFill>
                  <a:srgbClr val="0070C0"/>
                </a:solidFill>
              </a:rPr>
              <a:t>string </a:t>
            </a:r>
            <a:r>
              <a:rPr lang="en-US" dirty="0" smtClean="0"/>
              <a:t>a value of “”</a:t>
            </a:r>
          </a:p>
          <a:p>
            <a:pPr marL="742950" lvl="1" indent="-285750">
              <a:buFont typeface="Arial" pitchFamily="34" charset="0"/>
              <a:buChar char="•"/>
            </a:pPr>
            <a:r>
              <a:rPr lang="en-US" dirty="0" smtClean="0"/>
              <a:t>Assign the </a:t>
            </a:r>
            <a:r>
              <a:rPr lang="en-US" dirty="0" smtClean="0">
                <a:solidFill>
                  <a:srgbClr val="0070C0"/>
                </a:solidFill>
              </a:rPr>
              <a:t>string</a:t>
            </a:r>
            <a:r>
              <a:rPr lang="en-US" dirty="0" smtClean="0"/>
              <a:t> a value of “</a:t>
            </a:r>
            <a:r>
              <a:rPr lang="en-US" dirty="0" err="1" smtClean="0"/>
              <a:t>String.Empty</a:t>
            </a:r>
            <a:r>
              <a:rPr lang="en-US" dirty="0" smtClean="0"/>
              <a:t>”</a:t>
            </a:r>
          </a:p>
        </p:txBody>
      </p:sp>
    </p:spTree>
    <p:extLst>
      <p:ext uri="{BB962C8B-B14F-4D97-AF65-F5344CB8AC3E}">
        <p14:creationId xmlns:p14="http://schemas.microsoft.com/office/powerpoint/2010/main" val="26870872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Zero Length VS Null String</a:t>
            </a:r>
            <a:endParaRPr lang="en-US" sz="3200" dirty="0"/>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1014663" y="1383331"/>
            <a:ext cx="7114675" cy="2579069"/>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28600" y="4419600"/>
            <a:ext cx="8839200" cy="923330"/>
          </a:xfrm>
          <a:prstGeom prst="rect">
            <a:avLst/>
          </a:prstGeom>
          <a:noFill/>
        </p:spPr>
        <p:txBody>
          <a:bodyPr wrap="square" rtlCol="0">
            <a:spAutoFit/>
          </a:bodyPr>
          <a:lstStyle/>
          <a:p>
            <a:pPr marL="285750" indent="-285750">
              <a:buFont typeface="Arial" pitchFamily="34" charset="0"/>
              <a:buChar char="•"/>
            </a:pPr>
            <a:r>
              <a:rPr lang="en-US" dirty="0" smtClean="0"/>
              <a:t>Note that we cannot use the “.Length” command on a null string.</a:t>
            </a:r>
          </a:p>
          <a:p>
            <a:pPr marL="285750" indent="-285750">
              <a:buFont typeface="Arial" pitchFamily="34" charset="0"/>
              <a:buChar char="•"/>
            </a:pPr>
            <a:r>
              <a:rPr lang="en-US" dirty="0" smtClean="0"/>
              <a:t>Run the program with the 2</a:t>
            </a:r>
            <a:r>
              <a:rPr lang="en-US" baseline="30000" dirty="0" smtClean="0"/>
              <a:t>nd</a:t>
            </a:r>
            <a:r>
              <a:rPr lang="en-US" dirty="0" smtClean="0"/>
              <a:t> string line commented out, then run it with the 2</a:t>
            </a:r>
            <a:r>
              <a:rPr lang="en-US" baseline="30000" dirty="0" smtClean="0"/>
              <a:t>nd</a:t>
            </a:r>
            <a:r>
              <a:rPr lang="en-US" dirty="0" smtClean="0"/>
              <a:t> string uncommented.  The second will return a null exception.</a:t>
            </a:r>
          </a:p>
        </p:txBody>
      </p:sp>
    </p:spTree>
    <p:extLst>
      <p:ext uri="{BB962C8B-B14F-4D97-AF65-F5344CB8AC3E}">
        <p14:creationId xmlns:p14="http://schemas.microsoft.com/office/powerpoint/2010/main" val="9028556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Addition of Strings</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014663" y="1579783"/>
            <a:ext cx="7114675" cy="2186165"/>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28600" y="4419600"/>
            <a:ext cx="8839200" cy="646331"/>
          </a:xfrm>
          <a:prstGeom prst="rect">
            <a:avLst/>
          </a:prstGeom>
          <a:noFill/>
        </p:spPr>
        <p:txBody>
          <a:bodyPr wrap="square" rtlCol="0">
            <a:spAutoFit/>
          </a:bodyPr>
          <a:lstStyle/>
          <a:p>
            <a:pPr marL="285750" indent="-285750">
              <a:buFont typeface="Arial" pitchFamily="34" charset="0"/>
              <a:buChar char="•"/>
            </a:pPr>
            <a:r>
              <a:rPr lang="en-US" dirty="0" smtClean="0"/>
              <a:t>Additions will place two strings together.</a:t>
            </a:r>
          </a:p>
          <a:p>
            <a:pPr marL="285750" indent="-285750">
              <a:buFont typeface="Arial" pitchFamily="34" charset="0"/>
              <a:buChar char="•"/>
            </a:pPr>
            <a:r>
              <a:rPr lang="en-US" dirty="0" smtClean="0"/>
              <a:t>Note that subtraction, multiplication and division will not work with strings.</a:t>
            </a:r>
          </a:p>
        </p:txBody>
      </p:sp>
    </p:spTree>
    <p:extLst>
      <p:ext uri="{BB962C8B-B14F-4D97-AF65-F5344CB8AC3E}">
        <p14:creationId xmlns:p14="http://schemas.microsoft.com/office/powerpoint/2010/main" val="17304562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err="1" smtClean="0"/>
              <a:t>String.ToUpper</a:t>
            </a:r>
            <a:r>
              <a:rPr lang="en-US" sz="3200" dirty="0" smtClean="0"/>
              <a:t>() and </a:t>
            </a:r>
            <a:r>
              <a:rPr lang="en-US" sz="3200" dirty="0" err="1" smtClean="0"/>
              <a:t>String.ToLower</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40031" y="1380442"/>
            <a:ext cx="8263939" cy="3343958"/>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20944" y="4876800"/>
            <a:ext cx="8839200" cy="923330"/>
          </a:xfrm>
          <a:prstGeom prst="rect">
            <a:avLst/>
          </a:prstGeom>
          <a:noFill/>
        </p:spPr>
        <p:txBody>
          <a:bodyPr wrap="square" rtlCol="0">
            <a:spAutoFit/>
          </a:bodyPr>
          <a:lstStyle/>
          <a:p>
            <a:pPr marL="285750" indent="-285750">
              <a:buFont typeface="Arial" pitchFamily="34" charset="0"/>
              <a:buChar char="•"/>
            </a:pPr>
            <a:r>
              <a:rPr lang="en-US" dirty="0" smtClean="0"/>
              <a:t>Strings can be formatted in different ways with different commands</a:t>
            </a:r>
          </a:p>
          <a:p>
            <a:pPr marL="285750" indent="-285750">
              <a:buFont typeface="Arial" pitchFamily="34" charset="0"/>
              <a:buChar char="•"/>
            </a:pPr>
            <a:r>
              <a:rPr lang="en-US" dirty="0" err="1" smtClean="0"/>
              <a:t>ToUpper</a:t>
            </a:r>
            <a:r>
              <a:rPr lang="en-US" dirty="0" smtClean="0"/>
              <a:t>() – will make all characters UPPERCASE.</a:t>
            </a:r>
          </a:p>
          <a:p>
            <a:pPr marL="285750" indent="-285750">
              <a:buFont typeface="Arial" pitchFamily="34" charset="0"/>
              <a:buChar char="•"/>
            </a:pPr>
            <a:r>
              <a:rPr lang="en-US" dirty="0" err="1" smtClean="0"/>
              <a:t>ToLower</a:t>
            </a:r>
            <a:r>
              <a:rPr lang="en-US" dirty="0" smtClean="0"/>
              <a:t>() – will make all characters lowercase.</a:t>
            </a:r>
          </a:p>
        </p:txBody>
      </p:sp>
    </p:spTree>
    <p:extLst>
      <p:ext uri="{BB962C8B-B14F-4D97-AF65-F5344CB8AC3E}">
        <p14:creationId xmlns:p14="http://schemas.microsoft.com/office/powerpoint/2010/main" val="26382429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1143000"/>
          </a:xfrm>
        </p:spPr>
        <p:txBody>
          <a:bodyPr>
            <a:noAutofit/>
          </a:bodyPr>
          <a:lstStyle/>
          <a:p>
            <a:pPr algn="ctr"/>
            <a:r>
              <a:rPr lang="en-US" sz="3200" dirty="0" err="1" smtClean="0"/>
              <a:t>TrimStart</a:t>
            </a:r>
            <a:r>
              <a:rPr lang="en-US" sz="3200" dirty="0" smtClean="0"/>
              <a:t>(), </a:t>
            </a:r>
            <a:r>
              <a:rPr lang="en-US" sz="3200" dirty="0" err="1" smtClean="0"/>
              <a:t>TrimEnd</a:t>
            </a:r>
            <a:r>
              <a:rPr lang="en-US" sz="3200" dirty="0" smtClean="0"/>
              <a:t>(), Trim() and Substring(start, length)</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713971" y="1380442"/>
            <a:ext cx="7716059" cy="3343958"/>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20944" y="4876800"/>
            <a:ext cx="8839200" cy="1477328"/>
          </a:xfrm>
          <a:prstGeom prst="rect">
            <a:avLst/>
          </a:prstGeom>
          <a:noFill/>
        </p:spPr>
        <p:txBody>
          <a:bodyPr wrap="square" rtlCol="0">
            <a:spAutoFit/>
          </a:bodyPr>
          <a:lstStyle/>
          <a:p>
            <a:pPr marL="285750" indent="-285750">
              <a:buFont typeface="Arial" pitchFamily="34" charset="0"/>
              <a:buChar char="•"/>
            </a:pPr>
            <a:r>
              <a:rPr lang="en-US" dirty="0" smtClean="0"/>
              <a:t>Strings can be trimmed on either or both ends to ensure no whitespace is present.</a:t>
            </a:r>
          </a:p>
          <a:p>
            <a:pPr marL="285750" indent="-285750">
              <a:buFont typeface="Arial" pitchFamily="34" charset="0"/>
              <a:buChar char="•"/>
            </a:pPr>
            <a:r>
              <a:rPr lang="en-US" dirty="0" smtClean="0"/>
              <a:t>Parts of strings can be extracted to get specific parts. Please note that the second argument is the LENGTH of the string you want and not the ending index.</a:t>
            </a:r>
          </a:p>
        </p:txBody>
      </p:sp>
    </p:spTree>
    <p:extLst>
      <p:ext uri="{BB962C8B-B14F-4D97-AF65-F5344CB8AC3E}">
        <p14:creationId xmlns:p14="http://schemas.microsoft.com/office/powerpoint/2010/main" val="42505413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1143000"/>
          </a:xfrm>
        </p:spPr>
        <p:txBody>
          <a:bodyPr>
            <a:noAutofit/>
          </a:bodyPr>
          <a:lstStyle/>
          <a:p>
            <a:pPr algn="ctr"/>
            <a:r>
              <a:rPr lang="en-US" sz="3200" dirty="0" err="1" smtClean="0"/>
              <a:t>String.Format</a:t>
            </a:r>
            <a:r>
              <a:rPr lang="en-US" sz="3200" dirty="0" smtClean="0"/>
              <a:t>(string, string), </a:t>
            </a:r>
            <a:r>
              <a:rPr lang="en-US" sz="3200" dirty="0" err="1" smtClean="0"/>
              <a:t>String.Replace</a:t>
            </a:r>
            <a:r>
              <a:rPr lang="en-US" sz="3200" dirty="0" smtClean="0"/>
              <a:t>(string, string)</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012691" y="1380442"/>
            <a:ext cx="7118619" cy="3225857"/>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20944" y="4724400"/>
            <a:ext cx="8839200" cy="2031325"/>
          </a:xfrm>
          <a:prstGeom prst="rect">
            <a:avLst/>
          </a:prstGeom>
          <a:noFill/>
        </p:spPr>
        <p:txBody>
          <a:bodyPr wrap="square" rtlCol="0">
            <a:spAutoFit/>
          </a:bodyPr>
          <a:lstStyle/>
          <a:p>
            <a:pPr marL="285750" indent="-285750">
              <a:buFont typeface="Arial" pitchFamily="34" charset="0"/>
              <a:buChar char="•"/>
            </a:pPr>
            <a:r>
              <a:rPr lang="en-US" dirty="0" smtClean="0"/>
              <a:t>Format(string, string) can be used to create complex statements that take variables to replace the “indexes”.</a:t>
            </a:r>
          </a:p>
          <a:p>
            <a:pPr marL="742950" lvl="1" indent="-285750">
              <a:buFont typeface="Arial" pitchFamily="34" charset="0"/>
              <a:buChar char="•"/>
            </a:pPr>
            <a:r>
              <a:rPr lang="en-US" dirty="0" smtClean="0"/>
              <a:t>Index starts with {0} and there must be the same number of variables and indexes.  Thus, </a:t>
            </a:r>
            <a:r>
              <a:rPr lang="en-US" dirty="0" err="1" smtClean="0"/>
              <a:t>String.Format</a:t>
            </a:r>
            <a:r>
              <a:rPr lang="en-US" dirty="0" smtClean="0"/>
              <a:t>(“Hello {0} and {1}”, </a:t>
            </a:r>
            <a:r>
              <a:rPr lang="en-US" dirty="0" err="1" smtClean="0"/>
              <a:t>myName</a:t>
            </a:r>
            <a:r>
              <a:rPr lang="en-US" dirty="0" smtClean="0"/>
              <a:t>); will error.</a:t>
            </a:r>
          </a:p>
          <a:p>
            <a:pPr marL="285750" indent="-285750">
              <a:buFont typeface="Arial" pitchFamily="34" charset="0"/>
              <a:buChar char="•"/>
            </a:pPr>
            <a:r>
              <a:rPr lang="en-US" dirty="0" smtClean="0"/>
              <a:t>Format(string, string) can be used to replace specific parts of a string with a different string.  Avoid using this at all costs as it can be difficult to get correct and can cause unwanted errors in larger applications.</a:t>
            </a:r>
          </a:p>
        </p:txBody>
      </p:sp>
    </p:spTree>
    <p:extLst>
      <p:ext uri="{BB962C8B-B14F-4D97-AF65-F5344CB8AC3E}">
        <p14:creationId xmlns:p14="http://schemas.microsoft.com/office/powerpoint/2010/main" val="39645853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1143000"/>
          </a:xfrm>
        </p:spPr>
        <p:txBody>
          <a:bodyPr anchor="ctr">
            <a:noAutofit/>
          </a:bodyPr>
          <a:lstStyle/>
          <a:p>
            <a:pPr algn="ctr"/>
            <a:r>
              <a:rPr lang="en-US" sz="3200" dirty="0"/>
              <a:t>The </a:t>
            </a:r>
            <a:r>
              <a:rPr lang="en-US" sz="3200" dirty="0" err="1"/>
              <a:t>DateTime</a:t>
            </a:r>
            <a:r>
              <a:rPr lang="en-US" sz="3200" dirty="0"/>
              <a:t> Type</a:t>
            </a: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1218707" y="1380442"/>
            <a:ext cx="6706587" cy="3724958"/>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31783" y="5370731"/>
            <a:ext cx="8839200" cy="646331"/>
          </a:xfrm>
          <a:prstGeom prst="rect">
            <a:avLst/>
          </a:prstGeom>
          <a:noFill/>
        </p:spPr>
        <p:txBody>
          <a:bodyPr wrap="square" rtlCol="0">
            <a:spAutoFit/>
          </a:bodyPr>
          <a:lstStyle/>
          <a:p>
            <a:pPr marL="285750" indent="-285750">
              <a:buFont typeface="Arial" pitchFamily="34" charset="0"/>
              <a:buChar char="•"/>
            </a:pPr>
            <a:r>
              <a:rPr lang="en-US" dirty="0" err="1" smtClean="0"/>
              <a:t>DateTime</a:t>
            </a:r>
            <a:r>
              <a:rPr lang="en-US" dirty="0" smtClean="0"/>
              <a:t> is a built in </a:t>
            </a:r>
            <a:r>
              <a:rPr lang="en-US" dirty="0" err="1" smtClean="0"/>
              <a:t>DataType</a:t>
            </a:r>
            <a:r>
              <a:rPr lang="en-US" dirty="0" smtClean="0"/>
              <a:t> for C#</a:t>
            </a:r>
          </a:p>
          <a:p>
            <a:pPr marL="285750" indent="-285750">
              <a:buFont typeface="Arial" pitchFamily="34" charset="0"/>
              <a:buChar char="•"/>
            </a:pPr>
            <a:r>
              <a:rPr lang="en-US" dirty="0" smtClean="0"/>
              <a:t>It allows for easy access to commonly used Date and Time functionality</a:t>
            </a:r>
          </a:p>
        </p:txBody>
      </p:sp>
    </p:spTree>
    <p:extLst>
      <p:ext uri="{BB962C8B-B14F-4D97-AF65-F5344CB8AC3E}">
        <p14:creationId xmlns:p14="http://schemas.microsoft.com/office/powerpoint/2010/main" val="23187171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1143000"/>
          </a:xfrm>
        </p:spPr>
        <p:txBody>
          <a:bodyPr anchor="ctr">
            <a:noAutofit/>
          </a:bodyPr>
          <a:lstStyle/>
          <a:p>
            <a:pPr algn="ctr"/>
            <a:r>
              <a:rPr lang="en-US" sz="3200" dirty="0"/>
              <a:t>Formatting Dates and Times</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218707" y="1783055"/>
            <a:ext cx="6706587" cy="2919731"/>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31783" y="5370731"/>
            <a:ext cx="8839200" cy="923330"/>
          </a:xfrm>
          <a:prstGeom prst="rect">
            <a:avLst/>
          </a:prstGeom>
          <a:noFill/>
        </p:spPr>
        <p:txBody>
          <a:bodyPr wrap="square" rtlCol="0">
            <a:spAutoFit/>
          </a:bodyPr>
          <a:lstStyle/>
          <a:p>
            <a:pPr marL="285750" indent="-285750">
              <a:buFont typeface="Arial" pitchFamily="34" charset="0"/>
              <a:buChar char="•"/>
            </a:pPr>
            <a:r>
              <a:rPr lang="en-US" dirty="0" smtClean="0"/>
              <a:t>When using a </a:t>
            </a:r>
            <a:r>
              <a:rPr lang="en-US" dirty="0" err="1" smtClean="0"/>
              <a:t>DateTime</a:t>
            </a:r>
            <a:r>
              <a:rPr lang="en-US" dirty="0" smtClean="0"/>
              <a:t> variable with the </a:t>
            </a:r>
            <a:r>
              <a:rPr lang="en-US" dirty="0" err="1" smtClean="0"/>
              <a:t>ToString</a:t>
            </a:r>
            <a:r>
              <a:rPr lang="en-US" dirty="0" smtClean="0"/>
              <a:t> Method, we can format the final outcome of the date in many ways.  This is the most commonly used way of formatting string based outputs that contain dates.</a:t>
            </a:r>
          </a:p>
        </p:txBody>
      </p:sp>
    </p:spTree>
    <p:extLst>
      <p:ext uri="{BB962C8B-B14F-4D97-AF65-F5344CB8AC3E}">
        <p14:creationId xmlns:p14="http://schemas.microsoft.com/office/powerpoint/2010/main" val="32444987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1143000"/>
          </a:xfrm>
        </p:spPr>
        <p:txBody>
          <a:bodyPr anchor="ctr">
            <a:noAutofit/>
          </a:bodyPr>
          <a:lstStyle/>
          <a:p>
            <a:pPr algn="ctr"/>
            <a:r>
              <a:rPr lang="en-US" sz="3200" dirty="0"/>
              <a:t>Formatting Dates and Times</a:t>
            </a: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1724830" y="1219200"/>
            <a:ext cx="5694340" cy="2919731"/>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31267" y="4267200"/>
            <a:ext cx="8839200" cy="2308324"/>
          </a:xfrm>
          <a:prstGeom prst="rect">
            <a:avLst/>
          </a:prstGeom>
          <a:noFill/>
        </p:spPr>
        <p:txBody>
          <a:bodyPr wrap="square" rtlCol="0">
            <a:spAutoFit/>
          </a:bodyPr>
          <a:lstStyle/>
          <a:p>
            <a:pPr marL="285750" indent="-285750">
              <a:buFont typeface="Arial" pitchFamily="34" charset="0"/>
              <a:buChar char="•"/>
            </a:pPr>
            <a:r>
              <a:rPr lang="en-US" dirty="0" smtClean="0"/>
              <a:t>Since different regions of the world format their dates differently, it’s also important to be able to “ATTEMPT” to parse a date that may fail.  The “</a:t>
            </a:r>
            <a:r>
              <a:rPr lang="en-US" dirty="0" err="1" smtClean="0"/>
              <a:t>TryParseExact</a:t>
            </a:r>
            <a:r>
              <a:rPr lang="en-US" dirty="0" smtClean="0"/>
              <a:t>” is a method that we can use for this.</a:t>
            </a:r>
          </a:p>
          <a:p>
            <a:pPr marL="285750" indent="-285750">
              <a:buFont typeface="Arial" pitchFamily="34" charset="0"/>
              <a:buChar char="•"/>
            </a:pPr>
            <a:r>
              <a:rPr lang="en-US" dirty="0" smtClean="0"/>
              <a:t>If successful, the “out </a:t>
            </a:r>
            <a:r>
              <a:rPr lang="en-US" dirty="0" err="1" smtClean="0"/>
              <a:t>parsedDate</a:t>
            </a:r>
            <a:r>
              <a:rPr lang="en-US" dirty="0" smtClean="0"/>
              <a:t>” will contain the formatted date and a true value will be returned from the method.  If it fails, the “out </a:t>
            </a:r>
            <a:r>
              <a:rPr lang="en-US" dirty="0" err="1" smtClean="0"/>
              <a:t>parsedDate</a:t>
            </a:r>
            <a:r>
              <a:rPr lang="en-US" dirty="0" smtClean="0"/>
              <a:t>” will remain null and the method will return false.</a:t>
            </a:r>
          </a:p>
          <a:p>
            <a:pPr marL="285750" indent="-285750">
              <a:buFont typeface="Arial" pitchFamily="34" charset="0"/>
              <a:buChar char="•"/>
            </a:pPr>
            <a:r>
              <a:rPr lang="en-US" dirty="0" smtClean="0"/>
              <a:t>This allows us to use this method in a logical expression to determine how to parse dates, or throw exceptions or handle the date in another manner.</a:t>
            </a:r>
          </a:p>
        </p:txBody>
      </p:sp>
    </p:spTree>
    <p:extLst>
      <p:ext uri="{BB962C8B-B14F-4D97-AF65-F5344CB8AC3E}">
        <p14:creationId xmlns:p14="http://schemas.microsoft.com/office/powerpoint/2010/main" val="3866748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987552"/>
          </a:xfrm>
        </p:spPr>
        <p:txBody>
          <a:bodyPr>
            <a:normAutofit/>
          </a:bodyPr>
          <a:lstStyle/>
          <a:p>
            <a:pPr algn="ctr"/>
            <a:r>
              <a:rPr lang="en-US" sz="4000" dirty="0" smtClean="0"/>
              <a:t>Microsoft Website Download Link</a:t>
            </a:r>
            <a:endParaRPr lang="en-US" sz="4000" dirty="0"/>
          </a:p>
        </p:txBody>
      </p:sp>
      <p:sp>
        <p:nvSpPr>
          <p:cNvPr id="3" name="Text Placeholder 2"/>
          <p:cNvSpPr>
            <a:spLocks noGrp="1"/>
          </p:cNvSpPr>
          <p:nvPr>
            <p:ph type="body" sz="half" idx="2"/>
          </p:nvPr>
        </p:nvSpPr>
        <p:spPr>
          <a:xfrm>
            <a:off x="990600" y="5105400"/>
            <a:ext cx="7315200" cy="1164264"/>
          </a:xfrm>
        </p:spPr>
        <p:txBody>
          <a:bodyPr>
            <a:normAutofit lnSpcReduction="10000"/>
          </a:bodyPr>
          <a:lstStyle/>
          <a:p>
            <a:pPr marL="285750" indent="-285750" algn="l">
              <a:buFont typeface="Wingdings" pitchFamily="2" charset="2"/>
              <a:buChar char="Ø"/>
            </a:pPr>
            <a:r>
              <a:rPr lang="en-US" sz="1800" dirty="0" smtClean="0"/>
              <a:t>Click on the “Download Visual Studio” link</a:t>
            </a:r>
          </a:p>
          <a:p>
            <a:pPr marL="285750" indent="-285750" algn="l">
              <a:buFont typeface="Wingdings" pitchFamily="2" charset="2"/>
              <a:buChar char="Ø"/>
            </a:pPr>
            <a:r>
              <a:rPr lang="en-US" sz="1800" dirty="0" smtClean="0"/>
              <a:t>After download completion (about 5 seconds)</a:t>
            </a:r>
          </a:p>
          <a:p>
            <a:pPr marL="925830" lvl="1" indent="-285750">
              <a:buFont typeface="Wingdings" pitchFamily="2" charset="2"/>
              <a:buChar char="Ø"/>
            </a:pPr>
            <a:r>
              <a:rPr lang="en-US" sz="1600" dirty="0" smtClean="0"/>
              <a:t>Open the downloaded file to begin the installation</a:t>
            </a:r>
          </a:p>
          <a:p>
            <a:pPr marL="925830" lvl="1" indent="-285750">
              <a:buFont typeface="Wingdings" pitchFamily="2" charset="2"/>
              <a:buChar char="Ø"/>
            </a:pPr>
            <a:r>
              <a:rPr lang="en-US" sz="1600" dirty="0" smtClean="0">
                <a:solidFill>
                  <a:srgbClr val="FFFF00"/>
                </a:solidFill>
              </a:rPr>
              <a:t>When asked for permission select “YES”</a:t>
            </a:r>
            <a:endParaRPr lang="en-US" sz="1600" dirty="0">
              <a:solidFill>
                <a:srgbClr val="FFFF00"/>
              </a:solidFill>
            </a:endParaRPr>
          </a:p>
          <a:p>
            <a:endParaRPr lang="en-US" sz="16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25081" r="25081"/>
          <a:stretch>
            <a:fillRect/>
          </a:stretch>
        </p:blipFill>
        <p:spPr>
          <a:xfrm>
            <a:off x="990600" y="1371600"/>
            <a:ext cx="7186863" cy="36576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6787308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1143000"/>
          </a:xfrm>
        </p:spPr>
        <p:txBody>
          <a:bodyPr anchor="ctr">
            <a:noAutofit/>
          </a:bodyPr>
          <a:lstStyle/>
          <a:p>
            <a:pPr algn="ctr"/>
            <a:r>
              <a:rPr lang="en-US" sz="3200" dirty="0"/>
              <a:t>Getting to Parts of Dates and Times</a:t>
            </a: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1306955" y="1219200"/>
            <a:ext cx="6530091" cy="3733800"/>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16918" y="5334000"/>
            <a:ext cx="8839200" cy="1200329"/>
          </a:xfrm>
          <a:prstGeom prst="rect">
            <a:avLst/>
          </a:prstGeom>
          <a:noFill/>
        </p:spPr>
        <p:txBody>
          <a:bodyPr wrap="square" rtlCol="0">
            <a:spAutoFit/>
          </a:bodyPr>
          <a:lstStyle/>
          <a:p>
            <a:pPr marL="285750" indent="-285750">
              <a:buFont typeface="Arial" pitchFamily="34" charset="0"/>
              <a:buChar char="•"/>
            </a:pPr>
            <a:r>
              <a:rPr lang="en-US" dirty="0" smtClean="0"/>
              <a:t>It can be very handy to be able to pick out a particular part of a </a:t>
            </a:r>
            <a:r>
              <a:rPr lang="en-US" dirty="0" err="1" smtClean="0"/>
              <a:t>DateTime</a:t>
            </a:r>
            <a:r>
              <a:rPr lang="en-US" dirty="0" smtClean="0"/>
              <a:t>. We do not always need the entire date, but only a portion of the </a:t>
            </a:r>
            <a:r>
              <a:rPr lang="en-US" dirty="0" err="1" smtClean="0"/>
              <a:t>DateTime</a:t>
            </a:r>
            <a:r>
              <a:rPr lang="en-US" dirty="0" smtClean="0"/>
              <a:t> variable. </a:t>
            </a:r>
          </a:p>
          <a:p>
            <a:pPr marL="285750" indent="-285750">
              <a:buFont typeface="Arial" pitchFamily="34" charset="0"/>
              <a:buChar char="•"/>
            </a:pPr>
            <a:r>
              <a:rPr lang="en-US" dirty="0" smtClean="0"/>
              <a:t>This also converts the return of the </a:t>
            </a:r>
            <a:r>
              <a:rPr lang="en-US" dirty="0" err="1" smtClean="0"/>
              <a:t>DateTime</a:t>
            </a:r>
            <a:r>
              <a:rPr lang="en-US" dirty="0" smtClean="0"/>
              <a:t> part into an </a:t>
            </a:r>
            <a:r>
              <a:rPr lang="en-US" dirty="0" err="1" smtClean="0"/>
              <a:t>int</a:t>
            </a:r>
            <a:r>
              <a:rPr lang="en-US" dirty="0" smtClean="0"/>
              <a:t> variable type that can be used to do Mathematical calculations for a date.</a:t>
            </a:r>
          </a:p>
        </p:txBody>
      </p:sp>
    </p:spTree>
    <p:extLst>
      <p:ext uri="{BB962C8B-B14F-4D97-AF65-F5344CB8AC3E}">
        <p14:creationId xmlns:p14="http://schemas.microsoft.com/office/powerpoint/2010/main" val="5097265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1371600"/>
          </a:xfrm>
        </p:spPr>
        <p:txBody>
          <a:bodyPr anchor="ctr">
            <a:noAutofit/>
          </a:bodyPr>
          <a:lstStyle/>
          <a:p>
            <a:pPr algn="ctr"/>
            <a:r>
              <a:rPr lang="en-US" sz="3200" dirty="0"/>
              <a:t>Calculating Durations Between </a:t>
            </a:r>
            <a:r>
              <a:rPr lang="en-US" sz="3200" dirty="0" err="1"/>
              <a:t>DateTimes</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306955" y="2133600"/>
            <a:ext cx="6530091" cy="1492715"/>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16918" y="3962400"/>
            <a:ext cx="8839200" cy="646331"/>
          </a:xfrm>
          <a:prstGeom prst="rect">
            <a:avLst/>
          </a:prstGeom>
          <a:noFill/>
        </p:spPr>
        <p:txBody>
          <a:bodyPr wrap="square" rtlCol="0">
            <a:spAutoFit/>
          </a:bodyPr>
          <a:lstStyle/>
          <a:p>
            <a:pPr marL="285750" indent="-285750">
              <a:buFont typeface="Arial" pitchFamily="34" charset="0"/>
              <a:buChar char="•"/>
            </a:pPr>
            <a:r>
              <a:rPr lang="en-US" dirty="0" smtClean="0"/>
              <a:t>There will be times that calculating the interval between times is important. This is a valuable tool when doing analytics that are based on timeframes.</a:t>
            </a:r>
          </a:p>
        </p:txBody>
      </p:sp>
    </p:spTree>
    <p:extLst>
      <p:ext uri="{BB962C8B-B14F-4D97-AF65-F5344CB8AC3E}">
        <p14:creationId xmlns:p14="http://schemas.microsoft.com/office/powerpoint/2010/main" val="25338833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1219200"/>
          </a:xfrm>
        </p:spPr>
        <p:txBody>
          <a:bodyPr anchor="ctr">
            <a:noAutofit/>
          </a:bodyPr>
          <a:lstStyle/>
          <a:p>
            <a:pPr algn="ctr"/>
            <a:r>
              <a:rPr lang="en-US" sz="3200" dirty="0" smtClean="0"/>
              <a:t>If This… </a:t>
            </a:r>
            <a:r>
              <a:rPr lang="en-US" sz="3200" dirty="0"/>
              <a:t>Then </a:t>
            </a:r>
            <a:r>
              <a:rPr lang="en-US" sz="3200" dirty="0" smtClean="0"/>
              <a:t>DO That!</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2809506" y="1600200"/>
            <a:ext cx="3524989" cy="3365233"/>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92659" y="5334000"/>
            <a:ext cx="8839200" cy="923330"/>
          </a:xfrm>
          <a:prstGeom prst="rect">
            <a:avLst/>
          </a:prstGeom>
          <a:noFill/>
        </p:spPr>
        <p:txBody>
          <a:bodyPr wrap="square" rtlCol="0">
            <a:spAutoFit/>
          </a:bodyPr>
          <a:lstStyle/>
          <a:p>
            <a:pPr marL="285750" indent="-285750">
              <a:buFont typeface="Arial" pitchFamily="34" charset="0"/>
              <a:buChar char="•"/>
            </a:pPr>
            <a:r>
              <a:rPr lang="en-US" dirty="0" smtClean="0"/>
              <a:t>The most basic of conditional statements is the “if” statement.</a:t>
            </a:r>
          </a:p>
          <a:p>
            <a:pPr marL="285750" indent="-285750">
              <a:buFont typeface="Arial" pitchFamily="34" charset="0"/>
              <a:buChar char="•"/>
            </a:pPr>
            <a:r>
              <a:rPr lang="en-US" dirty="0" smtClean="0"/>
              <a:t>It allows us to make a logical decision based on a condition.  In the case above, if “</a:t>
            </a:r>
            <a:r>
              <a:rPr lang="en-US" dirty="0" err="1" smtClean="0"/>
              <a:t>someCondition</a:t>
            </a:r>
            <a:r>
              <a:rPr lang="en-US" dirty="0" smtClean="0"/>
              <a:t> = true” then the code inside the if { }  will be executed.</a:t>
            </a:r>
          </a:p>
        </p:txBody>
      </p:sp>
    </p:spTree>
    <p:extLst>
      <p:ext uri="{BB962C8B-B14F-4D97-AF65-F5344CB8AC3E}">
        <p14:creationId xmlns:p14="http://schemas.microsoft.com/office/powerpoint/2010/main" val="24947032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1219200"/>
          </a:xfrm>
        </p:spPr>
        <p:txBody>
          <a:bodyPr anchor="ctr">
            <a:noAutofit/>
          </a:bodyPr>
          <a:lstStyle/>
          <a:p>
            <a:pPr algn="ctr"/>
            <a:r>
              <a:rPr lang="en-US" sz="3200" dirty="0"/>
              <a:t>Or Else!</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46103" y="1600200"/>
            <a:ext cx="8851794" cy="3048000"/>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92659" y="5105400"/>
            <a:ext cx="8839200" cy="1200329"/>
          </a:xfrm>
          <a:prstGeom prst="rect">
            <a:avLst/>
          </a:prstGeom>
          <a:noFill/>
        </p:spPr>
        <p:txBody>
          <a:bodyPr wrap="square" rtlCol="0">
            <a:spAutoFit/>
          </a:bodyPr>
          <a:lstStyle/>
          <a:p>
            <a:pPr marL="285750" indent="-285750">
              <a:buFont typeface="Arial" pitchFamily="34" charset="0"/>
              <a:buChar char="•"/>
            </a:pPr>
            <a:r>
              <a:rPr lang="en-US" dirty="0" smtClean="0"/>
              <a:t>To extend the “if” statement to allow for a clause condition, the “else” statement is used.</a:t>
            </a:r>
          </a:p>
          <a:p>
            <a:pPr marL="285750" indent="-285750">
              <a:buFont typeface="Arial" pitchFamily="34" charset="0"/>
              <a:buChar char="•"/>
            </a:pPr>
            <a:r>
              <a:rPr lang="en-US" dirty="0" smtClean="0"/>
              <a:t>This means that if the “if” condition is met, the “if” code will be executed. If it is not met, the “else” code will be executed.</a:t>
            </a:r>
          </a:p>
        </p:txBody>
      </p:sp>
    </p:spTree>
    <p:extLst>
      <p:ext uri="{BB962C8B-B14F-4D97-AF65-F5344CB8AC3E}">
        <p14:creationId xmlns:p14="http://schemas.microsoft.com/office/powerpoint/2010/main" val="1569948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914400"/>
          </a:xfrm>
        </p:spPr>
        <p:txBody>
          <a:bodyPr anchor="ctr">
            <a:noAutofit/>
          </a:bodyPr>
          <a:lstStyle/>
          <a:p>
            <a:pPr algn="ctr"/>
            <a:r>
              <a:rPr lang="en-US" sz="3200" dirty="0"/>
              <a:t>Switch Statements</a:t>
            </a: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1638801" y="1219200"/>
            <a:ext cx="5866398" cy="4038600"/>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28600" y="5334000"/>
            <a:ext cx="8839200" cy="923330"/>
          </a:xfrm>
          <a:prstGeom prst="rect">
            <a:avLst/>
          </a:prstGeom>
          <a:noFill/>
        </p:spPr>
        <p:txBody>
          <a:bodyPr wrap="square" rtlCol="0">
            <a:spAutoFit/>
          </a:bodyPr>
          <a:lstStyle/>
          <a:p>
            <a:pPr marL="285750" indent="-285750">
              <a:buFont typeface="Arial" pitchFamily="34" charset="0"/>
              <a:buChar char="•"/>
            </a:pPr>
            <a:r>
              <a:rPr lang="en-US" dirty="0" smtClean="0"/>
              <a:t>When there are multiple “states” that need to be checked to determine the final block of code that needs to run, the “switch” statement is used.</a:t>
            </a:r>
          </a:p>
          <a:p>
            <a:pPr marL="285750" indent="-285750">
              <a:buFont typeface="Arial" pitchFamily="34" charset="0"/>
              <a:buChar char="•"/>
            </a:pPr>
            <a:r>
              <a:rPr lang="en-US" dirty="0" smtClean="0"/>
              <a:t>This allows for different value conditions for a specific condition.</a:t>
            </a:r>
          </a:p>
        </p:txBody>
      </p:sp>
    </p:spTree>
    <p:extLst>
      <p:ext uri="{BB962C8B-B14F-4D97-AF65-F5344CB8AC3E}">
        <p14:creationId xmlns:p14="http://schemas.microsoft.com/office/powerpoint/2010/main" val="15007153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914400"/>
          </a:xfrm>
        </p:spPr>
        <p:txBody>
          <a:bodyPr anchor="ctr">
            <a:noAutofit/>
          </a:bodyPr>
          <a:lstStyle/>
          <a:p>
            <a:pPr algn="ctr"/>
            <a:r>
              <a:rPr lang="en-US" sz="3200" dirty="0"/>
              <a:t>Comparison Operators</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638801" y="1066800"/>
            <a:ext cx="5866398" cy="2148081"/>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52399" y="5215969"/>
            <a:ext cx="8839200" cy="1477328"/>
          </a:xfrm>
          <a:prstGeom prst="rect">
            <a:avLst/>
          </a:prstGeom>
          <a:noFill/>
        </p:spPr>
        <p:txBody>
          <a:bodyPr wrap="square" rtlCol="0">
            <a:spAutoFit/>
          </a:bodyPr>
          <a:lstStyle/>
          <a:p>
            <a:pPr marL="285750" indent="-285750">
              <a:buFont typeface="Arial" pitchFamily="34" charset="0"/>
              <a:buChar char="•"/>
            </a:pPr>
            <a:r>
              <a:rPr lang="en-US" dirty="0" smtClean="0"/>
              <a:t>When comparing two items Comparison Operators are utilized.</a:t>
            </a:r>
          </a:p>
          <a:p>
            <a:pPr marL="285750" indent="-285750">
              <a:buFont typeface="Arial" pitchFamily="34" charset="0"/>
              <a:buChar char="•"/>
            </a:pPr>
            <a:r>
              <a:rPr lang="en-US" dirty="0" smtClean="0"/>
              <a:t>The table above express a direct relation between the two objects being compared.</a:t>
            </a:r>
          </a:p>
          <a:p>
            <a:pPr marL="285750" indent="-285750">
              <a:buFont typeface="Arial" pitchFamily="34" charset="0"/>
              <a:buChar char="•"/>
            </a:pPr>
            <a:r>
              <a:rPr lang="en-US" dirty="0" smtClean="0"/>
              <a:t>These are NOT limited to just </a:t>
            </a:r>
            <a:r>
              <a:rPr lang="en-US" dirty="0" err="1" smtClean="0">
                <a:solidFill>
                  <a:srgbClr val="0070C0"/>
                </a:solidFill>
              </a:rPr>
              <a:t>int</a:t>
            </a:r>
            <a:r>
              <a:rPr lang="en-US" dirty="0" smtClean="0"/>
              <a:t> but can be used to compare any two objects, even Classes and complex objects.</a:t>
            </a:r>
            <a:endParaRPr lang="en-US" dirty="0" smtClean="0">
              <a:solidFill>
                <a:srgbClr val="0070C0"/>
              </a:solidFill>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17426" y="3429000"/>
            <a:ext cx="2709145" cy="1607959"/>
          </a:xfrm>
          <a:prstGeom prst="rect">
            <a:avLst/>
          </a:prstGeom>
        </p:spPr>
      </p:pic>
    </p:spTree>
    <p:extLst>
      <p:ext uri="{BB962C8B-B14F-4D97-AF65-F5344CB8AC3E}">
        <p14:creationId xmlns:p14="http://schemas.microsoft.com/office/powerpoint/2010/main" val="17197451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914400"/>
          </a:xfrm>
        </p:spPr>
        <p:txBody>
          <a:bodyPr anchor="ctr">
            <a:noAutofit/>
          </a:bodyPr>
          <a:lstStyle/>
          <a:p>
            <a:pPr algn="ctr"/>
            <a:r>
              <a:rPr lang="en-US" sz="3200" dirty="0" smtClean="0"/>
              <a:t>Logical(Conditional) Operators</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333071" y="1052320"/>
            <a:ext cx="6477858" cy="3399272"/>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52399" y="4648200"/>
            <a:ext cx="8839200" cy="2031325"/>
          </a:xfrm>
          <a:prstGeom prst="rect">
            <a:avLst/>
          </a:prstGeom>
          <a:noFill/>
        </p:spPr>
        <p:txBody>
          <a:bodyPr wrap="square" rtlCol="0">
            <a:spAutoFit/>
          </a:bodyPr>
          <a:lstStyle/>
          <a:p>
            <a:pPr marL="285750" indent="-285750">
              <a:buFont typeface="Arial" pitchFamily="34" charset="0"/>
              <a:buChar char="•"/>
            </a:pPr>
            <a:r>
              <a:rPr lang="en-US" dirty="0" smtClean="0"/>
              <a:t>When making complex logical decisions, Logical Operators are used.  They are composed of simple operations that check the “True/False” state of both the left and right side and return a value according to the operator in use.</a:t>
            </a:r>
          </a:p>
          <a:p>
            <a:pPr marL="285750" indent="-285750">
              <a:buFont typeface="Arial" pitchFamily="34" charset="0"/>
              <a:buChar char="•"/>
            </a:pPr>
            <a:r>
              <a:rPr lang="en-US" dirty="0" smtClean="0"/>
              <a:t>These are used widely when two separate larger operations are preformed and the results of those operations return a </a:t>
            </a:r>
            <a:r>
              <a:rPr lang="en-US" dirty="0" err="1" smtClean="0">
                <a:solidFill>
                  <a:srgbClr val="0070C0"/>
                </a:solidFill>
              </a:rPr>
              <a:t>bool</a:t>
            </a:r>
            <a:r>
              <a:rPr lang="en-US" dirty="0" smtClean="0">
                <a:solidFill>
                  <a:srgbClr val="0070C0"/>
                </a:solidFill>
              </a:rPr>
              <a:t> </a:t>
            </a:r>
            <a:r>
              <a:rPr lang="en-US" dirty="0" smtClean="0"/>
              <a:t>value.  The two operations results will then be used to make a logical decision in a conditional statement such as an “</a:t>
            </a:r>
            <a:r>
              <a:rPr lang="en-US" dirty="0" err="1" smtClean="0"/>
              <a:t>if..else</a:t>
            </a:r>
            <a:r>
              <a:rPr lang="en-US" dirty="0" smtClean="0"/>
              <a:t>” statement.</a:t>
            </a:r>
          </a:p>
        </p:txBody>
      </p:sp>
    </p:spTree>
    <p:extLst>
      <p:ext uri="{BB962C8B-B14F-4D97-AF65-F5344CB8AC3E}">
        <p14:creationId xmlns:p14="http://schemas.microsoft.com/office/powerpoint/2010/main" val="20520413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914400"/>
          </a:xfrm>
        </p:spPr>
        <p:txBody>
          <a:bodyPr anchor="ctr">
            <a:noAutofit/>
          </a:bodyPr>
          <a:lstStyle/>
          <a:p>
            <a:pPr algn="ctr"/>
            <a:r>
              <a:rPr lang="en-US" sz="3200" dirty="0"/>
              <a:t>Logical(Conditional) Operators</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2300233" y="1052320"/>
            <a:ext cx="4543533" cy="3399272"/>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52399" y="4648200"/>
            <a:ext cx="8839200" cy="369332"/>
          </a:xfrm>
          <a:prstGeom prst="rect">
            <a:avLst/>
          </a:prstGeom>
          <a:noFill/>
        </p:spPr>
        <p:txBody>
          <a:bodyPr wrap="square" rtlCol="0">
            <a:spAutoFit/>
          </a:bodyPr>
          <a:lstStyle/>
          <a:p>
            <a:pPr marL="285750" indent="-285750">
              <a:buFont typeface="Arial" pitchFamily="34" charset="0"/>
              <a:buChar char="•"/>
            </a:pPr>
            <a:r>
              <a:rPr lang="en-US" dirty="0" smtClean="0"/>
              <a:t>Results from basic True/False </a:t>
            </a:r>
            <a:r>
              <a:rPr lang="en-US" dirty="0" err="1" smtClean="0"/>
              <a:t>bool</a:t>
            </a:r>
            <a:r>
              <a:rPr lang="en-US" dirty="0" smtClean="0"/>
              <a:t> values used with the Logical Operators</a:t>
            </a:r>
          </a:p>
        </p:txBody>
      </p:sp>
    </p:spTree>
    <p:extLst>
      <p:ext uri="{BB962C8B-B14F-4D97-AF65-F5344CB8AC3E}">
        <p14:creationId xmlns:p14="http://schemas.microsoft.com/office/powerpoint/2010/main" val="12619876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914400"/>
          </a:xfrm>
        </p:spPr>
        <p:txBody>
          <a:bodyPr anchor="ctr">
            <a:noAutofit/>
          </a:bodyPr>
          <a:lstStyle/>
          <a:p>
            <a:pPr algn="ctr"/>
            <a:r>
              <a:rPr lang="en-US" sz="3200" dirty="0"/>
              <a:t>Logical(Conditional) Operators</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700698" y="1676400"/>
            <a:ext cx="7742605" cy="1953549"/>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52399" y="4648200"/>
            <a:ext cx="8839200" cy="646331"/>
          </a:xfrm>
          <a:prstGeom prst="rect">
            <a:avLst/>
          </a:prstGeom>
          <a:noFill/>
        </p:spPr>
        <p:txBody>
          <a:bodyPr wrap="square" rtlCol="0">
            <a:spAutoFit/>
          </a:bodyPr>
          <a:lstStyle/>
          <a:p>
            <a:pPr marL="285750" indent="-285750">
              <a:buFont typeface="Arial" pitchFamily="34" charset="0"/>
              <a:buChar char="•"/>
            </a:pPr>
            <a:r>
              <a:rPr lang="en-US" dirty="0" smtClean="0"/>
              <a:t>Basic examples of the Logical Operators in use to determine if something should be written to the Console.</a:t>
            </a:r>
          </a:p>
        </p:txBody>
      </p:sp>
    </p:spTree>
    <p:extLst>
      <p:ext uri="{BB962C8B-B14F-4D97-AF65-F5344CB8AC3E}">
        <p14:creationId xmlns:p14="http://schemas.microsoft.com/office/powerpoint/2010/main" val="34347405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914400"/>
          </a:xfrm>
        </p:spPr>
        <p:txBody>
          <a:bodyPr anchor="ctr">
            <a:noAutofit/>
          </a:bodyPr>
          <a:lstStyle/>
          <a:p>
            <a:pPr algn="ctr"/>
            <a:r>
              <a:rPr lang="en-US" sz="3200" dirty="0" smtClean="0"/>
              <a:t>Flags (i.e. </a:t>
            </a:r>
            <a:r>
              <a:rPr lang="en-US" sz="3200" dirty="0" err="1" smtClean="0"/>
              <a:t>bool</a:t>
            </a:r>
            <a:r>
              <a:rPr lang="en-US" sz="3200" dirty="0" smtClean="0"/>
              <a:t> variables)</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408567" y="1676400"/>
            <a:ext cx="6326867" cy="2971800"/>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52399" y="4724400"/>
            <a:ext cx="8839200" cy="646331"/>
          </a:xfrm>
          <a:prstGeom prst="rect">
            <a:avLst/>
          </a:prstGeom>
          <a:noFill/>
        </p:spPr>
        <p:txBody>
          <a:bodyPr wrap="square" rtlCol="0">
            <a:spAutoFit/>
          </a:bodyPr>
          <a:lstStyle/>
          <a:p>
            <a:pPr marL="285750" indent="-285750">
              <a:buFont typeface="Arial" pitchFamily="34" charset="0"/>
              <a:buChar char="•"/>
            </a:pPr>
            <a:r>
              <a:rPr lang="en-US" dirty="0" smtClean="0"/>
              <a:t>Many times </a:t>
            </a:r>
            <a:r>
              <a:rPr lang="en-US" dirty="0" err="1" smtClean="0">
                <a:solidFill>
                  <a:srgbClr val="0070C0"/>
                </a:solidFill>
              </a:rPr>
              <a:t>bool</a:t>
            </a:r>
            <a:r>
              <a:rPr lang="en-US" dirty="0" smtClean="0">
                <a:solidFill>
                  <a:srgbClr val="0070C0"/>
                </a:solidFill>
              </a:rPr>
              <a:t> </a:t>
            </a:r>
            <a:r>
              <a:rPr lang="en-US" dirty="0" smtClean="0"/>
              <a:t>variables are used as “FLAGS” or “SWITCHES” to turn on and off specific blocks of code at specific times.</a:t>
            </a:r>
          </a:p>
        </p:txBody>
      </p:sp>
    </p:spTree>
    <p:extLst>
      <p:ext uri="{BB962C8B-B14F-4D97-AF65-F5344CB8AC3E}">
        <p14:creationId xmlns:p14="http://schemas.microsoft.com/office/powerpoint/2010/main" val="909903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rmAutofit/>
          </a:bodyPr>
          <a:lstStyle/>
          <a:p>
            <a:pPr algn="ctr"/>
            <a:r>
              <a:rPr lang="en-US" sz="4000" dirty="0" smtClean="0"/>
              <a:t>Visual Studios Install Settings</a:t>
            </a:r>
            <a:endParaRPr lang="en-US" sz="4000" dirty="0"/>
          </a:p>
        </p:txBody>
      </p:sp>
      <p:sp>
        <p:nvSpPr>
          <p:cNvPr id="3" name="Text Placeholder 2"/>
          <p:cNvSpPr>
            <a:spLocks noGrp="1"/>
          </p:cNvSpPr>
          <p:nvPr>
            <p:ph type="body" sz="half" idx="2"/>
          </p:nvPr>
        </p:nvSpPr>
        <p:spPr>
          <a:xfrm>
            <a:off x="990600" y="5105400"/>
            <a:ext cx="7315200" cy="1164264"/>
          </a:xfrm>
        </p:spPr>
        <p:txBody>
          <a:bodyPr>
            <a:normAutofit lnSpcReduction="10000"/>
          </a:bodyPr>
          <a:lstStyle/>
          <a:p>
            <a:pPr marL="285750" indent="-285750" algn="l">
              <a:buFont typeface="Wingdings" pitchFamily="2" charset="2"/>
              <a:buChar char="Ø"/>
            </a:pPr>
            <a:r>
              <a:rPr lang="en-US" sz="2400" dirty="0" smtClean="0"/>
              <a:t>Ensure that each above options are selected</a:t>
            </a:r>
          </a:p>
          <a:p>
            <a:pPr marL="285750" indent="-285750" algn="l">
              <a:buFont typeface="Wingdings" pitchFamily="2" charset="2"/>
              <a:buChar char="Ø"/>
            </a:pPr>
            <a:r>
              <a:rPr lang="en-US" sz="2400" dirty="0" smtClean="0"/>
              <a:t>Do NOT select install at this time as there are more options to select.</a:t>
            </a:r>
            <a:endParaRPr lang="en-US" sz="2000" dirty="0"/>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1219200" y="914400"/>
            <a:ext cx="6621379" cy="410237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8510562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914400"/>
          </a:xfrm>
        </p:spPr>
        <p:txBody>
          <a:bodyPr anchor="ctr">
            <a:noAutofit/>
          </a:bodyPr>
          <a:lstStyle/>
          <a:p>
            <a:pPr algn="ctr"/>
            <a:r>
              <a:rPr lang="en-US" sz="3200" dirty="0"/>
              <a:t>Looping Based on a Logical Expression</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2556718" y="914399"/>
            <a:ext cx="4030564" cy="4262539"/>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52399" y="5334000"/>
            <a:ext cx="8839200" cy="1477328"/>
          </a:xfrm>
          <a:prstGeom prst="rect">
            <a:avLst/>
          </a:prstGeom>
          <a:noFill/>
        </p:spPr>
        <p:txBody>
          <a:bodyPr wrap="square" rtlCol="0">
            <a:spAutoFit/>
          </a:bodyPr>
          <a:lstStyle/>
          <a:p>
            <a:pPr marL="285750" indent="-285750">
              <a:buFont typeface="Arial" pitchFamily="34" charset="0"/>
              <a:buChar char="•"/>
            </a:pPr>
            <a:r>
              <a:rPr lang="en-US" dirty="0" smtClean="0"/>
              <a:t>Being able to execute a specific block of code repeatedly given specific conditions is necessary.</a:t>
            </a:r>
          </a:p>
          <a:p>
            <a:pPr marL="285750" indent="-285750">
              <a:buFont typeface="Arial" pitchFamily="34" charset="0"/>
              <a:buChar char="•"/>
            </a:pPr>
            <a:r>
              <a:rPr lang="en-US" dirty="0" smtClean="0"/>
              <a:t>Let’s say we need to print a list of items. Instead of writing a line of code for each item (which we may not know how many items there really are), we use looping and conditionals to solve a complex problem in a simple way.</a:t>
            </a:r>
          </a:p>
        </p:txBody>
      </p:sp>
    </p:spTree>
    <p:extLst>
      <p:ext uri="{BB962C8B-B14F-4D97-AF65-F5344CB8AC3E}">
        <p14:creationId xmlns:p14="http://schemas.microsoft.com/office/powerpoint/2010/main" val="11962370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914400"/>
          </a:xfrm>
        </p:spPr>
        <p:txBody>
          <a:bodyPr anchor="ctr">
            <a:noAutofit/>
          </a:bodyPr>
          <a:lstStyle/>
          <a:p>
            <a:pPr algn="ctr"/>
            <a:r>
              <a:rPr lang="en-US" sz="3200" dirty="0"/>
              <a:t>Expression-Based Loops</a:t>
            </a: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1575332" y="1066800"/>
            <a:ext cx="5993337" cy="3962399"/>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52399" y="5334000"/>
            <a:ext cx="8839200" cy="1200329"/>
          </a:xfrm>
          <a:prstGeom prst="rect">
            <a:avLst/>
          </a:prstGeom>
          <a:noFill/>
        </p:spPr>
        <p:txBody>
          <a:bodyPr wrap="square" rtlCol="0">
            <a:spAutoFit/>
          </a:bodyPr>
          <a:lstStyle/>
          <a:p>
            <a:pPr marL="285750" indent="-285750">
              <a:buFont typeface="Arial" pitchFamily="34" charset="0"/>
              <a:buChar char="•"/>
            </a:pPr>
            <a:r>
              <a:rPr lang="en-US" dirty="0" smtClean="0"/>
              <a:t>The </a:t>
            </a:r>
            <a:r>
              <a:rPr lang="en-US" dirty="0" smtClean="0">
                <a:solidFill>
                  <a:srgbClr val="0070C0"/>
                </a:solidFill>
              </a:rPr>
              <a:t>while</a:t>
            </a:r>
            <a:r>
              <a:rPr lang="en-US" dirty="0" smtClean="0"/>
              <a:t> loop is used to ensure that an operation is performed until a condition is met, and then the operation stops.</a:t>
            </a:r>
          </a:p>
          <a:p>
            <a:pPr marL="285750" indent="-285750">
              <a:buFont typeface="Arial" pitchFamily="34" charset="0"/>
              <a:buChar char="•"/>
            </a:pPr>
            <a:r>
              <a:rPr lang="en-US" dirty="0" smtClean="0"/>
              <a:t>The </a:t>
            </a:r>
            <a:r>
              <a:rPr lang="en-US" dirty="0" smtClean="0">
                <a:solidFill>
                  <a:srgbClr val="0070C0"/>
                </a:solidFill>
              </a:rPr>
              <a:t>while</a:t>
            </a:r>
            <a:r>
              <a:rPr lang="en-US" dirty="0" smtClean="0"/>
              <a:t> can be placed at the beginning or the end of the loop. When placed at the end, the loop statements will be executed at least one time.</a:t>
            </a:r>
          </a:p>
        </p:txBody>
      </p:sp>
    </p:spTree>
    <p:extLst>
      <p:ext uri="{BB962C8B-B14F-4D97-AF65-F5344CB8AC3E}">
        <p14:creationId xmlns:p14="http://schemas.microsoft.com/office/powerpoint/2010/main" val="4018338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914400"/>
          </a:xfrm>
        </p:spPr>
        <p:txBody>
          <a:bodyPr anchor="ctr">
            <a:noAutofit/>
          </a:bodyPr>
          <a:lstStyle/>
          <a:p>
            <a:pPr algn="ctr"/>
            <a:r>
              <a:rPr lang="en-US" sz="3200" dirty="0"/>
              <a:t>Using break to exit a loop (infinite loops)</a:t>
            </a: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1575332" y="1255874"/>
            <a:ext cx="5993337" cy="3584250"/>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52399" y="4953000"/>
            <a:ext cx="8839200" cy="1477328"/>
          </a:xfrm>
          <a:prstGeom prst="rect">
            <a:avLst/>
          </a:prstGeom>
          <a:noFill/>
        </p:spPr>
        <p:txBody>
          <a:bodyPr wrap="square" rtlCol="0">
            <a:spAutoFit/>
          </a:bodyPr>
          <a:lstStyle/>
          <a:p>
            <a:pPr marL="285750" indent="-285750">
              <a:buFont typeface="Arial" pitchFamily="34" charset="0"/>
              <a:buChar char="•"/>
            </a:pPr>
            <a:r>
              <a:rPr lang="en-US" dirty="0" smtClean="0"/>
              <a:t>A potential hazard with loops and conditions is when the condition never reaches a state of “false”. This will create an infinite loop.</a:t>
            </a:r>
          </a:p>
          <a:p>
            <a:pPr marL="285750" indent="-285750">
              <a:buFont typeface="Arial" pitchFamily="34" charset="0"/>
              <a:buChar char="•"/>
            </a:pPr>
            <a:r>
              <a:rPr lang="en-US" dirty="0" smtClean="0"/>
              <a:t>The break statement can be used to forcefully exit a loop statement block.</a:t>
            </a:r>
          </a:p>
          <a:p>
            <a:pPr marL="285750" indent="-285750">
              <a:buFont typeface="Arial" pitchFamily="34" charset="0"/>
              <a:buChar char="•"/>
            </a:pPr>
            <a:r>
              <a:rPr lang="en-US" dirty="0" smtClean="0"/>
              <a:t>Break is not typically used, but good programming practices ensure conditions will be met, or a final condition will always result to ensure loop termination.</a:t>
            </a:r>
          </a:p>
        </p:txBody>
      </p:sp>
    </p:spTree>
    <p:extLst>
      <p:ext uri="{BB962C8B-B14F-4D97-AF65-F5344CB8AC3E}">
        <p14:creationId xmlns:p14="http://schemas.microsoft.com/office/powerpoint/2010/main" val="12066642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914400"/>
          </a:xfrm>
        </p:spPr>
        <p:txBody>
          <a:bodyPr anchor="ctr">
            <a:noAutofit/>
          </a:bodyPr>
          <a:lstStyle/>
          <a:p>
            <a:pPr algn="ctr"/>
            <a:r>
              <a:rPr lang="en-US" sz="3200" dirty="0"/>
              <a:t>For </a:t>
            </a:r>
            <a:r>
              <a:rPr lang="en-US" sz="3200" dirty="0" smtClean="0"/>
              <a:t>Loops – When we want to do something (n) number of times.</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933958" y="1255874"/>
            <a:ext cx="5276085" cy="3584250"/>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52399" y="4953000"/>
            <a:ext cx="8839200" cy="646331"/>
          </a:xfrm>
          <a:prstGeom prst="rect">
            <a:avLst/>
          </a:prstGeom>
          <a:noFill/>
        </p:spPr>
        <p:txBody>
          <a:bodyPr wrap="square" rtlCol="0">
            <a:spAutoFit/>
          </a:bodyPr>
          <a:lstStyle/>
          <a:p>
            <a:pPr marL="285750" indent="-285750">
              <a:buFont typeface="Arial" pitchFamily="34" charset="0"/>
              <a:buChar char="•"/>
            </a:pPr>
            <a:r>
              <a:rPr lang="en-US" dirty="0" smtClean="0"/>
              <a:t>A simple statement that executes the code between the {} when “i“ is from 0-9 (10 times due to the “off by one” problem).</a:t>
            </a:r>
          </a:p>
        </p:txBody>
      </p:sp>
    </p:spTree>
    <p:extLst>
      <p:ext uri="{BB962C8B-B14F-4D97-AF65-F5344CB8AC3E}">
        <p14:creationId xmlns:p14="http://schemas.microsoft.com/office/powerpoint/2010/main" val="165773357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914400"/>
          </a:xfrm>
        </p:spPr>
        <p:txBody>
          <a:bodyPr anchor="ctr">
            <a:noAutofit/>
          </a:bodyPr>
          <a:lstStyle/>
          <a:p>
            <a:pPr algn="ctr"/>
            <a:r>
              <a:rPr lang="en-US" sz="3200" dirty="0"/>
              <a:t>Starting From Different Values</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215207" y="1405929"/>
            <a:ext cx="8713587" cy="2785071"/>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52399" y="4724400"/>
            <a:ext cx="8839200" cy="1200329"/>
          </a:xfrm>
          <a:prstGeom prst="rect">
            <a:avLst/>
          </a:prstGeom>
          <a:noFill/>
        </p:spPr>
        <p:txBody>
          <a:bodyPr wrap="square" rtlCol="0">
            <a:spAutoFit/>
          </a:bodyPr>
          <a:lstStyle/>
          <a:p>
            <a:pPr marL="285750" indent="-285750">
              <a:buFont typeface="Arial" pitchFamily="34" charset="0"/>
              <a:buChar char="•"/>
            </a:pPr>
            <a:r>
              <a:rPr lang="en-US" dirty="0" smtClean="0"/>
              <a:t>We are not limited to starting at 0, but can use all types of numbers and variables to setup the conditions for a for loop.</a:t>
            </a:r>
          </a:p>
          <a:p>
            <a:pPr marL="285750" indent="-285750">
              <a:buFont typeface="Arial" pitchFamily="34" charset="0"/>
              <a:buChar char="•"/>
            </a:pPr>
            <a:r>
              <a:rPr lang="en-US" dirty="0" smtClean="0"/>
              <a:t>This is not limited to just creating the variable in the loop start, but can be used with variables outside the scope of the loop as well.</a:t>
            </a:r>
          </a:p>
        </p:txBody>
      </p:sp>
    </p:spTree>
    <p:extLst>
      <p:ext uri="{BB962C8B-B14F-4D97-AF65-F5344CB8AC3E}">
        <p14:creationId xmlns:p14="http://schemas.microsoft.com/office/powerpoint/2010/main" val="43644135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914400"/>
          </a:xfrm>
        </p:spPr>
        <p:txBody>
          <a:bodyPr anchor="ctr">
            <a:noAutofit/>
          </a:bodyPr>
          <a:lstStyle/>
          <a:p>
            <a:pPr algn="ctr"/>
            <a:r>
              <a:rPr lang="en-US" sz="3200" dirty="0"/>
              <a:t>Counting Up By Different Increments</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578050" y="1405929"/>
            <a:ext cx="5987901" cy="2785071"/>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52399" y="4724400"/>
            <a:ext cx="8839200" cy="646331"/>
          </a:xfrm>
          <a:prstGeom prst="rect">
            <a:avLst/>
          </a:prstGeom>
          <a:noFill/>
        </p:spPr>
        <p:txBody>
          <a:bodyPr wrap="square" rtlCol="0">
            <a:spAutoFit/>
          </a:bodyPr>
          <a:lstStyle/>
          <a:p>
            <a:pPr marL="285750" indent="-285750">
              <a:buFont typeface="Arial" pitchFamily="34" charset="0"/>
              <a:buChar char="•"/>
            </a:pPr>
            <a:r>
              <a:rPr lang="en-US" dirty="0" smtClean="0"/>
              <a:t>We are not restricted in the operation used to increase our count variable, but can create complex algorithms if necessary to function as a counter.</a:t>
            </a:r>
          </a:p>
        </p:txBody>
      </p:sp>
    </p:spTree>
    <p:extLst>
      <p:ext uri="{BB962C8B-B14F-4D97-AF65-F5344CB8AC3E}">
        <p14:creationId xmlns:p14="http://schemas.microsoft.com/office/powerpoint/2010/main" val="10476860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914400"/>
          </a:xfrm>
        </p:spPr>
        <p:txBody>
          <a:bodyPr anchor="ctr">
            <a:noAutofit/>
          </a:bodyPr>
          <a:lstStyle/>
          <a:p>
            <a:pPr algn="ctr"/>
            <a:r>
              <a:rPr lang="en-US" sz="3200" dirty="0"/>
              <a:t>Counting Down By Different Increments</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846732" y="1405929"/>
            <a:ext cx="5450536" cy="2785071"/>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52399" y="4724400"/>
            <a:ext cx="8839200" cy="923330"/>
          </a:xfrm>
          <a:prstGeom prst="rect">
            <a:avLst/>
          </a:prstGeom>
          <a:noFill/>
        </p:spPr>
        <p:txBody>
          <a:bodyPr wrap="square" rtlCol="0">
            <a:spAutoFit/>
          </a:bodyPr>
          <a:lstStyle/>
          <a:p>
            <a:pPr marL="285750" indent="-285750">
              <a:buFont typeface="Arial" pitchFamily="34" charset="0"/>
              <a:buChar char="•"/>
            </a:pPr>
            <a:r>
              <a:rPr lang="en-US" dirty="0" smtClean="0"/>
              <a:t>We can also count down. Again, the counting algorithm can be of any variety as long as we use good practices to ensure that the “middle” condition will be met at some point so the loop does not become infinite.</a:t>
            </a:r>
          </a:p>
        </p:txBody>
      </p:sp>
    </p:spTree>
    <p:extLst>
      <p:ext uri="{BB962C8B-B14F-4D97-AF65-F5344CB8AC3E}">
        <p14:creationId xmlns:p14="http://schemas.microsoft.com/office/powerpoint/2010/main" val="193301386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chor="ctr">
            <a:noAutofit/>
          </a:bodyPr>
          <a:lstStyle/>
          <a:p>
            <a:pPr algn="ctr"/>
            <a:r>
              <a:rPr lang="en-US" sz="3200" dirty="0"/>
              <a:t>Nested Loops</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938790" y="914400"/>
            <a:ext cx="5266421" cy="3767187"/>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65715" y="4800600"/>
            <a:ext cx="8839200" cy="2031325"/>
          </a:xfrm>
          <a:prstGeom prst="rect">
            <a:avLst/>
          </a:prstGeom>
          <a:noFill/>
        </p:spPr>
        <p:txBody>
          <a:bodyPr wrap="square" rtlCol="0">
            <a:spAutoFit/>
          </a:bodyPr>
          <a:lstStyle/>
          <a:p>
            <a:pPr marL="285750" indent="-285750">
              <a:buFont typeface="Arial" pitchFamily="34" charset="0"/>
              <a:buChar char="•"/>
            </a:pPr>
            <a:r>
              <a:rPr lang="en-US" dirty="0" smtClean="0"/>
              <a:t>Loops can be placed inside other loops to create complex operations.</a:t>
            </a:r>
          </a:p>
          <a:p>
            <a:pPr marL="285750" indent="-285750">
              <a:buFont typeface="Arial" pitchFamily="34" charset="0"/>
              <a:buChar char="•"/>
            </a:pPr>
            <a:r>
              <a:rPr lang="en-US" dirty="0" smtClean="0"/>
              <a:t>This can be good, but nesting too many loops is a bad practice and difficult to debug.</a:t>
            </a:r>
          </a:p>
          <a:p>
            <a:pPr marL="285750" indent="-285750">
              <a:buFont typeface="Arial" pitchFamily="34" charset="0"/>
              <a:buChar char="•"/>
            </a:pPr>
            <a:r>
              <a:rPr lang="en-US" dirty="0" smtClean="0"/>
              <a:t>The only restriction is that the scope of a variable must be assigned to a specific loop.  In the case above, “i“ is used for the outer loop and “j” is used on the inner loop. This is a standard practice to start with “i“ and move up the English alphabet. </a:t>
            </a:r>
          </a:p>
        </p:txBody>
      </p:sp>
    </p:spTree>
    <p:extLst>
      <p:ext uri="{BB962C8B-B14F-4D97-AF65-F5344CB8AC3E}">
        <p14:creationId xmlns:p14="http://schemas.microsoft.com/office/powerpoint/2010/main" val="3916280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chor="ctr">
            <a:noAutofit/>
          </a:bodyPr>
          <a:lstStyle/>
          <a:p>
            <a:pPr algn="ctr"/>
            <a:r>
              <a:rPr lang="en-US" sz="3200" dirty="0"/>
              <a:t>Creating Arrays</a:t>
            </a: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937957" y="1066800"/>
            <a:ext cx="7268086" cy="3498822"/>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65715" y="4800600"/>
            <a:ext cx="8839200" cy="1200329"/>
          </a:xfrm>
          <a:prstGeom prst="rect">
            <a:avLst/>
          </a:prstGeom>
          <a:noFill/>
        </p:spPr>
        <p:txBody>
          <a:bodyPr wrap="square" rtlCol="0">
            <a:spAutoFit/>
          </a:bodyPr>
          <a:lstStyle/>
          <a:p>
            <a:pPr marL="285750" indent="-285750">
              <a:buFont typeface="Arial" pitchFamily="34" charset="0"/>
              <a:buChar char="•"/>
            </a:pPr>
            <a:r>
              <a:rPr lang="en-US" dirty="0" smtClean="0"/>
              <a:t>An array is a programming “object” or construct to store a series of the same type of object.  These can be integers, strings, other arrays, or any type of class.</a:t>
            </a:r>
          </a:p>
          <a:p>
            <a:pPr marL="285750" indent="-285750">
              <a:buFont typeface="Arial" pitchFamily="34" charset="0"/>
              <a:buChar char="•"/>
            </a:pPr>
            <a:r>
              <a:rPr lang="en-US" dirty="0" smtClean="0"/>
              <a:t>Object is the “BASE” class of all things created in </a:t>
            </a:r>
            <a:r>
              <a:rPr lang="en-US" dirty="0" err="1" smtClean="0"/>
              <a:t>.Net</a:t>
            </a:r>
            <a:r>
              <a:rPr lang="en-US" dirty="0" smtClean="0"/>
              <a:t>, and this means an array can store a  list of ANYTHING, even a list of programs themselves.</a:t>
            </a:r>
          </a:p>
        </p:txBody>
      </p:sp>
    </p:spTree>
    <p:extLst>
      <p:ext uri="{BB962C8B-B14F-4D97-AF65-F5344CB8AC3E}">
        <p14:creationId xmlns:p14="http://schemas.microsoft.com/office/powerpoint/2010/main" val="261046347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chor="ctr">
            <a:noAutofit/>
          </a:bodyPr>
          <a:lstStyle/>
          <a:p>
            <a:pPr algn="ctr"/>
            <a:r>
              <a:rPr lang="en-US" sz="3200" dirty="0"/>
              <a:t>Multi-Dimensional Array</a:t>
            </a: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224725" y="1295400"/>
            <a:ext cx="8694551" cy="2514600"/>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65715" y="4038600"/>
            <a:ext cx="8839200" cy="2308324"/>
          </a:xfrm>
          <a:prstGeom prst="rect">
            <a:avLst/>
          </a:prstGeom>
          <a:noFill/>
        </p:spPr>
        <p:txBody>
          <a:bodyPr wrap="square" rtlCol="0">
            <a:spAutoFit/>
          </a:bodyPr>
          <a:lstStyle/>
          <a:p>
            <a:pPr marL="285750" indent="-285750">
              <a:buFont typeface="Arial" pitchFamily="34" charset="0"/>
              <a:buChar char="•"/>
            </a:pPr>
            <a:r>
              <a:rPr lang="en-US" dirty="0" smtClean="0"/>
              <a:t>Arrays are not limited to one dimension such as a shopping list for groceries.</a:t>
            </a:r>
          </a:p>
          <a:p>
            <a:pPr marL="285750" indent="-285750">
              <a:buFont typeface="Arial" pitchFamily="34" charset="0"/>
              <a:buChar char="•"/>
            </a:pPr>
            <a:r>
              <a:rPr lang="en-US" dirty="0" smtClean="0"/>
              <a:t>Arrays can be any number of dimensions and are used extensively with mathematical operations in linear algebra where multiple variables can be tracked for Matrix calculations.</a:t>
            </a:r>
          </a:p>
          <a:p>
            <a:pPr marL="285750" indent="-285750">
              <a:buFont typeface="Arial" pitchFamily="34" charset="0"/>
              <a:buChar char="•"/>
            </a:pPr>
            <a:r>
              <a:rPr lang="en-US" dirty="0" smtClean="0"/>
              <a:t>In this example, we create a 2-dimensional array.  The array physically would be 2 columns with 6 rows.</a:t>
            </a:r>
            <a:endParaRPr lang="en-US" dirty="0"/>
          </a:p>
          <a:p>
            <a:pPr marL="285750" indent="-285750">
              <a:buFont typeface="Arial" pitchFamily="34" charset="0"/>
              <a:buChar char="•"/>
            </a:pPr>
            <a:r>
              <a:rPr lang="en-US" dirty="0" smtClean="0"/>
              <a:t>Example 2 in the code shows the use of a 3 dimensional array. Anything beyond 3 dimensions is hard to represent physically, but mathematically it is viable.</a:t>
            </a:r>
            <a:endParaRPr lang="en-US" dirty="0"/>
          </a:p>
        </p:txBody>
      </p:sp>
    </p:spTree>
    <p:extLst>
      <p:ext uri="{BB962C8B-B14F-4D97-AF65-F5344CB8AC3E}">
        <p14:creationId xmlns:p14="http://schemas.microsoft.com/office/powerpoint/2010/main" val="1800986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rmAutofit/>
          </a:bodyPr>
          <a:lstStyle/>
          <a:p>
            <a:pPr algn="ctr"/>
            <a:r>
              <a:rPr lang="en-US" sz="4000" dirty="0" smtClean="0"/>
              <a:t>Visual Studios Code Tools</a:t>
            </a:r>
            <a:endParaRPr lang="en-US" sz="4000" dirty="0"/>
          </a:p>
        </p:txBody>
      </p:sp>
      <p:sp>
        <p:nvSpPr>
          <p:cNvPr id="3" name="Text Placeholder 2"/>
          <p:cNvSpPr>
            <a:spLocks noGrp="1"/>
          </p:cNvSpPr>
          <p:nvPr>
            <p:ph type="body" sz="half" idx="2"/>
          </p:nvPr>
        </p:nvSpPr>
        <p:spPr>
          <a:xfrm>
            <a:off x="990600" y="5105400"/>
            <a:ext cx="7315200" cy="1164264"/>
          </a:xfrm>
        </p:spPr>
        <p:txBody>
          <a:bodyPr>
            <a:normAutofit lnSpcReduction="10000"/>
          </a:bodyPr>
          <a:lstStyle/>
          <a:p>
            <a:pPr marL="285750" indent="-285750" algn="l">
              <a:buFont typeface="Wingdings" pitchFamily="2" charset="2"/>
              <a:buChar char="Ø"/>
            </a:pPr>
            <a:r>
              <a:rPr lang="en-US" sz="2400" dirty="0" smtClean="0"/>
              <a:t>Ensure that each above options are selected</a:t>
            </a:r>
          </a:p>
          <a:p>
            <a:pPr marL="285750" indent="-285750" algn="l">
              <a:buFont typeface="Wingdings" pitchFamily="2" charset="2"/>
              <a:buChar char="Ø"/>
            </a:pPr>
            <a:r>
              <a:rPr lang="en-US" sz="2400" dirty="0" smtClean="0"/>
              <a:t>Do NOT select install at this time as there are more options to select.</a:t>
            </a:r>
            <a:endParaRPr lang="en-US" sz="2000" dirty="0"/>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2794841" y="914400"/>
            <a:ext cx="3470096" cy="410237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147813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chor="ctr">
            <a:noAutofit/>
          </a:bodyPr>
          <a:lstStyle/>
          <a:p>
            <a:pPr algn="ctr"/>
            <a:r>
              <a:rPr lang="en-US" sz="3200" dirty="0"/>
              <a:t>Working with Arrays</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570758" y="1295400"/>
            <a:ext cx="6002484" cy="4038600"/>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65715" y="5486400"/>
            <a:ext cx="8839200" cy="1200329"/>
          </a:xfrm>
          <a:prstGeom prst="rect">
            <a:avLst/>
          </a:prstGeom>
          <a:noFill/>
        </p:spPr>
        <p:txBody>
          <a:bodyPr wrap="square" rtlCol="0">
            <a:spAutoFit/>
          </a:bodyPr>
          <a:lstStyle/>
          <a:p>
            <a:pPr marL="285750" indent="-285750">
              <a:buFont typeface="Arial" pitchFamily="34" charset="0"/>
              <a:buChar char="•"/>
            </a:pPr>
            <a:r>
              <a:rPr lang="en-US" dirty="0" smtClean="0"/>
              <a:t>Working with arrays is straightforward. To access a “cell” we need only select the appropriate index.</a:t>
            </a:r>
          </a:p>
          <a:p>
            <a:pPr marL="285750" indent="-285750">
              <a:buFont typeface="Arial" pitchFamily="34" charset="0"/>
              <a:buChar char="•"/>
            </a:pPr>
            <a:r>
              <a:rPr lang="en-US" dirty="0" smtClean="0"/>
              <a:t>With multi-dimension arrays there is a hazard of mixing up which index is which and getting the wrong value.</a:t>
            </a:r>
            <a:endParaRPr lang="en-US" dirty="0"/>
          </a:p>
        </p:txBody>
      </p:sp>
    </p:spTree>
    <p:extLst>
      <p:ext uri="{BB962C8B-B14F-4D97-AF65-F5344CB8AC3E}">
        <p14:creationId xmlns:p14="http://schemas.microsoft.com/office/powerpoint/2010/main" val="403454109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chor="ctr">
            <a:noAutofit/>
          </a:bodyPr>
          <a:lstStyle/>
          <a:p>
            <a:pPr algn="ctr"/>
            <a:r>
              <a:rPr lang="en-US" sz="3200" dirty="0"/>
              <a:t>Arrays and Strings</a:t>
            </a: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246540" y="1219201"/>
            <a:ext cx="8650921" cy="3208678"/>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65715" y="4648200"/>
            <a:ext cx="8839200" cy="1477328"/>
          </a:xfrm>
          <a:prstGeom prst="rect">
            <a:avLst/>
          </a:prstGeom>
          <a:noFill/>
        </p:spPr>
        <p:txBody>
          <a:bodyPr wrap="square" rtlCol="0">
            <a:spAutoFit/>
          </a:bodyPr>
          <a:lstStyle/>
          <a:p>
            <a:pPr marL="285750" indent="-285750">
              <a:buFont typeface="Arial" pitchFamily="34" charset="0"/>
              <a:buChar char="•"/>
            </a:pPr>
            <a:r>
              <a:rPr lang="en-US" dirty="0" smtClean="0"/>
              <a:t>There are many operations that we can use when we have arrays of string values.</a:t>
            </a:r>
          </a:p>
          <a:p>
            <a:pPr marL="285750" indent="-285750">
              <a:buFont typeface="Arial" pitchFamily="34" charset="0"/>
              <a:buChar char="•"/>
            </a:pPr>
            <a:r>
              <a:rPr lang="en-US" dirty="0" smtClean="0"/>
              <a:t>Two of the most common are Split and Join, however, there are others that may be used depending on the situation.  We will cover these as needed through the rest of the course. </a:t>
            </a:r>
          </a:p>
        </p:txBody>
      </p:sp>
    </p:spTree>
    <p:extLst>
      <p:ext uri="{BB962C8B-B14F-4D97-AF65-F5344CB8AC3E}">
        <p14:creationId xmlns:p14="http://schemas.microsoft.com/office/powerpoint/2010/main" val="346189855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chor="ctr">
            <a:noAutofit/>
          </a:bodyPr>
          <a:lstStyle/>
          <a:p>
            <a:pPr algn="ctr"/>
            <a:r>
              <a:rPr lang="en-US" sz="3200" dirty="0" smtClean="0"/>
              <a:t>Creating Lists</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246540" y="1227478"/>
            <a:ext cx="8650921" cy="3192123"/>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65715" y="4648200"/>
            <a:ext cx="8839200" cy="1754326"/>
          </a:xfrm>
          <a:prstGeom prst="rect">
            <a:avLst/>
          </a:prstGeom>
          <a:noFill/>
        </p:spPr>
        <p:txBody>
          <a:bodyPr wrap="square" rtlCol="0">
            <a:spAutoFit/>
          </a:bodyPr>
          <a:lstStyle/>
          <a:p>
            <a:pPr marL="285750" indent="-285750">
              <a:buFont typeface="Arial" pitchFamily="34" charset="0"/>
              <a:buChar char="•"/>
            </a:pPr>
            <a:r>
              <a:rPr lang="en-US" dirty="0" smtClean="0"/>
              <a:t>Lists are very similar to Arrays, but offer many more functions such as sorting, removal and insertion. </a:t>
            </a:r>
          </a:p>
          <a:p>
            <a:pPr marL="285750" indent="-285750">
              <a:buFont typeface="Arial" pitchFamily="34" charset="0"/>
              <a:buChar char="•"/>
            </a:pPr>
            <a:r>
              <a:rPr lang="en-US" dirty="0" smtClean="0"/>
              <a:t>Due to the additional “overhead” that lists have they do perform slower than Arrays, however, under 90% of all cases the performance reduction will not be a factor in determining to use them over an Array.</a:t>
            </a:r>
          </a:p>
          <a:p>
            <a:pPr marL="285750" indent="-285750">
              <a:buFont typeface="Arial" pitchFamily="34" charset="0"/>
              <a:buChar char="•"/>
            </a:pPr>
            <a:r>
              <a:rPr lang="en-US" dirty="0" smtClean="0"/>
              <a:t>Lists will be the most commonly used “Collection” used in C# and </a:t>
            </a:r>
            <a:r>
              <a:rPr lang="en-US" dirty="0" err="1" smtClean="0"/>
              <a:t>.Net</a:t>
            </a:r>
            <a:endParaRPr lang="en-US" dirty="0" smtClean="0"/>
          </a:p>
        </p:txBody>
      </p:sp>
    </p:spTree>
    <p:extLst>
      <p:ext uri="{BB962C8B-B14F-4D97-AF65-F5344CB8AC3E}">
        <p14:creationId xmlns:p14="http://schemas.microsoft.com/office/powerpoint/2010/main" val="75507978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609600"/>
          </a:xfrm>
        </p:spPr>
        <p:txBody>
          <a:bodyPr anchor="ctr">
            <a:noAutofit/>
          </a:bodyPr>
          <a:lstStyle/>
          <a:p>
            <a:pPr algn="ctr"/>
            <a:r>
              <a:rPr lang="en-US" sz="3200" dirty="0"/>
              <a:t>Working with Lists</a:t>
            </a: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494996" y="838200"/>
            <a:ext cx="8154009" cy="4038600"/>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65715" y="5181600"/>
            <a:ext cx="8839200" cy="1477328"/>
          </a:xfrm>
          <a:prstGeom prst="rect">
            <a:avLst/>
          </a:prstGeom>
          <a:noFill/>
        </p:spPr>
        <p:txBody>
          <a:bodyPr wrap="square" rtlCol="0">
            <a:spAutoFit/>
          </a:bodyPr>
          <a:lstStyle/>
          <a:p>
            <a:pPr marL="285750" indent="-285750">
              <a:buFont typeface="Arial" pitchFamily="34" charset="0"/>
              <a:buChar char="•"/>
            </a:pPr>
            <a:r>
              <a:rPr lang="en-US" dirty="0" smtClean="0"/>
              <a:t>As stated before there are many additional operations that can be performed on Lists over Arrays.</a:t>
            </a:r>
          </a:p>
          <a:p>
            <a:pPr marL="285750" indent="-285750">
              <a:buFont typeface="Arial" pitchFamily="34" charset="0"/>
              <a:buChar char="•"/>
            </a:pPr>
            <a:r>
              <a:rPr lang="en-US" dirty="0" smtClean="0"/>
              <a:t>This makes them the ideal “Collection” to use for many storage operations.</a:t>
            </a:r>
          </a:p>
          <a:p>
            <a:pPr marL="285750" indent="-285750">
              <a:buFont typeface="Arial" pitchFamily="34" charset="0"/>
              <a:buChar char="•"/>
            </a:pPr>
            <a:r>
              <a:rPr lang="en-US" dirty="0" smtClean="0"/>
              <a:t>Note the difference between the </a:t>
            </a:r>
            <a:r>
              <a:rPr lang="en-US" dirty="0" err="1" smtClean="0"/>
              <a:t>Array.Length</a:t>
            </a:r>
            <a:r>
              <a:rPr lang="en-US" dirty="0" smtClean="0"/>
              <a:t> and the </a:t>
            </a:r>
            <a:r>
              <a:rPr lang="en-US" dirty="0" err="1" smtClean="0"/>
              <a:t>List.Count</a:t>
            </a:r>
            <a:r>
              <a:rPr lang="en-US" dirty="0" smtClean="0"/>
              <a:t> (this can confuse new programmers when they are working with both Lists and Arrays)</a:t>
            </a:r>
          </a:p>
        </p:txBody>
      </p:sp>
    </p:spTree>
    <p:extLst>
      <p:ext uri="{BB962C8B-B14F-4D97-AF65-F5344CB8AC3E}">
        <p14:creationId xmlns:p14="http://schemas.microsoft.com/office/powerpoint/2010/main" val="52666550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838200"/>
          </a:xfrm>
        </p:spPr>
        <p:txBody>
          <a:bodyPr anchor="ctr">
            <a:noAutofit/>
          </a:bodyPr>
          <a:lstStyle/>
          <a:p>
            <a:pPr algn="ctr"/>
            <a:r>
              <a:rPr lang="en-US" sz="3200" dirty="0"/>
              <a:t>Working with Lists (</a:t>
            </a:r>
            <a:r>
              <a:rPr lang="en-US" sz="3200" dirty="0" err="1"/>
              <a:t>ForEach</a:t>
            </a:r>
            <a:r>
              <a:rPr lang="en-US" sz="3200" dirty="0"/>
              <a:t>)</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94996" y="1295400"/>
            <a:ext cx="8154009" cy="1515929"/>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53766" y="4648200"/>
            <a:ext cx="8839200" cy="1200329"/>
          </a:xfrm>
          <a:prstGeom prst="rect">
            <a:avLst/>
          </a:prstGeom>
          <a:noFill/>
        </p:spPr>
        <p:txBody>
          <a:bodyPr wrap="square" rtlCol="0">
            <a:spAutoFit/>
          </a:bodyPr>
          <a:lstStyle/>
          <a:p>
            <a:pPr marL="285750" indent="-285750">
              <a:buFont typeface="Arial" pitchFamily="34" charset="0"/>
              <a:buChar char="•"/>
            </a:pPr>
            <a:r>
              <a:rPr lang="en-US" dirty="0" smtClean="0"/>
              <a:t>Two important operations that are commonly used with Lists are the </a:t>
            </a:r>
            <a:r>
              <a:rPr lang="en-US" dirty="0" err="1" smtClean="0">
                <a:solidFill>
                  <a:srgbClr val="0070C0"/>
                </a:solidFill>
              </a:rPr>
              <a:t>foreach</a:t>
            </a:r>
            <a:r>
              <a:rPr lang="en-US" dirty="0" smtClean="0">
                <a:solidFill>
                  <a:srgbClr val="0070C0"/>
                </a:solidFill>
              </a:rPr>
              <a:t> </a:t>
            </a:r>
            <a:r>
              <a:rPr lang="en-US" dirty="0" smtClean="0"/>
              <a:t>and </a:t>
            </a:r>
            <a:r>
              <a:rPr lang="en-US" dirty="0" err="1" smtClean="0">
                <a:solidFill>
                  <a:srgbClr val="92D050"/>
                </a:solidFill>
              </a:rPr>
              <a:t>String</a:t>
            </a:r>
            <a:r>
              <a:rPr lang="en-US" dirty="0" err="1" smtClean="0">
                <a:solidFill>
                  <a:srgbClr val="FFC000"/>
                </a:solidFill>
              </a:rPr>
              <a:t>.</a:t>
            </a:r>
            <a:r>
              <a:rPr lang="en-US" dirty="0" err="1" smtClean="0">
                <a:solidFill>
                  <a:srgbClr val="FFFF00"/>
                </a:solidFill>
              </a:rPr>
              <a:t>Join</a:t>
            </a:r>
            <a:r>
              <a:rPr lang="en-US" dirty="0" smtClean="0"/>
              <a:t>(</a:t>
            </a:r>
            <a:r>
              <a:rPr lang="en-US" dirty="0" smtClean="0">
                <a:solidFill>
                  <a:srgbClr val="FFC000"/>
                </a:solidFill>
              </a:rPr>
              <a:t>string</a:t>
            </a:r>
            <a:r>
              <a:rPr lang="en-US" dirty="0" smtClean="0">
                <a:solidFill>
                  <a:srgbClr val="0070C0"/>
                </a:solidFill>
              </a:rPr>
              <a:t>, </a:t>
            </a:r>
            <a:r>
              <a:rPr lang="en-US" dirty="0" smtClean="0">
                <a:solidFill>
                  <a:schemeClr val="accent3">
                    <a:lumMod val="75000"/>
                  </a:schemeClr>
                </a:solidFill>
              </a:rPr>
              <a:t>List&lt;type&gt;</a:t>
            </a:r>
            <a:r>
              <a:rPr lang="en-US" dirty="0" smtClean="0"/>
              <a:t>).</a:t>
            </a:r>
          </a:p>
          <a:p>
            <a:pPr marL="285750" indent="-285750">
              <a:buFont typeface="Arial" pitchFamily="34" charset="0"/>
              <a:buChar char="•"/>
            </a:pPr>
            <a:r>
              <a:rPr lang="en-US" dirty="0" smtClean="0"/>
              <a:t>These are built into the List Class and are one of the many features that Lists have that Arrays do not.</a:t>
            </a:r>
          </a:p>
        </p:txBody>
      </p:sp>
      <p:pic>
        <p:nvPicPr>
          <p:cNvPr id="6" name="Picture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644" y="2903671"/>
            <a:ext cx="5728852" cy="1515929"/>
          </a:xfrm>
          <a:prstGeom prst="rect">
            <a:avLst/>
          </a:prstGeom>
          <a:solidFill>
            <a:schemeClr val="bg2">
              <a:tint val="85000"/>
              <a:shade val="90000"/>
              <a:satMod val="150000"/>
              <a:alpha val="65000"/>
            </a:schemeClr>
          </a:solidFill>
          <a:ln w="11000" cap="rnd" cmpd="sng" algn="ctr">
            <a:noFill/>
            <a:prstDash val="solid"/>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914922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838200"/>
          </a:xfrm>
        </p:spPr>
        <p:txBody>
          <a:bodyPr anchor="ctr">
            <a:noAutofit/>
          </a:bodyPr>
          <a:lstStyle/>
          <a:p>
            <a:pPr algn="ctr"/>
            <a:r>
              <a:rPr lang="en-US" sz="3200" dirty="0"/>
              <a:t>Other Options (for)</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790700" y="1052710"/>
            <a:ext cx="5562600" cy="4052690"/>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48083" y="5334000"/>
            <a:ext cx="8839200" cy="646331"/>
          </a:xfrm>
          <a:prstGeom prst="rect">
            <a:avLst/>
          </a:prstGeom>
          <a:noFill/>
        </p:spPr>
        <p:txBody>
          <a:bodyPr wrap="square" rtlCol="0">
            <a:spAutoFit/>
          </a:bodyPr>
          <a:lstStyle/>
          <a:p>
            <a:pPr marL="285750" indent="-285750">
              <a:buFont typeface="Arial" pitchFamily="34" charset="0"/>
              <a:buChar char="•"/>
            </a:pPr>
            <a:r>
              <a:rPr lang="en-US" dirty="0" smtClean="0"/>
              <a:t>We are not limited to the </a:t>
            </a:r>
            <a:r>
              <a:rPr lang="en-US" dirty="0" err="1" smtClean="0">
                <a:solidFill>
                  <a:srgbClr val="0070C0"/>
                </a:solidFill>
              </a:rPr>
              <a:t>foreach</a:t>
            </a:r>
            <a:r>
              <a:rPr lang="en-US" dirty="0" smtClean="0">
                <a:solidFill>
                  <a:srgbClr val="0070C0"/>
                </a:solidFill>
              </a:rPr>
              <a:t> </a:t>
            </a:r>
            <a:r>
              <a:rPr lang="en-US" dirty="0" smtClean="0"/>
              <a:t>method of processing a List, but can again use the </a:t>
            </a:r>
            <a:r>
              <a:rPr lang="en-US" dirty="0" smtClean="0">
                <a:solidFill>
                  <a:srgbClr val="0070C0"/>
                </a:solidFill>
              </a:rPr>
              <a:t>for</a:t>
            </a:r>
            <a:r>
              <a:rPr lang="en-US" dirty="0" smtClean="0"/>
              <a:t> loop with the “Count” of the List we are wanting to loop through.</a:t>
            </a:r>
          </a:p>
        </p:txBody>
      </p:sp>
    </p:spTree>
    <p:extLst>
      <p:ext uri="{BB962C8B-B14F-4D97-AF65-F5344CB8AC3E}">
        <p14:creationId xmlns:p14="http://schemas.microsoft.com/office/powerpoint/2010/main" val="390353519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838200"/>
          </a:xfrm>
        </p:spPr>
        <p:txBody>
          <a:bodyPr anchor="ctr">
            <a:noAutofit/>
          </a:bodyPr>
          <a:lstStyle/>
          <a:p>
            <a:pPr algn="ctr"/>
            <a:r>
              <a:rPr lang="en-US" sz="3200" dirty="0"/>
              <a:t>Other Options (while)</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790700" y="1347650"/>
            <a:ext cx="5562600" cy="3462810"/>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48083" y="5334000"/>
            <a:ext cx="8839200" cy="646331"/>
          </a:xfrm>
          <a:prstGeom prst="rect">
            <a:avLst/>
          </a:prstGeom>
          <a:noFill/>
        </p:spPr>
        <p:txBody>
          <a:bodyPr wrap="square" rtlCol="0">
            <a:spAutoFit/>
          </a:bodyPr>
          <a:lstStyle/>
          <a:p>
            <a:pPr marL="285750" indent="-285750">
              <a:buFont typeface="Arial" pitchFamily="34" charset="0"/>
              <a:buChar char="•"/>
            </a:pPr>
            <a:r>
              <a:rPr lang="en-US" dirty="0" smtClean="0"/>
              <a:t>We are not limited to the </a:t>
            </a:r>
            <a:r>
              <a:rPr lang="en-US" dirty="0" err="1" smtClean="0">
                <a:solidFill>
                  <a:srgbClr val="0070C0"/>
                </a:solidFill>
              </a:rPr>
              <a:t>foreach</a:t>
            </a:r>
            <a:r>
              <a:rPr lang="en-US" dirty="0" smtClean="0">
                <a:solidFill>
                  <a:srgbClr val="0070C0"/>
                </a:solidFill>
              </a:rPr>
              <a:t> </a:t>
            </a:r>
            <a:r>
              <a:rPr lang="en-US" dirty="0" smtClean="0"/>
              <a:t>method of processing a List, but can again use a </a:t>
            </a:r>
            <a:r>
              <a:rPr lang="en-US" dirty="0" smtClean="0">
                <a:solidFill>
                  <a:srgbClr val="0070C0"/>
                </a:solidFill>
              </a:rPr>
              <a:t>while</a:t>
            </a:r>
            <a:r>
              <a:rPr lang="en-US" dirty="0" smtClean="0"/>
              <a:t> look with the “Count” of the List we are wanting to loop through.</a:t>
            </a:r>
          </a:p>
        </p:txBody>
      </p:sp>
    </p:spTree>
    <p:extLst>
      <p:ext uri="{BB962C8B-B14F-4D97-AF65-F5344CB8AC3E}">
        <p14:creationId xmlns:p14="http://schemas.microsoft.com/office/powerpoint/2010/main" val="107880288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609600"/>
          </a:xfrm>
        </p:spPr>
        <p:txBody>
          <a:bodyPr anchor="ctr">
            <a:noAutofit/>
          </a:bodyPr>
          <a:lstStyle/>
          <a:p>
            <a:pPr algn="ctr"/>
            <a:r>
              <a:rPr lang="en-US" sz="3200" dirty="0"/>
              <a:t>Declaring and Calling Methods</a:t>
            </a: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3048000" y="762000"/>
            <a:ext cx="3048000" cy="1248485"/>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52400" y="5657671"/>
            <a:ext cx="8839200" cy="1200329"/>
          </a:xfrm>
          <a:prstGeom prst="rect">
            <a:avLst/>
          </a:prstGeom>
          <a:noFill/>
        </p:spPr>
        <p:txBody>
          <a:bodyPr wrap="square" rtlCol="0">
            <a:spAutoFit/>
          </a:bodyPr>
          <a:lstStyle/>
          <a:p>
            <a:pPr marL="285750" indent="-285750">
              <a:buFont typeface="Arial" pitchFamily="34" charset="0"/>
              <a:buChar char="•"/>
            </a:pPr>
            <a:r>
              <a:rPr lang="en-US" dirty="0" smtClean="0"/>
              <a:t>Declaring a method is as simple as creating a “signature” and writing what the method does.</a:t>
            </a:r>
          </a:p>
          <a:p>
            <a:pPr marL="285750" indent="-285750">
              <a:buFont typeface="Arial" pitchFamily="34" charset="0"/>
              <a:buChar char="•"/>
            </a:pPr>
            <a:r>
              <a:rPr lang="en-US" dirty="0" smtClean="0"/>
              <a:t>Calling the method is as simple as having another part of code use the “signature” created to execute the code in the method.</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02821" y="2057400"/>
            <a:ext cx="5738358" cy="3505200"/>
          </a:xfrm>
          <a:prstGeom prst="rect">
            <a:avLst/>
          </a:prstGeom>
        </p:spPr>
      </p:pic>
    </p:spTree>
    <p:extLst>
      <p:ext uri="{BB962C8B-B14F-4D97-AF65-F5344CB8AC3E}">
        <p14:creationId xmlns:p14="http://schemas.microsoft.com/office/powerpoint/2010/main" val="37887181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13648" cy="609600"/>
          </a:xfrm>
        </p:spPr>
        <p:txBody>
          <a:bodyPr anchor="ctr">
            <a:noAutofit/>
          </a:bodyPr>
          <a:lstStyle/>
          <a:p>
            <a:pPr algn="ctr"/>
            <a:r>
              <a:rPr lang="en-US" sz="3200" dirty="0"/>
              <a:t>Declaring and Calling Methods with return types (Includes Overloaded Methods)</a:t>
            </a: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1789581" y="1524000"/>
            <a:ext cx="5564838" cy="1029223"/>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52400" y="5657671"/>
            <a:ext cx="8839200" cy="923330"/>
          </a:xfrm>
          <a:prstGeom prst="rect">
            <a:avLst/>
          </a:prstGeom>
          <a:noFill/>
        </p:spPr>
        <p:txBody>
          <a:bodyPr wrap="square" rtlCol="0">
            <a:spAutoFit/>
          </a:bodyPr>
          <a:lstStyle/>
          <a:p>
            <a:pPr marL="285750" indent="-285750">
              <a:buFont typeface="Arial" pitchFamily="34" charset="0"/>
              <a:buChar char="•"/>
            </a:pPr>
            <a:r>
              <a:rPr lang="en-US" dirty="0" smtClean="0"/>
              <a:t>Some methods will return a value after performing an operation.</a:t>
            </a:r>
          </a:p>
          <a:p>
            <a:pPr marL="285750" indent="-285750">
              <a:buFont typeface="Arial" pitchFamily="34" charset="0"/>
              <a:buChar char="•"/>
            </a:pPr>
            <a:r>
              <a:rPr lang="en-US" dirty="0" smtClean="0"/>
              <a:t>The “type” of variable returned is the “return type”</a:t>
            </a:r>
          </a:p>
          <a:p>
            <a:pPr marL="285750" indent="-285750">
              <a:buFont typeface="Arial" pitchFamily="34" charset="0"/>
              <a:buChar char="•"/>
            </a:pPr>
            <a:r>
              <a:rPr lang="en-US" dirty="0" smtClean="0"/>
              <a:t>Remember, </a:t>
            </a:r>
            <a:r>
              <a:rPr lang="en-US" dirty="0" err="1" smtClean="0"/>
              <a:t>.Net</a:t>
            </a:r>
            <a:r>
              <a:rPr lang="en-US" dirty="0" smtClean="0"/>
              <a:t> is a “strongly” typed language. Everything needs a type.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2821" y="2715909"/>
            <a:ext cx="5738358" cy="2941762"/>
          </a:xfrm>
          <a:prstGeom prst="rect">
            <a:avLst/>
          </a:prstGeom>
        </p:spPr>
      </p:pic>
    </p:spTree>
    <p:extLst>
      <p:ext uri="{BB962C8B-B14F-4D97-AF65-F5344CB8AC3E}">
        <p14:creationId xmlns:p14="http://schemas.microsoft.com/office/powerpoint/2010/main" val="82307214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13648" cy="609600"/>
          </a:xfrm>
        </p:spPr>
        <p:txBody>
          <a:bodyPr anchor="ctr">
            <a:noAutofit/>
          </a:bodyPr>
          <a:lstStyle/>
          <a:p>
            <a:pPr algn="ctr"/>
            <a:r>
              <a:rPr lang="en-US" sz="3200" dirty="0"/>
              <a:t>Lambda Expressions</a:t>
            </a: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1259176" y="1295400"/>
            <a:ext cx="6625649" cy="2590800"/>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76849" y="4191000"/>
            <a:ext cx="8839200" cy="2585323"/>
          </a:xfrm>
          <a:prstGeom prst="rect">
            <a:avLst/>
          </a:prstGeom>
          <a:noFill/>
        </p:spPr>
        <p:txBody>
          <a:bodyPr wrap="square" rtlCol="0">
            <a:spAutoFit/>
          </a:bodyPr>
          <a:lstStyle/>
          <a:p>
            <a:pPr marL="285750" indent="-285750">
              <a:buFont typeface="Arial" pitchFamily="34" charset="0"/>
              <a:buChar char="•"/>
            </a:pPr>
            <a:r>
              <a:rPr lang="en-US" dirty="0" smtClean="0"/>
              <a:t>Lambda expressions are shortcuts for doing simple operations either through a “</a:t>
            </a:r>
            <a:r>
              <a:rPr lang="en-US" dirty="0" err="1" smtClean="0"/>
              <a:t>Func</a:t>
            </a:r>
            <a:r>
              <a:rPr lang="en-US" dirty="0" smtClean="0"/>
              <a:t>” or “Action”</a:t>
            </a:r>
          </a:p>
          <a:p>
            <a:pPr marL="285750" indent="-285750">
              <a:buFont typeface="Arial" pitchFamily="34" charset="0"/>
              <a:buChar char="•"/>
            </a:pPr>
            <a:r>
              <a:rPr lang="en-US" dirty="0" smtClean="0"/>
              <a:t>A “</a:t>
            </a:r>
            <a:r>
              <a:rPr lang="en-US" dirty="0" err="1" smtClean="0"/>
              <a:t>Func</a:t>
            </a:r>
            <a:r>
              <a:rPr lang="en-US" dirty="0" smtClean="0"/>
              <a:t>” will have 2 arguments, the first is the input and the second is the return type</a:t>
            </a:r>
          </a:p>
          <a:p>
            <a:pPr marL="285750" indent="-285750">
              <a:buFont typeface="Arial" pitchFamily="34" charset="0"/>
              <a:buChar char="•"/>
            </a:pPr>
            <a:r>
              <a:rPr lang="en-US" dirty="0" smtClean="0"/>
              <a:t>An “Action” will have only 1 argument and will have no return type. </a:t>
            </a:r>
          </a:p>
          <a:p>
            <a:pPr marL="285750" indent="-285750">
              <a:buFont typeface="Arial" pitchFamily="34" charset="0"/>
              <a:buChar char="•"/>
            </a:pPr>
            <a:r>
              <a:rPr lang="en-US" dirty="0" smtClean="0"/>
              <a:t>Both “</a:t>
            </a:r>
            <a:r>
              <a:rPr lang="en-US" dirty="0" err="1" smtClean="0"/>
              <a:t>Func</a:t>
            </a:r>
            <a:r>
              <a:rPr lang="en-US" dirty="0" smtClean="0"/>
              <a:t>” and “Action” are types and can be passed to methods through arguments. This can allow for dynamic internal execution of code based on what is passed to a method.  This is a more advanced topic than this lesson and will be covered in more detail in later lessons.</a:t>
            </a:r>
          </a:p>
        </p:txBody>
      </p:sp>
    </p:spTree>
    <p:extLst>
      <p:ext uri="{BB962C8B-B14F-4D97-AF65-F5344CB8AC3E}">
        <p14:creationId xmlns:p14="http://schemas.microsoft.com/office/powerpoint/2010/main" val="2147825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Visual Studios Development Activities</a:t>
            </a:r>
            <a:endParaRPr lang="en-US" sz="3200" dirty="0"/>
          </a:p>
        </p:txBody>
      </p:sp>
      <p:sp>
        <p:nvSpPr>
          <p:cNvPr id="3" name="Text Placeholder 2"/>
          <p:cNvSpPr>
            <a:spLocks noGrp="1"/>
          </p:cNvSpPr>
          <p:nvPr>
            <p:ph type="body" sz="half" idx="2"/>
          </p:nvPr>
        </p:nvSpPr>
        <p:spPr>
          <a:xfrm>
            <a:off x="990600" y="5105400"/>
            <a:ext cx="7315200" cy="1164264"/>
          </a:xfrm>
        </p:spPr>
        <p:txBody>
          <a:bodyPr>
            <a:normAutofit lnSpcReduction="10000"/>
          </a:bodyPr>
          <a:lstStyle/>
          <a:p>
            <a:pPr marL="285750" indent="-285750" algn="l">
              <a:buFont typeface="Wingdings" pitchFamily="2" charset="2"/>
              <a:buChar char="Ø"/>
            </a:pPr>
            <a:r>
              <a:rPr lang="en-US" sz="2400" dirty="0" smtClean="0"/>
              <a:t>Ensure that each above options are selected</a:t>
            </a:r>
          </a:p>
          <a:p>
            <a:pPr marL="285750" indent="-285750" algn="l">
              <a:buFont typeface="Wingdings" pitchFamily="2" charset="2"/>
              <a:buChar char="Ø"/>
            </a:pPr>
            <a:r>
              <a:rPr lang="en-US" sz="2400" b="1" dirty="0" smtClean="0">
                <a:solidFill>
                  <a:srgbClr val="FFFF00"/>
                </a:solidFill>
                <a:effectLst>
                  <a:outerShdw blurRad="38100" dist="38100" dir="2700000" algn="tl">
                    <a:srgbClr val="000000">
                      <a:alpha val="43137"/>
                    </a:srgbClr>
                  </a:outerShdw>
                </a:effectLst>
              </a:rPr>
              <a:t>NOTE: .NET Core 1.0-1.1 is not selected by default.</a:t>
            </a:r>
            <a:endParaRPr lang="en-US" sz="2000" b="1" dirty="0">
              <a:solidFill>
                <a:srgbClr val="FFFF00"/>
              </a:solidFill>
              <a:effectLst>
                <a:outerShdw blurRad="38100" dist="38100" dir="2700000" algn="tl">
                  <a:srgbClr val="000000">
                    <a:alpha val="43137"/>
                  </a:srgbClr>
                </a:outerShdw>
              </a:effectLst>
            </a:endParaRP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2794841" y="1098346"/>
            <a:ext cx="3470096" cy="373448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1977348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13648" cy="609600"/>
          </a:xfrm>
        </p:spPr>
        <p:txBody>
          <a:bodyPr anchor="ctr">
            <a:noAutofit/>
          </a:bodyPr>
          <a:lstStyle/>
          <a:p>
            <a:pPr algn="ctr"/>
            <a:r>
              <a:rPr lang="en-US" sz="3200" dirty="0"/>
              <a:t>Lambda </a:t>
            </a:r>
            <a:r>
              <a:rPr lang="en-US" sz="3200" dirty="0" smtClean="0"/>
              <a:t>Expressions (Part 2)</a:t>
            </a:r>
            <a:endParaRPr lang="en-US" sz="3200" dirty="0"/>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1280568" y="1295400"/>
            <a:ext cx="6582865" cy="2590800"/>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76849" y="4191000"/>
            <a:ext cx="8839200" cy="2031325"/>
          </a:xfrm>
          <a:prstGeom prst="rect">
            <a:avLst/>
          </a:prstGeom>
          <a:noFill/>
        </p:spPr>
        <p:txBody>
          <a:bodyPr wrap="square" rtlCol="0">
            <a:spAutoFit/>
          </a:bodyPr>
          <a:lstStyle/>
          <a:p>
            <a:pPr marL="285750" indent="-285750">
              <a:buFont typeface="Arial" pitchFamily="34" charset="0"/>
              <a:buChar char="•"/>
            </a:pPr>
            <a:r>
              <a:rPr lang="en-US" dirty="0" smtClean="0"/>
              <a:t>Lambda expressions can also be used directly to create new “</a:t>
            </a:r>
            <a:r>
              <a:rPr lang="en-US" dirty="0" err="1" smtClean="0"/>
              <a:t>Func</a:t>
            </a:r>
            <a:r>
              <a:rPr lang="en-US" dirty="0" smtClean="0"/>
              <a:t>” or “Action” variables.  This means that with proper construction complex and dynamic methods can be created from smaller pieces with little work.</a:t>
            </a:r>
          </a:p>
          <a:p>
            <a:pPr marL="285750" indent="-285750">
              <a:buFont typeface="Arial" pitchFamily="34" charset="0"/>
              <a:buChar char="•"/>
            </a:pPr>
            <a:r>
              <a:rPr lang="en-US" dirty="0" smtClean="0"/>
              <a:t>In this example we use two small “</a:t>
            </a:r>
            <a:r>
              <a:rPr lang="en-US" dirty="0" err="1" smtClean="0"/>
              <a:t>Func</a:t>
            </a:r>
            <a:r>
              <a:rPr lang="en-US" dirty="0" smtClean="0"/>
              <a:t>” to create a more complex “</a:t>
            </a:r>
            <a:r>
              <a:rPr lang="en-US" dirty="0" err="1" smtClean="0"/>
              <a:t>Func</a:t>
            </a:r>
            <a:r>
              <a:rPr lang="en-US" dirty="0" smtClean="0"/>
              <a:t>”.  The possibilities are endless, especially when we consider we can pass these as arguments to other methods that can be used to construct large operations based on the state of a given system.</a:t>
            </a:r>
          </a:p>
        </p:txBody>
      </p:sp>
    </p:spTree>
    <p:extLst>
      <p:ext uri="{BB962C8B-B14F-4D97-AF65-F5344CB8AC3E}">
        <p14:creationId xmlns:p14="http://schemas.microsoft.com/office/powerpoint/2010/main" val="24085445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625" y="76200"/>
            <a:ext cx="8613648" cy="609600"/>
          </a:xfrm>
        </p:spPr>
        <p:txBody>
          <a:bodyPr anchor="ctr">
            <a:noAutofit/>
          </a:bodyPr>
          <a:lstStyle/>
          <a:p>
            <a:pPr algn="ctr"/>
            <a:r>
              <a:rPr lang="en-US" sz="3200" dirty="0"/>
              <a:t>Extension Methods</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3383637" y="762000"/>
            <a:ext cx="2425623" cy="1481572"/>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76849" y="4800600"/>
            <a:ext cx="8839200" cy="2031325"/>
          </a:xfrm>
          <a:prstGeom prst="rect">
            <a:avLst/>
          </a:prstGeom>
          <a:noFill/>
        </p:spPr>
        <p:txBody>
          <a:bodyPr wrap="square" rtlCol="0">
            <a:spAutoFit/>
          </a:bodyPr>
          <a:lstStyle/>
          <a:p>
            <a:pPr marL="285750" indent="-285750">
              <a:buFont typeface="Arial" pitchFamily="34" charset="0"/>
              <a:buChar char="•"/>
            </a:pPr>
            <a:r>
              <a:rPr lang="en-US" dirty="0" smtClean="0"/>
              <a:t>Extension methods are used to extend the functionality of the classes in </a:t>
            </a:r>
            <a:r>
              <a:rPr lang="en-US" dirty="0" err="1" smtClean="0"/>
              <a:t>.Net</a:t>
            </a:r>
            <a:r>
              <a:rPr lang="en-US" dirty="0" smtClean="0"/>
              <a:t> to provide functionality that will be used repeatedly without having to write the same code many times.</a:t>
            </a:r>
          </a:p>
          <a:p>
            <a:pPr marL="285750" indent="-285750">
              <a:buFont typeface="Arial" pitchFamily="34" charset="0"/>
              <a:buChar char="•"/>
            </a:pPr>
            <a:r>
              <a:rPr lang="en-US" dirty="0" smtClean="0"/>
              <a:t>In the example, we have extended the </a:t>
            </a:r>
            <a:r>
              <a:rPr lang="en-US" dirty="0" err="1" smtClean="0">
                <a:solidFill>
                  <a:srgbClr val="0070C0"/>
                </a:solidFill>
              </a:rPr>
              <a:t>int</a:t>
            </a:r>
            <a:r>
              <a:rPr lang="en-US" dirty="0" smtClean="0">
                <a:solidFill>
                  <a:srgbClr val="0070C0"/>
                </a:solidFill>
              </a:rPr>
              <a:t> </a:t>
            </a:r>
            <a:r>
              <a:rPr lang="en-US" dirty="0" smtClean="0"/>
              <a:t>type to add 5 with the </a:t>
            </a:r>
            <a:r>
              <a:rPr lang="en-US" dirty="0" smtClean="0">
                <a:solidFill>
                  <a:srgbClr val="FFFF00"/>
                </a:solidFill>
              </a:rPr>
              <a:t>.</a:t>
            </a:r>
            <a:r>
              <a:rPr lang="en-US" dirty="0" err="1" smtClean="0">
                <a:solidFill>
                  <a:srgbClr val="FFFF00"/>
                </a:solidFill>
              </a:rPr>
              <a:t>PlusFive</a:t>
            </a:r>
            <a:r>
              <a:rPr lang="en-US" dirty="0" smtClean="0">
                <a:solidFill>
                  <a:srgbClr val="FFFF00"/>
                </a:solidFill>
              </a:rPr>
              <a:t>() </a:t>
            </a:r>
            <a:r>
              <a:rPr lang="en-US" dirty="0" smtClean="0"/>
              <a:t>extension method.</a:t>
            </a:r>
          </a:p>
          <a:p>
            <a:pPr marL="285750" indent="-285750">
              <a:buFont typeface="Arial" pitchFamily="34" charset="0"/>
              <a:buChar char="•"/>
            </a:pPr>
            <a:r>
              <a:rPr lang="en-US" dirty="0" smtClean="0"/>
              <a:t>Note the signature of the extension method… </a:t>
            </a:r>
            <a:r>
              <a:rPr lang="en-US" b="1" dirty="0" smtClean="0"/>
              <a:t>(</a:t>
            </a:r>
            <a:r>
              <a:rPr lang="en-US" b="1" dirty="0" smtClean="0">
                <a:solidFill>
                  <a:srgbClr val="0070C0"/>
                </a:solidFill>
              </a:rPr>
              <a:t>this </a:t>
            </a:r>
            <a:r>
              <a:rPr lang="en-US" b="1" dirty="0" err="1" smtClean="0">
                <a:solidFill>
                  <a:srgbClr val="0070C0"/>
                </a:solidFill>
              </a:rPr>
              <a:t>int</a:t>
            </a:r>
            <a:r>
              <a:rPr lang="en-US" b="1" dirty="0" smtClean="0">
                <a:solidFill>
                  <a:srgbClr val="0070C0"/>
                </a:solidFill>
              </a:rPr>
              <a:t> </a:t>
            </a:r>
            <a:r>
              <a:rPr lang="en-US" b="1" dirty="0" smtClean="0">
                <a:solidFill>
                  <a:srgbClr val="00B0F0"/>
                </a:solidFill>
              </a:rPr>
              <a:t>input</a:t>
            </a:r>
            <a:r>
              <a:rPr lang="en-US" b="1" dirty="0" smtClean="0"/>
              <a:t>);</a:t>
            </a:r>
          </a:p>
          <a:p>
            <a:pPr marL="285750" indent="-285750">
              <a:buFont typeface="Arial" pitchFamily="34" charset="0"/>
              <a:buChar char="•"/>
            </a:pPr>
            <a:r>
              <a:rPr lang="en-US" dirty="0" smtClean="0"/>
              <a:t>Extension methods are declared outside of other classes and are always static.</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13490" y="2336560"/>
            <a:ext cx="3917020" cy="2453853"/>
          </a:xfrm>
          <a:prstGeom prst="rect">
            <a:avLst/>
          </a:prstGeom>
        </p:spPr>
      </p:pic>
    </p:spTree>
    <p:extLst>
      <p:ext uri="{BB962C8B-B14F-4D97-AF65-F5344CB8AC3E}">
        <p14:creationId xmlns:p14="http://schemas.microsoft.com/office/powerpoint/2010/main" val="131006785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625" y="-34229"/>
            <a:ext cx="8613648" cy="609600"/>
          </a:xfrm>
        </p:spPr>
        <p:txBody>
          <a:bodyPr anchor="ctr">
            <a:noAutofit/>
          </a:bodyPr>
          <a:lstStyle/>
          <a:p>
            <a:pPr algn="ctr"/>
            <a:r>
              <a:rPr lang="en-US" sz="3200" dirty="0"/>
              <a:t>LINQ Operations</a:t>
            </a: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1133614" y="646955"/>
            <a:ext cx="6876772" cy="4001245"/>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76849" y="4724400"/>
            <a:ext cx="8839200" cy="2031325"/>
          </a:xfrm>
          <a:prstGeom prst="rect">
            <a:avLst/>
          </a:prstGeom>
          <a:noFill/>
        </p:spPr>
        <p:txBody>
          <a:bodyPr wrap="square" rtlCol="0">
            <a:spAutoFit/>
          </a:bodyPr>
          <a:lstStyle/>
          <a:p>
            <a:pPr marL="285750" indent="-285750">
              <a:buFont typeface="Arial" pitchFamily="34" charset="0"/>
              <a:buChar char="•"/>
            </a:pPr>
            <a:r>
              <a:rPr lang="en-US" dirty="0"/>
              <a:t>LINQ (Language Integrated Query) is uniform query syntax in C# and VB.NET to retrieve data from different sources and formats. It is integrated in C# or VB, thereby eliminating the mismatch between programming languages and databases, as well as providing a single querying interface for different types of data sources</a:t>
            </a:r>
            <a:r>
              <a:rPr lang="en-US" dirty="0" smtClean="0"/>
              <a:t>.</a:t>
            </a:r>
          </a:p>
          <a:p>
            <a:pPr marL="285750" indent="-285750">
              <a:buFont typeface="Arial" pitchFamily="34" charset="0"/>
              <a:buChar char="•"/>
            </a:pPr>
            <a:r>
              <a:rPr lang="en-US" dirty="0" smtClean="0"/>
              <a:t>Basically, it’s SQL for </a:t>
            </a:r>
            <a:r>
              <a:rPr lang="en-US" dirty="0" err="1" smtClean="0"/>
              <a:t>.Net</a:t>
            </a:r>
            <a:r>
              <a:rPr lang="en-US" dirty="0" smtClean="0"/>
              <a:t>, we can perform many operations on Lists with LINQ.</a:t>
            </a:r>
            <a:endParaRPr lang="en-US" dirty="0"/>
          </a:p>
          <a:p>
            <a:pPr marL="285750" indent="-285750">
              <a:buFont typeface="Arial" pitchFamily="34" charset="0"/>
              <a:buChar char="•"/>
            </a:pPr>
            <a:r>
              <a:rPr lang="en-US" dirty="0" smtClean="0"/>
              <a:t>Count, Any, All, Where, Skip, Take, and Select are common operations.</a:t>
            </a:r>
          </a:p>
        </p:txBody>
      </p:sp>
    </p:spTree>
    <p:extLst>
      <p:ext uri="{BB962C8B-B14F-4D97-AF65-F5344CB8AC3E}">
        <p14:creationId xmlns:p14="http://schemas.microsoft.com/office/powerpoint/2010/main" val="52389599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625" y="-34229"/>
            <a:ext cx="8613648" cy="609600"/>
          </a:xfrm>
        </p:spPr>
        <p:txBody>
          <a:bodyPr anchor="ctr">
            <a:noAutofit/>
          </a:bodyPr>
          <a:lstStyle/>
          <a:p>
            <a:pPr algn="ctr"/>
            <a:r>
              <a:rPr lang="en-US" sz="3200" dirty="0"/>
              <a:t>LINQ Operations</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284265" y="685800"/>
            <a:ext cx="6575471" cy="51054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6265048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625" y="-34229"/>
            <a:ext cx="8613648" cy="609600"/>
          </a:xfrm>
        </p:spPr>
        <p:txBody>
          <a:bodyPr anchor="ctr">
            <a:noAutofit/>
          </a:bodyPr>
          <a:lstStyle/>
          <a:p>
            <a:pPr algn="ctr"/>
            <a:r>
              <a:rPr lang="en-US" sz="3200" dirty="0"/>
              <a:t>LINQ Operations</a:t>
            </a: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76085" y="762001"/>
            <a:ext cx="8991830" cy="1759784"/>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52400" y="2590800"/>
            <a:ext cx="8991600" cy="3139321"/>
          </a:xfrm>
          <a:prstGeom prst="rect">
            <a:avLst/>
          </a:prstGeom>
          <a:noFill/>
        </p:spPr>
        <p:txBody>
          <a:bodyPr wrap="square" rtlCol="0">
            <a:spAutoFit/>
          </a:bodyPr>
          <a:lstStyle/>
          <a:p>
            <a:r>
              <a:rPr lang="en-US" dirty="0" smtClean="0"/>
              <a:t>With LINQ we can perform many demanding operations inline to create code that is easily readable.</a:t>
            </a:r>
          </a:p>
          <a:p>
            <a:endParaRPr lang="en-US" dirty="0"/>
          </a:p>
          <a:p>
            <a:r>
              <a:rPr lang="en-US" dirty="0" smtClean="0"/>
              <a:t>One of the characteristics of a good programmer is that comments are considered to be secondary.  This is because the code will be written in such as way that the code itself is the comments.  With LINQ we can make it even easier for someone that did not write the code to read the code and understand what it does without comments. </a:t>
            </a:r>
          </a:p>
          <a:p>
            <a:endParaRPr lang="en-US" dirty="0"/>
          </a:p>
          <a:p>
            <a:r>
              <a:rPr lang="en-US" dirty="0" smtClean="0"/>
              <a:t>Writing code that is readable like an instruction manual is considered a good practice, so naming conventions are VERY IMPORTANT!</a:t>
            </a:r>
            <a:endParaRPr lang="en-US" dirty="0"/>
          </a:p>
        </p:txBody>
      </p:sp>
    </p:spTree>
    <p:extLst>
      <p:ext uri="{BB962C8B-B14F-4D97-AF65-F5344CB8AC3E}">
        <p14:creationId xmlns:p14="http://schemas.microsoft.com/office/powerpoint/2010/main" val="2812590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625" y="457200"/>
            <a:ext cx="8613648" cy="609600"/>
          </a:xfrm>
        </p:spPr>
        <p:txBody>
          <a:bodyPr anchor="ctr">
            <a:noAutofit/>
          </a:bodyPr>
          <a:lstStyle/>
          <a:p>
            <a:pPr algn="ctr"/>
            <a:r>
              <a:rPr lang="en-US" sz="3200" dirty="0" smtClean="0"/>
              <a:t>LINQ</a:t>
            </a:r>
            <a:br>
              <a:rPr lang="en-US" sz="3200" dirty="0" smtClean="0"/>
            </a:br>
            <a:r>
              <a:rPr lang="en-US" sz="3200" dirty="0" smtClean="0"/>
              <a:t>Finding </a:t>
            </a:r>
            <a:r>
              <a:rPr lang="en-US" sz="3200" dirty="0"/>
              <a:t>One Item in </a:t>
            </a:r>
            <a:r>
              <a:rPr lang="en-US" sz="3200" dirty="0" smtClean="0"/>
              <a:t>Collections </a:t>
            </a:r>
            <a:r>
              <a:rPr lang="en-US" sz="3200" dirty="0" err="1"/>
              <a:t>firstOrDefault</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133614" y="1781985"/>
            <a:ext cx="6876772" cy="1731184"/>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76849" y="3708737"/>
            <a:ext cx="8839200" cy="2031325"/>
          </a:xfrm>
          <a:prstGeom prst="rect">
            <a:avLst/>
          </a:prstGeom>
          <a:noFill/>
        </p:spPr>
        <p:txBody>
          <a:bodyPr wrap="square" rtlCol="0">
            <a:spAutoFit/>
          </a:bodyPr>
          <a:lstStyle/>
          <a:p>
            <a:pPr marL="285750" indent="-285750">
              <a:buFont typeface="Arial" pitchFamily="34" charset="0"/>
              <a:buChar char="•"/>
            </a:pPr>
            <a:r>
              <a:rPr lang="en-US" dirty="0" err="1" smtClean="0"/>
              <a:t>firstOrDefault</a:t>
            </a:r>
            <a:r>
              <a:rPr lang="en-US" dirty="0" smtClean="0"/>
              <a:t> – This will allow us to select the first (or only) item in a list created from a LINQ statement.</a:t>
            </a:r>
          </a:p>
          <a:p>
            <a:pPr marL="285750" indent="-285750">
              <a:buFont typeface="Arial" pitchFamily="34" charset="0"/>
              <a:buChar char="•"/>
            </a:pPr>
            <a:r>
              <a:rPr lang="en-US" dirty="0" smtClean="0"/>
              <a:t>We use </a:t>
            </a:r>
            <a:r>
              <a:rPr lang="en-US" dirty="0" err="1" smtClean="0"/>
              <a:t>firstOrDefault</a:t>
            </a:r>
            <a:r>
              <a:rPr lang="en-US" dirty="0" smtClean="0"/>
              <a:t> when </a:t>
            </a:r>
            <a:r>
              <a:rPr lang="en-US" dirty="0"/>
              <a:t>you know that you will need to check whether there was an element or not. In other words, when it is legal for the sequence to be empty. You should not rely on exception handling for the check</a:t>
            </a:r>
            <a:r>
              <a:rPr lang="en-US" dirty="0" smtClean="0"/>
              <a:t>.</a:t>
            </a:r>
          </a:p>
          <a:p>
            <a:pPr marL="285750" indent="-285750">
              <a:buFont typeface="Arial" pitchFamily="34" charset="0"/>
              <a:buChar char="•"/>
            </a:pPr>
            <a:r>
              <a:rPr lang="en-US" dirty="0" smtClean="0"/>
              <a:t>Note, setting up default values for Lists is beyond the scope of this lesson, but will be covered at a later time in this course.</a:t>
            </a:r>
          </a:p>
        </p:txBody>
      </p:sp>
    </p:spTree>
    <p:extLst>
      <p:ext uri="{BB962C8B-B14F-4D97-AF65-F5344CB8AC3E}">
        <p14:creationId xmlns:p14="http://schemas.microsoft.com/office/powerpoint/2010/main" val="169857290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625" y="457200"/>
            <a:ext cx="8613648" cy="609600"/>
          </a:xfrm>
        </p:spPr>
        <p:txBody>
          <a:bodyPr anchor="ctr">
            <a:noAutofit/>
          </a:bodyPr>
          <a:lstStyle/>
          <a:p>
            <a:pPr algn="ctr"/>
            <a:r>
              <a:rPr lang="en-US" sz="3200" dirty="0" smtClean="0"/>
              <a:t>LINQ</a:t>
            </a:r>
            <a:br>
              <a:rPr lang="en-US" sz="3200" dirty="0" smtClean="0"/>
            </a:br>
            <a:r>
              <a:rPr lang="en-US" sz="3200" dirty="0" smtClean="0"/>
              <a:t>Finding </a:t>
            </a:r>
            <a:r>
              <a:rPr lang="en-US" sz="3200" dirty="0"/>
              <a:t>One Item in </a:t>
            </a:r>
            <a:r>
              <a:rPr lang="en-US" sz="3200" dirty="0" smtClean="0"/>
              <a:t>Collections </a:t>
            </a:r>
            <a:r>
              <a:rPr lang="en-US" sz="3200" dirty="0" err="1"/>
              <a:t>lastOrDefault</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133614" y="1781985"/>
            <a:ext cx="6876772" cy="1731184"/>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76849" y="3708737"/>
            <a:ext cx="8839200" cy="2031325"/>
          </a:xfrm>
          <a:prstGeom prst="rect">
            <a:avLst/>
          </a:prstGeom>
          <a:noFill/>
        </p:spPr>
        <p:txBody>
          <a:bodyPr wrap="square" rtlCol="0">
            <a:spAutoFit/>
          </a:bodyPr>
          <a:lstStyle/>
          <a:p>
            <a:pPr marL="285750" indent="-285750">
              <a:buFont typeface="Arial" pitchFamily="34" charset="0"/>
              <a:buChar char="•"/>
            </a:pPr>
            <a:r>
              <a:rPr lang="en-US" dirty="0" err="1" smtClean="0"/>
              <a:t>lastOrDefault</a:t>
            </a:r>
            <a:r>
              <a:rPr lang="en-US" dirty="0" smtClean="0"/>
              <a:t> – This will allow us to select the last(or only) item in a list created from a LINQ statement.</a:t>
            </a:r>
          </a:p>
          <a:p>
            <a:pPr marL="285750" indent="-285750">
              <a:buFont typeface="Arial" pitchFamily="34" charset="0"/>
              <a:buChar char="•"/>
            </a:pPr>
            <a:r>
              <a:rPr lang="en-US" dirty="0" smtClean="0"/>
              <a:t>We use </a:t>
            </a:r>
            <a:r>
              <a:rPr lang="en-US" dirty="0" err="1" smtClean="0"/>
              <a:t>lastOrDefault</a:t>
            </a:r>
            <a:r>
              <a:rPr lang="en-US" dirty="0" smtClean="0"/>
              <a:t> when we need to find the </a:t>
            </a:r>
            <a:r>
              <a:rPr lang="en-US" dirty="0"/>
              <a:t>last element in a collection that matches a condition. We get either the last matching element or the default value</a:t>
            </a:r>
            <a:r>
              <a:rPr lang="en-US" dirty="0" smtClean="0"/>
              <a:t>.</a:t>
            </a:r>
          </a:p>
          <a:p>
            <a:pPr marL="285750" indent="-285750">
              <a:buFont typeface="Arial" pitchFamily="34" charset="0"/>
              <a:buChar char="•"/>
            </a:pPr>
            <a:r>
              <a:rPr lang="en-US" dirty="0" smtClean="0"/>
              <a:t>Note, setting up default values for Lists is beyond the scope of this lesson, but will be covered at a later time in this course.</a:t>
            </a:r>
          </a:p>
        </p:txBody>
      </p:sp>
    </p:spTree>
    <p:extLst>
      <p:ext uri="{BB962C8B-B14F-4D97-AF65-F5344CB8AC3E}">
        <p14:creationId xmlns:p14="http://schemas.microsoft.com/office/powerpoint/2010/main" val="149875127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625" y="457200"/>
            <a:ext cx="8613648" cy="609600"/>
          </a:xfrm>
        </p:spPr>
        <p:txBody>
          <a:bodyPr anchor="ctr">
            <a:noAutofit/>
          </a:bodyPr>
          <a:lstStyle/>
          <a:p>
            <a:pPr algn="ctr"/>
            <a:r>
              <a:rPr lang="en-US" sz="3200" dirty="0" smtClean="0"/>
              <a:t>LINQ</a:t>
            </a:r>
            <a:br>
              <a:rPr lang="en-US" sz="3200" dirty="0" smtClean="0"/>
            </a:br>
            <a:r>
              <a:rPr lang="en-US" sz="3200" dirty="0" smtClean="0"/>
              <a:t>Finding </a:t>
            </a:r>
            <a:r>
              <a:rPr lang="en-US" sz="3200" dirty="0"/>
              <a:t>One Item in </a:t>
            </a:r>
            <a:r>
              <a:rPr lang="en-US" sz="3200" dirty="0" smtClean="0"/>
              <a:t>Collections </a:t>
            </a:r>
            <a:r>
              <a:rPr lang="en-US" sz="3200" dirty="0" err="1"/>
              <a:t>singleOrDefault</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460090" y="1781985"/>
            <a:ext cx="6223819" cy="1731184"/>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76849" y="3708737"/>
            <a:ext cx="8839200" cy="2585323"/>
          </a:xfrm>
          <a:prstGeom prst="rect">
            <a:avLst/>
          </a:prstGeom>
          <a:noFill/>
        </p:spPr>
        <p:txBody>
          <a:bodyPr wrap="square" rtlCol="0">
            <a:spAutoFit/>
          </a:bodyPr>
          <a:lstStyle/>
          <a:p>
            <a:pPr marL="285750" indent="-285750">
              <a:buFont typeface="Arial" pitchFamily="34" charset="0"/>
              <a:buChar char="•"/>
            </a:pPr>
            <a:r>
              <a:rPr lang="en-US" dirty="0" err="1" smtClean="0"/>
              <a:t>singleOrDefault</a:t>
            </a:r>
            <a:r>
              <a:rPr lang="en-US" dirty="0" smtClean="0"/>
              <a:t> – This will allow us to select the ONLY item in a list created from a LINQ statement.</a:t>
            </a:r>
          </a:p>
          <a:p>
            <a:pPr marL="285750" indent="-285750">
              <a:buFont typeface="Arial" pitchFamily="34" charset="0"/>
              <a:buChar char="•"/>
            </a:pPr>
            <a:r>
              <a:rPr lang="en-US" dirty="0" smtClean="0"/>
              <a:t>This statement is used when ONLY one result from a LINQ is expected.</a:t>
            </a:r>
          </a:p>
          <a:p>
            <a:pPr marL="285750" indent="-285750">
              <a:buFont typeface="Arial" pitchFamily="34" charset="0"/>
              <a:buChar char="•"/>
            </a:pPr>
            <a:r>
              <a:rPr lang="en-US" dirty="0" smtClean="0"/>
              <a:t>IF more than one result is </a:t>
            </a:r>
            <a:r>
              <a:rPr lang="en-US" dirty="0" err="1" smtClean="0"/>
              <a:t>retured</a:t>
            </a:r>
            <a:r>
              <a:rPr lang="en-US" dirty="0" smtClean="0"/>
              <a:t> from the LINQ, </a:t>
            </a:r>
            <a:r>
              <a:rPr lang="en-US" dirty="0" err="1" smtClean="0"/>
              <a:t>singleOrDefault</a:t>
            </a:r>
            <a:r>
              <a:rPr lang="en-US" dirty="0" smtClean="0"/>
              <a:t> will throw and exception.</a:t>
            </a:r>
          </a:p>
          <a:p>
            <a:pPr marL="285750" indent="-285750">
              <a:buFont typeface="Arial" pitchFamily="34" charset="0"/>
              <a:buChar char="•"/>
            </a:pPr>
            <a:r>
              <a:rPr lang="en-US" dirty="0" smtClean="0"/>
              <a:t>This is used almost exclusively when a default value has been established. Therefore no exceptions will be thrown.</a:t>
            </a:r>
          </a:p>
          <a:p>
            <a:pPr marL="285750" indent="-285750">
              <a:buFont typeface="Arial" pitchFamily="34" charset="0"/>
              <a:buChar char="•"/>
            </a:pPr>
            <a:r>
              <a:rPr lang="en-US" dirty="0" smtClean="0"/>
              <a:t>Note, setting up default values for Lists is beyond the scope of this lesson, but will be covered at a later time in this course.</a:t>
            </a:r>
          </a:p>
        </p:txBody>
      </p:sp>
    </p:spTree>
    <p:extLst>
      <p:ext uri="{BB962C8B-B14F-4D97-AF65-F5344CB8AC3E}">
        <p14:creationId xmlns:p14="http://schemas.microsoft.com/office/powerpoint/2010/main" val="386874187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625" y="228600"/>
            <a:ext cx="8613648" cy="609600"/>
          </a:xfrm>
        </p:spPr>
        <p:txBody>
          <a:bodyPr anchor="ctr">
            <a:noAutofit/>
          </a:bodyPr>
          <a:lstStyle/>
          <a:p>
            <a:pPr algn="ctr"/>
            <a:r>
              <a:rPr lang="en-US" sz="3200" dirty="0" smtClean="0"/>
              <a:t>LINQ</a:t>
            </a:r>
            <a:br>
              <a:rPr lang="en-US" sz="3200" dirty="0" smtClean="0"/>
            </a:br>
            <a:r>
              <a:rPr lang="en-US" sz="3200" dirty="0"/>
              <a:t>Conversion of Lists</a:t>
            </a: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194124" y="1371600"/>
            <a:ext cx="8755752" cy="1979527"/>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76849" y="3708737"/>
            <a:ext cx="8839200" cy="2308324"/>
          </a:xfrm>
          <a:prstGeom prst="rect">
            <a:avLst/>
          </a:prstGeom>
          <a:noFill/>
        </p:spPr>
        <p:txBody>
          <a:bodyPr wrap="square" rtlCol="0">
            <a:spAutoFit/>
          </a:bodyPr>
          <a:lstStyle/>
          <a:p>
            <a:pPr marL="285750" indent="-285750">
              <a:buFont typeface="Arial" pitchFamily="34" charset="0"/>
              <a:buChar char="•"/>
            </a:pPr>
            <a:r>
              <a:rPr lang="en-US" dirty="0" smtClean="0"/>
              <a:t>Using LINQ we can convert one type of List to either another type of List or an Array.</a:t>
            </a:r>
          </a:p>
          <a:p>
            <a:pPr marL="285750" indent="-285750">
              <a:buFont typeface="Arial" pitchFamily="34" charset="0"/>
              <a:buChar char="•"/>
            </a:pPr>
            <a:r>
              <a:rPr lang="en-US" dirty="0" smtClean="0"/>
              <a:t>This can be used when we want to perform heavy operations on a large list without the performance hit from using a List to do the operation.</a:t>
            </a:r>
          </a:p>
          <a:p>
            <a:pPr marL="742950" lvl="1" indent="-285750">
              <a:buFont typeface="Arial" pitchFamily="34" charset="0"/>
              <a:buChar char="•"/>
            </a:pPr>
            <a:r>
              <a:rPr lang="en-US" dirty="0" smtClean="0"/>
              <a:t>First, Convert the List to an Array</a:t>
            </a:r>
          </a:p>
          <a:p>
            <a:pPr marL="742950" lvl="1" indent="-285750">
              <a:buFont typeface="Arial" pitchFamily="34" charset="0"/>
              <a:buChar char="•"/>
            </a:pPr>
            <a:r>
              <a:rPr lang="en-US" dirty="0" smtClean="0"/>
              <a:t>Then, perform the desired operation</a:t>
            </a:r>
          </a:p>
          <a:p>
            <a:pPr marL="742950" lvl="1" indent="-285750">
              <a:buFont typeface="Arial" pitchFamily="34" charset="0"/>
              <a:buChar char="•"/>
            </a:pPr>
            <a:r>
              <a:rPr lang="en-US" dirty="0" smtClean="0"/>
              <a:t>Finally, remove the reference to the Array if it is no longer needed (for memory resource reasons)</a:t>
            </a:r>
          </a:p>
        </p:txBody>
      </p:sp>
    </p:spTree>
    <p:extLst>
      <p:ext uri="{BB962C8B-B14F-4D97-AF65-F5344CB8AC3E}">
        <p14:creationId xmlns:p14="http://schemas.microsoft.com/office/powerpoint/2010/main" val="379268323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625" y="228600"/>
            <a:ext cx="8613648" cy="609600"/>
          </a:xfrm>
        </p:spPr>
        <p:txBody>
          <a:bodyPr anchor="ctr">
            <a:noAutofit/>
          </a:bodyPr>
          <a:lstStyle/>
          <a:p>
            <a:pPr algn="ctr"/>
            <a:r>
              <a:rPr lang="en-US" sz="3200" dirty="0" smtClean="0"/>
              <a:t>Exception Handling</a:t>
            </a:r>
            <a:r>
              <a:rPr lang="en-US" sz="3200" dirty="0"/>
              <a:t> </a:t>
            </a:r>
            <a:r>
              <a:rPr lang="en-US" sz="3200" dirty="0" smtClean="0"/>
              <a:t/>
            </a:r>
            <a:br>
              <a:rPr lang="en-US" sz="3200" dirty="0" smtClean="0"/>
            </a:br>
            <a:r>
              <a:rPr lang="en-US" sz="3200" dirty="0" smtClean="0"/>
              <a:t>Basic </a:t>
            </a:r>
            <a:r>
              <a:rPr lang="en-US" sz="3200" dirty="0"/>
              <a:t>Try/Catch</a:t>
            </a:r>
            <a:endParaRPr lang="en-US" sz="3200" dirty="0" smtClean="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2521355" y="1371600"/>
            <a:ext cx="4101290" cy="3166657"/>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76849" y="4571474"/>
            <a:ext cx="8839200" cy="1754326"/>
          </a:xfrm>
          <a:prstGeom prst="rect">
            <a:avLst/>
          </a:prstGeom>
          <a:noFill/>
        </p:spPr>
        <p:txBody>
          <a:bodyPr wrap="square" rtlCol="0">
            <a:spAutoFit/>
          </a:bodyPr>
          <a:lstStyle/>
          <a:p>
            <a:pPr marL="285750" indent="-285750">
              <a:buFont typeface="Arial" pitchFamily="34" charset="0"/>
              <a:buChar char="•"/>
            </a:pPr>
            <a:r>
              <a:rPr lang="en-US" dirty="0" smtClean="0"/>
              <a:t>It is always good to ensure we do not make mistakes in our code, handling exceptions is an important part of ensuring that a program does not “CRASH”</a:t>
            </a:r>
          </a:p>
          <a:p>
            <a:pPr marL="285750" indent="-285750">
              <a:buFont typeface="Arial" pitchFamily="34" charset="0"/>
              <a:buChar char="•"/>
            </a:pPr>
            <a:r>
              <a:rPr lang="en-US" dirty="0" smtClean="0"/>
              <a:t>NOTE: We want to avoid exception handling by creating clean code that does not “crash” due to the large amount of computer resources that it takes to create an exception.  Therefore, situations where try/catch blocks are in loops are not considered good practices.</a:t>
            </a:r>
          </a:p>
        </p:txBody>
      </p:sp>
    </p:spTree>
    <p:extLst>
      <p:ext uri="{BB962C8B-B14F-4D97-AF65-F5344CB8AC3E}">
        <p14:creationId xmlns:p14="http://schemas.microsoft.com/office/powerpoint/2010/main" val="1739294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Visual Studios Begin Installation</a:t>
            </a:r>
            <a:endParaRPr lang="en-US" sz="3200" dirty="0"/>
          </a:p>
        </p:txBody>
      </p:sp>
      <p:sp>
        <p:nvSpPr>
          <p:cNvPr id="3" name="Text Placeholder 2"/>
          <p:cNvSpPr>
            <a:spLocks noGrp="1"/>
          </p:cNvSpPr>
          <p:nvPr>
            <p:ph type="body" sz="half" idx="2"/>
          </p:nvPr>
        </p:nvSpPr>
        <p:spPr>
          <a:xfrm>
            <a:off x="990600" y="4495800"/>
            <a:ext cx="7315200" cy="1773864"/>
          </a:xfrm>
        </p:spPr>
        <p:txBody>
          <a:bodyPr>
            <a:normAutofit/>
          </a:bodyPr>
          <a:lstStyle/>
          <a:p>
            <a:pPr marL="285750" indent="-285750" algn="l">
              <a:buFont typeface="Wingdings" pitchFamily="2" charset="2"/>
              <a:buChar char="Ø"/>
            </a:pPr>
            <a:r>
              <a:rPr lang="en-US" sz="2000" dirty="0" smtClean="0"/>
              <a:t>Once all options have been selected, ensure “Download all, then install” is selected.</a:t>
            </a:r>
          </a:p>
          <a:p>
            <a:pPr marL="285750" indent="-285750" algn="l">
              <a:buFont typeface="Wingdings" pitchFamily="2" charset="2"/>
              <a:buChar char="Ø"/>
            </a:pPr>
            <a:r>
              <a:rPr lang="en-US" sz="2000" dirty="0" smtClean="0"/>
              <a:t>Select the “Install” button</a:t>
            </a:r>
          </a:p>
          <a:p>
            <a:pPr marL="285750" indent="-285750" algn="l">
              <a:buFont typeface="Wingdings" pitchFamily="2" charset="2"/>
              <a:buChar char="Ø"/>
            </a:pPr>
            <a:r>
              <a:rPr lang="en-US" sz="2000" dirty="0" smtClean="0">
                <a:solidFill>
                  <a:srgbClr val="FFFF00"/>
                </a:solidFill>
              </a:rPr>
              <a:t>NOTE: Due to already having this installed, my version shows “Modify”, however new installs will show “Install”</a:t>
            </a:r>
            <a:endParaRPr lang="en-US" sz="2000" dirty="0">
              <a:solidFill>
                <a:srgbClr val="FFFF00"/>
              </a:solidFill>
            </a:endParaRP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825061" y="1295400"/>
            <a:ext cx="7493879" cy="2743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7799810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625" y="228600"/>
            <a:ext cx="8613648" cy="609600"/>
          </a:xfrm>
        </p:spPr>
        <p:txBody>
          <a:bodyPr anchor="ctr">
            <a:noAutofit/>
          </a:bodyPr>
          <a:lstStyle/>
          <a:p>
            <a:pPr algn="ctr"/>
            <a:r>
              <a:rPr lang="en-US" sz="3200" dirty="0" smtClean="0"/>
              <a:t>Exception Handling</a:t>
            </a:r>
            <a:r>
              <a:rPr lang="en-US" sz="3200" dirty="0"/>
              <a:t> </a:t>
            </a:r>
            <a:r>
              <a:rPr lang="en-US" sz="3200" dirty="0" smtClean="0"/>
              <a:t/>
            </a:r>
            <a:br>
              <a:rPr lang="en-US" sz="3200" dirty="0" smtClean="0"/>
            </a:br>
            <a:r>
              <a:rPr lang="en-US" sz="3200" dirty="0" smtClean="0"/>
              <a:t>Basic </a:t>
            </a:r>
            <a:r>
              <a:rPr lang="en-US" sz="3200" dirty="0"/>
              <a:t>Try/Catch</a:t>
            </a:r>
            <a:endParaRPr lang="en-US" sz="3200" dirty="0" smtClean="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2521355" y="1371600"/>
            <a:ext cx="4101290" cy="3166657"/>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76849" y="4571474"/>
            <a:ext cx="8839200" cy="1754326"/>
          </a:xfrm>
          <a:prstGeom prst="rect">
            <a:avLst/>
          </a:prstGeom>
          <a:noFill/>
        </p:spPr>
        <p:txBody>
          <a:bodyPr wrap="square" rtlCol="0">
            <a:spAutoFit/>
          </a:bodyPr>
          <a:lstStyle/>
          <a:p>
            <a:pPr marL="285750" indent="-285750">
              <a:buFont typeface="Arial" pitchFamily="34" charset="0"/>
              <a:buChar char="•"/>
            </a:pPr>
            <a:r>
              <a:rPr lang="en-US" dirty="0" smtClean="0"/>
              <a:t>It is always good to ensure we do not make mistakes in our code, handling exceptions is an important part of ensuring that a program does not “CRASH”</a:t>
            </a:r>
          </a:p>
          <a:p>
            <a:pPr marL="285750" indent="-285750">
              <a:buFont typeface="Arial" pitchFamily="34" charset="0"/>
              <a:buChar char="•"/>
            </a:pPr>
            <a:r>
              <a:rPr lang="en-US" dirty="0" smtClean="0"/>
              <a:t>NOTE: We want to avoid exception handling by creating clean code that does not “crash” due to the large amount of computer resources that it takes to create an exception.  Therefore, situations where try/catch blocks are in loops are not considered good practices.</a:t>
            </a:r>
          </a:p>
        </p:txBody>
      </p:sp>
    </p:spTree>
    <p:extLst>
      <p:ext uri="{BB962C8B-B14F-4D97-AF65-F5344CB8AC3E}">
        <p14:creationId xmlns:p14="http://schemas.microsoft.com/office/powerpoint/2010/main" val="300694236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625" y="228600"/>
            <a:ext cx="8613648" cy="609600"/>
          </a:xfrm>
        </p:spPr>
        <p:txBody>
          <a:bodyPr anchor="ctr">
            <a:noAutofit/>
          </a:bodyPr>
          <a:lstStyle/>
          <a:p>
            <a:pPr algn="ctr"/>
            <a:r>
              <a:rPr lang="en-US" sz="3200" dirty="0" smtClean="0"/>
              <a:t>Exception Handling</a:t>
            </a:r>
            <a:r>
              <a:rPr lang="en-US" sz="3200" dirty="0"/>
              <a:t> </a:t>
            </a:r>
            <a:r>
              <a:rPr lang="en-US" sz="3200" dirty="0" smtClean="0"/>
              <a:t/>
            </a:r>
            <a:br>
              <a:rPr lang="en-US" sz="3200" dirty="0" smtClean="0"/>
            </a:br>
            <a:r>
              <a:rPr lang="en-US" sz="3200" dirty="0"/>
              <a:t>Throwing Exceptions again (Bubbling up)</a:t>
            </a:r>
            <a:endParaRPr lang="en-US" sz="3200" dirty="0" smtClean="0"/>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1736218" y="1103731"/>
            <a:ext cx="5671564" cy="3392069"/>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76849" y="4571474"/>
            <a:ext cx="8839200" cy="2031325"/>
          </a:xfrm>
          <a:prstGeom prst="rect">
            <a:avLst/>
          </a:prstGeom>
          <a:noFill/>
        </p:spPr>
        <p:txBody>
          <a:bodyPr wrap="square" rtlCol="0">
            <a:spAutoFit/>
          </a:bodyPr>
          <a:lstStyle/>
          <a:p>
            <a:pPr marL="285750" indent="-285750">
              <a:buFont typeface="Arial" pitchFamily="34" charset="0"/>
              <a:buChar char="•"/>
            </a:pPr>
            <a:r>
              <a:rPr lang="en-US" dirty="0" smtClean="0"/>
              <a:t>Using “nesting” we can “bubble up” and exception from deep within the execution of a program to the top most layer.</a:t>
            </a:r>
          </a:p>
          <a:p>
            <a:pPr marL="285750" indent="-285750">
              <a:buFont typeface="Arial" pitchFamily="34" charset="0"/>
              <a:buChar char="•"/>
            </a:pPr>
            <a:r>
              <a:rPr lang="en-US" dirty="0" smtClean="0"/>
              <a:t>With the current example it is difficult to understand, but when many classes and methods are being executed one after another, it can be important not to lose which method or class is at fault for creating an error. “Bubbling up” can help with this, but needs to be considered as a potential bad practice if done extensively.</a:t>
            </a:r>
          </a:p>
        </p:txBody>
      </p:sp>
    </p:spTree>
    <p:extLst>
      <p:ext uri="{BB962C8B-B14F-4D97-AF65-F5344CB8AC3E}">
        <p14:creationId xmlns:p14="http://schemas.microsoft.com/office/powerpoint/2010/main" val="375469475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625" y="228600"/>
            <a:ext cx="8613648" cy="609600"/>
          </a:xfrm>
        </p:spPr>
        <p:txBody>
          <a:bodyPr anchor="ctr">
            <a:noAutofit/>
          </a:bodyPr>
          <a:lstStyle/>
          <a:p>
            <a:pPr algn="ctr"/>
            <a:r>
              <a:rPr lang="en-US" sz="3200" dirty="0" smtClean="0"/>
              <a:t>Exception Handling</a:t>
            </a:r>
            <a:r>
              <a:rPr lang="en-US" sz="3200" dirty="0"/>
              <a:t> </a:t>
            </a:r>
            <a:r>
              <a:rPr lang="en-US" sz="3200" dirty="0" smtClean="0"/>
              <a:t/>
            </a:r>
            <a:br>
              <a:rPr lang="en-US" sz="3200" dirty="0" smtClean="0"/>
            </a:br>
            <a:r>
              <a:rPr lang="en-US" sz="3200" dirty="0"/>
              <a:t>Custom Exceptions</a:t>
            </a:r>
            <a:endParaRPr lang="en-US" sz="3200" dirty="0" smtClean="0"/>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1736218" y="1453440"/>
            <a:ext cx="5671564" cy="2692650"/>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76849" y="4571474"/>
            <a:ext cx="8839200" cy="1477328"/>
          </a:xfrm>
          <a:prstGeom prst="rect">
            <a:avLst/>
          </a:prstGeom>
          <a:noFill/>
        </p:spPr>
        <p:txBody>
          <a:bodyPr wrap="square" rtlCol="0">
            <a:spAutoFit/>
          </a:bodyPr>
          <a:lstStyle/>
          <a:p>
            <a:pPr marL="285750" indent="-285750">
              <a:buFont typeface="Arial" pitchFamily="34" charset="0"/>
              <a:buChar char="•"/>
            </a:pPr>
            <a:r>
              <a:rPr lang="en-US" dirty="0" smtClean="0"/>
              <a:t>As a programmer we can “throw” our own exception at any time. This can sometimes be used to ensure critical parts of a system operate as expected and when they do not, a custom exception can be created and thrown. This will be used to help pinpoint error location and help with ensuring easy maintenance on a system.</a:t>
            </a:r>
          </a:p>
        </p:txBody>
      </p:sp>
    </p:spTree>
    <p:extLst>
      <p:ext uri="{BB962C8B-B14F-4D97-AF65-F5344CB8AC3E}">
        <p14:creationId xmlns:p14="http://schemas.microsoft.com/office/powerpoint/2010/main" val="66337266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625" y="228600"/>
            <a:ext cx="8613648" cy="1143000"/>
          </a:xfrm>
        </p:spPr>
        <p:txBody>
          <a:bodyPr anchor="ctr">
            <a:noAutofit/>
          </a:bodyPr>
          <a:lstStyle/>
          <a:p>
            <a:r>
              <a:rPr lang="en-US" sz="3200" dirty="0" smtClean="0"/>
              <a:t>Exception Handling</a:t>
            </a:r>
            <a:r>
              <a:rPr lang="en-US" sz="3200" dirty="0"/>
              <a:t> </a:t>
            </a:r>
            <a:r>
              <a:rPr lang="en-US" sz="3200" dirty="0" smtClean="0"/>
              <a:t/>
            </a:r>
            <a:br>
              <a:rPr lang="en-US" sz="3200" dirty="0" smtClean="0"/>
            </a:br>
            <a:r>
              <a:rPr lang="en-US" sz="3200" dirty="0"/>
              <a:t>Finally Block</a:t>
            </a:r>
            <a:endParaRPr lang="en-US" sz="3200" dirty="0" smtClean="0"/>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838200" y="156100"/>
            <a:ext cx="3276600" cy="2922054"/>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28600" y="3048000"/>
            <a:ext cx="8839200" cy="3693319"/>
          </a:xfrm>
          <a:prstGeom prst="rect">
            <a:avLst/>
          </a:prstGeom>
          <a:noFill/>
        </p:spPr>
        <p:txBody>
          <a:bodyPr wrap="square" rtlCol="0">
            <a:spAutoFit/>
          </a:bodyPr>
          <a:lstStyle/>
          <a:p>
            <a:pPr marL="285750" indent="-285750">
              <a:buFont typeface="Arial" pitchFamily="34" charset="0"/>
              <a:buChar char="•"/>
            </a:pPr>
            <a:r>
              <a:rPr lang="en-US" dirty="0" smtClean="0"/>
              <a:t>The finally block of a “try/catch/finally” will ALWAYS execute, even if an exception is not thrown.</a:t>
            </a:r>
          </a:p>
          <a:p>
            <a:pPr marL="285750" indent="-285750">
              <a:buFont typeface="Arial" pitchFamily="34" charset="0"/>
              <a:buChar char="•"/>
            </a:pPr>
            <a:r>
              <a:rPr lang="en-US" dirty="0" smtClean="0"/>
              <a:t>This is critical for performing some actions that MUST take place regardless of if a block of code fails and throws and exception.</a:t>
            </a:r>
          </a:p>
          <a:p>
            <a:pPr marL="742950" lvl="1" indent="-285750">
              <a:buFont typeface="Arial" pitchFamily="34" charset="0"/>
              <a:buChar char="•"/>
            </a:pPr>
            <a:r>
              <a:rPr lang="en-US" dirty="0" smtClean="0"/>
              <a:t>For example, freeing up and disposing of resources that could be critical for a system.</a:t>
            </a:r>
          </a:p>
          <a:p>
            <a:pPr marL="742950" lvl="1" indent="-285750">
              <a:buFont typeface="Arial" pitchFamily="34" charset="0"/>
              <a:buChar char="•"/>
            </a:pPr>
            <a:r>
              <a:rPr lang="en-US" dirty="0" smtClean="0"/>
              <a:t>Another example would be to ensure that a system returns to a certain state after an operation, even if the operation was not successful.</a:t>
            </a:r>
          </a:p>
          <a:p>
            <a:pPr marL="742950" lvl="1" indent="-285750">
              <a:buFont typeface="Arial" pitchFamily="34" charset="0"/>
              <a:buChar char="•"/>
            </a:pPr>
            <a:r>
              <a:rPr lang="en-US" dirty="0" smtClean="0"/>
              <a:t>Also, there are times when even within the catch block another exception occurs unexpectedly. The finally block will ensure that a set of code is always ran, no matter what.</a:t>
            </a:r>
          </a:p>
          <a:p>
            <a:pPr marL="742950" lvl="1" indent="-285750">
              <a:buFont typeface="Arial" pitchFamily="34" charset="0"/>
              <a:buChar char="•"/>
            </a:pPr>
            <a:r>
              <a:rPr lang="en-US" dirty="0" smtClean="0"/>
              <a:t>The ONLY exception is a frozen system where the operation of the entire application has stopped.</a:t>
            </a:r>
          </a:p>
        </p:txBody>
      </p:sp>
    </p:spTree>
    <p:extLst>
      <p:ext uri="{BB962C8B-B14F-4D97-AF65-F5344CB8AC3E}">
        <p14:creationId xmlns:p14="http://schemas.microsoft.com/office/powerpoint/2010/main" val="92977840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625" y="228600"/>
            <a:ext cx="8613648" cy="609600"/>
          </a:xfrm>
        </p:spPr>
        <p:txBody>
          <a:bodyPr anchor="ctr">
            <a:noAutofit/>
          </a:bodyPr>
          <a:lstStyle/>
          <a:p>
            <a:pPr algn="ctr"/>
            <a:r>
              <a:rPr lang="en-US" sz="3200" dirty="0" smtClean="0"/>
              <a:t>Exception Handling</a:t>
            </a:r>
            <a:r>
              <a:rPr lang="en-US" sz="3200" dirty="0"/>
              <a:t> </a:t>
            </a:r>
            <a:r>
              <a:rPr lang="en-US" sz="3200" dirty="0" smtClean="0"/>
              <a:t/>
            </a:r>
            <a:br>
              <a:rPr lang="en-US" sz="3200" dirty="0" smtClean="0"/>
            </a:br>
            <a:r>
              <a:rPr lang="en-US" sz="3200" dirty="0"/>
              <a:t>Exception Filtering</a:t>
            </a:r>
            <a:endParaRPr lang="en-US" sz="3200" dirty="0" smtClean="0"/>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1600200" y="1066800"/>
            <a:ext cx="5562600" cy="3937361"/>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52400" y="5029200"/>
            <a:ext cx="8839200" cy="1754326"/>
          </a:xfrm>
          <a:prstGeom prst="rect">
            <a:avLst/>
          </a:prstGeom>
          <a:noFill/>
        </p:spPr>
        <p:txBody>
          <a:bodyPr wrap="square" rtlCol="0">
            <a:spAutoFit/>
          </a:bodyPr>
          <a:lstStyle/>
          <a:p>
            <a:pPr marL="285750" indent="-285750">
              <a:buFont typeface="Arial" pitchFamily="34" charset="0"/>
              <a:buChar char="•"/>
            </a:pPr>
            <a:r>
              <a:rPr lang="en-US" dirty="0" smtClean="0"/>
              <a:t>Multiple catch blocks can be used to provide “filtering” to exception handling. This means that we can handle different exception types differently.</a:t>
            </a:r>
          </a:p>
          <a:p>
            <a:pPr marL="285750" indent="-285750">
              <a:buFont typeface="Arial" pitchFamily="34" charset="0"/>
              <a:buChar char="•"/>
            </a:pPr>
            <a:r>
              <a:rPr lang="en-US" dirty="0" smtClean="0"/>
              <a:t>NOTE: There is a hierarchy of exception types that must be followed when setting up the different catch block order, else we may get unexpected results.</a:t>
            </a:r>
          </a:p>
          <a:p>
            <a:pPr marL="285750" indent="-285750">
              <a:buFont typeface="Arial" pitchFamily="34" charset="0"/>
              <a:buChar char="•"/>
            </a:pPr>
            <a:r>
              <a:rPr lang="en-US" dirty="0" smtClean="0"/>
              <a:t>The order of these exceptions are not part of this lesson and should be researched independently if needed for real-world code.</a:t>
            </a:r>
          </a:p>
        </p:txBody>
      </p:sp>
    </p:spTree>
    <p:extLst>
      <p:ext uri="{BB962C8B-B14F-4D97-AF65-F5344CB8AC3E}">
        <p14:creationId xmlns:p14="http://schemas.microsoft.com/office/powerpoint/2010/main" val="7395845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810</TotalTime>
  <Words>4652</Words>
  <Application>Microsoft Office PowerPoint</Application>
  <PresentationFormat>On-screen Show (4:3)</PresentationFormat>
  <Paragraphs>403</Paragraphs>
  <Slides>94</Slides>
  <Notes>0</Notes>
  <HiddenSlides>0</HiddenSlides>
  <MMClips>0</MMClips>
  <ScaleCrop>false</ScaleCrop>
  <HeadingPairs>
    <vt:vector size="4" baseType="variant">
      <vt:variant>
        <vt:lpstr>Theme</vt:lpstr>
      </vt:variant>
      <vt:variant>
        <vt:i4>1</vt:i4>
      </vt:variant>
      <vt:variant>
        <vt:lpstr>Slide Titles</vt:lpstr>
      </vt:variant>
      <vt:variant>
        <vt:i4>94</vt:i4>
      </vt:variant>
    </vt:vector>
  </HeadingPairs>
  <TitlesOfParts>
    <vt:vector size="95" baseType="lpstr">
      <vt:lpstr>Foundry</vt:lpstr>
      <vt:lpstr>Introduction to C#</vt:lpstr>
      <vt:lpstr>Lesson Plan</vt:lpstr>
      <vt:lpstr>Lesson Plan Cont.</vt:lpstr>
      <vt:lpstr>Installing Visual Studios 2019 Community</vt:lpstr>
      <vt:lpstr>Microsoft Website Download Link</vt:lpstr>
      <vt:lpstr>Visual Studios Install Settings</vt:lpstr>
      <vt:lpstr>Visual Studios Code Tools</vt:lpstr>
      <vt:lpstr>Visual Studios Development Activities</vt:lpstr>
      <vt:lpstr>Visual Studios Begin Installation</vt:lpstr>
      <vt:lpstr>Basic Vocabulary Needed for C# Development</vt:lpstr>
      <vt:lpstr>Basic Vocabulary Needed for C# Development</vt:lpstr>
      <vt:lpstr>Basic Vocabulary Needed for C# Development</vt:lpstr>
      <vt:lpstr>Basic Vocabulary Needed for C# Development</vt:lpstr>
      <vt:lpstr>Basic Vocabulary Needed for C# Development</vt:lpstr>
      <vt:lpstr>Basic Vocabulary Needed for C# Development</vt:lpstr>
      <vt:lpstr>Basic Vocabulary Needed for C# Development</vt:lpstr>
      <vt:lpstr>Basic Vocabulary Needed for C# Development</vt:lpstr>
      <vt:lpstr>Basic Vocabulary Needed for C# Development</vt:lpstr>
      <vt:lpstr>Basic Vocabulary Needed for C# Development</vt:lpstr>
      <vt:lpstr>Basic Vocabulary Needed for C# Development</vt:lpstr>
      <vt:lpstr>Basic Vocabulary Needed for C# Development</vt:lpstr>
      <vt:lpstr>Basic Vocabulary Needed for C# Development</vt:lpstr>
      <vt:lpstr>Basic Vocabulary Needed for C# Development</vt:lpstr>
      <vt:lpstr>Basic Vocabulary Needed for C# Development</vt:lpstr>
      <vt:lpstr>Visual Studios Startup Screen</vt:lpstr>
      <vt:lpstr>Cloning a Repository</vt:lpstr>
      <vt:lpstr>Cloning a Repository</vt:lpstr>
      <vt:lpstr>Visual Studio Solution Explorer</vt:lpstr>
      <vt:lpstr>Visual Studio Team Explorer</vt:lpstr>
      <vt:lpstr>Visual Studio Output Window</vt:lpstr>
      <vt:lpstr>Visual Studio Properties Window</vt:lpstr>
      <vt:lpstr>Running the Console Application</vt:lpstr>
      <vt:lpstr>Visual Studio Output Window (Good build)</vt:lpstr>
      <vt:lpstr>Visual Studio Output/Error Windows (Failed Build)</vt:lpstr>
      <vt:lpstr>Basic Program Breakdown</vt:lpstr>
      <vt:lpstr>Basic Program Breakdown</vt:lpstr>
      <vt:lpstr>Basic Program Breakdown</vt:lpstr>
      <vt:lpstr>Introduction to Variables (var and string)</vt:lpstr>
      <vt:lpstr>Introduction to Variables (var and string)</vt:lpstr>
      <vt:lpstr>Introduction to Variables (var and string)</vt:lpstr>
      <vt:lpstr>Strings with No Length</vt:lpstr>
      <vt:lpstr>Zero Length VS Null String</vt:lpstr>
      <vt:lpstr>Addition of Strings</vt:lpstr>
      <vt:lpstr>String.ToUpper() and String.ToLower</vt:lpstr>
      <vt:lpstr>TrimStart(), TrimEnd(), Trim() and Substring(start, length)</vt:lpstr>
      <vt:lpstr>String.Format(string, string), String.Replace(string, string)</vt:lpstr>
      <vt:lpstr>The DateTime Type</vt:lpstr>
      <vt:lpstr>Formatting Dates and Times</vt:lpstr>
      <vt:lpstr>Formatting Dates and Times</vt:lpstr>
      <vt:lpstr>Getting to Parts of Dates and Times</vt:lpstr>
      <vt:lpstr>Calculating Durations Between DateTimes</vt:lpstr>
      <vt:lpstr>If This… Then DO That!</vt:lpstr>
      <vt:lpstr>Or Else!</vt:lpstr>
      <vt:lpstr>Switch Statements</vt:lpstr>
      <vt:lpstr>Comparison Operators</vt:lpstr>
      <vt:lpstr>Logical(Conditional) Operators</vt:lpstr>
      <vt:lpstr>Logical(Conditional) Operators</vt:lpstr>
      <vt:lpstr>Logical(Conditional) Operators</vt:lpstr>
      <vt:lpstr>Flags (i.e. bool variables)</vt:lpstr>
      <vt:lpstr>Looping Based on a Logical Expression</vt:lpstr>
      <vt:lpstr>Expression-Based Loops</vt:lpstr>
      <vt:lpstr>Using break to exit a loop (infinite loops)</vt:lpstr>
      <vt:lpstr>For Loops – When we want to do something (n) number of times.</vt:lpstr>
      <vt:lpstr>Starting From Different Values</vt:lpstr>
      <vt:lpstr>Counting Up By Different Increments</vt:lpstr>
      <vt:lpstr>Counting Down By Different Increments</vt:lpstr>
      <vt:lpstr>Nested Loops</vt:lpstr>
      <vt:lpstr>Creating Arrays</vt:lpstr>
      <vt:lpstr>Multi-Dimensional Array</vt:lpstr>
      <vt:lpstr>Working with Arrays</vt:lpstr>
      <vt:lpstr>Arrays and Strings</vt:lpstr>
      <vt:lpstr>Creating Lists</vt:lpstr>
      <vt:lpstr>Working with Lists</vt:lpstr>
      <vt:lpstr>Working with Lists (ForEach)</vt:lpstr>
      <vt:lpstr>Other Options (for)</vt:lpstr>
      <vt:lpstr>Other Options (while)</vt:lpstr>
      <vt:lpstr>Declaring and Calling Methods</vt:lpstr>
      <vt:lpstr>Declaring and Calling Methods with return types (Includes Overloaded Methods)</vt:lpstr>
      <vt:lpstr>Lambda Expressions</vt:lpstr>
      <vt:lpstr>Lambda Expressions (Part 2)</vt:lpstr>
      <vt:lpstr>Extension Methods</vt:lpstr>
      <vt:lpstr>LINQ Operations</vt:lpstr>
      <vt:lpstr>LINQ Operations</vt:lpstr>
      <vt:lpstr>LINQ Operations</vt:lpstr>
      <vt:lpstr>LINQ Finding One Item in Collections firstOrDefault</vt:lpstr>
      <vt:lpstr>LINQ Finding One Item in Collections lastOrDefault</vt:lpstr>
      <vt:lpstr>LINQ Finding One Item in Collections singleOrDefault</vt:lpstr>
      <vt:lpstr>LINQ Conversion of Lists</vt:lpstr>
      <vt:lpstr>Exception Handling  Basic Try/Catch</vt:lpstr>
      <vt:lpstr>Exception Handling  Basic Try/Catch</vt:lpstr>
      <vt:lpstr>Exception Handling  Throwing Exceptions again (Bubbling up)</vt:lpstr>
      <vt:lpstr>Exception Handling  Custom Exceptions</vt:lpstr>
      <vt:lpstr>Exception Handling  Finally Block</vt:lpstr>
      <vt:lpstr>Exception Handling  Exception Filtering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dc:title>
  <dc:creator>Paul West</dc:creator>
  <cp:lastModifiedBy>Paul West</cp:lastModifiedBy>
  <cp:revision>184</cp:revision>
  <dcterms:created xsi:type="dcterms:W3CDTF">2019-08-29T01:24:47Z</dcterms:created>
  <dcterms:modified xsi:type="dcterms:W3CDTF">2019-08-31T05:10:51Z</dcterms:modified>
</cp:coreProperties>
</file>