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1" r:id="rId16"/>
    <p:sldId id="270" r:id="rId17"/>
    <p:sldId id="272" r:id="rId18"/>
    <p:sldId id="273" r:id="rId19"/>
    <p:sldId id="275" r:id="rId20"/>
    <p:sldId id="274" r:id="rId21"/>
    <p:sldId id="276" r:id="rId22"/>
    <p:sldId id="277" r:id="rId23"/>
    <p:sldId id="278" r:id="rId24"/>
    <p:sldId id="279" r:id="rId25"/>
    <p:sldId id="280" r:id="rId26"/>
    <p:sldId id="281" r:id="rId27"/>
    <p:sldId id="282" r:id="rId28"/>
    <p:sldId id="288" r:id="rId29"/>
    <p:sldId id="283" r:id="rId30"/>
    <p:sldId id="284" r:id="rId31"/>
    <p:sldId id="285" r:id="rId32"/>
    <p:sldId id="286" r:id="rId33"/>
    <p:sldId id="287" r:id="rId34"/>
    <p:sldId id="289" r:id="rId35"/>
    <p:sldId id="290" r:id="rId36"/>
    <p:sldId id="291" r:id="rId37"/>
    <p:sldId id="294" r:id="rId38"/>
    <p:sldId id="296" r:id="rId39"/>
    <p:sldId id="295" r:id="rId40"/>
    <p:sldId id="297" r:id="rId41"/>
    <p:sldId id="298" r:id="rId42"/>
    <p:sldId id="299" r:id="rId43"/>
    <p:sldId id="300" r:id="rId44"/>
    <p:sldId id="301" r:id="rId45"/>
    <p:sldId id="302" r:id="rId46"/>
    <p:sldId id="304" r:id="rId47"/>
    <p:sldId id="30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320" y="-3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DD5C4A-C0F6-4925-834E-C7407E04D0BE}" type="datetimeFigureOut">
              <a:rPr lang="en-US" smtClean="0"/>
              <a:t>9/7/2019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4FB183-85C2-4B39-B349-68F3FAD8D7B3}" type="slidenum">
              <a:rPr lang="en-US" smtClean="0"/>
              <a:t>‹#›</a:t>
            </a:fld>
            <a:endParaRPr lang="en-US"/>
          </a:p>
        </p:txBody>
      </p:sp>
    </p:spTree>
    <p:extLst>
      <p:ext uri="{BB962C8B-B14F-4D97-AF65-F5344CB8AC3E}">
        <p14:creationId xmlns:p14="http://schemas.microsoft.com/office/powerpoint/2010/main" val="2421784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FB183-85C2-4B39-B349-68F3FAD8D7B3}" type="slidenum">
              <a:rPr lang="en-US" smtClean="0"/>
              <a:t>21</a:t>
            </a:fld>
            <a:endParaRPr lang="en-US"/>
          </a:p>
        </p:txBody>
      </p:sp>
    </p:spTree>
    <p:extLst>
      <p:ext uri="{BB962C8B-B14F-4D97-AF65-F5344CB8AC3E}">
        <p14:creationId xmlns:p14="http://schemas.microsoft.com/office/powerpoint/2010/main" val="847341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FB183-85C2-4B39-B349-68F3FAD8D7B3}" type="slidenum">
              <a:rPr lang="en-US" smtClean="0"/>
              <a:t>47</a:t>
            </a:fld>
            <a:endParaRPr lang="en-US"/>
          </a:p>
        </p:txBody>
      </p:sp>
    </p:spTree>
    <p:extLst>
      <p:ext uri="{BB962C8B-B14F-4D97-AF65-F5344CB8AC3E}">
        <p14:creationId xmlns:p14="http://schemas.microsoft.com/office/powerpoint/2010/main" val="847341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FB183-85C2-4B39-B349-68F3FAD8D7B3}" type="slidenum">
              <a:rPr lang="en-US" smtClean="0"/>
              <a:t>29</a:t>
            </a:fld>
            <a:endParaRPr lang="en-US"/>
          </a:p>
        </p:txBody>
      </p:sp>
    </p:spTree>
    <p:extLst>
      <p:ext uri="{BB962C8B-B14F-4D97-AF65-F5344CB8AC3E}">
        <p14:creationId xmlns:p14="http://schemas.microsoft.com/office/powerpoint/2010/main" val="847341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FB183-85C2-4B39-B349-68F3FAD8D7B3}" type="slidenum">
              <a:rPr lang="en-US" smtClean="0"/>
              <a:t>30</a:t>
            </a:fld>
            <a:endParaRPr lang="en-US"/>
          </a:p>
        </p:txBody>
      </p:sp>
    </p:spTree>
    <p:extLst>
      <p:ext uri="{BB962C8B-B14F-4D97-AF65-F5344CB8AC3E}">
        <p14:creationId xmlns:p14="http://schemas.microsoft.com/office/powerpoint/2010/main" val="847341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FB183-85C2-4B39-B349-68F3FAD8D7B3}" type="slidenum">
              <a:rPr lang="en-US" smtClean="0"/>
              <a:t>31</a:t>
            </a:fld>
            <a:endParaRPr lang="en-US"/>
          </a:p>
        </p:txBody>
      </p:sp>
    </p:spTree>
    <p:extLst>
      <p:ext uri="{BB962C8B-B14F-4D97-AF65-F5344CB8AC3E}">
        <p14:creationId xmlns:p14="http://schemas.microsoft.com/office/powerpoint/2010/main" val="847341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FB183-85C2-4B39-B349-68F3FAD8D7B3}" type="slidenum">
              <a:rPr lang="en-US" smtClean="0"/>
              <a:t>36</a:t>
            </a:fld>
            <a:endParaRPr lang="en-US"/>
          </a:p>
        </p:txBody>
      </p:sp>
    </p:spTree>
    <p:extLst>
      <p:ext uri="{BB962C8B-B14F-4D97-AF65-F5344CB8AC3E}">
        <p14:creationId xmlns:p14="http://schemas.microsoft.com/office/powerpoint/2010/main" val="847341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FB183-85C2-4B39-B349-68F3FAD8D7B3}" type="slidenum">
              <a:rPr lang="en-US" smtClean="0"/>
              <a:t>41</a:t>
            </a:fld>
            <a:endParaRPr lang="en-US"/>
          </a:p>
        </p:txBody>
      </p:sp>
    </p:spTree>
    <p:extLst>
      <p:ext uri="{BB962C8B-B14F-4D97-AF65-F5344CB8AC3E}">
        <p14:creationId xmlns:p14="http://schemas.microsoft.com/office/powerpoint/2010/main" val="847341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FB183-85C2-4B39-B349-68F3FAD8D7B3}" type="slidenum">
              <a:rPr lang="en-US" smtClean="0"/>
              <a:t>42</a:t>
            </a:fld>
            <a:endParaRPr lang="en-US"/>
          </a:p>
        </p:txBody>
      </p:sp>
    </p:spTree>
    <p:extLst>
      <p:ext uri="{BB962C8B-B14F-4D97-AF65-F5344CB8AC3E}">
        <p14:creationId xmlns:p14="http://schemas.microsoft.com/office/powerpoint/2010/main" val="847341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FB183-85C2-4B39-B349-68F3FAD8D7B3}" type="slidenum">
              <a:rPr lang="en-US" smtClean="0"/>
              <a:t>43</a:t>
            </a:fld>
            <a:endParaRPr lang="en-US"/>
          </a:p>
        </p:txBody>
      </p:sp>
    </p:spTree>
    <p:extLst>
      <p:ext uri="{BB962C8B-B14F-4D97-AF65-F5344CB8AC3E}">
        <p14:creationId xmlns:p14="http://schemas.microsoft.com/office/powerpoint/2010/main" val="847341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FB183-85C2-4B39-B349-68F3FAD8D7B3}" type="slidenum">
              <a:rPr lang="en-US" smtClean="0"/>
              <a:t>44</a:t>
            </a:fld>
            <a:endParaRPr lang="en-US"/>
          </a:p>
        </p:txBody>
      </p:sp>
    </p:spTree>
    <p:extLst>
      <p:ext uri="{BB962C8B-B14F-4D97-AF65-F5344CB8AC3E}">
        <p14:creationId xmlns:p14="http://schemas.microsoft.com/office/powerpoint/2010/main" val="847341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E9EC5426-BC71-417A-947B-B175D58AAA30}" type="datetimeFigureOut">
              <a:rPr lang="en-US" smtClean="0"/>
              <a:t>9/7/2019</a:t>
            </a:fld>
            <a:endParaRPr lang="en-US"/>
          </a:p>
        </p:txBody>
      </p:sp>
      <p:sp>
        <p:nvSpPr>
          <p:cNvPr id="16" name="Slide Number Placeholder 15"/>
          <p:cNvSpPr>
            <a:spLocks noGrp="1"/>
          </p:cNvSpPr>
          <p:nvPr>
            <p:ph type="sldNum" sz="quarter" idx="11"/>
          </p:nvPr>
        </p:nvSpPr>
        <p:spPr/>
        <p:txBody>
          <a:bodyPr/>
          <a:lstStyle/>
          <a:p>
            <a:fld id="{56E5ECD5-CFC8-4424-A802-E631BBB20159}"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EC5426-BC71-417A-947B-B175D58AAA30}"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5ECD5-CFC8-4424-A802-E631BBB201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EC5426-BC71-417A-947B-B175D58AAA30}"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5ECD5-CFC8-4424-A802-E631BBB2015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E9EC5426-BC71-417A-947B-B175D58AAA30}" type="datetimeFigureOut">
              <a:rPr lang="en-US" smtClean="0"/>
              <a:t>9/7/2019</a:t>
            </a:fld>
            <a:endParaRPr lang="en-US"/>
          </a:p>
        </p:txBody>
      </p:sp>
      <p:sp>
        <p:nvSpPr>
          <p:cNvPr id="15" name="Slide Number Placeholder 14"/>
          <p:cNvSpPr>
            <a:spLocks noGrp="1"/>
          </p:cNvSpPr>
          <p:nvPr>
            <p:ph type="sldNum" sz="quarter" idx="15"/>
          </p:nvPr>
        </p:nvSpPr>
        <p:spPr/>
        <p:txBody>
          <a:bodyPr/>
          <a:lstStyle>
            <a:lvl1pPr algn="ctr">
              <a:defRPr/>
            </a:lvl1pPr>
          </a:lstStyle>
          <a:p>
            <a:fld id="{56E5ECD5-CFC8-4424-A802-E631BBB20159}"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EC5426-BC71-417A-947B-B175D58AAA30}"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5ECD5-CFC8-4424-A802-E631BBB20159}"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9EC5426-BC71-417A-947B-B175D58AAA30}" type="datetimeFigureOut">
              <a:rPr lang="en-US" smtClean="0"/>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5ECD5-CFC8-4424-A802-E631BBB20159}"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56E5ECD5-CFC8-4424-A802-E631BBB20159}"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E9EC5426-BC71-417A-947B-B175D58AAA30}" type="datetimeFigureOut">
              <a:rPr lang="en-US" smtClean="0"/>
              <a:t>9/7/2019</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9EC5426-BC71-417A-947B-B175D58AAA30}" type="datetimeFigureOut">
              <a:rPr lang="en-US" smtClean="0"/>
              <a:t>9/7/2019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E5ECD5-CFC8-4424-A802-E631BBB20159}"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EC5426-BC71-417A-947B-B175D58AAA30}" type="datetimeFigureOut">
              <a:rPr lang="en-US" smtClean="0"/>
              <a:t>9/7/2019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E5ECD5-CFC8-4424-A802-E631BBB201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E9EC5426-BC71-417A-947B-B175D58AAA30}" type="datetimeFigureOut">
              <a:rPr lang="en-US" smtClean="0"/>
              <a:t>9/7/2019</a:t>
            </a:fld>
            <a:endParaRPr lang="en-US"/>
          </a:p>
        </p:txBody>
      </p:sp>
      <p:sp>
        <p:nvSpPr>
          <p:cNvPr id="9" name="Slide Number Placeholder 8"/>
          <p:cNvSpPr>
            <a:spLocks noGrp="1"/>
          </p:cNvSpPr>
          <p:nvPr>
            <p:ph type="sldNum" sz="quarter" idx="15"/>
          </p:nvPr>
        </p:nvSpPr>
        <p:spPr/>
        <p:txBody>
          <a:bodyPr/>
          <a:lstStyle/>
          <a:p>
            <a:fld id="{56E5ECD5-CFC8-4424-A802-E631BBB20159}"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E9EC5426-BC71-417A-947B-B175D58AAA30}" type="datetimeFigureOut">
              <a:rPr lang="en-US" smtClean="0"/>
              <a:t>9/7/2019</a:t>
            </a:fld>
            <a:endParaRPr lang="en-US"/>
          </a:p>
        </p:txBody>
      </p:sp>
      <p:sp>
        <p:nvSpPr>
          <p:cNvPr id="9" name="Slide Number Placeholder 8"/>
          <p:cNvSpPr>
            <a:spLocks noGrp="1"/>
          </p:cNvSpPr>
          <p:nvPr>
            <p:ph type="sldNum" sz="quarter" idx="11"/>
          </p:nvPr>
        </p:nvSpPr>
        <p:spPr/>
        <p:txBody>
          <a:bodyPr/>
          <a:lstStyle/>
          <a:p>
            <a:fld id="{56E5ECD5-CFC8-4424-A802-E631BBB2015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E9EC5426-BC71-417A-947B-B175D58AAA30}" type="datetimeFigureOut">
              <a:rPr lang="en-US" smtClean="0"/>
              <a:t>9/7/2019</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56E5ECD5-CFC8-4424-A802-E631BBB20159}"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Getting started with C#</a:t>
            </a:r>
          </a:p>
          <a:p>
            <a:r>
              <a:rPr lang="en-US" dirty="0" smtClean="0"/>
              <a:t>Console application development</a:t>
            </a:r>
            <a:endParaRPr lang="en-US" dirty="0"/>
          </a:p>
        </p:txBody>
      </p:sp>
      <p:sp>
        <p:nvSpPr>
          <p:cNvPr id="2" name="Title 1"/>
          <p:cNvSpPr>
            <a:spLocks noGrp="1"/>
          </p:cNvSpPr>
          <p:nvPr>
            <p:ph type="ctrTitle"/>
          </p:nvPr>
        </p:nvSpPr>
        <p:spPr/>
        <p:txBody>
          <a:bodyPr/>
          <a:lstStyle/>
          <a:p>
            <a:r>
              <a:rPr lang="en-US" dirty="0" smtClean="0"/>
              <a:t>C# Basics</a:t>
            </a:r>
            <a:endParaRPr lang="en-US" dirty="0"/>
          </a:p>
        </p:txBody>
      </p:sp>
    </p:spTree>
    <p:extLst>
      <p:ext uri="{BB962C8B-B14F-4D97-AF65-F5344CB8AC3E}">
        <p14:creationId xmlns:p14="http://schemas.microsoft.com/office/powerpoint/2010/main" val="1379887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0576" y="1090941"/>
            <a:ext cx="5382848" cy="4090659"/>
          </a:xfrm>
        </p:spPr>
      </p:pic>
      <p:sp>
        <p:nvSpPr>
          <p:cNvPr id="3" name="Title 2"/>
          <p:cNvSpPr>
            <a:spLocks noGrp="1"/>
          </p:cNvSpPr>
          <p:nvPr>
            <p:ph type="title"/>
          </p:nvPr>
        </p:nvSpPr>
        <p:spPr>
          <a:xfrm>
            <a:off x="457200" y="152400"/>
            <a:ext cx="8229600" cy="914400"/>
          </a:xfrm>
        </p:spPr>
        <p:txBody>
          <a:bodyPr/>
          <a:lstStyle/>
          <a:p>
            <a:pPr algn="ctr"/>
            <a:r>
              <a:rPr lang="en-US" dirty="0" err="1" smtClean="0"/>
              <a:t>.Net</a:t>
            </a:r>
            <a:r>
              <a:rPr lang="en-US" dirty="0" smtClean="0"/>
              <a:t> Namespaces</a:t>
            </a:r>
            <a:endParaRPr lang="en-US" dirty="0"/>
          </a:p>
        </p:txBody>
      </p:sp>
      <p:sp>
        <p:nvSpPr>
          <p:cNvPr id="5" name="TextBox 4"/>
          <p:cNvSpPr txBox="1"/>
          <p:nvPr/>
        </p:nvSpPr>
        <p:spPr>
          <a:xfrm>
            <a:off x="876301" y="5181600"/>
            <a:ext cx="7391399" cy="1200329"/>
          </a:xfrm>
          <a:prstGeom prst="rect">
            <a:avLst/>
          </a:prstGeom>
          <a:noFill/>
        </p:spPr>
        <p:txBody>
          <a:bodyPr wrap="square" rtlCol="0">
            <a:spAutoFit/>
          </a:bodyPr>
          <a:lstStyle/>
          <a:p>
            <a:pPr algn="ctr"/>
            <a:r>
              <a:rPr lang="en-US" b="1" dirty="0" smtClean="0"/>
              <a:t>These are some of the common Namespaces in </a:t>
            </a:r>
            <a:r>
              <a:rPr lang="en-US" b="1" dirty="0" err="1" smtClean="0"/>
              <a:t>.Net</a:t>
            </a:r>
            <a:endParaRPr lang="en-US" b="1" dirty="0" smtClean="0"/>
          </a:p>
          <a:p>
            <a:pPr algn="ctr"/>
            <a:r>
              <a:rPr lang="en-US" b="1" dirty="0" smtClean="0"/>
              <a:t>For example, to utilize the Configuration Namespace in </a:t>
            </a:r>
            <a:r>
              <a:rPr lang="en-US" b="1" dirty="0" err="1" smtClean="0"/>
              <a:t>.Net</a:t>
            </a:r>
            <a:r>
              <a:rPr lang="en-US" b="1" dirty="0" smtClean="0"/>
              <a:t>,</a:t>
            </a:r>
          </a:p>
          <a:p>
            <a:pPr algn="ctr"/>
            <a:r>
              <a:rPr lang="en-US" b="1" dirty="0" smtClean="0"/>
              <a:t>we either utilize a “using System;” at the top of our file, or call the methods directly with “</a:t>
            </a:r>
            <a:r>
              <a:rPr lang="en-US" b="1" dirty="0" err="1" smtClean="0"/>
              <a:t>System.Configuration</a:t>
            </a:r>
            <a:r>
              <a:rPr lang="en-US" b="1" dirty="0" smtClean="0"/>
              <a:t>…” </a:t>
            </a:r>
            <a:endParaRPr lang="en-US" sz="2000" b="1" dirty="0" smtClean="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81809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14450" y="1250972"/>
            <a:ext cx="6515100" cy="4921228"/>
          </a:xfrm>
        </p:spPr>
      </p:pic>
      <p:sp>
        <p:nvSpPr>
          <p:cNvPr id="3" name="Title 2"/>
          <p:cNvSpPr>
            <a:spLocks noGrp="1"/>
          </p:cNvSpPr>
          <p:nvPr>
            <p:ph type="title"/>
          </p:nvPr>
        </p:nvSpPr>
        <p:spPr>
          <a:xfrm>
            <a:off x="457200" y="152400"/>
            <a:ext cx="8229600" cy="990600"/>
          </a:xfrm>
        </p:spPr>
        <p:txBody>
          <a:bodyPr/>
          <a:lstStyle/>
          <a:p>
            <a:pPr algn="ctr"/>
            <a:r>
              <a:rPr lang="en-US" b="1" dirty="0" smtClean="0">
                <a:solidFill>
                  <a:schemeClr val="bg1"/>
                </a:solidFill>
                <a:effectLst>
                  <a:outerShdw blurRad="38100" dist="38100" dir="2700000" algn="tl">
                    <a:srgbClr val="000000">
                      <a:alpha val="43137"/>
                    </a:srgbClr>
                  </a:outerShdw>
                </a:effectLst>
                <a:latin typeface="Footlight MT Light" pitchFamily="18" charset="0"/>
              </a:rPr>
              <a:t>Time to Do Some Work!</a:t>
            </a:r>
            <a:endParaRPr lang="en-US" b="1" dirty="0">
              <a:solidFill>
                <a:schemeClr val="bg1"/>
              </a:solidFill>
              <a:effectLst>
                <a:outerShdw blurRad="38100" dist="38100" dir="2700000" algn="tl">
                  <a:srgbClr val="000000">
                    <a:alpha val="43137"/>
                  </a:srgbClr>
                </a:outerShdw>
              </a:effectLst>
              <a:latin typeface="Footlight MT Light" pitchFamily="18" charset="0"/>
            </a:endParaRPr>
          </a:p>
        </p:txBody>
      </p:sp>
    </p:spTree>
    <p:extLst>
      <p:ext uri="{BB962C8B-B14F-4D97-AF65-F5344CB8AC3E}">
        <p14:creationId xmlns:p14="http://schemas.microsoft.com/office/powerpoint/2010/main" val="2103303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583" y="1252493"/>
            <a:ext cx="6496834" cy="1871707"/>
          </a:xfrm>
        </p:spPr>
      </p:pic>
      <p:sp>
        <p:nvSpPr>
          <p:cNvPr id="3" name="Title 2"/>
          <p:cNvSpPr>
            <a:spLocks noGrp="1"/>
          </p:cNvSpPr>
          <p:nvPr>
            <p:ph type="title"/>
          </p:nvPr>
        </p:nvSpPr>
        <p:spPr>
          <a:xfrm>
            <a:off x="457200" y="152400"/>
            <a:ext cx="8229600" cy="914400"/>
          </a:xfrm>
        </p:spPr>
        <p:txBody>
          <a:bodyPr/>
          <a:lstStyle/>
          <a:p>
            <a:pPr algn="ctr"/>
            <a:r>
              <a:rPr lang="en-US" dirty="0" smtClean="0"/>
              <a:t>Integer Math</a:t>
            </a:r>
            <a:endParaRPr lang="en-US" dirty="0"/>
          </a:p>
        </p:txBody>
      </p:sp>
      <p:sp>
        <p:nvSpPr>
          <p:cNvPr id="5" name="TextBox 4"/>
          <p:cNvSpPr txBox="1"/>
          <p:nvPr/>
        </p:nvSpPr>
        <p:spPr>
          <a:xfrm>
            <a:off x="909451" y="3276600"/>
            <a:ext cx="7391399" cy="3046988"/>
          </a:xfrm>
          <a:prstGeom prst="rect">
            <a:avLst/>
          </a:prstGeom>
          <a:noFill/>
        </p:spPr>
        <p:txBody>
          <a:bodyPr wrap="square" rtlCol="0">
            <a:spAutoFit/>
          </a:bodyPr>
          <a:lstStyle/>
          <a:p>
            <a:pPr algn="ctr"/>
            <a:r>
              <a:rPr lang="en-US" sz="2000" dirty="0" smtClean="0">
                <a:solidFill>
                  <a:schemeClr val="bg1"/>
                </a:solidFill>
              </a:rPr>
              <a:t>The above code creates </a:t>
            </a:r>
            <a:r>
              <a:rPr lang="en-US" sz="2000" dirty="0" smtClean="0"/>
              <a:t>two integer variables</a:t>
            </a:r>
            <a:r>
              <a:rPr lang="en-US" sz="2000" dirty="0" smtClean="0">
                <a:solidFill>
                  <a:schemeClr val="bg1"/>
                </a:solidFill>
              </a:rPr>
              <a:t>.  One is named </a:t>
            </a:r>
            <a:r>
              <a:rPr lang="en-US" sz="2000" b="1" dirty="0" smtClean="0">
                <a:solidFill>
                  <a:schemeClr val="tx2">
                    <a:lumMod val="75000"/>
                  </a:schemeClr>
                </a:solidFill>
              </a:rPr>
              <a:t>a</a:t>
            </a:r>
            <a:r>
              <a:rPr lang="en-US" sz="2000" dirty="0" smtClean="0">
                <a:solidFill>
                  <a:schemeClr val="bg1"/>
                </a:solidFill>
              </a:rPr>
              <a:t> and the other is named </a:t>
            </a:r>
            <a:r>
              <a:rPr lang="en-US" sz="2000" dirty="0" smtClean="0">
                <a:solidFill>
                  <a:schemeClr val="tx2">
                    <a:lumMod val="75000"/>
                  </a:schemeClr>
                </a:solidFill>
              </a:rPr>
              <a:t>b</a:t>
            </a:r>
            <a:r>
              <a:rPr lang="en-US" sz="2000" dirty="0" smtClean="0">
                <a:solidFill>
                  <a:schemeClr val="bg1"/>
                </a:solidFill>
              </a:rPr>
              <a:t>.  After we have created them and given them values, we use them to create another variable called </a:t>
            </a:r>
            <a:r>
              <a:rPr lang="en-US" sz="2000" dirty="0" smtClean="0">
                <a:solidFill>
                  <a:schemeClr val="tx2">
                    <a:lumMod val="75000"/>
                  </a:schemeClr>
                </a:solidFill>
              </a:rPr>
              <a:t>c</a:t>
            </a:r>
            <a:r>
              <a:rPr lang="en-US" sz="2000" dirty="0" smtClean="0">
                <a:solidFill>
                  <a:schemeClr val="bg1"/>
                </a:solidFill>
              </a:rPr>
              <a:t>. The value of c is the addition of </a:t>
            </a:r>
            <a:r>
              <a:rPr lang="en-US" sz="2000" b="1" dirty="0" smtClean="0">
                <a:solidFill>
                  <a:schemeClr val="tx2">
                    <a:lumMod val="75000"/>
                  </a:schemeClr>
                </a:solidFill>
              </a:rPr>
              <a:t>a + b</a:t>
            </a:r>
            <a:r>
              <a:rPr lang="en-US" sz="2000" dirty="0" smtClean="0">
                <a:solidFill>
                  <a:schemeClr val="bg1"/>
                </a:solidFill>
              </a:rPr>
              <a:t>.</a:t>
            </a:r>
          </a:p>
          <a:p>
            <a:pPr algn="ctr"/>
            <a:endParaRPr lang="en-US" sz="2000" dirty="0" smtClean="0">
              <a:solidFill>
                <a:schemeClr val="bg1"/>
              </a:solidFill>
            </a:endParaRPr>
          </a:p>
          <a:p>
            <a:pPr algn="ctr"/>
            <a:r>
              <a:rPr lang="en-US" sz="2000" dirty="0" smtClean="0">
                <a:solidFill>
                  <a:schemeClr val="bg1"/>
                </a:solidFill>
                <a:effectLst>
                  <a:outerShdw blurRad="38100" dist="38100" dir="2700000" algn="tl">
                    <a:srgbClr val="000000">
                      <a:alpha val="43137"/>
                    </a:srgbClr>
                  </a:outerShdw>
                </a:effectLst>
              </a:rPr>
              <a:t>Finally, we print the results to the Console with </a:t>
            </a:r>
            <a:r>
              <a:rPr lang="en-US" sz="2400" dirty="0" smtClean="0">
                <a:solidFill>
                  <a:schemeClr val="bg1"/>
                </a:solidFill>
                <a:effectLst>
                  <a:outerShdw blurRad="38100" dist="38100" dir="2700000" algn="tl">
                    <a:srgbClr val="000000">
                      <a:alpha val="43137"/>
                    </a:srgbClr>
                  </a:outerShdw>
                </a:effectLst>
              </a:rPr>
              <a:t>Console.WriteLine(c);</a:t>
            </a:r>
          </a:p>
          <a:p>
            <a:pPr algn="ctr"/>
            <a:endParaRPr lang="en-US" sz="2400" dirty="0">
              <a:solidFill>
                <a:schemeClr val="bg1"/>
              </a:solidFill>
              <a:effectLst>
                <a:outerShdw blurRad="38100" dist="38100" dir="2700000" algn="tl">
                  <a:srgbClr val="000000">
                    <a:alpha val="43137"/>
                  </a:srgbClr>
                </a:outerShdw>
              </a:effectLst>
            </a:endParaRPr>
          </a:p>
          <a:p>
            <a:pPr algn="ctr"/>
            <a:r>
              <a:rPr lang="en-US" sz="2400" dirty="0" smtClean="0">
                <a:solidFill>
                  <a:schemeClr val="tx2">
                    <a:lumMod val="75000"/>
                  </a:schemeClr>
                </a:solidFill>
                <a:effectLst>
                  <a:outerShdw blurRad="38100" dist="38100" dir="2700000" algn="tl">
                    <a:srgbClr val="000000">
                      <a:alpha val="43137"/>
                    </a:srgbClr>
                  </a:outerShdw>
                </a:effectLst>
              </a:rPr>
              <a:t>Now – Do this yourself in your IDE (Visual Studios)</a:t>
            </a:r>
            <a:endParaRPr lang="en-US" sz="2400" dirty="0">
              <a:solidFill>
                <a:schemeClr val="tx2">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11029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307" y="1143000"/>
            <a:ext cx="3996874" cy="1871707"/>
          </a:xfrm>
        </p:spPr>
      </p:pic>
      <p:sp>
        <p:nvSpPr>
          <p:cNvPr id="3" name="Title 2"/>
          <p:cNvSpPr>
            <a:spLocks noGrp="1"/>
          </p:cNvSpPr>
          <p:nvPr>
            <p:ph type="title"/>
          </p:nvPr>
        </p:nvSpPr>
        <p:spPr>
          <a:xfrm>
            <a:off x="457200" y="152400"/>
            <a:ext cx="8229600" cy="914400"/>
          </a:xfrm>
        </p:spPr>
        <p:txBody>
          <a:bodyPr/>
          <a:lstStyle/>
          <a:p>
            <a:pPr algn="ctr"/>
            <a:r>
              <a:rPr lang="en-US" dirty="0" smtClean="0"/>
              <a:t>Integer Math</a:t>
            </a:r>
            <a:endParaRPr lang="en-US" dirty="0"/>
          </a:p>
        </p:txBody>
      </p:sp>
      <p:sp>
        <p:nvSpPr>
          <p:cNvPr id="5" name="TextBox 4"/>
          <p:cNvSpPr txBox="1"/>
          <p:nvPr/>
        </p:nvSpPr>
        <p:spPr>
          <a:xfrm>
            <a:off x="533401" y="3276599"/>
            <a:ext cx="2438400" cy="2862322"/>
          </a:xfrm>
          <a:prstGeom prst="rect">
            <a:avLst/>
          </a:prstGeom>
          <a:noFill/>
        </p:spPr>
        <p:txBody>
          <a:bodyPr wrap="square" rtlCol="0">
            <a:spAutoFit/>
          </a:bodyPr>
          <a:lstStyle/>
          <a:p>
            <a:pPr algn="ctr"/>
            <a:r>
              <a:rPr lang="en-US" sz="2000" dirty="0" smtClean="0">
                <a:solidFill>
                  <a:schemeClr val="bg1"/>
                </a:solidFill>
              </a:rPr>
              <a:t>There are many mathematical operations in </a:t>
            </a:r>
            <a:r>
              <a:rPr lang="en-US" sz="2000" dirty="0" err="1" smtClean="0">
                <a:solidFill>
                  <a:schemeClr val="bg1"/>
                </a:solidFill>
              </a:rPr>
              <a:t>.Net</a:t>
            </a:r>
            <a:r>
              <a:rPr lang="en-US" sz="2000" dirty="0" smtClean="0">
                <a:solidFill>
                  <a:schemeClr val="bg1"/>
                </a:solidFill>
              </a:rPr>
              <a:t>.</a:t>
            </a:r>
          </a:p>
          <a:p>
            <a:pPr algn="ctr"/>
            <a:endParaRPr lang="en-US" sz="2000" dirty="0">
              <a:solidFill>
                <a:schemeClr val="bg1"/>
              </a:solidFill>
            </a:endParaRPr>
          </a:p>
          <a:p>
            <a:pPr algn="ctr"/>
            <a:r>
              <a:rPr lang="en-US" sz="2000" dirty="0" smtClean="0">
                <a:solidFill>
                  <a:schemeClr val="bg1"/>
                </a:solidFill>
              </a:rPr>
              <a:t>There is also the Math Namespace that has many mathematical methods.</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2362200"/>
            <a:ext cx="5627642" cy="3852907"/>
          </a:xfrm>
          <a:prstGeom prst="rect">
            <a:avLst/>
          </a:prstGeom>
        </p:spPr>
      </p:pic>
    </p:spTree>
    <p:extLst>
      <p:ext uri="{BB962C8B-B14F-4D97-AF65-F5344CB8AC3E}">
        <p14:creationId xmlns:p14="http://schemas.microsoft.com/office/powerpoint/2010/main" val="3053101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lstStyle/>
          <a:p>
            <a:pPr algn="ctr"/>
            <a:r>
              <a:rPr lang="en-US" dirty="0" smtClean="0"/>
              <a:t>Order of Operations</a:t>
            </a:r>
            <a:endParaRPr lang="en-US" dirty="0"/>
          </a:p>
        </p:txBody>
      </p:sp>
      <p:sp>
        <p:nvSpPr>
          <p:cNvPr id="5" name="TextBox 4"/>
          <p:cNvSpPr txBox="1"/>
          <p:nvPr/>
        </p:nvSpPr>
        <p:spPr>
          <a:xfrm>
            <a:off x="533399" y="4495800"/>
            <a:ext cx="7772399" cy="1631216"/>
          </a:xfrm>
          <a:prstGeom prst="rect">
            <a:avLst/>
          </a:prstGeom>
          <a:noFill/>
        </p:spPr>
        <p:txBody>
          <a:bodyPr wrap="square" rtlCol="0">
            <a:spAutoFit/>
          </a:bodyPr>
          <a:lstStyle/>
          <a:p>
            <a:pPr algn="ctr"/>
            <a:r>
              <a:rPr lang="en-US" sz="2000" dirty="0" smtClean="0">
                <a:solidFill>
                  <a:schemeClr val="bg1"/>
                </a:solidFill>
              </a:rPr>
              <a:t>Try each of these operations in your program and see how the results vary.</a:t>
            </a:r>
          </a:p>
          <a:p>
            <a:pPr algn="ctr"/>
            <a:endParaRPr lang="en-US" sz="2000" dirty="0">
              <a:solidFill>
                <a:schemeClr val="bg1"/>
              </a:solidFill>
            </a:endParaRPr>
          </a:p>
          <a:p>
            <a:pPr algn="ctr"/>
            <a:r>
              <a:rPr lang="en-US" sz="2000" dirty="0" smtClean="0">
                <a:solidFill>
                  <a:schemeClr val="bg1"/>
                </a:solidFill>
              </a:rPr>
              <a:t>Notice that the order of operations is important and follows the same rules as standard Math.</a:t>
            </a:r>
          </a:p>
        </p:txBody>
      </p:sp>
      <p:pic>
        <p:nvPicPr>
          <p:cNvPr id="2050" name="Picture 2" descr="C:\Users\plwes\Documents\Class\Intro To C#\Numbers\Order of Operations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658" y="1371600"/>
            <a:ext cx="4998482" cy="2787708"/>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05400" y="1158480"/>
            <a:ext cx="3070440" cy="1871707"/>
          </a:xfr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6190" y="3048000"/>
            <a:ext cx="5094242" cy="1380639"/>
          </a:xfrm>
          <a:prstGeom prst="rect">
            <a:avLst/>
          </a:prstGeom>
        </p:spPr>
      </p:pic>
    </p:spTree>
    <p:extLst>
      <p:ext uri="{BB962C8B-B14F-4D97-AF65-F5344CB8AC3E}">
        <p14:creationId xmlns:p14="http://schemas.microsoft.com/office/powerpoint/2010/main" val="3825389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smtClean="0"/>
              <a:t>int Variable </a:t>
            </a:r>
            <a:r>
              <a:rPr lang="en-US" dirty="0"/>
              <a:t>Type</a:t>
            </a:r>
          </a:p>
        </p:txBody>
      </p:sp>
      <p:sp>
        <p:nvSpPr>
          <p:cNvPr id="5" name="TextBox 4"/>
          <p:cNvSpPr txBox="1"/>
          <p:nvPr/>
        </p:nvSpPr>
        <p:spPr>
          <a:xfrm>
            <a:off x="1120396" y="4419600"/>
            <a:ext cx="6857999" cy="1631216"/>
          </a:xfrm>
          <a:prstGeom prst="rect">
            <a:avLst/>
          </a:prstGeom>
          <a:noFill/>
        </p:spPr>
        <p:txBody>
          <a:bodyPr wrap="square" rtlCol="0">
            <a:spAutoFit/>
          </a:bodyPr>
          <a:lstStyle/>
          <a:p>
            <a:pPr algn="ctr"/>
            <a:r>
              <a:rPr lang="en-US" sz="2000" dirty="0" smtClean="0">
                <a:solidFill>
                  <a:schemeClr val="bg1"/>
                </a:solidFill>
              </a:rPr>
              <a:t>As before, try this in your application and look at the results.</a:t>
            </a:r>
          </a:p>
          <a:p>
            <a:pPr algn="ctr"/>
            <a:endParaRPr lang="en-US" sz="2000" dirty="0">
              <a:solidFill>
                <a:schemeClr val="bg1"/>
              </a:solidFill>
            </a:endParaRPr>
          </a:p>
          <a:p>
            <a:pPr algn="ctr"/>
            <a:r>
              <a:rPr lang="en-US" sz="2000" dirty="0" smtClean="0">
                <a:solidFill>
                  <a:schemeClr val="bg1"/>
                </a:solidFill>
              </a:rPr>
              <a:t>Notice that with integers we lose all of the “remainder” of a number when we divide.  This is because it is an INTEGER. It is a discrete number that throws away all decimal places.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49475" y="1371600"/>
            <a:ext cx="4845051" cy="2910060"/>
          </a:xfrm>
        </p:spPr>
      </p:pic>
    </p:spTree>
    <p:extLst>
      <p:ext uri="{BB962C8B-B14F-4D97-AF65-F5344CB8AC3E}">
        <p14:creationId xmlns:p14="http://schemas.microsoft.com/office/powerpoint/2010/main" val="1424476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smtClean="0"/>
              <a:t>int Precision (How accurate is it)?</a:t>
            </a:r>
            <a:endParaRPr lang="en-US" dirty="0"/>
          </a:p>
        </p:txBody>
      </p:sp>
      <p:sp>
        <p:nvSpPr>
          <p:cNvPr id="5" name="TextBox 4"/>
          <p:cNvSpPr txBox="1"/>
          <p:nvPr/>
        </p:nvSpPr>
        <p:spPr>
          <a:xfrm>
            <a:off x="1447801" y="4191000"/>
            <a:ext cx="6248398" cy="1938992"/>
          </a:xfrm>
          <a:prstGeom prst="rect">
            <a:avLst/>
          </a:prstGeom>
          <a:noFill/>
        </p:spPr>
        <p:txBody>
          <a:bodyPr wrap="square" rtlCol="0">
            <a:spAutoFit/>
          </a:bodyPr>
          <a:lstStyle/>
          <a:p>
            <a:pPr algn="ctr"/>
            <a:r>
              <a:rPr lang="en-US" sz="2000" dirty="0" smtClean="0">
                <a:solidFill>
                  <a:schemeClr val="bg1"/>
                </a:solidFill>
              </a:rPr>
              <a:t>The functions “</a:t>
            </a:r>
            <a:r>
              <a:rPr lang="en-US" sz="2000" b="1" dirty="0" smtClean="0">
                <a:solidFill>
                  <a:schemeClr val="bg1"/>
                </a:solidFill>
              </a:rPr>
              <a:t>int.MaxValue</a:t>
            </a:r>
            <a:r>
              <a:rPr lang="en-US" sz="2000" dirty="0" smtClean="0">
                <a:solidFill>
                  <a:schemeClr val="bg1"/>
                </a:solidFill>
              </a:rPr>
              <a:t>” and “</a:t>
            </a:r>
            <a:r>
              <a:rPr lang="en-US" sz="2000" b="1" dirty="0" smtClean="0">
                <a:solidFill>
                  <a:schemeClr val="bg1"/>
                </a:solidFill>
              </a:rPr>
              <a:t>int.MinValue</a:t>
            </a:r>
            <a:r>
              <a:rPr lang="en-US" sz="2000" dirty="0" smtClean="0">
                <a:solidFill>
                  <a:schemeClr val="bg1"/>
                </a:solidFill>
              </a:rPr>
              <a:t>” are used to get the largest and smallest number for a given numerical variable.</a:t>
            </a:r>
          </a:p>
          <a:p>
            <a:pPr algn="ctr"/>
            <a:endParaRPr lang="en-US" sz="2000" dirty="0">
              <a:solidFill>
                <a:schemeClr val="bg1"/>
              </a:solidFill>
            </a:endParaRPr>
          </a:p>
          <a:p>
            <a:pPr algn="ctr"/>
            <a:r>
              <a:rPr lang="en-US" sz="2000" dirty="0" smtClean="0">
                <a:solidFill>
                  <a:schemeClr val="bg1"/>
                </a:solidFill>
              </a:rPr>
              <a:t>Notice what happens when we try to create a number larger than the “</a:t>
            </a:r>
            <a:r>
              <a:rPr lang="en-US" sz="2000" b="1" dirty="0" smtClean="0">
                <a:solidFill>
                  <a:schemeClr val="bg1"/>
                </a:solidFill>
              </a:rPr>
              <a:t>MaxValue</a:t>
            </a:r>
            <a:r>
              <a:rPr lang="en-US" sz="2000" dirty="0" smtClean="0">
                <a:solidFill>
                  <a:schemeClr val="bg1"/>
                </a:solidFill>
              </a:rPr>
              <a:t>”.</a:t>
            </a:r>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2345" y="2815075"/>
            <a:ext cx="5019310" cy="1226391"/>
          </a:xfrm>
          <a:prstGeom prst="rect">
            <a:avLst/>
          </a:prstGeom>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072759" y="1447071"/>
            <a:ext cx="4998482" cy="130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5515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smtClean="0"/>
              <a:t>double Variable Type</a:t>
            </a:r>
            <a:endParaRPr lang="en-US" dirty="0"/>
          </a:p>
        </p:txBody>
      </p:sp>
      <p:sp>
        <p:nvSpPr>
          <p:cNvPr id="5" name="TextBox 4"/>
          <p:cNvSpPr txBox="1"/>
          <p:nvPr/>
        </p:nvSpPr>
        <p:spPr>
          <a:xfrm>
            <a:off x="1447802" y="4495800"/>
            <a:ext cx="6248398" cy="1631216"/>
          </a:xfrm>
          <a:prstGeom prst="rect">
            <a:avLst/>
          </a:prstGeom>
          <a:noFill/>
        </p:spPr>
        <p:txBody>
          <a:bodyPr wrap="square" rtlCol="0">
            <a:spAutoFit/>
          </a:bodyPr>
          <a:lstStyle/>
          <a:p>
            <a:pPr algn="ctr"/>
            <a:r>
              <a:rPr lang="en-US" sz="2000" dirty="0" smtClean="0">
                <a:solidFill>
                  <a:schemeClr val="bg1"/>
                </a:solidFill>
              </a:rPr>
              <a:t>Just like we did with the “</a:t>
            </a:r>
            <a:r>
              <a:rPr lang="en-US" sz="2000" b="1" dirty="0" smtClean="0">
                <a:solidFill>
                  <a:srgbClr val="FFFF00"/>
                </a:solidFill>
              </a:rPr>
              <a:t>int</a:t>
            </a:r>
            <a:r>
              <a:rPr lang="en-US" sz="2000" b="1" dirty="0" smtClean="0">
                <a:solidFill>
                  <a:schemeClr val="bg1"/>
                </a:solidFill>
              </a:rPr>
              <a:t>”</a:t>
            </a:r>
            <a:r>
              <a:rPr lang="en-US" sz="2000" dirty="0" smtClean="0">
                <a:solidFill>
                  <a:schemeClr val="bg1"/>
                </a:solidFill>
              </a:rPr>
              <a:t> variable, let’s do the same with a “</a:t>
            </a:r>
            <a:r>
              <a:rPr lang="en-US" sz="2000" b="1" dirty="0" smtClean="0">
                <a:solidFill>
                  <a:srgbClr val="FFFF00"/>
                </a:solidFill>
              </a:rPr>
              <a:t>double</a:t>
            </a:r>
            <a:r>
              <a:rPr lang="en-US" sz="2000" dirty="0" smtClean="0">
                <a:solidFill>
                  <a:schemeClr val="bg1"/>
                </a:solidFill>
              </a:rPr>
              <a:t>” variable type.</a:t>
            </a:r>
          </a:p>
          <a:p>
            <a:pPr algn="ctr"/>
            <a:endParaRPr lang="en-US" sz="2000" dirty="0">
              <a:solidFill>
                <a:schemeClr val="bg1"/>
              </a:solidFill>
            </a:endParaRPr>
          </a:p>
          <a:p>
            <a:pPr algn="ctr"/>
            <a:r>
              <a:rPr lang="en-US" sz="2000" dirty="0" smtClean="0">
                <a:solidFill>
                  <a:schemeClr val="bg1"/>
                </a:solidFill>
              </a:rPr>
              <a:t>Notice the difference in the results when we use </a:t>
            </a:r>
            <a:r>
              <a:rPr lang="en-US" sz="2000" b="1" dirty="0" smtClean="0">
                <a:solidFill>
                  <a:srgbClr val="FFFF00"/>
                </a:solidFill>
              </a:rPr>
              <a:t>double</a:t>
            </a:r>
            <a:r>
              <a:rPr lang="en-US" sz="2000" dirty="0" smtClean="0">
                <a:solidFill>
                  <a:srgbClr val="FFFF00"/>
                </a:solidFill>
              </a:rPr>
              <a:t> </a:t>
            </a:r>
            <a:r>
              <a:rPr lang="en-US" sz="2000" dirty="0" smtClean="0">
                <a:solidFill>
                  <a:schemeClr val="bg1"/>
                </a:solidFill>
              </a:rPr>
              <a:t>vs. </a:t>
            </a:r>
            <a:r>
              <a:rPr lang="en-US" sz="2000" b="1" dirty="0" smtClean="0">
                <a:solidFill>
                  <a:srgbClr val="FFFF00"/>
                </a:solidFill>
              </a:rPr>
              <a:t>int</a:t>
            </a:r>
            <a:r>
              <a:rPr lang="en-US" sz="2000" dirty="0" smtClean="0">
                <a:solidFill>
                  <a:schemeClr val="bg1"/>
                </a:solidFill>
              </a:rPr>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2" y="1269544"/>
            <a:ext cx="3272336" cy="2037235"/>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1905000"/>
            <a:ext cx="3581400" cy="2445706"/>
          </a:xfrm>
          <a:prstGeom prst="rect">
            <a:avLst/>
          </a:prstGeom>
        </p:spPr>
      </p:pic>
      <p:pic>
        <p:nvPicPr>
          <p:cNvPr id="7"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2514" y="1219200"/>
            <a:ext cx="3855387" cy="1524000"/>
          </a:xfrm>
          <a:prstGeom prst="rect">
            <a:avLst/>
          </a:prstGeom>
        </p:spPr>
      </p:pic>
    </p:spTree>
    <p:extLst>
      <p:ext uri="{BB962C8B-B14F-4D97-AF65-F5344CB8AC3E}">
        <p14:creationId xmlns:p14="http://schemas.microsoft.com/office/powerpoint/2010/main" val="161409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fontScale="90000"/>
          </a:bodyPr>
          <a:lstStyle/>
          <a:p>
            <a:pPr algn="ctr"/>
            <a:r>
              <a:rPr lang="en-US" dirty="0" smtClean="0"/>
              <a:t>double Precision (How accurate is it)?</a:t>
            </a:r>
            <a:endParaRPr lang="en-US" dirty="0"/>
          </a:p>
        </p:txBody>
      </p:sp>
      <p:sp>
        <p:nvSpPr>
          <p:cNvPr id="5" name="TextBox 4"/>
          <p:cNvSpPr txBox="1"/>
          <p:nvPr/>
        </p:nvSpPr>
        <p:spPr>
          <a:xfrm>
            <a:off x="1447801" y="4191000"/>
            <a:ext cx="6248398" cy="1938992"/>
          </a:xfrm>
          <a:prstGeom prst="rect">
            <a:avLst/>
          </a:prstGeom>
          <a:noFill/>
        </p:spPr>
        <p:txBody>
          <a:bodyPr wrap="square" rtlCol="0">
            <a:spAutoFit/>
          </a:bodyPr>
          <a:lstStyle/>
          <a:p>
            <a:pPr algn="ctr"/>
            <a:r>
              <a:rPr lang="en-US" sz="2000" dirty="0" smtClean="0">
                <a:solidFill>
                  <a:schemeClr val="bg1"/>
                </a:solidFill>
              </a:rPr>
              <a:t>Let’s look at the largest and smallest </a:t>
            </a:r>
            <a:r>
              <a:rPr lang="en-US" sz="2000" b="1" dirty="0" smtClean="0">
                <a:solidFill>
                  <a:srgbClr val="FFFF00"/>
                </a:solidFill>
              </a:rPr>
              <a:t>double</a:t>
            </a:r>
            <a:r>
              <a:rPr lang="en-US" sz="2000" dirty="0" smtClean="0">
                <a:solidFill>
                  <a:srgbClr val="FFFF00"/>
                </a:solidFill>
              </a:rPr>
              <a:t> </a:t>
            </a:r>
            <a:r>
              <a:rPr lang="en-US" sz="2000" dirty="0" smtClean="0">
                <a:solidFill>
                  <a:schemeClr val="bg1"/>
                </a:solidFill>
              </a:rPr>
              <a:t>we can make.</a:t>
            </a:r>
          </a:p>
          <a:p>
            <a:pPr algn="ctr"/>
            <a:endParaRPr lang="en-US" sz="2000" dirty="0">
              <a:solidFill>
                <a:schemeClr val="bg1"/>
              </a:solidFill>
            </a:endParaRPr>
          </a:p>
          <a:p>
            <a:pPr algn="ctr"/>
            <a:r>
              <a:rPr lang="en-US" sz="2000" dirty="0" smtClean="0">
                <a:solidFill>
                  <a:schemeClr val="bg1"/>
                </a:solidFill>
              </a:rPr>
              <a:t>What do you think will happen if we try to create a number larger or smaller than these for a </a:t>
            </a:r>
            <a:r>
              <a:rPr lang="en-US" sz="2000" b="1" dirty="0" smtClean="0">
                <a:solidFill>
                  <a:srgbClr val="FFFF00"/>
                </a:solidFill>
              </a:rPr>
              <a:t>double</a:t>
            </a:r>
            <a:r>
              <a:rPr lang="en-US" sz="2000" dirty="0" smtClean="0">
                <a:solidFill>
                  <a:schemeClr val="bg1"/>
                </a:solidFill>
              </a:rPr>
              <a:t>? </a:t>
            </a:r>
          </a:p>
          <a:p>
            <a:pPr algn="ctr"/>
            <a:r>
              <a:rPr lang="en-US" sz="2000" dirty="0" smtClean="0">
                <a:solidFill>
                  <a:schemeClr val="bg1"/>
                </a:solidFill>
              </a:rPr>
              <a:t>Try it.</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50680" y="1752600"/>
            <a:ext cx="6842641" cy="1761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777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smtClean="0"/>
              <a:t>decimal Variable </a:t>
            </a:r>
            <a:r>
              <a:rPr lang="en-US" dirty="0"/>
              <a:t>Type</a:t>
            </a:r>
          </a:p>
        </p:txBody>
      </p:sp>
      <p:sp>
        <p:nvSpPr>
          <p:cNvPr id="5" name="TextBox 4"/>
          <p:cNvSpPr txBox="1"/>
          <p:nvPr/>
        </p:nvSpPr>
        <p:spPr>
          <a:xfrm>
            <a:off x="1447802" y="4495800"/>
            <a:ext cx="6248398" cy="1631216"/>
          </a:xfrm>
          <a:prstGeom prst="rect">
            <a:avLst/>
          </a:prstGeom>
          <a:noFill/>
        </p:spPr>
        <p:txBody>
          <a:bodyPr wrap="square" rtlCol="0">
            <a:spAutoFit/>
          </a:bodyPr>
          <a:lstStyle/>
          <a:p>
            <a:pPr algn="ctr"/>
            <a:r>
              <a:rPr lang="en-US" sz="2000" dirty="0" smtClean="0">
                <a:solidFill>
                  <a:schemeClr val="bg1"/>
                </a:solidFill>
              </a:rPr>
              <a:t>Just like we did with the “</a:t>
            </a:r>
            <a:r>
              <a:rPr lang="en-US" sz="2000" b="1" dirty="0" smtClean="0">
                <a:solidFill>
                  <a:srgbClr val="FFFF00"/>
                </a:solidFill>
              </a:rPr>
              <a:t>int</a:t>
            </a:r>
            <a:r>
              <a:rPr lang="en-US" sz="2000" b="1" dirty="0" smtClean="0">
                <a:solidFill>
                  <a:schemeClr val="bg1"/>
                </a:solidFill>
              </a:rPr>
              <a:t>”</a:t>
            </a:r>
            <a:r>
              <a:rPr lang="en-US" sz="2000" dirty="0" smtClean="0">
                <a:solidFill>
                  <a:schemeClr val="bg1"/>
                </a:solidFill>
              </a:rPr>
              <a:t> and “</a:t>
            </a:r>
            <a:r>
              <a:rPr lang="en-US" sz="2000" b="1" dirty="0" smtClean="0">
                <a:solidFill>
                  <a:srgbClr val="FFFF00"/>
                </a:solidFill>
              </a:rPr>
              <a:t>double</a:t>
            </a:r>
            <a:r>
              <a:rPr lang="en-US" sz="2000" b="1" dirty="0" smtClean="0">
                <a:solidFill>
                  <a:schemeClr val="bg1"/>
                </a:solidFill>
              </a:rPr>
              <a:t>”</a:t>
            </a:r>
            <a:r>
              <a:rPr lang="en-US" sz="2000" dirty="0" smtClean="0">
                <a:solidFill>
                  <a:schemeClr val="bg1"/>
                </a:solidFill>
              </a:rPr>
              <a:t> variable, let’s do the same with a “</a:t>
            </a:r>
            <a:r>
              <a:rPr lang="en-US" sz="2000" b="1" dirty="0" smtClean="0">
                <a:solidFill>
                  <a:srgbClr val="FFFF00"/>
                </a:solidFill>
              </a:rPr>
              <a:t>decimal</a:t>
            </a:r>
            <a:r>
              <a:rPr lang="en-US" sz="2000" dirty="0" smtClean="0">
                <a:solidFill>
                  <a:schemeClr val="bg1"/>
                </a:solidFill>
              </a:rPr>
              <a:t>” variable type.</a:t>
            </a:r>
          </a:p>
          <a:p>
            <a:pPr algn="ctr"/>
            <a:endParaRPr lang="en-US" sz="2000" dirty="0">
              <a:solidFill>
                <a:schemeClr val="bg1"/>
              </a:solidFill>
            </a:endParaRPr>
          </a:p>
          <a:p>
            <a:pPr algn="ctr"/>
            <a:r>
              <a:rPr lang="en-US" sz="2000" dirty="0" smtClean="0">
                <a:solidFill>
                  <a:schemeClr val="bg1"/>
                </a:solidFill>
              </a:rPr>
              <a:t>The </a:t>
            </a:r>
            <a:r>
              <a:rPr lang="en-US" sz="2000" b="1" dirty="0" smtClean="0">
                <a:solidFill>
                  <a:srgbClr val="FFFF00"/>
                </a:solidFill>
              </a:rPr>
              <a:t>decimal</a:t>
            </a:r>
            <a:r>
              <a:rPr lang="en-US" sz="2000" dirty="0" smtClean="0">
                <a:solidFill>
                  <a:schemeClr val="bg1"/>
                </a:solidFill>
              </a:rPr>
              <a:t> type has a smaller range but greater precision than </a:t>
            </a:r>
            <a:r>
              <a:rPr lang="en-US" sz="2000" b="1" dirty="0" smtClean="0">
                <a:solidFill>
                  <a:srgbClr val="FFFF00"/>
                </a:solidFill>
              </a:rPr>
              <a:t>double</a:t>
            </a:r>
            <a:r>
              <a:rPr lang="en-US" sz="2000" dirty="0" smtClean="0">
                <a:solidFill>
                  <a:schemeClr val="bg1"/>
                </a:solidFill>
              </a:rPr>
              <a:t>.</a:t>
            </a:r>
          </a:p>
        </p:txBody>
      </p:sp>
      <p:pic>
        <p:nvPicPr>
          <p:cNvPr id="8" name="Picture 2" descr="C:\Users\plwes\Documents\Class\Intro To C#\Numbers\Decimal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1769" y="1752600"/>
            <a:ext cx="3700463" cy="195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187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30805" y="1295400"/>
            <a:ext cx="6682390" cy="3954435"/>
          </a:xfrm>
        </p:spPr>
      </p:pic>
      <p:sp>
        <p:nvSpPr>
          <p:cNvPr id="3" name="Title 2"/>
          <p:cNvSpPr>
            <a:spLocks noGrp="1"/>
          </p:cNvSpPr>
          <p:nvPr>
            <p:ph type="title"/>
          </p:nvPr>
        </p:nvSpPr>
        <p:spPr>
          <a:xfrm>
            <a:off x="457200" y="152400"/>
            <a:ext cx="8229600" cy="914400"/>
          </a:xfrm>
        </p:spPr>
        <p:txBody>
          <a:bodyPr/>
          <a:lstStyle/>
          <a:p>
            <a:pPr algn="ctr"/>
            <a:r>
              <a:rPr lang="en-US" dirty="0" smtClean="0"/>
              <a:t>Creating a New Program</a:t>
            </a:r>
            <a:endParaRPr lang="en-US" dirty="0"/>
          </a:p>
        </p:txBody>
      </p:sp>
      <p:sp>
        <p:nvSpPr>
          <p:cNvPr id="5" name="TextBox 4"/>
          <p:cNvSpPr txBox="1"/>
          <p:nvPr/>
        </p:nvSpPr>
        <p:spPr>
          <a:xfrm>
            <a:off x="1985298" y="5486400"/>
            <a:ext cx="5173404" cy="369332"/>
          </a:xfrm>
          <a:prstGeom prst="rect">
            <a:avLst/>
          </a:prstGeom>
          <a:noFill/>
        </p:spPr>
        <p:txBody>
          <a:bodyPr wrap="none" rtlCol="0">
            <a:spAutoFit/>
          </a:bodyPr>
          <a:lstStyle/>
          <a:p>
            <a:r>
              <a:rPr lang="en-US" dirty="0" smtClean="0"/>
              <a:t>Select “Create a new project” from the main menu.</a:t>
            </a:r>
            <a:endParaRPr lang="en-US" dirty="0"/>
          </a:p>
        </p:txBody>
      </p:sp>
    </p:spTree>
    <p:extLst>
      <p:ext uri="{BB962C8B-B14F-4D97-AF65-F5344CB8AC3E}">
        <p14:creationId xmlns:p14="http://schemas.microsoft.com/office/powerpoint/2010/main" val="33843979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fontScale="90000"/>
          </a:bodyPr>
          <a:lstStyle/>
          <a:p>
            <a:pPr algn="ctr"/>
            <a:r>
              <a:rPr lang="en-US" dirty="0" smtClean="0"/>
              <a:t>decimal Precision (How accurate is it)?</a:t>
            </a:r>
            <a:endParaRPr lang="en-US" dirty="0"/>
          </a:p>
        </p:txBody>
      </p:sp>
      <p:sp>
        <p:nvSpPr>
          <p:cNvPr id="5" name="TextBox 4"/>
          <p:cNvSpPr txBox="1"/>
          <p:nvPr/>
        </p:nvSpPr>
        <p:spPr>
          <a:xfrm>
            <a:off x="1447801" y="4191000"/>
            <a:ext cx="6248398" cy="1631216"/>
          </a:xfrm>
          <a:prstGeom prst="rect">
            <a:avLst/>
          </a:prstGeom>
          <a:noFill/>
        </p:spPr>
        <p:txBody>
          <a:bodyPr wrap="square" rtlCol="0">
            <a:spAutoFit/>
          </a:bodyPr>
          <a:lstStyle/>
          <a:p>
            <a:pPr algn="ctr"/>
            <a:r>
              <a:rPr lang="en-US" sz="2000" dirty="0" smtClean="0">
                <a:solidFill>
                  <a:schemeClr val="bg1"/>
                </a:solidFill>
              </a:rPr>
              <a:t>Let’s look at the largest and smallest </a:t>
            </a:r>
            <a:r>
              <a:rPr lang="en-US" sz="2000" b="1" dirty="0" smtClean="0">
                <a:solidFill>
                  <a:srgbClr val="FFFF00"/>
                </a:solidFill>
              </a:rPr>
              <a:t>decimal</a:t>
            </a:r>
            <a:r>
              <a:rPr lang="en-US" sz="2000" dirty="0" smtClean="0">
                <a:solidFill>
                  <a:schemeClr val="bg1"/>
                </a:solidFill>
              </a:rPr>
              <a:t> we can make.</a:t>
            </a:r>
          </a:p>
          <a:p>
            <a:pPr algn="ctr"/>
            <a:endParaRPr lang="en-US" sz="2000" dirty="0">
              <a:solidFill>
                <a:schemeClr val="bg1"/>
              </a:solidFill>
            </a:endParaRPr>
          </a:p>
          <a:p>
            <a:pPr algn="ctr"/>
            <a:r>
              <a:rPr lang="en-US" sz="2000" dirty="0" smtClean="0">
                <a:solidFill>
                  <a:schemeClr val="bg1"/>
                </a:solidFill>
              </a:rPr>
              <a:t>What do you think will happen if we try to create a number larger or smaller than these for a </a:t>
            </a:r>
            <a:r>
              <a:rPr lang="en-US" sz="2000" b="1" dirty="0" smtClean="0">
                <a:solidFill>
                  <a:srgbClr val="FFFF00"/>
                </a:solidFill>
              </a:rPr>
              <a:t>decimal</a:t>
            </a:r>
            <a:r>
              <a:rPr lang="en-US" sz="2000" dirty="0" smtClean="0">
                <a:solidFill>
                  <a:schemeClr val="bg1"/>
                </a:solidFill>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50680" y="1852527"/>
            <a:ext cx="6842641" cy="1561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490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smtClean="0"/>
              <a:t>Numbers Challenge</a:t>
            </a:r>
            <a:endParaRPr lang="en-US" dirty="0"/>
          </a:p>
        </p:txBody>
      </p:sp>
      <p:sp>
        <p:nvSpPr>
          <p:cNvPr id="5" name="TextBox 4"/>
          <p:cNvSpPr txBox="1"/>
          <p:nvPr/>
        </p:nvSpPr>
        <p:spPr>
          <a:xfrm>
            <a:off x="1447801" y="1997839"/>
            <a:ext cx="6248398" cy="2862322"/>
          </a:xfrm>
          <a:prstGeom prst="rect">
            <a:avLst/>
          </a:prstGeom>
          <a:noFill/>
        </p:spPr>
        <p:txBody>
          <a:bodyPr wrap="square" rtlCol="0">
            <a:spAutoFit/>
          </a:bodyPr>
          <a:lstStyle/>
          <a:p>
            <a:pPr algn="ctr"/>
            <a:r>
              <a:rPr lang="en-US" sz="2000" dirty="0" smtClean="0">
                <a:solidFill>
                  <a:schemeClr val="bg1"/>
                </a:solidFill>
              </a:rPr>
              <a:t>Now that you've seen the different numeric types, write code that calculates the area of a circle whose radius is 2.50 centimeters. </a:t>
            </a:r>
          </a:p>
          <a:p>
            <a:pPr algn="ctr"/>
            <a:endParaRPr lang="en-US" sz="2000" dirty="0">
              <a:solidFill>
                <a:schemeClr val="bg1"/>
              </a:solidFill>
            </a:endParaRPr>
          </a:p>
          <a:p>
            <a:pPr algn="ctr"/>
            <a:r>
              <a:rPr lang="en-US" sz="2000" dirty="0" smtClean="0">
                <a:solidFill>
                  <a:schemeClr val="bg1"/>
                </a:solidFill>
              </a:rPr>
              <a:t>Remember that the area of a circle is the radius squared multiplied by PI. </a:t>
            </a:r>
          </a:p>
          <a:p>
            <a:pPr algn="ctr"/>
            <a:endParaRPr lang="en-US" sz="2000" dirty="0">
              <a:solidFill>
                <a:schemeClr val="bg1"/>
              </a:solidFill>
            </a:endParaRPr>
          </a:p>
          <a:p>
            <a:pPr algn="ctr"/>
            <a:r>
              <a:rPr lang="en-US" sz="2000" b="1" dirty="0" smtClean="0">
                <a:solidFill>
                  <a:schemeClr val="bg1"/>
                </a:solidFill>
              </a:rPr>
              <a:t>One hint: .NET contains a constant for PI, </a:t>
            </a:r>
            <a:r>
              <a:rPr lang="en-US" sz="2000" b="1" dirty="0" err="1" smtClean="0">
                <a:solidFill>
                  <a:schemeClr val="bg1"/>
                </a:solidFill>
              </a:rPr>
              <a:t>Math.PI</a:t>
            </a:r>
            <a:r>
              <a:rPr lang="en-US" sz="2000" b="1" dirty="0" smtClean="0">
                <a:solidFill>
                  <a:schemeClr val="bg1"/>
                </a:solidFill>
              </a:rPr>
              <a:t> that you can use for that value.</a:t>
            </a:r>
          </a:p>
        </p:txBody>
      </p:sp>
    </p:spTree>
    <p:extLst>
      <p:ext uri="{BB962C8B-B14F-4D97-AF65-F5344CB8AC3E}">
        <p14:creationId xmlns:p14="http://schemas.microsoft.com/office/powerpoint/2010/main" val="6328840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fontScale="90000"/>
          </a:bodyPr>
          <a:lstStyle/>
          <a:p>
            <a:pPr algn="ctr"/>
            <a:r>
              <a:rPr lang="en-US" dirty="0"/>
              <a:t>Make decisions using the if statement</a:t>
            </a:r>
          </a:p>
        </p:txBody>
      </p:sp>
      <p:sp>
        <p:nvSpPr>
          <p:cNvPr id="5" name="TextBox 4"/>
          <p:cNvSpPr txBox="1"/>
          <p:nvPr/>
        </p:nvSpPr>
        <p:spPr>
          <a:xfrm>
            <a:off x="1441603" y="3657600"/>
            <a:ext cx="6248398" cy="2554545"/>
          </a:xfrm>
          <a:prstGeom prst="rect">
            <a:avLst/>
          </a:prstGeom>
          <a:noFill/>
        </p:spPr>
        <p:txBody>
          <a:bodyPr wrap="square" rtlCol="0">
            <a:spAutoFit/>
          </a:bodyPr>
          <a:lstStyle/>
          <a:p>
            <a:pPr algn="ctr"/>
            <a:r>
              <a:rPr lang="en-US" sz="2000" dirty="0" smtClean="0">
                <a:solidFill>
                  <a:schemeClr val="bg1"/>
                </a:solidFill>
              </a:rPr>
              <a:t>This first sample shows the power of “</a:t>
            </a:r>
            <a:r>
              <a:rPr lang="en-US" sz="2000" b="1" dirty="0" smtClean="0">
                <a:solidFill>
                  <a:srgbClr val="FFFF00"/>
                </a:solidFill>
              </a:rPr>
              <a:t>if</a:t>
            </a:r>
            <a:r>
              <a:rPr lang="en-US" sz="2000" dirty="0" smtClean="0">
                <a:solidFill>
                  <a:schemeClr val="bg1"/>
                </a:solidFill>
              </a:rPr>
              <a:t>”</a:t>
            </a:r>
            <a:r>
              <a:rPr lang="en-US" sz="2000" dirty="0" smtClean="0">
                <a:solidFill>
                  <a:srgbClr val="FFFF00"/>
                </a:solidFill>
              </a:rPr>
              <a:t> </a:t>
            </a:r>
            <a:r>
              <a:rPr lang="en-US" sz="2000" dirty="0" smtClean="0">
                <a:solidFill>
                  <a:schemeClr val="bg1"/>
                </a:solidFill>
              </a:rPr>
              <a:t>and </a:t>
            </a:r>
            <a:r>
              <a:rPr lang="en-US" sz="2000" b="1" dirty="0" err="1" smtClean="0">
                <a:solidFill>
                  <a:schemeClr val="bg1"/>
                </a:solidFill>
              </a:rPr>
              <a:t>boolean</a:t>
            </a:r>
            <a:r>
              <a:rPr lang="en-US" sz="2000" dirty="0" smtClean="0">
                <a:solidFill>
                  <a:schemeClr val="bg1"/>
                </a:solidFill>
              </a:rPr>
              <a:t> types. A </a:t>
            </a:r>
            <a:r>
              <a:rPr lang="en-US" sz="2000" b="1" dirty="0" err="1" smtClean="0">
                <a:solidFill>
                  <a:schemeClr val="bg1"/>
                </a:solidFill>
              </a:rPr>
              <a:t>boolean</a:t>
            </a:r>
            <a:r>
              <a:rPr lang="en-US" sz="2000" dirty="0" smtClean="0">
                <a:solidFill>
                  <a:schemeClr val="bg1"/>
                </a:solidFill>
              </a:rPr>
              <a:t> is a variable that can have one of two values: true or false. C# defines a special type, </a:t>
            </a:r>
            <a:r>
              <a:rPr lang="en-US" sz="2000" b="1" dirty="0" err="1" smtClean="0">
                <a:solidFill>
                  <a:srgbClr val="FFFF00"/>
                </a:solidFill>
              </a:rPr>
              <a:t>bool</a:t>
            </a:r>
            <a:r>
              <a:rPr lang="en-US" sz="2000" dirty="0" smtClean="0">
                <a:solidFill>
                  <a:srgbClr val="FFFF00"/>
                </a:solidFill>
              </a:rPr>
              <a:t> </a:t>
            </a:r>
            <a:r>
              <a:rPr lang="en-US" sz="2000" dirty="0" smtClean="0">
                <a:solidFill>
                  <a:schemeClr val="bg1"/>
                </a:solidFill>
              </a:rPr>
              <a:t>for </a:t>
            </a:r>
            <a:r>
              <a:rPr lang="en-US" sz="2000" b="1" dirty="0" err="1" smtClean="0">
                <a:solidFill>
                  <a:schemeClr val="bg1"/>
                </a:solidFill>
              </a:rPr>
              <a:t>boolean</a:t>
            </a:r>
            <a:r>
              <a:rPr lang="en-US" sz="2000" dirty="0" smtClean="0">
                <a:solidFill>
                  <a:schemeClr val="bg1"/>
                </a:solidFill>
              </a:rPr>
              <a:t> variables. The if statement checks the value of a </a:t>
            </a:r>
            <a:r>
              <a:rPr lang="en-US" sz="2000" b="1" dirty="0" err="1" smtClean="0">
                <a:solidFill>
                  <a:srgbClr val="FFFF00"/>
                </a:solidFill>
              </a:rPr>
              <a:t>bool</a:t>
            </a:r>
            <a:r>
              <a:rPr lang="en-US" sz="2000" dirty="0" smtClean="0">
                <a:solidFill>
                  <a:schemeClr val="bg1"/>
                </a:solidFill>
              </a:rPr>
              <a:t>. </a:t>
            </a:r>
          </a:p>
          <a:p>
            <a:pPr algn="ctr"/>
            <a:endParaRPr lang="en-US" sz="2000" dirty="0">
              <a:solidFill>
                <a:schemeClr val="bg1"/>
              </a:solidFill>
            </a:endParaRPr>
          </a:p>
          <a:p>
            <a:pPr algn="ctr"/>
            <a:r>
              <a:rPr lang="en-US" sz="2000" dirty="0" smtClean="0">
                <a:solidFill>
                  <a:schemeClr val="bg1"/>
                </a:solidFill>
              </a:rPr>
              <a:t>When the value is true, the statement following the if executes. Otherwise, it is skipped.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27809" y="1576287"/>
            <a:ext cx="5288383" cy="1776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863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371600"/>
          </a:xfrm>
        </p:spPr>
        <p:txBody>
          <a:bodyPr>
            <a:normAutofit/>
          </a:bodyPr>
          <a:lstStyle/>
          <a:p>
            <a:pPr algn="ctr"/>
            <a:r>
              <a:rPr lang="en-US" dirty="0"/>
              <a:t>Make decisions using the if and </a:t>
            </a:r>
            <a:r>
              <a:rPr lang="en-US" dirty="0" smtClean="0"/>
              <a:t>else statement</a:t>
            </a:r>
            <a:endParaRPr lang="en-US" dirty="0"/>
          </a:p>
        </p:txBody>
      </p:sp>
      <p:sp>
        <p:nvSpPr>
          <p:cNvPr id="5" name="TextBox 4"/>
          <p:cNvSpPr txBox="1"/>
          <p:nvPr/>
        </p:nvSpPr>
        <p:spPr>
          <a:xfrm>
            <a:off x="1447801" y="3810000"/>
            <a:ext cx="6248398" cy="1631216"/>
          </a:xfrm>
          <a:prstGeom prst="rect">
            <a:avLst/>
          </a:prstGeom>
          <a:noFill/>
        </p:spPr>
        <p:txBody>
          <a:bodyPr wrap="square" rtlCol="0">
            <a:spAutoFit/>
          </a:bodyPr>
          <a:lstStyle/>
          <a:p>
            <a:pPr algn="ctr"/>
            <a:r>
              <a:rPr lang="en-US" sz="2000" dirty="0" smtClean="0">
                <a:solidFill>
                  <a:schemeClr val="bg1"/>
                </a:solidFill>
              </a:rPr>
              <a:t>The statement following the “</a:t>
            </a:r>
            <a:r>
              <a:rPr lang="en-US" sz="2000" b="1" dirty="0" smtClean="0">
                <a:solidFill>
                  <a:srgbClr val="FFFF00"/>
                </a:solidFill>
              </a:rPr>
              <a:t>else</a:t>
            </a:r>
            <a:r>
              <a:rPr lang="en-US" sz="2000" dirty="0" smtClean="0">
                <a:solidFill>
                  <a:schemeClr val="bg1"/>
                </a:solidFill>
              </a:rPr>
              <a:t>” keyword executes only when the condition being tested is false.</a:t>
            </a:r>
          </a:p>
          <a:p>
            <a:pPr algn="ctr"/>
            <a:endParaRPr lang="en-US" sz="2000" dirty="0">
              <a:solidFill>
                <a:schemeClr val="bg1"/>
              </a:solidFill>
            </a:endParaRPr>
          </a:p>
          <a:p>
            <a:pPr algn="ctr"/>
            <a:r>
              <a:rPr lang="en-US" sz="2000" dirty="0" smtClean="0">
                <a:solidFill>
                  <a:schemeClr val="bg1"/>
                </a:solidFill>
              </a:rPr>
              <a:t>Combining “</a:t>
            </a:r>
            <a:r>
              <a:rPr lang="en-US" sz="2000" b="1" dirty="0" smtClean="0">
                <a:solidFill>
                  <a:srgbClr val="FFFF00"/>
                </a:solidFill>
              </a:rPr>
              <a:t>if</a:t>
            </a:r>
            <a:r>
              <a:rPr lang="en-US" sz="2000" b="1" dirty="0" smtClean="0">
                <a:solidFill>
                  <a:schemeClr val="bg1"/>
                </a:solidFill>
              </a:rPr>
              <a:t>”</a:t>
            </a:r>
            <a:r>
              <a:rPr lang="en-US" sz="2000" dirty="0" smtClean="0">
                <a:solidFill>
                  <a:schemeClr val="bg1"/>
                </a:solidFill>
              </a:rPr>
              <a:t> and “</a:t>
            </a:r>
            <a:r>
              <a:rPr lang="en-US" sz="2000" b="1" dirty="0" smtClean="0">
                <a:solidFill>
                  <a:srgbClr val="FFFF00"/>
                </a:solidFill>
              </a:rPr>
              <a:t>else</a:t>
            </a:r>
            <a:r>
              <a:rPr lang="en-US" sz="2000" dirty="0" smtClean="0">
                <a:solidFill>
                  <a:schemeClr val="bg1"/>
                </a:solidFill>
              </a:rPr>
              <a:t>” with a “</a:t>
            </a:r>
            <a:r>
              <a:rPr lang="en-US" sz="2000" dirty="0" err="1" smtClean="0">
                <a:solidFill>
                  <a:srgbClr val="FFFF00"/>
                </a:solidFill>
              </a:rPr>
              <a:t>bool</a:t>
            </a:r>
            <a:r>
              <a:rPr lang="en-US" sz="2000" dirty="0" smtClean="0">
                <a:solidFill>
                  <a:schemeClr val="bg1"/>
                </a:solidFill>
              </a:rPr>
              <a:t>” condition provides all the power you need.</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261931" y="1728504"/>
            <a:ext cx="4620138" cy="1776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745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90600"/>
          </a:xfrm>
        </p:spPr>
        <p:txBody>
          <a:bodyPr>
            <a:normAutofit/>
          </a:bodyPr>
          <a:lstStyle/>
          <a:p>
            <a:pPr algn="ctr"/>
            <a:r>
              <a:rPr lang="en-US" dirty="0" smtClean="0"/>
              <a:t>Using { and } with “if” and “else”</a:t>
            </a:r>
            <a:endParaRPr lang="en-US" dirty="0"/>
          </a:p>
        </p:txBody>
      </p:sp>
      <p:sp>
        <p:nvSpPr>
          <p:cNvPr id="5" name="TextBox 4"/>
          <p:cNvSpPr txBox="1"/>
          <p:nvPr/>
        </p:nvSpPr>
        <p:spPr>
          <a:xfrm>
            <a:off x="380089" y="4343400"/>
            <a:ext cx="8383823" cy="1938992"/>
          </a:xfrm>
          <a:prstGeom prst="rect">
            <a:avLst/>
          </a:prstGeom>
          <a:noFill/>
        </p:spPr>
        <p:txBody>
          <a:bodyPr wrap="square" rtlCol="0">
            <a:spAutoFit/>
          </a:bodyPr>
          <a:lstStyle/>
          <a:p>
            <a:pPr algn="ctr"/>
            <a:r>
              <a:rPr lang="en-US" sz="2000" dirty="0" smtClean="0">
                <a:solidFill>
                  <a:schemeClr val="bg1"/>
                </a:solidFill>
              </a:rPr>
              <a:t>Because indentation is not significant, you need to use { and } to indicate when you want more than one statement to be part of the block that executes conditionally.</a:t>
            </a:r>
          </a:p>
          <a:p>
            <a:pPr algn="ctr"/>
            <a:endParaRPr lang="en-US" sz="2000" dirty="0" smtClean="0">
              <a:solidFill>
                <a:schemeClr val="bg1"/>
              </a:solidFill>
            </a:endParaRPr>
          </a:p>
          <a:p>
            <a:pPr algn="ctr"/>
            <a:r>
              <a:rPr lang="en-US" sz="2000" dirty="0" smtClean="0">
                <a:solidFill>
                  <a:schemeClr val="bg1"/>
                </a:solidFill>
              </a:rPr>
              <a:t>C# programmers typically use those braces on all “</a:t>
            </a:r>
            <a:r>
              <a:rPr lang="en-US" sz="2000" b="1" dirty="0" smtClean="0">
                <a:solidFill>
                  <a:srgbClr val="FFFF00"/>
                </a:solidFill>
              </a:rPr>
              <a:t>if</a:t>
            </a:r>
            <a:r>
              <a:rPr lang="en-US" sz="2000" dirty="0" smtClean="0">
                <a:solidFill>
                  <a:schemeClr val="bg1"/>
                </a:solidFill>
              </a:rPr>
              <a:t>” and “</a:t>
            </a:r>
            <a:r>
              <a:rPr lang="en-US" sz="2000" b="1" dirty="0" smtClean="0">
                <a:solidFill>
                  <a:srgbClr val="FFFF00"/>
                </a:solidFill>
              </a:rPr>
              <a:t>else</a:t>
            </a:r>
            <a:r>
              <a:rPr lang="en-US" sz="2000" dirty="0" smtClean="0">
                <a:solidFill>
                  <a:schemeClr val="bg1"/>
                </a:solidFill>
              </a:rPr>
              <a:t>” clauses. The following example is the same as what you just created.</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56289" y="2057400"/>
            <a:ext cx="4419600" cy="223051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plwes\Documents\Class\Intro To C#\Numbers\If Else Statement 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8112" y="1219200"/>
            <a:ext cx="4495800" cy="237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4527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90600"/>
          </a:xfrm>
        </p:spPr>
        <p:txBody>
          <a:bodyPr>
            <a:normAutofit/>
          </a:bodyPr>
          <a:lstStyle/>
          <a:p>
            <a:pPr algn="ctr"/>
            <a:r>
              <a:rPr lang="en-US" dirty="0"/>
              <a:t>Use “while” to repeat operations</a:t>
            </a:r>
          </a:p>
        </p:txBody>
      </p:sp>
      <p:sp>
        <p:nvSpPr>
          <p:cNvPr id="5" name="TextBox 4"/>
          <p:cNvSpPr txBox="1"/>
          <p:nvPr/>
        </p:nvSpPr>
        <p:spPr>
          <a:xfrm>
            <a:off x="419100" y="3276600"/>
            <a:ext cx="8305800" cy="3170099"/>
          </a:xfrm>
          <a:prstGeom prst="rect">
            <a:avLst/>
          </a:prstGeom>
          <a:noFill/>
        </p:spPr>
        <p:txBody>
          <a:bodyPr wrap="square" rtlCol="0">
            <a:spAutoFit/>
          </a:bodyPr>
          <a:lstStyle/>
          <a:p>
            <a:pPr algn="ctr"/>
            <a:r>
              <a:rPr lang="en-US" sz="2000" dirty="0" smtClean="0">
                <a:solidFill>
                  <a:schemeClr val="bg1"/>
                </a:solidFill>
              </a:rPr>
              <a:t>The “</a:t>
            </a:r>
            <a:r>
              <a:rPr lang="en-US" sz="2000" b="1" dirty="0" smtClean="0">
                <a:solidFill>
                  <a:srgbClr val="FFFF00"/>
                </a:solidFill>
              </a:rPr>
              <a:t>while</a:t>
            </a:r>
            <a:r>
              <a:rPr lang="en-US" sz="2000" dirty="0" smtClean="0">
                <a:solidFill>
                  <a:schemeClr val="bg1"/>
                </a:solidFill>
              </a:rPr>
              <a:t>” statement checks a condition and executes the statement following the while. It will repeat checking the condition and executing those statements until the condition is false.</a:t>
            </a:r>
          </a:p>
          <a:p>
            <a:pPr algn="ctr"/>
            <a:endParaRPr lang="en-US" sz="2000" dirty="0" smtClean="0">
              <a:solidFill>
                <a:schemeClr val="bg1"/>
              </a:solidFill>
            </a:endParaRPr>
          </a:p>
          <a:p>
            <a:pPr algn="ctr"/>
            <a:r>
              <a:rPr lang="en-US" sz="2000" dirty="0" smtClean="0">
                <a:solidFill>
                  <a:schemeClr val="bg1"/>
                </a:solidFill>
              </a:rPr>
              <a:t>There's one other new operator in this example. The “</a:t>
            </a:r>
            <a:r>
              <a:rPr lang="en-US" sz="2000" b="1" dirty="0" smtClean="0">
                <a:solidFill>
                  <a:srgbClr val="FFFF00"/>
                </a:solidFill>
              </a:rPr>
              <a:t>++</a:t>
            </a:r>
            <a:r>
              <a:rPr lang="en-US" sz="2000" dirty="0" smtClean="0">
                <a:solidFill>
                  <a:schemeClr val="bg1"/>
                </a:solidFill>
              </a:rPr>
              <a:t>” after the counter variable is the increment operator. </a:t>
            </a:r>
          </a:p>
          <a:p>
            <a:pPr algn="ctr"/>
            <a:r>
              <a:rPr lang="en-US" sz="2000" dirty="0" smtClean="0">
                <a:solidFill>
                  <a:schemeClr val="bg1"/>
                </a:solidFill>
              </a:rPr>
              <a:t>It adds 1 to the value of counter, and stores that value in the counter variable.</a:t>
            </a:r>
          </a:p>
          <a:p>
            <a:pPr algn="ctr"/>
            <a:endParaRPr lang="en-US" sz="2000" dirty="0" smtClean="0">
              <a:solidFill>
                <a:schemeClr val="bg1"/>
              </a:solidFill>
            </a:endParaRPr>
          </a:p>
          <a:p>
            <a:pPr algn="ctr"/>
            <a:r>
              <a:rPr lang="en-US" sz="2000" dirty="0" smtClean="0">
                <a:solidFill>
                  <a:schemeClr val="bg1"/>
                </a:solidFill>
              </a:rPr>
              <a:t>What do you think the “--“ will do?</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934458" y="1359204"/>
            <a:ext cx="5275084" cy="184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610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90600"/>
          </a:xfrm>
        </p:spPr>
        <p:txBody>
          <a:bodyPr>
            <a:normAutofit fontScale="90000"/>
          </a:bodyPr>
          <a:lstStyle/>
          <a:p>
            <a:pPr algn="ctr"/>
            <a:r>
              <a:rPr lang="en-US" dirty="0"/>
              <a:t>Use </a:t>
            </a:r>
            <a:r>
              <a:rPr lang="en-US" dirty="0" smtClean="0"/>
              <a:t>“do … while</a:t>
            </a:r>
            <a:r>
              <a:rPr lang="en-US" dirty="0"/>
              <a:t>” to repeat operations</a:t>
            </a:r>
          </a:p>
        </p:txBody>
      </p:sp>
      <p:sp>
        <p:nvSpPr>
          <p:cNvPr id="5" name="TextBox 4"/>
          <p:cNvSpPr txBox="1"/>
          <p:nvPr/>
        </p:nvSpPr>
        <p:spPr>
          <a:xfrm>
            <a:off x="419100" y="3505200"/>
            <a:ext cx="8305800" cy="2554545"/>
          </a:xfrm>
          <a:prstGeom prst="rect">
            <a:avLst/>
          </a:prstGeom>
          <a:noFill/>
        </p:spPr>
        <p:txBody>
          <a:bodyPr wrap="square" rtlCol="0">
            <a:spAutoFit/>
          </a:bodyPr>
          <a:lstStyle/>
          <a:p>
            <a:pPr algn="ctr"/>
            <a:r>
              <a:rPr lang="en-US" sz="2000" dirty="0" smtClean="0">
                <a:solidFill>
                  <a:schemeClr val="bg1"/>
                </a:solidFill>
              </a:rPr>
              <a:t>The “</a:t>
            </a:r>
            <a:r>
              <a:rPr lang="en-US" sz="2000" b="1" dirty="0" smtClean="0">
                <a:solidFill>
                  <a:srgbClr val="FFFF00"/>
                </a:solidFill>
              </a:rPr>
              <a:t>while</a:t>
            </a:r>
            <a:r>
              <a:rPr lang="en-US" sz="2000" dirty="0" smtClean="0">
                <a:solidFill>
                  <a:schemeClr val="bg1"/>
                </a:solidFill>
              </a:rPr>
              <a:t>” loop tests the condition before executing the code following the while. The “</a:t>
            </a:r>
            <a:r>
              <a:rPr lang="en-US" sz="2000" b="1" dirty="0" smtClean="0">
                <a:solidFill>
                  <a:srgbClr val="FFFF00"/>
                </a:solidFill>
              </a:rPr>
              <a:t>do ... while</a:t>
            </a:r>
            <a:r>
              <a:rPr lang="en-US" sz="2000" b="1" dirty="0" smtClean="0">
                <a:solidFill>
                  <a:schemeClr val="bg1"/>
                </a:solidFill>
              </a:rPr>
              <a:t>"</a:t>
            </a:r>
            <a:r>
              <a:rPr lang="en-US" sz="2000" dirty="0" smtClean="0">
                <a:solidFill>
                  <a:schemeClr val="bg1"/>
                </a:solidFill>
              </a:rPr>
              <a:t> loop executes the code first, and then checks the condition.</a:t>
            </a:r>
          </a:p>
          <a:p>
            <a:pPr algn="ctr"/>
            <a:endParaRPr lang="en-US" sz="2000" dirty="0">
              <a:solidFill>
                <a:schemeClr val="bg1"/>
              </a:solidFill>
            </a:endParaRPr>
          </a:p>
          <a:p>
            <a:pPr algn="ctr"/>
            <a:r>
              <a:rPr lang="en-US" sz="2000" dirty="0" smtClean="0">
                <a:solidFill>
                  <a:schemeClr val="bg1"/>
                </a:solidFill>
              </a:rPr>
              <a:t>This “</a:t>
            </a:r>
            <a:r>
              <a:rPr lang="en-US" sz="2000" b="1" dirty="0" smtClean="0">
                <a:solidFill>
                  <a:srgbClr val="FFFF00"/>
                </a:solidFill>
              </a:rPr>
              <a:t>do … loop</a:t>
            </a:r>
            <a:r>
              <a:rPr lang="en-US" sz="2000" dirty="0" smtClean="0">
                <a:solidFill>
                  <a:schemeClr val="bg1"/>
                </a:solidFill>
              </a:rPr>
              <a:t>” and the earlier “</a:t>
            </a:r>
            <a:r>
              <a:rPr lang="en-US" sz="2000" b="1" dirty="0" smtClean="0">
                <a:solidFill>
                  <a:srgbClr val="FFFF00"/>
                </a:solidFill>
              </a:rPr>
              <a:t>while</a:t>
            </a:r>
            <a:r>
              <a:rPr lang="en-US" sz="2000" dirty="0" smtClean="0">
                <a:solidFill>
                  <a:schemeClr val="bg1"/>
                </a:solidFill>
              </a:rPr>
              <a:t>” loop work the same.</a:t>
            </a:r>
          </a:p>
          <a:p>
            <a:pPr algn="ctr"/>
            <a:endParaRPr lang="en-US" sz="2000" dirty="0">
              <a:solidFill>
                <a:schemeClr val="bg1"/>
              </a:solidFill>
            </a:endParaRPr>
          </a:p>
          <a:p>
            <a:pPr algn="ctr"/>
            <a:r>
              <a:rPr lang="en-US" sz="2000" dirty="0" smtClean="0">
                <a:solidFill>
                  <a:schemeClr val="bg1"/>
                </a:solidFill>
              </a:rPr>
              <a:t>When would you want to use a “</a:t>
            </a:r>
            <a:r>
              <a:rPr lang="en-US" sz="2000" b="1" dirty="0" smtClean="0">
                <a:solidFill>
                  <a:srgbClr val="FFFF00"/>
                </a:solidFill>
              </a:rPr>
              <a:t>do … while</a:t>
            </a:r>
            <a:r>
              <a:rPr lang="en-US" sz="2000" dirty="0" smtClean="0">
                <a:solidFill>
                  <a:schemeClr val="bg1"/>
                </a:solidFill>
              </a:rPr>
              <a:t>” loop instead of a regular “</a:t>
            </a:r>
            <a:r>
              <a:rPr lang="en-US" sz="2000" b="1" dirty="0" smtClean="0">
                <a:solidFill>
                  <a:srgbClr val="FFFF00"/>
                </a:solidFill>
              </a:rPr>
              <a:t>while</a:t>
            </a:r>
            <a:r>
              <a:rPr lang="en-US" sz="2000" dirty="0" smtClean="0">
                <a:solidFill>
                  <a:schemeClr val="bg1"/>
                </a:solidFill>
              </a:rPr>
              <a:t>” loop????</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798383" y="1372612"/>
            <a:ext cx="5547234" cy="190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4483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The Magical “for” loop</a:t>
            </a:r>
            <a:endParaRPr lang="en-US" dirty="0"/>
          </a:p>
        </p:txBody>
      </p:sp>
      <p:sp>
        <p:nvSpPr>
          <p:cNvPr id="5" name="TextBox 4"/>
          <p:cNvSpPr txBox="1"/>
          <p:nvPr/>
        </p:nvSpPr>
        <p:spPr>
          <a:xfrm>
            <a:off x="399412" y="2971800"/>
            <a:ext cx="8305800" cy="3416320"/>
          </a:xfrm>
          <a:prstGeom prst="rect">
            <a:avLst/>
          </a:prstGeom>
          <a:noFill/>
        </p:spPr>
        <p:txBody>
          <a:bodyPr wrap="square" rtlCol="0">
            <a:spAutoFit/>
          </a:bodyPr>
          <a:lstStyle/>
          <a:p>
            <a:pPr algn="ctr"/>
            <a:r>
              <a:rPr lang="en-US" dirty="0" smtClean="0">
                <a:solidFill>
                  <a:schemeClr val="bg1"/>
                </a:solidFill>
              </a:rPr>
              <a:t>This does the same work as the “</a:t>
            </a:r>
            <a:r>
              <a:rPr lang="en-US" b="1" dirty="0" smtClean="0">
                <a:solidFill>
                  <a:srgbClr val="FFFF00"/>
                </a:solidFill>
              </a:rPr>
              <a:t>while</a:t>
            </a:r>
            <a:r>
              <a:rPr lang="en-US" dirty="0" smtClean="0">
                <a:solidFill>
                  <a:schemeClr val="bg1"/>
                </a:solidFill>
              </a:rPr>
              <a:t>” loop and the “</a:t>
            </a:r>
            <a:r>
              <a:rPr lang="en-US" b="1" dirty="0" smtClean="0">
                <a:solidFill>
                  <a:srgbClr val="FFFF00"/>
                </a:solidFill>
              </a:rPr>
              <a:t>do … loop</a:t>
            </a:r>
            <a:r>
              <a:rPr lang="en-US" dirty="0" smtClean="0">
                <a:solidFill>
                  <a:schemeClr val="bg1"/>
                </a:solidFill>
              </a:rPr>
              <a:t>” you've already used. The “</a:t>
            </a:r>
            <a:r>
              <a:rPr lang="en-US" b="1" dirty="0" smtClean="0">
                <a:solidFill>
                  <a:srgbClr val="FFFF00"/>
                </a:solidFill>
              </a:rPr>
              <a:t>for</a:t>
            </a:r>
            <a:r>
              <a:rPr lang="en-US" dirty="0" smtClean="0">
                <a:solidFill>
                  <a:schemeClr val="bg1"/>
                </a:solidFill>
              </a:rPr>
              <a:t>” statement has three parts that control how it works.</a:t>
            </a:r>
          </a:p>
          <a:p>
            <a:pPr algn="ctr"/>
            <a:endParaRPr lang="en-US" dirty="0" smtClean="0">
              <a:solidFill>
                <a:schemeClr val="bg1"/>
              </a:solidFill>
            </a:endParaRPr>
          </a:p>
          <a:p>
            <a:pPr algn="ctr"/>
            <a:r>
              <a:rPr lang="en-US" dirty="0" smtClean="0">
                <a:solidFill>
                  <a:schemeClr val="bg1"/>
                </a:solidFill>
              </a:rPr>
              <a:t>The </a:t>
            </a:r>
            <a:r>
              <a:rPr lang="en-US" dirty="0" smtClean="0">
                <a:solidFill>
                  <a:schemeClr val="accent2"/>
                </a:solidFill>
              </a:rPr>
              <a:t>first part is the for initializer</a:t>
            </a:r>
            <a:r>
              <a:rPr lang="en-US" dirty="0" smtClean="0">
                <a:solidFill>
                  <a:schemeClr val="bg1"/>
                </a:solidFill>
              </a:rPr>
              <a:t>: int counter = 0; declares that counter is the loop variable, and sets its initial value to 0.</a:t>
            </a:r>
          </a:p>
          <a:p>
            <a:pPr algn="ctr"/>
            <a:endParaRPr lang="en-US" dirty="0" smtClean="0">
              <a:solidFill>
                <a:schemeClr val="bg1"/>
              </a:solidFill>
            </a:endParaRPr>
          </a:p>
          <a:p>
            <a:pPr algn="ctr"/>
            <a:r>
              <a:rPr lang="en-US" dirty="0" smtClean="0">
                <a:solidFill>
                  <a:schemeClr val="bg1"/>
                </a:solidFill>
              </a:rPr>
              <a:t>The </a:t>
            </a:r>
            <a:r>
              <a:rPr lang="en-US" dirty="0" smtClean="0">
                <a:solidFill>
                  <a:schemeClr val="accent2"/>
                </a:solidFill>
              </a:rPr>
              <a:t>middle part is the for condition</a:t>
            </a:r>
            <a:r>
              <a:rPr lang="en-US" dirty="0" smtClean="0">
                <a:solidFill>
                  <a:schemeClr val="bg1"/>
                </a:solidFill>
              </a:rPr>
              <a:t>: counter &lt; 10 declares that this for loop continues to execute as long as the value of counter is less than 10.</a:t>
            </a:r>
          </a:p>
          <a:p>
            <a:pPr algn="ctr"/>
            <a:endParaRPr lang="en-US" dirty="0" smtClean="0">
              <a:solidFill>
                <a:schemeClr val="bg1"/>
              </a:solidFill>
            </a:endParaRPr>
          </a:p>
          <a:p>
            <a:pPr algn="ctr"/>
            <a:r>
              <a:rPr lang="en-US" dirty="0" smtClean="0">
                <a:solidFill>
                  <a:schemeClr val="bg1"/>
                </a:solidFill>
              </a:rPr>
              <a:t>The </a:t>
            </a:r>
            <a:r>
              <a:rPr lang="en-US" dirty="0" smtClean="0">
                <a:solidFill>
                  <a:schemeClr val="accent2"/>
                </a:solidFill>
              </a:rPr>
              <a:t>final part is the for iterator</a:t>
            </a:r>
            <a:r>
              <a:rPr lang="en-US" dirty="0" smtClean="0">
                <a:solidFill>
                  <a:schemeClr val="bg1"/>
                </a:solidFill>
              </a:rPr>
              <a:t>: counter++ specifies how to modify the loop variable after executing the block following the for statement. Here, it specifies that counter should be incremented by 1 each time the block executes.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54555" y="1143000"/>
            <a:ext cx="563489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3504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The Super Magical </a:t>
            </a:r>
            <a:r>
              <a:rPr lang="en-US" dirty="0" err="1" smtClean="0"/>
              <a:t>foreach</a:t>
            </a:r>
            <a:endParaRPr lang="en-US" dirty="0"/>
          </a:p>
        </p:txBody>
      </p:sp>
      <p:sp>
        <p:nvSpPr>
          <p:cNvPr id="5" name="TextBox 4"/>
          <p:cNvSpPr txBox="1"/>
          <p:nvPr/>
        </p:nvSpPr>
        <p:spPr>
          <a:xfrm>
            <a:off x="399412" y="2971800"/>
            <a:ext cx="8305800" cy="3616375"/>
          </a:xfrm>
          <a:prstGeom prst="rect">
            <a:avLst/>
          </a:prstGeom>
          <a:noFill/>
        </p:spPr>
        <p:txBody>
          <a:bodyPr wrap="square" rtlCol="0">
            <a:spAutoFit/>
          </a:bodyPr>
          <a:lstStyle/>
          <a:p>
            <a:pPr algn="ctr"/>
            <a:r>
              <a:rPr lang="en-US" sz="1700" dirty="0" smtClean="0">
                <a:solidFill>
                  <a:schemeClr val="bg1"/>
                </a:solidFill>
              </a:rPr>
              <a:t>The “</a:t>
            </a:r>
            <a:r>
              <a:rPr lang="en-US" sz="1700" b="1" dirty="0" err="1" smtClean="0">
                <a:solidFill>
                  <a:srgbClr val="FFFF00"/>
                </a:solidFill>
              </a:rPr>
              <a:t>foreach</a:t>
            </a:r>
            <a:r>
              <a:rPr lang="en-US" sz="1700" dirty="0" smtClean="0">
                <a:solidFill>
                  <a:schemeClr val="bg1"/>
                </a:solidFill>
              </a:rPr>
              <a:t>” statement executes a statement or a block of statements for each element in an instance of the type that implements the </a:t>
            </a:r>
            <a:r>
              <a:rPr lang="en-US" sz="1700" dirty="0" err="1" smtClean="0">
                <a:solidFill>
                  <a:srgbClr val="FFC000"/>
                </a:solidFill>
              </a:rPr>
              <a:t>System.Collections.IEnumerable</a:t>
            </a:r>
            <a:r>
              <a:rPr lang="en-US" sz="1700" dirty="0" smtClean="0">
                <a:solidFill>
                  <a:schemeClr val="bg1"/>
                </a:solidFill>
              </a:rPr>
              <a:t> or </a:t>
            </a:r>
            <a:r>
              <a:rPr lang="en-US" sz="1700" dirty="0" err="1" smtClean="0">
                <a:solidFill>
                  <a:srgbClr val="FFC000"/>
                </a:solidFill>
              </a:rPr>
              <a:t>System.Collections.Generic.IEnumerable</a:t>
            </a:r>
            <a:r>
              <a:rPr lang="en-US" sz="1700" dirty="0" smtClean="0">
                <a:solidFill>
                  <a:srgbClr val="FFC000"/>
                </a:solidFill>
              </a:rPr>
              <a:t>&lt;T&gt;</a:t>
            </a:r>
            <a:r>
              <a:rPr lang="en-US" sz="1700" dirty="0" smtClean="0">
                <a:solidFill>
                  <a:schemeClr val="bg1"/>
                </a:solidFill>
              </a:rPr>
              <a:t> interface. </a:t>
            </a:r>
          </a:p>
          <a:p>
            <a:pPr algn="ctr"/>
            <a:r>
              <a:rPr lang="en-US" sz="1700" dirty="0" smtClean="0">
                <a:solidFill>
                  <a:schemeClr val="bg1"/>
                </a:solidFill>
              </a:rPr>
              <a:t>The “</a:t>
            </a:r>
            <a:r>
              <a:rPr lang="en-US" sz="1700" b="1" dirty="0" err="1" smtClean="0">
                <a:solidFill>
                  <a:srgbClr val="FFC000"/>
                </a:solidFill>
              </a:rPr>
              <a:t>foreach</a:t>
            </a:r>
            <a:r>
              <a:rPr lang="en-US" sz="1700" dirty="0" smtClean="0">
                <a:solidFill>
                  <a:schemeClr val="bg1"/>
                </a:solidFill>
              </a:rPr>
              <a:t>” statement is not limited to those types and can be applied to an instance of any type that satisfies the following conditions:</a:t>
            </a:r>
          </a:p>
          <a:p>
            <a:pPr algn="ctr"/>
            <a:endParaRPr lang="en-US" sz="1700" dirty="0" smtClean="0">
              <a:solidFill>
                <a:schemeClr val="bg1"/>
              </a:solidFill>
            </a:endParaRPr>
          </a:p>
          <a:p>
            <a:pPr algn="ctr"/>
            <a:r>
              <a:rPr lang="en-US" sz="1700" dirty="0" smtClean="0">
                <a:solidFill>
                  <a:schemeClr val="bg1"/>
                </a:solidFill>
              </a:rPr>
              <a:t>has the public </a:t>
            </a:r>
            <a:r>
              <a:rPr lang="en-US" sz="1700" dirty="0" err="1" smtClean="0">
                <a:solidFill>
                  <a:srgbClr val="FFC000"/>
                </a:solidFill>
              </a:rPr>
              <a:t>parameterless</a:t>
            </a:r>
            <a:r>
              <a:rPr lang="en-US" sz="1700" dirty="0" smtClean="0">
                <a:solidFill>
                  <a:srgbClr val="FFC000"/>
                </a:solidFill>
              </a:rPr>
              <a:t> </a:t>
            </a:r>
            <a:r>
              <a:rPr lang="en-US" sz="1700" dirty="0" err="1" smtClean="0">
                <a:solidFill>
                  <a:srgbClr val="FFC000"/>
                </a:solidFill>
              </a:rPr>
              <a:t>GetEnumerator</a:t>
            </a:r>
            <a:r>
              <a:rPr lang="en-US" sz="1700" dirty="0" smtClean="0">
                <a:solidFill>
                  <a:schemeClr val="bg1"/>
                </a:solidFill>
              </a:rPr>
              <a:t> method whose return type is either class, </a:t>
            </a:r>
            <a:r>
              <a:rPr lang="en-US" sz="1700" dirty="0" err="1" smtClean="0">
                <a:solidFill>
                  <a:schemeClr val="bg1"/>
                </a:solidFill>
              </a:rPr>
              <a:t>struct</a:t>
            </a:r>
            <a:r>
              <a:rPr lang="en-US" sz="1700" dirty="0" smtClean="0">
                <a:solidFill>
                  <a:schemeClr val="bg1"/>
                </a:solidFill>
              </a:rPr>
              <a:t>, or interface type,</a:t>
            </a:r>
          </a:p>
          <a:p>
            <a:pPr algn="ctr"/>
            <a:r>
              <a:rPr lang="en-US" sz="1700" dirty="0" smtClean="0">
                <a:solidFill>
                  <a:schemeClr val="bg1"/>
                </a:solidFill>
              </a:rPr>
              <a:t>the return type of the </a:t>
            </a:r>
            <a:r>
              <a:rPr lang="en-US" sz="1700" dirty="0" err="1" smtClean="0">
                <a:solidFill>
                  <a:srgbClr val="FFC000"/>
                </a:solidFill>
              </a:rPr>
              <a:t>GetEnumerator</a:t>
            </a:r>
            <a:r>
              <a:rPr lang="en-US" sz="1700" dirty="0" smtClean="0">
                <a:solidFill>
                  <a:srgbClr val="FFC000"/>
                </a:solidFill>
              </a:rPr>
              <a:t> </a:t>
            </a:r>
            <a:r>
              <a:rPr lang="en-US" sz="1700" dirty="0" smtClean="0">
                <a:solidFill>
                  <a:schemeClr val="bg1"/>
                </a:solidFill>
              </a:rPr>
              <a:t>method has the public Current property and the public </a:t>
            </a:r>
            <a:r>
              <a:rPr lang="en-US" sz="1700" dirty="0" err="1" smtClean="0">
                <a:solidFill>
                  <a:srgbClr val="FFC000"/>
                </a:solidFill>
              </a:rPr>
              <a:t>parameterless</a:t>
            </a:r>
            <a:r>
              <a:rPr lang="en-US" sz="1700" dirty="0" smtClean="0">
                <a:solidFill>
                  <a:srgbClr val="FFC000"/>
                </a:solidFill>
              </a:rPr>
              <a:t> </a:t>
            </a:r>
            <a:r>
              <a:rPr lang="en-US" sz="1700" dirty="0" err="1" smtClean="0">
                <a:solidFill>
                  <a:srgbClr val="FFC000"/>
                </a:solidFill>
              </a:rPr>
              <a:t>MoveNext</a:t>
            </a:r>
            <a:r>
              <a:rPr lang="en-US" sz="1700" dirty="0" smtClean="0">
                <a:solidFill>
                  <a:schemeClr val="bg1"/>
                </a:solidFill>
              </a:rPr>
              <a:t> method whose return type is Boolean.</a:t>
            </a:r>
          </a:p>
          <a:p>
            <a:pPr algn="ctr"/>
            <a:endParaRPr lang="en-US" dirty="0">
              <a:solidFill>
                <a:schemeClr val="bg1"/>
              </a:solidFill>
            </a:endParaRPr>
          </a:p>
          <a:p>
            <a:pPr algn="ctr"/>
            <a:r>
              <a:rPr lang="en-US" sz="2400" dirty="0" smtClean="0">
                <a:solidFill>
                  <a:srgbClr val="FFFF00"/>
                </a:solidFill>
              </a:rPr>
              <a:t>Basically: It works on ANY “collection”, like a “</a:t>
            </a:r>
            <a:r>
              <a:rPr lang="en-US" sz="2400" b="1" dirty="0" smtClean="0">
                <a:solidFill>
                  <a:srgbClr val="FFFF00"/>
                </a:solidFill>
              </a:rPr>
              <a:t>List&lt;T&gt;</a:t>
            </a:r>
            <a:r>
              <a:rPr lang="en-US" sz="2400" dirty="0" smtClean="0">
                <a:solidFill>
                  <a:srgbClr val="FFFF00"/>
                </a:solidFill>
              </a:rPr>
              <a:t>”</a:t>
            </a:r>
            <a:endParaRPr lang="en-US" dirty="0" smtClean="0">
              <a:solidFill>
                <a:srgbClr val="FFFF00"/>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647753" y="1066800"/>
            <a:ext cx="3848493"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629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smtClean="0"/>
              <a:t>Logic Challenge</a:t>
            </a:r>
            <a:endParaRPr lang="en-US" dirty="0"/>
          </a:p>
        </p:txBody>
      </p:sp>
      <p:sp>
        <p:nvSpPr>
          <p:cNvPr id="5" name="TextBox 4"/>
          <p:cNvSpPr txBox="1"/>
          <p:nvPr/>
        </p:nvSpPr>
        <p:spPr>
          <a:xfrm>
            <a:off x="685800" y="1447800"/>
            <a:ext cx="7772400" cy="4401205"/>
          </a:xfrm>
          <a:prstGeom prst="rect">
            <a:avLst/>
          </a:prstGeom>
          <a:noFill/>
        </p:spPr>
        <p:txBody>
          <a:bodyPr wrap="square" rtlCol="0">
            <a:spAutoFit/>
          </a:bodyPr>
          <a:lstStyle/>
          <a:p>
            <a:pPr algn="ctr"/>
            <a:r>
              <a:rPr lang="en-US" sz="2000" dirty="0" smtClean="0">
                <a:solidFill>
                  <a:schemeClr val="bg1"/>
                </a:solidFill>
              </a:rPr>
              <a:t>Now that you've seen the if statement and the looping constructs in the C# language, see if you can write C# code to find the sum of all integers 1 through 20 that are divisible by 3. Here are a few hints:</a:t>
            </a:r>
          </a:p>
          <a:p>
            <a:pPr algn="ctr"/>
            <a:endParaRPr lang="en-US" sz="2000" dirty="0" smtClean="0">
              <a:solidFill>
                <a:schemeClr val="bg1"/>
              </a:solidFill>
            </a:endParaRPr>
          </a:p>
          <a:p>
            <a:pPr algn="ctr"/>
            <a:r>
              <a:rPr lang="en-US" sz="2000" dirty="0" smtClean="0">
                <a:solidFill>
                  <a:schemeClr val="bg1"/>
                </a:solidFill>
              </a:rPr>
              <a:t>The “</a:t>
            </a:r>
            <a:r>
              <a:rPr lang="en-US" sz="2000" b="1" dirty="0" smtClean="0">
                <a:solidFill>
                  <a:srgbClr val="FFFF00"/>
                </a:solidFill>
              </a:rPr>
              <a:t>%</a:t>
            </a:r>
            <a:r>
              <a:rPr lang="en-US" sz="2000" dirty="0" smtClean="0">
                <a:solidFill>
                  <a:schemeClr val="bg1"/>
                </a:solidFill>
              </a:rPr>
              <a:t>” operator gives you the remainder of a division operation.</a:t>
            </a:r>
          </a:p>
          <a:p>
            <a:pPr algn="ctr"/>
            <a:endParaRPr lang="en-US" sz="2000" dirty="0" smtClean="0">
              <a:solidFill>
                <a:schemeClr val="bg1"/>
              </a:solidFill>
            </a:endParaRPr>
          </a:p>
          <a:p>
            <a:pPr algn="ctr"/>
            <a:r>
              <a:rPr lang="en-US" sz="2000" dirty="0" smtClean="0">
                <a:solidFill>
                  <a:schemeClr val="bg1"/>
                </a:solidFill>
              </a:rPr>
              <a:t>The “</a:t>
            </a:r>
            <a:r>
              <a:rPr lang="en-US" sz="2000" b="1" dirty="0" smtClean="0">
                <a:solidFill>
                  <a:srgbClr val="FFFF00"/>
                </a:solidFill>
              </a:rPr>
              <a:t>if</a:t>
            </a:r>
            <a:r>
              <a:rPr lang="en-US" sz="2000" dirty="0" smtClean="0">
                <a:solidFill>
                  <a:schemeClr val="bg1"/>
                </a:solidFill>
              </a:rPr>
              <a:t>” statement gives you the condition to see if a number should be part of the sum.</a:t>
            </a:r>
          </a:p>
          <a:p>
            <a:pPr algn="ctr"/>
            <a:endParaRPr lang="en-US" sz="2000" dirty="0" smtClean="0">
              <a:solidFill>
                <a:schemeClr val="bg1"/>
              </a:solidFill>
            </a:endParaRPr>
          </a:p>
          <a:p>
            <a:pPr algn="ctr"/>
            <a:r>
              <a:rPr lang="en-US" sz="2000" dirty="0" smtClean="0">
                <a:solidFill>
                  <a:schemeClr val="bg1"/>
                </a:solidFill>
              </a:rPr>
              <a:t>The “</a:t>
            </a:r>
            <a:r>
              <a:rPr lang="en-US" sz="2000" b="1" dirty="0" smtClean="0">
                <a:solidFill>
                  <a:srgbClr val="FFFF00"/>
                </a:solidFill>
              </a:rPr>
              <a:t>for</a:t>
            </a:r>
            <a:r>
              <a:rPr lang="en-US" sz="2000" dirty="0" smtClean="0">
                <a:solidFill>
                  <a:schemeClr val="bg1"/>
                </a:solidFill>
              </a:rPr>
              <a:t>” loop can help you repeat a series of steps for all the numbers 1 through 20.</a:t>
            </a:r>
          </a:p>
          <a:p>
            <a:pPr algn="ctr"/>
            <a:endParaRPr lang="en-US" sz="2000" dirty="0" smtClean="0">
              <a:solidFill>
                <a:schemeClr val="bg1"/>
              </a:solidFill>
            </a:endParaRPr>
          </a:p>
          <a:p>
            <a:pPr algn="ctr"/>
            <a:r>
              <a:rPr lang="en-US" sz="2000" dirty="0" smtClean="0">
                <a:solidFill>
                  <a:schemeClr val="bg1"/>
                </a:solidFill>
              </a:rPr>
              <a:t>Try it yourself. Then check how you did. As a hint, you should get 63 for an answer.</a:t>
            </a:r>
            <a:endParaRPr lang="en-US" sz="2000" b="1" dirty="0" smtClean="0">
              <a:solidFill>
                <a:schemeClr val="bg1"/>
              </a:solidFill>
            </a:endParaRPr>
          </a:p>
        </p:txBody>
      </p:sp>
    </p:spTree>
    <p:extLst>
      <p:ext uri="{BB962C8B-B14F-4D97-AF65-F5344CB8AC3E}">
        <p14:creationId xmlns:p14="http://schemas.microsoft.com/office/powerpoint/2010/main" val="1374354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6934" y="1295400"/>
            <a:ext cx="6390132" cy="4317873"/>
          </a:xfrm>
        </p:spPr>
      </p:pic>
      <p:sp>
        <p:nvSpPr>
          <p:cNvPr id="3" name="Title 2"/>
          <p:cNvSpPr>
            <a:spLocks noGrp="1"/>
          </p:cNvSpPr>
          <p:nvPr>
            <p:ph type="title"/>
          </p:nvPr>
        </p:nvSpPr>
        <p:spPr>
          <a:xfrm>
            <a:off x="457200" y="152400"/>
            <a:ext cx="8229600" cy="914400"/>
          </a:xfrm>
        </p:spPr>
        <p:txBody>
          <a:bodyPr/>
          <a:lstStyle/>
          <a:p>
            <a:pPr algn="ctr"/>
            <a:r>
              <a:rPr lang="en-US" dirty="0" smtClean="0"/>
              <a:t>Creating a New Program</a:t>
            </a:r>
            <a:endParaRPr lang="en-US" dirty="0"/>
          </a:p>
        </p:txBody>
      </p:sp>
      <p:sp>
        <p:nvSpPr>
          <p:cNvPr id="5" name="TextBox 4"/>
          <p:cNvSpPr txBox="1"/>
          <p:nvPr/>
        </p:nvSpPr>
        <p:spPr>
          <a:xfrm>
            <a:off x="1735037" y="5791200"/>
            <a:ext cx="5673926" cy="369332"/>
          </a:xfrm>
          <a:prstGeom prst="rect">
            <a:avLst/>
          </a:prstGeom>
          <a:noFill/>
        </p:spPr>
        <p:txBody>
          <a:bodyPr wrap="none" rtlCol="0">
            <a:spAutoFit/>
          </a:bodyPr>
          <a:lstStyle/>
          <a:p>
            <a:r>
              <a:rPr lang="en-US" dirty="0" smtClean="0"/>
              <a:t>Select “Console App (.NET Core)” from the main menu.</a:t>
            </a:r>
            <a:endParaRPr lang="en-US" dirty="0"/>
          </a:p>
        </p:txBody>
      </p:sp>
    </p:spTree>
    <p:extLst>
      <p:ext uri="{BB962C8B-B14F-4D97-AF65-F5344CB8AC3E}">
        <p14:creationId xmlns:p14="http://schemas.microsoft.com/office/powerpoint/2010/main" val="7908609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a:t>Pseudocode</a:t>
            </a:r>
          </a:p>
        </p:txBody>
      </p:sp>
      <p:sp>
        <p:nvSpPr>
          <p:cNvPr id="5" name="TextBox 4"/>
          <p:cNvSpPr txBox="1"/>
          <p:nvPr/>
        </p:nvSpPr>
        <p:spPr>
          <a:xfrm>
            <a:off x="685800" y="1447800"/>
            <a:ext cx="7772400" cy="3354765"/>
          </a:xfrm>
          <a:prstGeom prst="rect">
            <a:avLst/>
          </a:prstGeom>
          <a:noFill/>
        </p:spPr>
        <p:txBody>
          <a:bodyPr wrap="square" rtlCol="0">
            <a:spAutoFit/>
          </a:bodyPr>
          <a:lstStyle/>
          <a:p>
            <a:pPr algn="ctr"/>
            <a:r>
              <a:rPr lang="en-US" sz="2000" dirty="0" smtClean="0">
                <a:solidFill>
                  <a:schemeClr val="bg1"/>
                </a:solidFill>
              </a:rPr>
              <a:t>Pseudocode is a simple way of writing programming code in English. </a:t>
            </a:r>
          </a:p>
          <a:p>
            <a:pPr algn="ctr"/>
            <a:endParaRPr lang="en-US" sz="2000" b="1" dirty="0">
              <a:solidFill>
                <a:schemeClr val="bg1"/>
              </a:solidFill>
            </a:endParaRPr>
          </a:p>
          <a:p>
            <a:pPr algn="ctr"/>
            <a:r>
              <a:rPr lang="en-US" sz="3600" b="1" dirty="0" smtClean="0">
                <a:effectLst>
                  <a:outerShdw blurRad="38100" dist="38100" dir="2700000" algn="tl">
                    <a:srgbClr val="000000">
                      <a:alpha val="43137"/>
                    </a:srgbClr>
                  </a:outerShdw>
                </a:effectLst>
              </a:rPr>
              <a:t>Pseudocode is not actual programming language. </a:t>
            </a:r>
          </a:p>
          <a:p>
            <a:pPr algn="ctr"/>
            <a:endParaRPr lang="en-US" sz="2000" dirty="0">
              <a:solidFill>
                <a:schemeClr val="bg1"/>
              </a:solidFill>
            </a:endParaRPr>
          </a:p>
          <a:p>
            <a:pPr algn="ctr"/>
            <a:r>
              <a:rPr lang="en-US" sz="2000" dirty="0" smtClean="0">
                <a:solidFill>
                  <a:schemeClr val="bg1"/>
                </a:solidFill>
              </a:rPr>
              <a:t>It uses short phrases to write code for programs before you actually create it in a specific language. Once you know what the program is about and how it will function, then you can use </a:t>
            </a:r>
            <a:r>
              <a:rPr lang="en-US" sz="2000" dirty="0" err="1" smtClean="0">
                <a:solidFill>
                  <a:schemeClr val="bg1"/>
                </a:solidFill>
              </a:rPr>
              <a:t>pseudocode</a:t>
            </a:r>
            <a:r>
              <a:rPr lang="en-US" sz="2000" dirty="0" smtClean="0">
                <a:solidFill>
                  <a:schemeClr val="bg1"/>
                </a:solidFill>
              </a:rPr>
              <a:t> to create statements to achieve the required results for your program.</a:t>
            </a:r>
            <a:endParaRPr lang="en-US" sz="2000" b="1" dirty="0" smtClean="0">
              <a:solidFill>
                <a:schemeClr val="bg1"/>
              </a:solidFill>
            </a:endParaRPr>
          </a:p>
        </p:txBody>
      </p:sp>
    </p:spTree>
    <p:extLst>
      <p:ext uri="{BB962C8B-B14F-4D97-AF65-F5344CB8AC3E}">
        <p14:creationId xmlns:p14="http://schemas.microsoft.com/office/powerpoint/2010/main" val="28951206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a:t>Examples of Pseudocode</a:t>
            </a:r>
          </a:p>
        </p:txBody>
      </p:sp>
      <p:sp>
        <p:nvSpPr>
          <p:cNvPr id="5" name="TextBox 4"/>
          <p:cNvSpPr txBox="1"/>
          <p:nvPr/>
        </p:nvSpPr>
        <p:spPr>
          <a:xfrm>
            <a:off x="685800" y="1447800"/>
            <a:ext cx="7772400" cy="5386090"/>
          </a:xfrm>
          <a:prstGeom prst="rect">
            <a:avLst/>
          </a:prstGeom>
          <a:noFill/>
        </p:spPr>
        <p:txBody>
          <a:bodyPr wrap="square" rtlCol="0">
            <a:spAutoFit/>
          </a:bodyPr>
          <a:lstStyle/>
          <a:p>
            <a:pPr algn="ctr"/>
            <a:r>
              <a:rPr lang="en-US" sz="2000" b="1" dirty="0" smtClean="0">
                <a:solidFill>
                  <a:schemeClr val="bg1"/>
                </a:solidFill>
              </a:rPr>
              <a:t>Problem</a:t>
            </a:r>
            <a:r>
              <a:rPr lang="en-US" sz="2000" dirty="0" smtClean="0">
                <a:solidFill>
                  <a:schemeClr val="bg1"/>
                </a:solidFill>
              </a:rPr>
              <a:t>: Create a program to add 2 numbers together and then display the result.</a:t>
            </a:r>
          </a:p>
          <a:p>
            <a:pPr algn="ctr"/>
            <a:endParaRPr lang="en-US" sz="2000" b="1" dirty="0">
              <a:solidFill>
                <a:schemeClr val="bg1"/>
              </a:solidFill>
            </a:endParaRPr>
          </a:p>
          <a:p>
            <a:pPr algn="ctr"/>
            <a:r>
              <a:rPr lang="en-US" sz="2000" b="1" dirty="0" smtClean="0">
                <a:solidFill>
                  <a:schemeClr val="bg1"/>
                </a:solidFill>
              </a:rPr>
              <a:t>Pseudocode: </a:t>
            </a:r>
          </a:p>
          <a:p>
            <a:pPr algn="ctr"/>
            <a:endParaRPr lang="en-US" sz="2000" b="1" dirty="0" smtClean="0">
              <a:solidFill>
                <a:schemeClr val="bg1"/>
              </a:solidFill>
            </a:endParaRPr>
          </a:p>
          <a:p>
            <a:r>
              <a:rPr lang="en-US" sz="2000" i="1" dirty="0" smtClean="0"/>
              <a:t>	</a:t>
            </a:r>
            <a:r>
              <a:rPr lang="en-US" sz="2400" b="1" i="1" dirty="0" smtClean="0"/>
              <a:t>	Start </a:t>
            </a:r>
            <a:r>
              <a:rPr lang="en-US" sz="2400" b="1" i="1" dirty="0"/>
              <a:t>Program</a:t>
            </a:r>
            <a:br>
              <a:rPr lang="en-US" sz="2400" b="1" i="1" dirty="0"/>
            </a:br>
            <a:r>
              <a:rPr lang="en-US" sz="2400" b="1" i="1" dirty="0" smtClean="0"/>
              <a:t>		Enter </a:t>
            </a:r>
            <a:r>
              <a:rPr lang="en-US" sz="2400" b="1" i="1" dirty="0"/>
              <a:t>two numbers, A, B</a:t>
            </a:r>
            <a:br>
              <a:rPr lang="en-US" sz="2400" b="1" i="1" dirty="0"/>
            </a:br>
            <a:r>
              <a:rPr lang="en-US" sz="2400" b="1" i="1" dirty="0" smtClean="0"/>
              <a:t>		Add </a:t>
            </a:r>
            <a:r>
              <a:rPr lang="en-US" sz="2400" b="1" i="1" dirty="0"/>
              <a:t>the numbers together</a:t>
            </a:r>
            <a:br>
              <a:rPr lang="en-US" sz="2400" b="1" i="1" dirty="0"/>
            </a:br>
            <a:r>
              <a:rPr lang="en-US" sz="2400" b="1" i="1" dirty="0" smtClean="0"/>
              <a:t>		Print </a:t>
            </a:r>
            <a:r>
              <a:rPr lang="en-US" sz="2400" b="1" i="1" dirty="0"/>
              <a:t>Sum</a:t>
            </a:r>
            <a:br>
              <a:rPr lang="en-US" sz="2400" b="1" i="1" dirty="0"/>
            </a:br>
            <a:r>
              <a:rPr lang="en-US" sz="2400" b="1" i="1" dirty="0" smtClean="0"/>
              <a:t>		End Program</a:t>
            </a:r>
          </a:p>
          <a:p>
            <a:endParaRPr lang="en-US" sz="2000" i="1" dirty="0">
              <a:solidFill>
                <a:schemeClr val="bg1"/>
              </a:solidFill>
            </a:endParaRPr>
          </a:p>
          <a:p>
            <a:pPr algn="ctr"/>
            <a:r>
              <a:rPr lang="en-US" sz="2800" dirty="0" smtClean="0">
                <a:solidFill>
                  <a:schemeClr val="bg1"/>
                </a:solidFill>
              </a:rPr>
              <a:t>It’s really that simple!</a:t>
            </a:r>
          </a:p>
          <a:p>
            <a:pPr algn="ctr"/>
            <a:r>
              <a:rPr lang="en-US" sz="2800" dirty="0" smtClean="0">
                <a:solidFill>
                  <a:schemeClr val="bg1"/>
                </a:solidFill>
              </a:rPr>
              <a:t>Before each challenge, write </a:t>
            </a:r>
            <a:r>
              <a:rPr lang="en-US" sz="2800" dirty="0" err="1">
                <a:solidFill>
                  <a:schemeClr val="bg1"/>
                </a:solidFill>
              </a:rPr>
              <a:t>p</a:t>
            </a:r>
            <a:r>
              <a:rPr lang="en-US" sz="2800" dirty="0" err="1" smtClean="0">
                <a:solidFill>
                  <a:schemeClr val="bg1"/>
                </a:solidFill>
              </a:rPr>
              <a:t>seudocode</a:t>
            </a:r>
            <a:r>
              <a:rPr lang="en-US" sz="2800" b="1" dirty="0" smtClean="0">
                <a:solidFill>
                  <a:schemeClr val="bg1"/>
                </a:solidFill>
              </a:rPr>
              <a:t> </a:t>
            </a:r>
            <a:r>
              <a:rPr lang="en-US" sz="2800" dirty="0" smtClean="0">
                <a:solidFill>
                  <a:schemeClr val="bg1"/>
                </a:solidFill>
              </a:rPr>
              <a:t>for the challenge.</a:t>
            </a:r>
          </a:p>
          <a:p>
            <a:pPr lvl="4" algn="ctr"/>
            <a:endParaRPr lang="en-US" sz="2000" dirty="0" smtClean="0">
              <a:solidFill>
                <a:schemeClr val="bg1"/>
              </a:solidFill>
            </a:endParaRPr>
          </a:p>
        </p:txBody>
      </p:sp>
    </p:spTree>
    <p:extLst>
      <p:ext uri="{BB962C8B-B14F-4D97-AF65-F5344CB8AC3E}">
        <p14:creationId xmlns:p14="http://schemas.microsoft.com/office/powerpoint/2010/main" val="2276438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Creating Lists</a:t>
            </a:r>
            <a:endParaRPr lang="en-US" dirty="0"/>
          </a:p>
        </p:txBody>
      </p:sp>
      <p:sp>
        <p:nvSpPr>
          <p:cNvPr id="5" name="TextBox 4"/>
          <p:cNvSpPr txBox="1"/>
          <p:nvPr/>
        </p:nvSpPr>
        <p:spPr>
          <a:xfrm>
            <a:off x="399412" y="2968519"/>
            <a:ext cx="8305800" cy="3693319"/>
          </a:xfrm>
          <a:prstGeom prst="rect">
            <a:avLst/>
          </a:prstGeom>
          <a:noFill/>
        </p:spPr>
        <p:txBody>
          <a:bodyPr wrap="square" rtlCol="0">
            <a:spAutoFit/>
          </a:bodyPr>
          <a:lstStyle/>
          <a:p>
            <a:pPr algn="ctr"/>
            <a:r>
              <a:rPr lang="en-US" dirty="0" smtClean="0">
                <a:solidFill>
                  <a:schemeClr val="bg1"/>
                </a:solidFill>
              </a:rPr>
              <a:t>The collection uses the “</a:t>
            </a:r>
            <a:r>
              <a:rPr lang="en-US" b="1" dirty="0" smtClean="0">
                <a:solidFill>
                  <a:srgbClr val="FFFF00"/>
                </a:solidFill>
              </a:rPr>
              <a:t>List&lt;T&gt;</a:t>
            </a:r>
            <a:r>
              <a:rPr lang="en-US" dirty="0" smtClean="0">
                <a:solidFill>
                  <a:schemeClr val="bg1"/>
                </a:solidFill>
              </a:rPr>
              <a:t>” type. This type stores sequences of elements. You specify the type of the elements between the angle brackets </a:t>
            </a:r>
            <a:r>
              <a:rPr lang="en-US" b="1" dirty="0" smtClean="0">
                <a:solidFill>
                  <a:srgbClr val="FFFF00"/>
                </a:solidFill>
              </a:rPr>
              <a:t>&lt;T&gt;</a:t>
            </a:r>
            <a:r>
              <a:rPr lang="en-US" dirty="0" smtClean="0">
                <a:solidFill>
                  <a:schemeClr val="bg1"/>
                </a:solidFill>
              </a:rPr>
              <a:t>.</a:t>
            </a:r>
          </a:p>
          <a:p>
            <a:pPr algn="ctr"/>
            <a:endParaRPr lang="en-US" dirty="0" smtClean="0">
              <a:solidFill>
                <a:schemeClr val="bg1"/>
              </a:solidFill>
            </a:endParaRPr>
          </a:p>
          <a:p>
            <a:pPr algn="ctr"/>
            <a:r>
              <a:rPr lang="en-US" dirty="0" smtClean="0">
                <a:solidFill>
                  <a:schemeClr val="bg1"/>
                </a:solidFill>
              </a:rPr>
              <a:t>This creates a “</a:t>
            </a:r>
            <a:r>
              <a:rPr lang="en-US" b="1" dirty="0" smtClean="0">
                <a:solidFill>
                  <a:srgbClr val="FFFF00"/>
                </a:solidFill>
              </a:rPr>
              <a:t>List&lt;string&gt;</a:t>
            </a:r>
            <a:r>
              <a:rPr lang="en-US" dirty="0" smtClean="0">
                <a:solidFill>
                  <a:schemeClr val="bg1"/>
                </a:solidFill>
              </a:rPr>
              <a:t>” of </a:t>
            </a:r>
            <a:r>
              <a:rPr lang="en-US" b="1" dirty="0" smtClean="0"/>
              <a:t>strings</a:t>
            </a:r>
            <a:r>
              <a:rPr lang="en-US" dirty="0" smtClean="0">
                <a:solidFill>
                  <a:schemeClr val="bg1"/>
                </a:solidFill>
              </a:rPr>
              <a:t>, adds three names to that list, and prints out the names in all CAPS. You're using concepts that you've learned in earlier tutorials to loop through the list.</a:t>
            </a:r>
          </a:p>
          <a:p>
            <a:pPr algn="ctr"/>
            <a:endParaRPr lang="en-US" dirty="0" smtClean="0">
              <a:solidFill>
                <a:schemeClr val="bg1"/>
              </a:solidFill>
            </a:endParaRPr>
          </a:p>
          <a:p>
            <a:pPr algn="ctr"/>
            <a:r>
              <a:rPr lang="en-US" dirty="0" smtClean="0">
                <a:solidFill>
                  <a:schemeClr val="bg1"/>
                </a:solidFill>
              </a:rPr>
              <a:t>The code to display names makes use of the </a:t>
            </a:r>
            <a:r>
              <a:rPr lang="en-US" dirty="0" smtClean="0">
                <a:solidFill>
                  <a:schemeClr val="accent2">
                    <a:lumMod val="75000"/>
                  </a:schemeClr>
                </a:solidFill>
              </a:rPr>
              <a:t>string interpolation </a:t>
            </a:r>
            <a:r>
              <a:rPr lang="en-US" dirty="0" smtClean="0">
                <a:solidFill>
                  <a:schemeClr val="bg1"/>
                </a:solidFill>
              </a:rPr>
              <a:t>feature. When you precede a string with the </a:t>
            </a:r>
            <a:r>
              <a:rPr lang="en-US" b="1" dirty="0" smtClean="0">
                <a:solidFill>
                  <a:schemeClr val="accent2">
                    <a:lumMod val="75000"/>
                  </a:schemeClr>
                </a:solidFill>
              </a:rPr>
              <a:t>$</a:t>
            </a:r>
            <a:r>
              <a:rPr lang="en-US" dirty="0" smtClean="0">
                <a:solidFill>
                  <a:schemeClr val="bg1"/>
                </a:solidFill>
              </a:rPr>
              <a:t> character, you can </a:t>
            </a:r>
            <a:r>
              <a:rPr lang="en-US" dirty="0" smtClean="0">
                <a:solidFill>
                  <a:schemeClr val="accent2">
                    <a:lumMod val="75000"/>
                  </a:schemeClr>
                </a:solidFill>
              </a:rPr>
              <a:t>embed C# code in the string</a:t>
            </a:r>
            <a:r>
              <a:rPr lang="en-US" dirty="0" smtClean="0">
                <a:solidFill>
                  <a:schemeClr val="bg1"/>
                </a:solidFill>
              </a:rPr>
              <a:t> declaration. The actual string replaces that C# code with the value it generates. </a:t>
            </a:r>
          </a:p>
          <a:p>
            <a:pPr algn="ctr"/>
            <a:endParaRPr lang="en-US" dirty="0">
              <a:solidFill>
                <a:schemeClr val="bg1"/>
              </a:solidFill>
            </a:endParaRPr>
          </a:p>
          <a:p>
            <a:pPr algn="ctr"/>
            <a:r>
              <a:rPr lang="en-US" dirty="0" smtClean="0">
                <a:solidFill>
                  <a:schemeClr val="bg1"/>
                </a:solidFill>
              </a:rPr>
              <a:t>In this example, it replaces the</a:t>
            </a:r>
            <a:r>
              <a:rPr lang="en-US" b="1" dirty="0" smtClean="0">
                <a:solidFill>
                  <a:schemeClr val="bg1"/>
                </a:solidFill>
              </a:rPr>
              <a:t> </a:t>
            </a:r>
            <a:r>
              <a:rPr lang="en-US" b="1" dirty="0" smtClean="0">
                <a:solidFill>
                  <a:srgbClr val="92D050"/>
                </a:solidFill>
              </a:rPr>
              <a:t>{name.ToUpper()}</a:t>
            </a:r>
            <a:r>
              <a:rPr lang="en-US" dirty="0" smtClean="0">
                <a:solidFill>
                  <a:schemeClr val="bg1"/>
                </a:solidFill>
              </a:rPr>
              <a:t> with each </a:t>
            </a:r>
            <a:r>
              <a:rPr lang="en-US" b="1" dirty="0" smtClean="0">
                <a:solidFill>
                  <a:srgbClr val="92D050"/>
                </a:solidFill>
              </a:rPr>
              <a:t>name</a:t>
            </a:r>
            <a:r>
              <a:rPr lang="en-US" dirty="0" smtClean="0">
                <a:solidFill>
                  <a:schemeClr val="bg1"/>
                </a:solidFill>
              </a:rPr>
              <a:t>, converted to capital letters, because you called the “</a:t>
            </a:r>
            <a:r>
              <a:rPr lang="en-US" b="1" dirty="0" smtClean="0">
                <a:solidFill>
                  <a:srgbClr val="FFFF00"/>
                </a:solidFill>
              </a:rPr>
              <a:t>String.ToUpper</a:t>
            </a:r>
            <a:r>
              <a:rPr lang="en-US" dirty="0" smtClean="0">
                <a:solidFill>
                  <a:schemeClr val="bg1"/>
                </a:solidFill>
              </a:rPr>
              <a:t>” method.</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144036" y="1143000"/>
            <a:ext cx="4855928"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8140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Modifying Lists</a:t>
            </a:r>
            <a:endParaRPr lang="en-US" dirty="0"/>
          </a:p>
        </p:txBody>
      </p:sp>
      <p:sp>
        <p:nvSpPr>
          <p:cNvPr id="5" name="TextBox 4"/>
          <p:cNvSpPr txBox="1"/>
          <p:nvPr/>
        </p:nvSpPr>
        <p:spPr>
          <a:xfrm>
            <a:off x="399412" y="3429000"/>
            <a:ext cx="8305800" cy="2585323"/>
          </a:xfrm>
          <a:prstGeom prst="rect">
            <a:avLst/>
          </a:prstGeom>
          <a:noFill/>
        </p:spPr>
        <p:txBody>
          <a:bodyPr wrap="square" rtlCol="0">
            <a:spAutoFit/>
          </a:bodyPr>
          <a:lstStyle/>
          <a:p>
            <a:pPr marL="285750" indent="-285750">
              <a:buFont typeface="Wingdings" pitchFamily="2" charset="2"/>
              <a:buChar char="Ø"/>
            </a:pPr>
            <a:r>
              <a:rPr lang="en-US" dirty="0" smtClean="0">
                <a:solidFill>
                  <a:schemeClr val="bg1"/>
                </a:solidFill>
              </a:rPr>
              <a:t>One important aspect of this “</a:t>
            </a:r>
            <a:r>
              <a:rPr lang="en-US" b="1" dirty="0" smtClean="0">
                <a:solidFill>
                  <a:srgbClr val="FFFF00"/>
                </a:solidFill>
              </a:rPr>
              <a:t>List&lt;T&gt;</a:t>
            </a:r>
            <a:r>
              <a:rPr lang="en-US" dirty="0" smtClean="0">
                <a:solidFill>
                  <a:schemeClr val="bg1"/>
                </a:solidFill>
              </a:rPr>
              <a:t>” type is that it can grow or shrink, enabling you to add or remove elements. You can see the results by modifying the contents after you've displayed its contents.</a:t>
            </a:r>
          </a:p>
          <a:p>
            <a:pPr marL="285750" indent="-285750">
              <a:buFont typeface="Wingdings" pitchFamily="2" charset="2"/>
              <a:buChar char="Ø"/>
            </a:pPr>
            <a:endParaRPr lang="en-US" dirty="0">
              <a:solidFill>
                <a:schemeClr val="bg1"/>
              </a:solidFill>
            </a:endParaRPr>
          </a:p>
          <a:p>
            <a:pPr marL="285750" indent="-285750">
              <a:buFont typeface="Wingdings" pitchFamily="2" charset="2"/>
              <a:buChar char="Ø"/>
            </a:pPr>
            <a:r>
              <a:rPr lang="en-US" dirty="0" smtClean="0">
                <a:solidFill>
                  <a:schemeClr val="bg1"/>
                </a:solidFill>
              </a:rPr>
              <a:t>The “</a:t>
            </a:r>
            <a:r>
              <a:rPr lang="en-US" b="1" dirty="0" smtClean="0">
                <a:solidFill>
                  <a:srgbClr val="FFFF00"/>
                </a:solidFill>
              </a:rPr>
              <a:t>List&lt;T&gt;</a:t>
            </a:r>
            <a:r>
              <a:rPr lang="en-US" dirty="0" smtClean="0">
                <a:solidFill>
                  <a:schemeClr val="bg1"/>
                </a:solidFill>
              </a:rPr>
              <a:t>” enables you to reference individual items by index as well. You access items using the [ and ] tokens. </a:t>
            </a:r>
          </a:p>
          <a:p>
            <a:pPr marL="285750" indent="-285750">
              <a:buFont typeface="Wingdings" pitchFamily="2" charset="2"/>
              <a:buChar char="Ø"/>
            </a:pPr>
            <a:endParaRPr lang="en-US" dirty="0">
              <a:solidFill>
                <a:schemeClr val="bg1"/>
              </a:solidFill>
            </a:endParaRPr>
          </a:p>
          <a:p>
            <a:pPr marL="285750" indent="-285750">
              <a:buFont typeface="Wingdings" pitchFamily="2" charset="2"/>
              <a:buChar char="Ø"/>
            </a:pPr>
            <a:r>
              <a:rPr lang="en-US" dirty="0" smtClean="0">
                <a:solidFill>
                  <a:schemeClr val="bg1"/>
                </a:solidFill>
              </a:rPr>
              <a:t>You're not allowed to access past the end of the list. You can check how long the list is using the “</a:t>
            </a:r>
            <a:r>
              <a:rPr lang="en-US" b="1" dirty="0" smtClean="0">
                <a:solidFill>
                  <a:srgbClr val="FFFF00"/>
                </a:solidFill>
              </a:rPr>
              <a:t>Count</a:t>
            </a:r>
            <a:r>
              <a:rPr lang="en-US" dirty="0" smtClean="0">
                <a:solidFill>
                  <a:schemeClr val="bg1"/>
                </a:solidFill>
              </a:rPr>
              <a:t>” property.</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28579" y="1420813"/>
            <a:ext cx="342788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C:\Users\plwes\Documents\Class\Intro To C#\Numbers\Modifying List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1143000"/>
            <a:ext cx="6019801" cy="1154113"/>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plwes\Documents\Class\Intro To C#\Numbers\Modifying List 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2362200"/>
            <a:ext cx="5200650" cy="97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3020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Searching and Sorting Lists</a:t>
            </a:r>
            <a:endParaRPr lang="en-US" dirty="0"/>
          </a:p>
        </p:txBody>
      </p:sp>
      <p:sp>
        <p:nvSpPr>
          <p:cNvPr id="5" name="TextBox 4"/>
          <p:cNvSpPr txBox="1"/>
          <p:nvPr/>
        </p:nvSpPr>
        <p:spPr>
          <a:xfrm>
            <a:off x="388839" y="3337851"/>
            <a:ext cx="8305800" cy="3139321"/>
          </a:xfrm>
          <a:prstGeom prst="rect">
            <a:avLst/>
          </a:prstGeom>
          <a:noFill/>
        </p:spPr>
        <p:txBody>
          <a:bodyPr wrap="square" rtlCol="0">
            <a:spAutoFit/>
          </a:bodyPr>
          <a:lstStyle/>
          <a:p>
            <a:pPr marL="285750" indent="-285750">
              <a:buFont typeface="Wingdings" pitchFamily="2" charset="2"/>
              <a:buChar char="Ø"/>
            </a:pPr>
            <a:r>
              <a:rPr lang="en-US" dirty="0" smtClean="0">
                <a:solidFill>
                  <a:schemeClr val="bg1"/>
                </a:solidFill>
              </a:rPr>
              <a:t>Our samples use relatively small lists, but your applications may often create lists with many more elements, sometimes numbering in the thousands. To find elements in these larger collections, you need to search the list for different items. The “</a:t>
            </a:r>
            <a:r>
              <a:rPr lang="en-US" b="1" dirty="0" err="1" smtClean="0">
                <a:solidFill>
                  <a:srgbClr val="FFFF00"/>
                </a:solidFill>
              </a:rPr>
              <a:t>IndexOf</a:t>
            </a:r>
            <a:r>
              <a:rPr lang="en-US" b="1" dirty="0" smtClean="0">
                <a:solidFill>
                  <a:srgbClr val="FFFF00"/>
                </a:solidFill>
              </a:rPr>
              <a:t>[index]</a:t>
            </a:r>
            <a:r>
              <a:rPr lang="en-US" dirty="0" smtClean="0">
                <a:solidFill>
                  <a:schemeClr val="bg1"/>
                </a:solidFill>
              </a:rPr>
              <a:t>” method searches for an item and returns the index of the item. </a:t>
            </a:r>
          </a:p>
          <a:p>
            <a:pPr marL="285750" indent="-285750">
              <a:buFont typeface="Wingdings" pitchFamily="2" charset="2"/>
              <a:buChar char="Ø"/>
            </a:pPr>
            <a:endParaRPr lang="en-US" dirty="0">
              <a:solidFill>
                <a:schemeClr val="bg1"/>
              </a:solidFill>
            </a:endParaRPr>
          </a:p>
          <a:p>
            <a:pPr marL="285750" indent="-285750">
              <a:buFont typeface="Wingdings" pitchFamily="2" charset="2"/>
              <a:buChar char="Ø"/>
            </a:pPr>
            <a:r>
              <a:rPr lang="en-US" dirty="0" smtClean="0">
                <a:solidFill>
                  <a:schemeClr val="bg1"/>
                </a:solidFill>
              </a:rPr>
              <a:t>The items in your list can be sorted as well. The “</a:t>
            </a:r>
            <a:r>
              <a:rPr lang="en-US" b="1" dirty="0" smtClean="0">
                <a:solidFill>
                  <a:srgbClr val="FFFF00"/>
                </a:solidFill>
              </a:rPr>
              <a:t>Sort()</a:t>
            </a:r>
            <a:r>
              <a:rPr lang="en-US" dirty="0" smtClean="0">
                <a:solidFill>
                  <a:schemeClr val="bg1"/>
                </a:solidFill>
              </a:rPr>
              <a:t>” method sorts all the items in the list in their normal order (alphabetically in the case of strings). </a:t>
            </a:r>
          </a:p>
          <a:p>
            <a:pPr marL="285750" indent="-285750">
              <a:buFont typeface="Wingdings" pitchFamily="2" charset="2"/>
              <a:buChar char="Ø"/>
            </a:pPr>
            <a:endParaRPr lang="en-US" dirty="0" smtClean="0">
              <a:solidFill>
                <a:schemeClr val="bg1"/>
              </a:solidFill>
            </a:endParaRPr>
          </a:p>
          <a:p>
            <a:pPr marL="285750" indent="-285750">
              <a:buFont typeface="Wingdings" pitchFamily="2" charset="2"/>
              <a:buChar char="Ø"/>
            </a:pPr>
            <a:endParaRPr lang="en-US" dirty="0">
              <a:solidFill>
                <a:schemeClr val="bg1"/>
              </a:solidFill>
            </a:endParaRPr>
          </a:p>
          <a:p>
            <a:pPr marL="285750" indent="-285750">
              <a:buFont typeface="Wingdings" pitchFamily="2" charset="2"/>
              <a:buChar char="Ø"/>
            </a:pPr>
            <a:endParaRPr lang="en-US" dirty="0" smtClean="0">
              <a:solidFill>
                <a:schemeClr val="bg1"/>
              </a:solidFill>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09600" y="1676400"/>
            <a:ext cx="4020931" cy="16097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657600" y="990600"/>
            <a:ext cx="5181600" cy="1489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814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Creating Lists</a:t>
            </a:r>
            <a:endParaRPr lang="en-US" dirty="0"/>
          </a:p>
        </p:txBody>
      </p:sp>
      <p:sp>
        <p:nvSpPr>
          <p:cNvPr id="5" name="TextBox 4"/>
          <p:cNvSpPr txBox="1"/>
          <p:nvPr/>
        </p:nvSpPr>
        <p:spPr>
          <a:xfrm>
            <a:off x="419100" y="4114800"/>
            <a:ext cx="8305800" cy="1477328"/>
          </a:xfrm>
          <a:prstGeom prst="rect">
            <a:avLst/>
          </a:prstGeom>
          <a:noFill/>
        </p:spPr>
        <p:txBody>
          <a:bodyPr wrap="square" rtlCol="0">
            <a:spAutoFit/>
          </a:bodyPr>
          <a:lstStyle/>
          <a:p>
            <a:pPr algn="ctr"/>
            <a:r>
              <a:rPr lang="en-US" dirty="0" smtClean="0">
                <a:solidFill>
                  <a:schemeClr val="bg1"/>
                </a:solidFill>
              </a:rPr>
              <a:t>That creates a “</a:t>
            </a:r>
            <a:r>
              <a:rPr lang="en-US" b="1" dirty="0" smtClean="0">
                <a:solidFill>
                  <a:srgbClr val="FFFF00"/>
                </a:solidFill>
              </a:rPr>
              <a:t>List&lt;int&gt;</a:t>
            </a:r>
            <a:r>
              <a:rPr lang="en-US" dirty="0" smtClean="0">
                <a:solidFill>
                  <a:schemeClr val="bg1"/>
                </a:solidFill>
              </a:rPr>
              <a:t>”</a:t>
            </a:r>
            <a:r>
              <a:rPr lang="en-US" b="1" dirty="0" smtClean="0">
                <a:solidFill>
                  <a:srgbClr val="FFFF00"/>
                </a:solidFill>
              </a:rPr>
              <a:t> </a:t>
            </a:r>
            <a:r>
              <a:rPr lang="en-US" dirty="0" smtClean="0">
                <a:solidFill>
                  <a:schemeClr val="bg1"/>
                </a:solidFill>
              </a:rPr>
              <a:t>of “</a:t>
            </a:r>
            <a:r>
              <a:rPr lang="en-US" b="1" dirty="0" smtClean="0">
                <a:solidFill>
                  <a:srgbClr val="FFFF00"/>
                </a:solidFill>
              </a:rPr>
              <a:t>int</a:t>
            </a:r>
            <a:r>
              <a:rPr lang="en-US" dirty="0" smtClean="0">
                <a:solidFill>
                  <a:schemeClr val="bg1"/>
                </a:solidFill>
              </a:rPr>
              <a:t>”, and sets </a:t>
            </a:r>
            <a:r>
              <a:rPr lang="en-US" dirty="0" smtClean="0">
                <a:solidFill>
                  <a:srgbClr val="FFC000"/>
                </a:solidFill>
              </a:rPr>
              <a:t>the first two integers to the value 1</a:t>
            </a:r>
            <a:r>
              <a:rPr lang="en-US" dirty="0" smtClean="0">
                <a:solidFill>
                  <a:schemeClr val="bg1"/>
                </a:solidFill>
              </a:rPr>
              <a:t>. </a:t>
            </a:r>
          </a:p>
          <a:p>
            <a:pPr algn="ctr"/>
            <a:endParaRPr lang="en-US" dirty="0">
              <a:solidFill>
                <a:schemeClr val="bg1"/>
              </a:solidFill>
            </a:endParaRPr>
          </a:p>
          <a:p>
            <a:pPr algn="ctr"/>
            <a:r>
              <a:rPr lang="en-US" dirty="0" smtClean="0">
                <a:solidFill>
                  <a:schemeClr val="bg1"/>
                </a:solidFill>
              </a:rPr>
              <a:t>The Fibonacci Sequence, a sequence of numbers, starts with two 1s. </a:t>
            </a:r>
          </a:p>
          <a:p>
            <a:pPr algn="ctr"/>
            <a:r>
              <a:rPr lang="en-US" dirty="0" smtClean="0">
                <a:solidFill>
                  <a:schemeClr val="bg1"/>
                </a:solidFill>
              </a:rPr>
              <a:t>Each next Fibonacci number is found by taking the sum of the previous two numbers.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44036" y="1143000"/>
            <a:ext cx="4855928" cy="100127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C:\Users\plwes\Documents\Class\Intro To C#\Numbers\Other types of Lists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8656" y="2209800"/>
            <a:ext cx="5246688" cy="1707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4487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smtClean="0"/>
              <a:t>Final Challenge</a:t>
            </a:r>
            <a:endParaRPr lang="en-US" dirty="0"/>
          </a:p>
        </p:txBody>
      </p:sp>
      <p:sp>
        <p:nvSpPr>
          <p:cNvPr id="5" name="TextBox 4"/>
          <p:cNvSpPr txBox="1"/>
          <p:nvPr/>
        </p:nvSpPr>
        <p:spPr>
          <a:xfrm>
            <a:off x="685800" y="1447800"/>
            <a:ext cx="7772400" cy="2246769"/>
          </a:xfrm>
          <a:prstGeom prst="rect">
            <a:avLst/>
          </a:prstGeom>
          <a:noFill/>
        </p:spPr>
        <p:txBody>
          <a:bodyPr wrap="square" rtlCol="0">
            <a:spAutoFit/>
          </a:bodyPr>
          <a:lstStyle/>
          <a:p>
            <a:pPr algn="ctr"/>
            <a:r>
              <a:rPr lang="en-US" sz="2000" dirty="0" smtClean="0">
                <a:solidFill>
                  <a:schemeClr val="bg1"/>
                </a:solidFill>
              </a:rPr>
              <a:t>See if you can put together some of the concepts from this and earlier lessons. </a:t>
            </a:r>
          </a:p>
          <a:p>
            <a:pPr algn="ctr"/>
            <a:endParaRPr lang="en-US" sz="2000" dirty="0">
              <a:solidFill>
                <a:schemeClr val="bg1"/>
              </a:solidFill>
            </a:endParaRPr>
          </a:p>
          <a:p>
            <a:pPr algn="ctr"/>
            <a:r>
              <a:rPr lang="en-US" sz="2000" dirty="0" smtClean="0">
                <a:solidFill>
                  <a:schemeClr val="bg1"/>
                </a:solidFill>
              </a:rPr>
              <a:t>Expand on what you've built so far with Fibonacci Numbers. Try and write the code to generate the first 20 numbers in the sequence. </a:t>
            </a:r>
          </a:p>
          <a:p>
            <a:pPr algn="ctr"/>
            <a:endParaRPr lang="en-US" sz="2000" dirty="0">
              <a:solidFill>
                <a:schemeClr val="bg1"/>
              </a:solidFill>
            </a:endParaRPr>
          </a:p>
          <a:p>
            <a:pPr algn="ctr"/>
            <a:r>
              <a:rPr lang="en-US" sz="2000" b="1" dirty="0" smtClean="0">
                <a:solidFill>
                  <a:srgbClr val="FFFF00"/>
                </a:solidFill>
              </a:rPr>
              <a:t>(As a hint, the 20th Fibonacci number is 6765.)</a:t>
            </a:r>
          </a:p>
        </p:txBody>
      </p:sp>
    </p:spTree>
    <p:extLst>
      <p:ext uri="{BB962C8B-B14F-4D97-AF65-F5344CB8AC3E}">
        <p14:creationId xmlns:p14="http://schemas.microsoft.com/office/powerpoint/2010/main" val="14038907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Challenge 1 Answer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1163" y="2162872"/>
            <a:ext cx="7621675" cy="253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9721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Challenge 2 Answer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1163" y="1769571"/>
            <a:ext cx="7621675" cy="3318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2048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Challenge 3 Answer</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61163" y="1562100"/>
            <a:ext cx="762167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996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45865" y="1295400"/>
            <a:ext cx="5852270" cy="3884229"/>
          </a:xfrm>
        </p:spPr>
      </p:pic>
      <p:sp>
        <p:nvSpPr>
          <p:cNvPr id="3" name="Title 2"/>
          <p:cNvSpPr>
            <a:spLocks noGrp="1"/>
          </p:cNvSpPr>
          <p:nvPr>
            <p:ph type="title"/>
          </p:nvPr>
        </p:nvSpPr>
        <p:spPr>
          <a:xfrm>
            <a:off x="457200" y="152400"/>
            <a:ext cx="8229600" cy="914400"/>
          </a:xfrm>
        </p:spPr>
        <p:txBody>
          <a:bodyPr/>
          <a:lstStyle/>
          <a:p>
            <a:pPr algn="ctr"/>
            <a:r>
              <a:rPr lang="en-US" dirty="0" smtClean="0"/>
              <a:t>Creating a New Program</a:t>
            </a:r>
            <a:endParaRPr lang="en-US" dirty="0"/>
          </a:p>
        </p:txBody>
      </p:sp>
      <p:sp>
        <p:nvSpPr>
          <p:cNvPr id="5" name="TextBox 4"/>
          <p:cNvSpPr txBox="1"/>
          <p:nvPr/>
        </p:nvSpPr>
        <p:spPr>
          <a:xfrm>
            <a:off x="1447010" y="5257800"/>
            <a:ext cx="6249981" cy="1200329"/>
          </a:xfrm>
          <a:prstGeom prst="rect">
            <a:avLst/>
          </a:prstGeom>
          <a:noFill/>
        </p:spPr>
        <p:txBody>
          <a:bodyPr wrap="none" rtlCol="0">
            <a:spAutoFit/>
          </a:bodyPr>
          <a:lstStyle/>
          <a:p>
            <a:r>
              <a:rPr lang="en-US" b="1" dirty="0" smtClean="0"/>
              <a:t>Create the project with the following settings:</a:t>
            </a:r>
          </a:p>
          <a:p>
            <a:pPr marL="285750" indent="-285750">
              <a:buFont typeface="Wingdings" pitchFamily="2" charset="2"/>
              <a:buChar char="Ø"/>
            </a:pPr>
            <a:r>
              <a:rPr lang="en-US" b="1" dirty="0" smtClean="0">
                <a:solidFill>
                  <a:srgbClr val="FFFF00"/>
                </a:solidFill>
              </a:rPr>
              <a:t>Project Name:</a:t>
            </a:r>
            <a:r>
              <a:rPr lang="en-US" dirty="0" smtClean="0"/>
              <a:t> “</a:t>
            </a:r>
            <a:r>
              <a:rPr lang="en-US" dirty="0" err="1" smtClean="0"/>
              <a:t>CSharpBasics</a:t>
            </a:r>
            <a:r>
              <a:rPr lang="en-US" dirty="0" smtClean="0"/>
              <a:t>”</a:t>
            </a:r>
          </a:p>
          <a:p>
            <a:pPr marL="285750" indent="-285750">
              <a:buFont typeface="Wingdings" pitchFamily="2" charset="2"/>
              <a:buChar char="Ø"/>
            </a:pPr>
            <a:r>
              <a:rPr lang="en-US" b="1" dirty="0" smtClean="0">
                <a:solidFill>
                  <a:srgbClr val="FFFF00"/>
                </a:solidFill>
              </a:rPr>
              <a:t>Location:</a:t>
            </a:r>
            <a:r>
              <a:rPr lang="en-US" dirty="0" smtClean="0"/>
              <a:t> “default” (i.e. Do not change this setting)</a:t>
            </a:r>
          </a:p>
          <a:p>
            <a:pPr marL="285750" indent="-285750">
              <a:buFont typeface="Wingdings" pitchFamily="2" charset="2"/>
              <a:buChar char="Ø"/>
            </a:pPr>
            <a:r>
              <a:rPr lang="en-US" b="1" dirty="0" smtClean="0">
                <a:solidFill>
                  <a:srgbClr val="FFFF00"/>
                </a:solidFill>
              </a:rPr>
              <a:t>Solution Name: </a:t>
            </a:r>
            <a:r>
              <a:rPr lang="en-US" dirty="0" smtClean="0"/>
              <a:t>“default” (i.e. Do not change this setting)</a:t>
            </a:r>
          </a:p>
        </p:txBody>
      </p:sp>
    </p:spTree>
    <p:extLst>
      <p:ext uri="{BB962C8B-B14F-4D97-AF65-F5344CB8AC3E}">
        <p14:creationId xmlns:p14="http://schemas.microsoft.com/office/powerpoint/2010/main" val="858327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Classes in C#</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57200" y="990600"/>
            <a:ext cx="3618686" cy="37338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C:\Users\plwes\Documents\Class\Intro To C#\Numbers\Classes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599" y="2514600"/>
            <a:ext cx="5636033"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09350" y="1364673"/>
            <a:ext cx="4038601" cy="707886"/>
          </a:xfrm>
          <a:prstGeom prst="rect">
            <a:avLst/>
          </a:prstGeom>
          <a:noFill/>
        </p:spPr>
        <p:txBody>
          <a:bodyPr wrap="square" rtlCol="0">
            <a:spAutoFit/>
          </a:bodyPr>
          <a:lstStyle/>
          <a:p>
            <a:pPr algn="ctr"/>
            <a:r>
              <a:rPr lang="en-US" sz="2000" dirty="0" smtClean="0">
                <a:solidFill>
                  <a:schemeClr val="bg1"/>
                </a:solidFill>
              </a:rPr>
              <a:t>This is a class. It defines what an “object” is.</a:t>
            </a:r>
            <a:endParaRPr lang="en-US" sz="2000" b="1" dirty="0" smtClean="0">
              <a:solidFill>
                <a:srgbClr val="FFFF00"/>
              </a:solidFill>
            </a:endParaRPr>
          </a:p>
        </p:txBody>
      </p:sp>
      <p:sp>
        <p:nvSpPr>
          <p:cNvPr id="4" name="Right Arrow 3"/>
          <p:cNvSpPr/>
          <p:nvPr/>
        </p:nvSpPr>
        <p:spPr>
          <a:xfrm rot="10800000">
            <a:off x="3771086" y="1490016"/>
            <a:ext cx="1181914"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81000" y="4953000"/>
            <a:ext cx="2743200" cy="646331"/>
          </a:xfrm>
          <a:prstGeom prst="rect">
            <a:avLst/>
          </a:prstGeom>
          <a:noFill/>
        </p:spPr>
        <p:txBody>
          <a:bodyPr wrap="square" rtlCol="0">
            <a:spAutoFit/>
          </a:bodyPr>
          <a:lstStyle/>
          <a:p>
            <a:pPr algn="ctr"/>
            <a:r>
              <a:rPr lang="en-US" dirty="0" smtClean="0">
                <a:solidFill>
                  <a:schemeClr val="bg1"/>
                </a:solidFill>
              </a:rPr>
              <a:t>This is another class that “uses” the “CustomClass”</a:t>
            </a:r>
            <a:endParaRPr lang="en-US" b="1" dirty="0" smtClean="0">
              <a:solidFill>
                <a:srgbClr val="FFFF00"/>
              </a:solidFill>
            </a:endParaRPr>
          </a:p>
        </p:txBody>
      </p:sp>
      <p:sp>
        <p:nvSpPr>
          <p:cNvPr id="7" name="Right Arrow 6"/>
          <p:cNvSpPr/>
          <p:nvPr/>
        </p:nvSpPr>
        <p:spPr>
          <a:xfrm>
            <a:off x="1878748" y="5486400"/>
            <a:ext cx="13716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72244" y="3276600"/>
            <a:ext cx="3126752" cy="7620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ight Arrow 10"/>
          <p:cNvSpPr/>
          <p:nvPr/>
        </p:nvSpPr>
        <p:spPr>
          <a:xfrm rot="1987541">
            <a:off x="2208408" y="4003382"/>
            <a:ext cx="1982303" cy="284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1421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smtClean="0"/>
              <a:t>Classes in C#</a:t>
            </a:r>
            <a:endParaRPr lang="en-US" dirty="0"/>
          </a:p>
        </p:txBody>
      </p:sp>
      <p:sp>
        <p:nvSpPr>
          <p:cNvPr id="5" name="TextBox 4"/>
          <p:cNvSpPr txBox="1"/>
          <p:nvPr/>
        </p:nvSpPr>
        <p:spPr>
          <a:xfrm>
            <a:off x="685800" y="1447800"/>
            <a:ext cx="7772400" cy="3170099"/>
          </a:xfrm>
          <a:prstGeom prst="rect">
            <a:avLst/>
          </a:prstGeom>
          <a:noFill/>
        </p:spPr>
        <p:txBody>
          <a:bodyPr wrap="square" rtlCol="0">
            <a:spAutoFit/>
          </a:bodyPr>
          <a:lstStyle/>
          <a:p>
            <a:r>
              <a:rPr lang="en-US" sz="2000" dirty="0" smtClean="0">
                <a:solidFill>
                  <a:schemeClr val="bg1"/>
                </a:solidFill>
              </a:rPr>
              <a:t>	public static void Main(string[] </a:t>
            </a:r>
            <a:r>
              <a:rPr lang="en-US" sz="2000" dirty="0" err="1" smtClean="0">
                <a:solidFill>
                  <a:schemeClr val="bg1"/>
                </a:solidFill>
              </a:rPr>
              <a:t>arg</a:t>
            </a:r>
            <a:r>
              <a:rPr lang="en-US" sz="2000" dirty="0" smtClean="0">
                <a:solidFill>
                  <a:schemeClr val="bg1"/>
                </a:solidFill>
              </a:rPr>
              <a:t>){</a:t>
            </a:r>
          </a:p>
          <a:p>
            <a:endParaRPr lang="en-US" sz="2000" dirty="0" smtClean="0">
              <a:solidFill>
                <a:schemeClr val="bg1"/>
              </a:solidFill>
            </a:endParaRPr>
          </a:p>
          <a:p>
            <a:r>
              <a:rPr lang="en-US" sz="2000" dirty="0" smtClean="0">
                <a:solidFill>
                  <a:schemeClr val="bg1"/>
                </a:solidFill>
              </a:rPr>
              <a:t>	</a:t>
            </a:r>
            <a:r>
              <a:rPr lang="en-US" sz="2000" dirty="0">
                <a:solidFill>
                  <a:schemeClr val="bg1"/>
                </a:solidFill>
              </a:rPr>
              <a:t>	</a:t>
            </a:r>
            <a:r>
              <a:rPr lang="en-US" sz="2000" b="1" dirty="0" smtClean="0">
                <a:solidFill>
                  <a:srgbClr val="FFFF00"/>
                </a:solidFill>
              </a:rPr>
              <a:t>Console.WriteLine(“Hello World”);</a:t>
            </a:r>
          </a:p>
          <a:p>
            <a:endParaRPr lang="en-US" sz="2000" dirty="0" smtClean="0">
              <a:solidFill>
                <a:schemeClr val="bg1"/>
              </a:solidFill>
            </a:endParaRPr>
          </a:p>
          <a:p>
            <a:r>
              <a:rPr lang="en-US" sz="2000" dirty="0">
                <a:solidFill>
                  <a:schemeClr val="bg1"/>
                </a:solidFill>
              </a:rPr>
              <a:t>	</a:t>
            </a:r>
            <a:r>
              <a:rPr lang="en-US" sz="2000" dirty="0" smtClean="0">
                <a:solidFill>
                  <a:schemeClr val="bg1"/>
                </a:solidFill>
              </a:rPr>
              <a:t>} ;</a:t>
            </a:r>
          </a:p>
          <a:p>
            <a:pPr algn="ctr"/>
            <a:endParaRPr lang="en-US" sz="2000" dirty="0">
              <a:solidFill>
                <a:schemeClr val="bg1"/>
              </a:solidFill>
            </a:endParaRPr>
          </a:p>
          <a:p>
            <a:pPr algn="ctr"/>
            <a:r>
              <a:rPr lang="en-US" sz="2000" dirty="0" smtClean="0">
                <a:solidFill>
                  <a:schemeClr val="bg1"/>
                </a:solidFill>
              </a:rPr>
              <a:t>This “</a:t>
            </a:r>
            <a:r>
              <a:rPr lang="en-US" sz="2000" b="1" dirty="0" smtClean="0">
                <a:solidFill>
                  <a:srgbClr val="FFFF00"/>
                </a:solidFill>
              </a:rPr>
              <a:t>Console.WriteLine()</a:t>
            </a:r>
            <a:r>
              <a:rPr lang="en-US" sz="2000" dirty="0" smtClean="0">
                <a:solidFill>
                  <a:schemeClr val="bg1"/>
                </a:solidFill>
              </a:rPr>
              <a:t>” can be placed inside another class with “methods” and then used in the same way as the previous example.</a:t>
            </a:r>
          </a:p>
          <a:p>
            <a:pPr algn="ctr"/>
            <a:endParaRPr lang="en-US" sz="2000" b="1" dirty="0">
              <a:solidFill>
                <a:schemeClr val="bg1"/>
              </a:solidFill>
            </a:endParaRPr>
          </a:p>
          <a:p>
            <a:r>
              <a:rPr lang="en-US" sz="2000" dirty="0" smtClean="0">
                <a:solidFill>
                  <a:schemeClr val="bg1"/>
                </a:solidFill>
              </a:rPr>
              <a:t>	</a:t>
            </a:r>
            <a:endParaRPr lang="en-US" sz="2000" b="1" dirty="0" smtClean="0">
              <a:solidFill>
                <a:srgbClr val="FFFF00"/>
              </a:solidFill>
            </a:endParaRPr>
          </a:p>
        </p:txBody>
      </p:sp>
    </p:spTree>
    <p:extLst>
      <p:ext uri="{BB962C8B-B14F-4D97-AF65-F5344CB8AC3E}">
        <p14:creationId xmlns:p14="http://schemas.microsoft.com/office/powerpoint/2010/main" val="20744712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smtClean="0"/>
              <a:t>Classes in C#</a:t>
            </a:r>
            <a:endParaRPr lang="en-US" dirty="0"/>
          </a:p>
        </p:txBody>
      </p:sp>
      <p:sp>
        <p:nvSpPr>
          <p:cNvPr id="5" name="TextBox 4"/>
          <p:cNvSpPr txBox="1"/>
          <p:nvPr/>
        </p:nvSpPr>
        <p:spPr>
          <a:xfrm>
            <a:off x="685800" y="990600"/>
            <a:ext cx="7772400" cy="5324535"/>
          </a:xfrm>
          <a:prstGeom prst="rect">
            <a:avLst/>
          </a:prstGeom>
          <a:noFill/>
        </p:spPr>
        <p:txBody>
          <a:bodyPr wrap="square" rtlCol="0">
            <a:spAutoFit/>
          </a:bodyPr>
          <a:lstStyle/>
          <a:p>
            <a:pPr algn="ctr"/>
            <a:r>
              <a:rPr lang="en-US" sz="2000" i="1" dirty="0" smtClean="0">
                <a:solidFill>
                  <a:schemeClr val="bg1"/>
                </a:solidFill>
              </a:rPr>
              <a:t>The class that will USE the created Class:</a:t>
            </a:r>
          </a:p>
          <a:p>
            <a:pPr lvl="1"/>
            <a:r>
              <a:rPr lang="en-US" sz="2000" dirty="0" smtClean="0">
                <a:solidFill>
                  <a:schemeClr val="bg1"/>
                </a:solidFill>
              </a:rPr>
              <a:t>public class </a:t>
            </a:r>
            <a:r>
              <a:rPr lang="en-US" sz="2000" b="1" dirty="0" smtClean="0">
                <a:solidFill>
                  <a:srgbClr val="FFFF00"/>
                </a:solidFill>
              </a:rPr>
              <a:t>Program</a:t>
            </a:r>
          </a:p>
          <a:p>
            <a:pPr lvl="1"/>
            <a:r>
              <a:rPr lang="en-US" sz="2000" dirty="0" smtClean="0">
                <a:solidFill>
                  <a:schemeClr val="bg1"/>
                </a:solidFill>
              </a:rPr>
              <a:t>{</a:t>
            </a:r>
          </a:p>
          <a:p>
            <a:pPr lvl="1"/>
            <a:r>
              <a:rPr lang="en-US" sz="2000" dirty="0" smtClean="0">
                <a:solidFill>
                  <a:schemeClr val="bg1"/>
                </a:solidFill>
              </a:rPr>
              <a:t>	public static void Main(string[] </a:t>
            </a:r>
            <a:r>
              <a:rPr lang="en-US" sz="2000" dirty="0" err="1" smtClean="0">
                <a:solidFill>
                  <a:schemeClr val="bg1"/>
                </a:solidFill>
              </a:rPr>
              <a:t>arg</a:t>
            </a:r>
            <a:r>
              <a:rPr lang="en-US" sz="2000" dirty="0" smtClean="0">
                <a:solidFill>
                  <a:schemeClr val="bg1"/>
                </a:solidFill>
              </a:rPr>
              <a:t>)</a:t>
            </a:r>
          </a:p>
          <a:p>
            <a:pPr lvl="1"/>
            <a:r>
              <a:rPr lang="en-US" sz="2000" dirty="0">
                <a:solidFill>
                  <a:schemeClr val="bg1"/>
                </a:solidFill>
              </a:rPr>
              <a:t>	</a:t>
            </a:r>
            <a:r>
              <a:rPr lang="en-US" sz="2000" dirty="0" smtClean="0">
                <a:solidFill>
                  <a:schemeClr val="bg1"/>
                </a:solidFill>
              </a:rPr>
              <a:t>{</a:t>
            </a:r>
          </a:p>
          <a:p>
            <a:pPr lvl="1"/>
            <a:r>
              <a:rPr lang="en-US" sz="2000" dirty="0" smtClean="0">
                <a:solidFill>
                  <a:schemeClr val="bg1"/>
                </a:solidFill>
              </a:rPr>
              <a:t>		</a:t>
            </a:r>
            <a:r>
              <a:rPr lang="en-US" sz="2000" b="1" dirty="0" err="1" smtClean="0">
                <a:solidFill>
                  <a:srgbClr val="FFFF00"/>
                </a:solidFill>
              </a:rPr>
              <a:t>MyClass.WriteAMessage</a:t>
            </a:r>
            <a:r>
              <a:rPr lang="en-US" sz="2000" b="1" dirty="0" smtClean="0">
                <a:solidFill>
                  <a:srgbClr val="FFFF00"/>
                </a:solidFill>
              </a:rPr>
              <a:t>(“Hello World”);</a:t>
            </a:r>
          </a:p>
          <a:p>
            <a:pPr lvl="1"/>
            <a:r>
              <a:rPr lang="en-US" sz="2000" dirty="0" smtClean="0">
                <a:solidFill>
                  <a:schemeClr val="bg1"/>
                </a:solidFill>
              </a:rPr>
              <a:t>	} ;</a:t>
            </a:r>
          </a:p>
          <a:p>
            <a:pPr lvl="1"/>
            <a:r>
              <a:rPr lang="en-US" sz="2000" dirty="0">
                <a:solidFill>
                  <a:schemeClr val="bg1"/>
                </a:solidFill>
              </a:rPr>
              <a:t>}</a:t>
            </a:r>
            <a:endParaRPr lang="en-US" sz="2000" dirty="0" smtClean="0">
              <a:solidFill>
                <a:schemeClr val="bg1"/>
              </a:solidFill>
            </a:endParaRPr>
          </a:p>
          <a:p>
            <a:pPr algn="ctr"/>
            <a:endParaRPr lang="en-US" sz="2000" dirty="0" smtClean="0">
              <a:solidFill>
                <a:schemeClr val="bg1"/>
              </a:solidFill>
            </a:endParaRPr>
          </a:p>
          <a:p>
            <a:pPr algn="ctr"/>
            <a:r>
              <a:rPr lang="en-US" sz="2000" i="1" dirty="0" smtClean="0">
                <a:solidFill>
                  <a:schemeClr val="bg1"/>
                </a:solidFill>
              </a:rPr>
              <a:t>The Class that will be used:</a:t>
            </a:r>
          </a:p>
          <a:p>
            <a:pPr lvl="1"/>
            <a:r>
              <a:rPr lang="en-US" sz="2000" dirty="0" smtClean="0">
                <a:solidFill>
                  <a:schemeClr val="bg1"/>
                </a:solidFill>
              </a:rPr>
              <a:t>public class </a:t>
            </a:r>
            <a:r>
              <a:rPr lang="en-US" sz="2000" b="1" dirty="0" err="1" smtClean="0">
                <a:solidFill>
                  <a:srgbClr val="FFFF00"/>
                </a:solidFill>
              </a:rPr>
              <a:t>MyClass</a:t>
            </a:r>
            <a:endParaRPr lang="en-US" sz="2000" b="1" dirty="0" smtClean="0">
              <a:solidFill>
                <a:srgbClr val="FFFF00"/>
              </a:solidFill>
            </a:endParaRPr>
          </a:p>
          <a:p>
            <a:pPr lvl="1"/>
            <a:r>
              <a:rPr lang="en-US" sz="2000" dirty="0" smtClean="0">
                <a:solidFill>
                  <a:schemeClr val="bg1"/>
                </a:solidFill>
              </a:rPr>
              <a:t>{</a:t>
            </a:r>
          </a:p>
          <a:p>
            <a:pPr lvl="1"/>
            <a:r>
              <a:rPr lang="en-US" sz="2000" dirty="0" smtClean="0">
                <a:solidFill>
                  <a:schemeClr val="bg1"/>
                </a:solidFill>
              </a:rPr>
              <a:t>	public void </a:t>
            </a:r>
            <a:r>
              <a:rPr lang="en-US" sz="2000" b="1" dirty="0" err="1" smtClean="0">
                <a:solidFill>
                  <a:srgbClr val="FFFF00"/>
                </a:solidFill>
              </a:rPr>
              <a:t>WriteAMessage</a:t>
            </a:r>
            <a:r>
              <a:rPr lang="en-US" sz="2000" dirty="0" smtClean="0">
                <a:solidFill>
                  <a:schemeClr val="bg1"/>
                </a:solidFill>
              </a:rPr>
              <a:t>(string message)</a:t>
            </a:r>
          </a:p>
          <a:p>
            <a:pPr lvl="1"/>
            <a:r>
              <a:rPr lang="en-US" sz="2000" dirty="0">
                <a:solidFill>
                  <a:schemeClr val="bg1"/>
                </a:solidFill>
              </a:rPr>
              <a:t>	</a:t>
            </a:r>
            <a:r>
              <a:rPr lang="en-US" sz="2000" dirty="0" smtClean="0">
                <a:solidFill>
                  <a:schemeClr val="bg1"/>
                </a:solidFill>
              </a:rPr>
              <a:t>{</a:t>
            </a:r>
          </a:p>
          <a:p>
            <a:pPr lvl="1"/>
            <a:r>
              <a:rPr lang="en-US" sz="2000" dirty="0" smtClean="0">
                <a:solidFill>
                  <a:schemeClr val="bg1"/>
                </a:solidFill>
              </a:rPr>
              <a:t>		Console.WriteLine(message);</a:t>
            </a:r>
          </a:p>
          <a:p>
            <a:pPr lvl="1"/>
            <a:r>
              <a:rPr lang="en-US" sz="2000" dirty="0" smtClean="0">
                <a:solidFill>
                  <a:schemeClr val="bg1"/>
                </a:solidFill>
              </a:rPr>
              <a:t>	}</a:t>
            </a:r>
          </a:p>
          <a:p>
            <a:pPr lvl="1"/>
            <a:r>
              <a:rPr lang="en-US" sz="2000" dirty="0" smtClean="0">
                <a:solidFill>
                  <a:schemeClr val="bg1"/>
                </a:solidFill>
              </a:rPr>
              <a:t>}</a:t>
            </a:r>
            <a:endParaRPr lang="en-US" sz="2000" b="1" dirty="0" smtClean="0">
              <a:solidFill>
                <a:srgbClr val="FFFF00"/>
              </a:solidFill>
            </a:endParaRPr>
          </a:p>
        </p:txBody>
      </p:sp>
      <p:sp>
        <p:nvSpPr>
          <p:cNvPr id="2" name="Rectangle 1"/>
          <p:cNvSpPr/>
          <p:nvPr/>
        </p:nvSpPr>
        <p:spPr>
          <a:xfrm>
            <a:off x="1181100" y="1295400"/>
            <a:ext cx="6781800" cy="220980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p:nvPr/>
        </p:nvSpPr>
        <p:spPr>
          <a:xfrm>
            <a:off x="1181100" y="4081287"/>
            <a:ext cx="6781800" cy="220980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387095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a:t>Encapsulation</a:t>
            </a:r>
          </a:p>
        </p:txBody>
      </p:sp>
      <p:sp>
        <p:nvSpPr>
          <p:cNvPr id="5" name="TextBox 4"/>
          <p:cNvSpPr txBox="1"/>
          <p:nvPr/>
        </p:nvSpPr>
        <p:spPr>
          <a:xfrm>
            <a:off x="685800" y="1447800"/>
            <a:ext cx="7772400" cy="3170099"/>
          </a:xfrm>
          <a:prstGeom prst="rect">
            <a:avLst/>
          </a:prstGeom>
          <a:noFill/>
        </p:spPr>
        <p:txBody>
          <a:bodyPr wrap="square" rtlCol="0">
            <a:spAutoFit/>
          </a:bodyPr>
          <a:lstStyle/>
          <a:p>
            <a:pPr algn="ctr"/>
            <a:r>
              <a:rPr lang="en-US" sz="2000" b="1" dirty="0" smtClean="0">
                <a:solidFill>
                  <a:srgbClr val="FFC000"/>
                </a:solidFill>
              </a:rPr>
              <a:t>Encapsulation</a:t>
            </a:r>
            <a:r>
              <a:rPr lang="en-US" sz="2000" dirty="0" smtClean="0">
                <a:solidFill>
                  <a:srgbClr val="FFC000"/>
                </a:solidFill>
              </a:rPr>
              <a:t> </a:t>
            </a:r>
            <a:r>
              <a:rPr lang="en-US" sz="2000" dirty="0" smtClean="0">
                <a:solidFill>
                  <a:schemeClr val="bg1"/>
                </a:solidFill>
              </a:rPr>
              <a:t>is sometimes referred to as the first pillar or principle of object-oriented programming. </a:t>
            </a:r>
          </a:p>
          <a:p>
            <a:pPr algn="ctr"/>
            <a:endParaRPr lang="en-US" sz="2000" dirty="0">
              <a:solidFill>
                <a:schemeClr val="bg1"/>
              </a:solidFill>
            </a:endParaRPr>
          </a:p>
          <a:p>
            <a:pPr algn="ctr"/>
            <a:r>
              <a:rPr lang="en-US" sz="2000" dirty="0" smtClean="0">
                <a:solidFill>
                  <a:schemeClr val="bg1"/>
                </a:solidFill>
              </a:rPr>
              <a:t>According to the principle of encapsulation, a class or </a:t>
            </a:r>
            <a:r>
              <a:rPr lang="en-US" sz="2000" dirty="0" err="1" smtClean="0">
                <a:solidFill>
                  <a:schemeClr val="bg1"/>
                </a:solidFill>
              </a:rPr>
              <a:t>struct</a:t>
            </a:r>
            <a:r>
              <a:rPr lang="en-US" sz="2000" dirty="0" smtClean="0">
                <a:solidFill>
                  <a:schemeClr val="bg1"/>
                </a:solidFill>
              </a:rPr>
              <a:t> can specify how accessible each of its members is to code outside of the class or </a:t>
            </a:r>
            <a:r>
              <a:rPr lang="en-US" sz="2000" dirty="0" err="1" smtClean="0">
                <a:solidFill>
                  <a:schemeClr val="bg1"/>
                </a:solidFill>
              </a:rPr>
              <a:t>struct</a:t>
            </a:r>
            <a:r>
              <a:rPr lang="en-US" sz="2000" dirty="0" smtClean="0">
                <a:solidFill>
                  <a:schemeClr val="bg1"/>
                </a:solidFill>
              </a:rPr>
              <a:t>. </a:t>
            </a:r>
          </a:p>
          <a:p>
            <a:pPr algn="ctr"/>
            <a:endParaRPr lang="en-US" sz="2000" dirty="0">
              <a:solidFill>
                <a:schemeClr val="bg1"/>
              </a:solidFill>
            </a:endParaRPr>
          </a:p>
          <a:p>
            <a:pPr algn="ctr"/>
            <a:r>
              <a:rPr lang="en-US" sz="2000" dirty="0" smtClean="0">
                <a:solidFill>
                  <a:schemeClr val="bg1"/>
                </a:solidFill>
              </a:rPr>
              <a:t>Methods and variables that are not intended to be used from outside of the class or assembly can be hidden to limit the potential for coding errors or malicious exploits.</a:t>
            </a:r>
            <a:endParaRPr lang="en-US" sz="2000" b="1" dirty="0" smtClean="0">
              <a:solidFill>
                <a:srgbClr val="FFFF00"/>
              </a:solidFill>
            </a:endParaRPr>
          </a:p>
        </p:txBody>
      </p:sp>
    </p:spTree>
    <p:extLst>
      <p:ext uri="{BB962C8B-B14F-4D97-AF65-F5344CB8AC3E}">
        <p14:creationId xmlns:p14="http://schemas.microsoft.com/office/powerpoint/2010/main" val="8802139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a:t>Members</a:t>
            </a:r>
          </a:p>
        </p:txBody>
      </p:sp>
      <p:sp>
        <p:nvSpPr>
          <p:cNvPr id="5" name="TextBox 4"/>
          <p:cNvSpPr txBox="1"/>
          <p:nvPr/>
        </p:nvSpPr>
        <p:spPr>
          <a:xfrm>
            <a:off x="685800" y="1066800"/>
            <a:ext cx="7772400" cy="5016758"/>
          </a:xfrm>
          <a:prstGeom prst="rect">
            <a:avLst/>
          </a:prstGeom>
          <a:noFill/>
        </p:spPr>
        <p:txBody>
          <a:bodyPr wrap="square" rtlCol="0">
            <a:spAutoFit/>
          </a:bodyPr>
          <a:lstStyle/>
          <a:p>
            <a:pPr algn="ctr"/>
            <a:r>
              <a:rPr lang="en-US" sz="2000" dirty="0" smtClean="0">
                <a:solidFill>
                  <a:schemeClr val="bg1"/>
                </a:solidFill>
              </a:rPr>
              <a:t>All methods, fields, constants, properties, and events must be declared within a type; these are called the members of the type(class). </a:t>
            </a:r>
          </a:p>
          <a:p>
            <a:pPr algn="ctr"/>
            <a:endParaRPr lang="en-US" sz="2000" dirty="0">
              <a:solidFill>
                <a:schemeClr val="bg1"/>
              </a:solidFill>
            </a:endParaRPr>
          </a:p>
          <a:p>
            <a:pPr algn="ctr"/>
            <a:r>
              <a:rPr lang="en-US" sz="2000" dirty="0" smtClean="0">
                <a:solidFill>
                  <a:schemeClr val="bg1"/>
                </a:solidFill>
              </a:rPr>
              <a:t>In C#, there are no global variables or methods as there are in some other languages. Even a program's entry point, the Main method, must be declared within a class or </a:t>
            </a:r>
            <a:r>
              <a:rPr lang="en-US" sz="2000" dirty="0" err="1" smtClean="0">
                <a:solidFill>
                  <a:schemeClr val="bg1"/>
                </a:solidFill>
              </a:rPr>
              <a:t>struct</a:t>
            </a:r>
            <a:r>
              <a:rPr lang="en-US" sz="2000" dirty="0" smtClean="0">
                <a:solidFill>
                  <a:schemeClr val="bg1"/>
                </a:solidFill>
              </a:rPr>
              <a:t>. </a:t>
            </a:r>
          </a:p>
          <a:p>
            <a:pPr algn="ctr"/>
            <a:endParaRPr lang="en-US" sz="2000" dirty="0">
              <a:solidFill>
                <a:schemeClr val="bg1"/>
              </a:solidFill>
            </a:endParaRPr>
          </a:p>
          <a:p>
            <a:pPr algn="ctr"/>
            <a:r>
              <a:rPr lang="en-US" sz="2000" dirty="0" smtClean="0">
                <a:solidFill>
                  <a:schemeClr val="bg1"/>
                </a:solidFill>
              </a:rPr>
              <a:t>The following list includes all the various kinds of members that may be declared in a class or </a:t>
            </a:r>
            <a:r>
              <a:rPr lang="en-US" sz="2000" dirty="0" err="1" smtClean="0">
                <a:solidFill>
                  <a:schemeClr val="bg1"/>
                </a:solidFill>
              </a:rPr>
              <a:t>struct</a:t>
            </a:r>
            <a:r>
              <a:rPr lang="en-US" sz="2000" dirty="0" smtClean="0">
                <a:solidFill>
                  <a:schemeClr val="bg1"/>
                </a:solidFill>
              </a:rPr>
              <a:t>.</a:t>
            </a:r>
          </a:p>
          <a:p>
            <a:pPr algn="ctr"/>
            <a:endParaRPr lang="en-US" sz="2000" dirty="0" smtClean="0">
              <a:solidFill>
                <a:schemeClr val="bg1"/>
              </a:solidFill>
            </a:endParaRPr>
          </a:p>
          <a:p>
            <a:pPr lvl="4"/>
            <a:r>
              <a:rPr lang="en-US" sz="2000" dirty="0" smtClean="0">
                <a:solidFill>
                  <a:schemeClr val="bg1"/>
                </a:solidFill>
              </a:rPr>
              <a:t>Fields		Constants</a:t>
            </a:r>
          </a:p>
          <a:p>
            <a:pPr lvl="4"/>
            <a:r>
              <a:rPr lang="en-US" sz="2000" dirty="0" smtClean="0">
                <a:solidFill>
                  <a:schemeClr val="bg1"/>
                </a:solidFill>
              </a:rPr>
              <a:t>Properties	Methods</a:t>
            </a:r>
          </a:p>
          <a:p>
            <a:pPr lvl="4"/>
            <a:r>
              <a:rPr lang="en-US" sz="2000" dirty="0" smtClean="0">
                <a:solidFill>
                  <a:schemeClr val="bg1"/>
                </a:solidFill>
              </a:rPr>
              <a:t>Constructors	Events</a:t>
            </a:r>
          </a:p>
          <a:p>
            <a:pPr lvl="4"/>
            <a:r>
              <a:rPr lang="en-US" sz="2000" dirty="0" err="1" smtClean="0">
                <a:solidFill>
                  <a:schemeClr val="bg1"/>
                </a:solidFill>
              </a:rPr>
              <a:t>Finalizers</a:t>
            </a:r>
            <a:r>
              <a:rPr lang="en-US" sz="2000" dirty="0" smtClean="0">
                <a:solidFill>
                  <a:schemeClr val="bg1"/>
                </a:solidFill>
              </a:rPr>
              <a:t>	Indexers</a:t>
            </a:r>
          </a:p>
          <a:p>
            <a:pPr lvl="4"/>
            <a:r>
              <a:rPr lang="en-US" sz="2000" dirty="0" smtClean="0">
                <a:solidFill>
                  <a:schemeClr val="bg1"/>
                </a:solidFill>
              </a:rPr>
              <a:t>Operators	Nested Types</a:t>
            </a:r>
          </a:p>
        </p:txBody>
      </p:sp>
    </p:spTree>
    <p:extLst>
      <p:ext uri="{BB962C8B-B14F-4D97-AF65-F5344CB8AC3E}">
        <p14:creationId xmlns:p14="http://schemas.microsoft.com/office/powerpoint/2010/main" val="24567650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Inheritance</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642256" y="990600"/>
            <a:ext cx="5859488" cy="2310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5800" y="3505200"/>
            <a:ext cx="7772400" cy="2862322"/>
          </a:xfrm>
          <a:prstGeom prst="rect">
            <a:avLst/>
          </a:prstGeom>
          <a:noFill/>
        </p:spPr>
        <p:txBody>
          <a:bodyPr wrap="square" rtlCol="0">
            <a:spAutoFit/>
          </a:bodyPr>
          <a:lstStyle/>
          <a:p>
            <a:pPr marL="342900" indent="-342900" algn="ctr">
              <a:buFont typeface="Wingdings" pitchFamily="2" charset="2"/>
              <a:buChar char="Ø"/>
            </a:pPr>
            <a:r>
              <a:rPr lang="en-US" dirty="0" smtClean="0">
                <a:solidFill>
                  <a:schemeClr val="bg1"/>
                </a:solidFill>
              </a:rPr>
              <a:t>Inheritance enables you to create new classes that reuse, extend, and modify the behavior that is defined in other classes. </a:t>
            </a:r>
          </a:p>
          <a:p>
            <a:pPr marL="342900" indent="-342900" algn="ctr">
              <a:buFont typeface="Wingdings" pitchFamily="2" charset="2"/>
              <a:buChar char="Ø"/>
            </a:pPr>
            <a:endParaRPr lang="en-US" dirty="0">
              <a:solidFill>
                <a:schemeClr val="bg1"/>
              </a:solidFill>
            </a:endParaRPr>
          </a:p>
          <a:p>
            <a:pPr marL="342900" indent="-342900" algn="ctr">
              <a:buFont typeface="Wingdings" pitchFamily="2" charset="2"/>
              <a:buChar char="Ø"/>
            </a:pPr>
            <a:r>
              <a:rPr lang="en-US" dirty="0" smtClean="0">
                <a:solidFill>
                  <a:schemeClr val="bg1"/>
                </a:solidFill>
              </a:rPr>
              <a:t>The class whose members are inherited is called the base class, and the class that inherits those members is called the derived class. A derived class can have only one direct base class. </a:t>
            </a:r>
          </a:p>
          <a:p>
            <a:pPr marL="342900" indent="-342900" algn="ctr">
              <a:buFont typeface="Wingdings" pitchFamily="2" charset="2"/>
              <a:buChar char="Ø"/>
            </a:pPr>
            <a:endParaRPr lang="en-US" dirty="0">
              <a:solidFill>
                <a:schemeClr val="bg1"/>
              </a:solidFill>
            </a:endParaRPr>
          </a:p>
          <a:p>
            <a:pPr marL="342900" indent="-342900" algn="ctr">
              <a:buFont typeface="Wingdings" pitchFamily="2" charset="2"/>
              <a:buChar char="Ø"/>
            </a:pPr>
            <a:r>
              <a:rPr lang="en-US" dirty="0" smtClean="0">
                <a:solidFill>
                  <a:schemeClr val="bg1"/>
                </a:solidFill>
              </a:rPr>
              <a:t>However, inheritance is transitive. If </a:t>
            </a:r>
            <a:r>
              <a:rPr lang="en-US" dirty="0" err="1" smtClean="0">
                <a:solidFill>
                  <a:schemeClr val="bg1"/>
                </a:solidFill>
              </a:rPr>
              <a:t>ClassC</a:t>
            </a:r>
            <a:r>
              <a:rPr lang="en-US" dirty="0" smtClean="0">
                <a:solidFill>
                  <a:schemeClr val="bg1"/>
                </a:solidFill>
              </a:rPr>
              <a:t> is derived from </a:t>
            </a:r>
            <a:r>
              <a:rPr lang="en-US" dirty="0" err="1" smtClean="0">
                <a:solidFill>
                  <a:schemeClr val="bg1"/>
                </a:solidFill>
              </a:rPr>
              <a:t>ClassB</a:t>
            </a:r>
            <a:r>
              <a:rPr lang="en-US" dirty="0" smtClean="0">
                <a:solidFill>
                  <a:schemeClr val="bg1"/>
                </a:solidFill>
              </a:rPr>
              <a:t>, and </a:t>
            </a:r>
            <a:r>
              <a:rPr lang="en-US" dirty="0" err="1" smtClean="0">
                <a:solidFill>
                  <a:schemeClr val="bg1"/>
                </a:solidFill>
              </a:rPr>
              <a:t>ClassB</a:t>
            </a:r>
            <a:r>
              <a:rPr lang="en-US" dirty="0" smtClean="0">
                <a:solidFill>
                  <a:schemeClr val="bg1"/>
                </a:solidFill>
              </a:rPr>
              <a:t> is derived from </a:t>
            </a:r>
            <a:r>
              <a:rPr lang="en-US" dirty="0" err="1" smtClean="0">
                <a:solidFill>
                  <a:schemeClr val="bg1"/>
                </a:solidFill>
              </a:rPr>
              <a:t>ClassA</a:t>
            </a:r>
            <a:r>
              <a:rPr lang="en-US" dirty="0" smtClean="0">
                <a:solidFill>
                  <a:schemeClr val="bg1"/>
                </a:solidFill>
              </a:rPr>
              <a:t>, </a:t>
            </a:r>
            <a:r>
              <a:rPr lang="en-US" dirty="0" err="1" smtClean="0">
                <a:solidFill>
                  <a:schemeClr val="bg1"/>
                </a:solidFill>
              </a:rPr>
              <a:t>ClassC</a:t>
            </a:r>
            <a:r>
              <a:rPr lang="en-US" dirty="0" smtClean="0">
                <a:solidFill>
                  <a:schemeClr val="bg1"/>
                </a:solidFill>
              </a:rPr>
              <a:t> inherits the members declared in </a:t>
            </a:r>
            <a:r>
              <a:rPr lang="en-US" dirty="0" err="1" smtClean="0">
                <a:solidFill>
                  <a:schemeClr val="bg1"/>
                </a:solidFill>
              </a:rPr>
              <a:t>ClassB</a:t>
            </a:r>
            <a:r>
              <a:rPr lang="en-US" dirty="0" smtClean="0">
                <a:solidFill>
                  <a:schemeClr val="bg1"/>
                </a:solidFill>
              </a:rPr>
              <a:t> and </a:t>
            </a:r>
            <a:r>
              <a:rPr lang="en-US" dirty="0" err="1" smtClean="0">
                <a:solidFill>
                  <a:schemeClr val="bg1"/>
                </a:solidFill>
              </a:rPr>
              <a:t>ClassA</a:t>
            </a:r>
            <a:r>
              <a:rPr lang="en-US" dirty="0" smtClean="0">
                <a:solidFill>
                  <a:schemeClr val="bg1"/>
                </a:solidFill>
              </a:rPr>
              <a:t>.</a:t>
            </a:r>
          </a:p>
        </p:txBody>
      </p:sp>
    </p:spTree>
    <p:extLst>
      <p:ext uri="{BB962C8B-B14F-4D97-AF65-F5344CB8AC3E}">
        <p14:creationId xmlns:p14="http://schemas.microsoft.com/office/powerpoint/2010/main" val="22265915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Inheritance</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647059" y="990600"/>
            <a:ext cx="3849883" cy="31718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56997" y="4419600"/>
            <a:ext cx="7772400" cy="1754326"/>
          </a:xfrm>
          <a:prstGeom prst="rect">
            <a:avLst/>
          </a:prstGeom>
          <a:noFill/>
        </p:spPr>
        <p:txBody>
          <a:bodyPr wrap="square" rtlCol="0">
            <a:spAutoFit/>
          </a:bodyPr>
          <a:lstStyle/>
          <a:p>
            <a:pPr marL="342900" indent="-342900">
              <a:buFont typeface="Wingdings" pitchFamily="2" charset="2"/>
              <a:buChar char="Ø"/>
            </a:pPr>
            <a:r>
              <a:rPr lang="en-US" dirty="0" smtClean="0">
                <a:solidFill>
                  <a:schemeClr val="bg1"/>
                </a:solidFill>
              </a:rPr>
              <a:t>Anything created in “X” that is not private, can be used even if you create an object of type “Y”.</a:t>
            </a:r>
          </a:p>
          <a:p>
            <a:pPr marL="342900" indent="-342900">
              <a:buFont typeface="Wingdings" pitchFamily="2" charset="2"/>
              <a:buChar char="Ø"/>
            </a:pPr>
            <a:endParaRPr lang="en-US" dirty="0" smtClean="0">
              <a:solidFill>
                <a:schemeClr val="bg1"/>
              </a:solidFill>
            </a:endParaRPr>
          </a:p>
          <a:p>
            <a:pPr marL="342900" indent="-342900">
              <a:buFont typeface="Wingdings" pitchFamily="2" charset="2"/>
              <a:buChar char="Ø"/>
            </a:pPr>
            <a:r>
              <a:rPr lang="en-US" dirty="0" smtClean="0">
                <a:solidFill>
                  <a:schemeClr val="bg1"/>
                </a:solidFill>
              </a:rPr>
              <a:t>This allows us to write code once, and use it many times.</a:t>
            </a:r>
          </a:p>
          <a:p>
            <a:pPr marL="342900" indent="-342900">
              <a:buFont typeface="Wingdings" pitchFamily="2" charset="2"/>
              <a:buChar char="Ø"/>
            </a:pPr>
            <a:endParaRPr lang="en-US" dirty="0" smtClean="0">
              <a:solidFill>
                <a:schemeClr val="bg1"/>
              </a:solidFill>
            </a:endParaRPr>
          </a:p>
          <a:p>
            <a:pPr marL="342900" indent="-342900">
              <a:buFont typeface="Wingdings" pitchFamily="2" charset="2"/>
              <a:buChar char="Ø"/>
            </a:pPr>
            <a:r>
              <a:rPr lang="en-US" dirty="0" smtClean="0">
                <a:solidFill>
                  <a:schemeClr val="bg1"/>
                </a:solidFill>
              </a:rPr>
              <a:t>Consider how we could use inheritance for something like Animals.</a:t>
            </a:r>
          </a:p>
        </p:txBody>
      </p:sp>
    </p:spTree>
    <p:extLst>
      <p:ext uri="{BB962C8B-B14F-4D97-AF65-F5344CB8AC3E}">
        <p14:creationId xmlns:p14="http://schemas.microsoft.com/office/powerpoint/2010/main" val="10682774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smtClean="0"/>
              <a:t>Inheritance Example (Animals)</a:t>
            </a:r>
            <a:endParaRPr lang="en-US" dirty="0"/>
          </a:p>
        </p:txBody>
      </p:sp>
      <p:sp>
        <p:nvSpPr>
          <p:cNvPr id="5" name="TextBox 4"/>
          <p:cNvSpPr txBox="1"/>
          <p:nvPr/>
        </p:nvSpPr>
        <p:spPr>
          <a:xfrm>
            <a:off x="685800" y="1066800"/>
            <a:ext cx="3429000" cy="4201150"/>
          </a:xfrm>
          <a:prstGeom prst="rect">
            <a:avLst/>
          </a:prstGeom>
          <a:noFill/>
        </p:spPr>
        <p:txBody>
          <a:bodyPr wrap="square" rtlCol="0">
            <a:spAutoFit/>
          </a:bodyPr>
          <a:lstStyle/>
          <a:p>
            <a:r>
              <a:rPr lang="en-US" sz="1600" dirty="0" smtClean="0">
                <a:solidFill>
                  <a:schemeClr val="bg1"/>
                </a:solidFill>
              </a:rPr>
              <a:t>using System;</a:t>
            </a:r>
          </a:p>
          <a:p>
            <a:r>
              <a:rPr lang="en-US" sz="1600" dirty="0" smtClean="0">
                <a:solidFill>
                  <a:schemeClr val="bg1"/>
                </a:solidFill>
              </a:rPr>
              <a:t>namespace </a:t>
            </a:r>
            <a:r>
              <a:rPr lang="en-US" sz="1600" dirty="0" err="1" smtClean="0">
                <a:solidFill>
                  <a:schemeClr val="bg1"/>
                </a:solidFill>
              </a:rPr>
              <a:t>InheritanceExample</a:t>
            </a:r>
            <a:endParaRPr lang="en-US" sz="1600" dirty="0" smtClean="0">
              <a:solidFill>
                <a:schemeClr val="bg1"/>
              </a:solidFill>
            </a:endParaRPr>
          </a:p>
          <a:p>
            <a:r>
              <a:rPr lang="en-US" sz="1600" dirty="0" smtClean="0">
                <a:solidFill>
                  <a:schemeClr val="bg1"/>
                </a:solidFill>
              </a:rPr>
              <a:t>{</a:t>
            </a:r>
          </a:p>
          <a:p>
            <a:r>
              <a:rPr lang="en-US" sz="1600" dirty="0" smtClean="0">
                <a:solidFill>
                  <a:schemeClr val="bg1"/>
                </a:solidFill>
              </a:rPr>
              <a:t>    public class Animal</a:t>
            </a:r>
          </a:p>
          <a:p>
            <a:r>
              <a:rPr lang="en-US" sz="1600" dirty="0" smtClean="0">
                <a:solidFill>
                  <a:schemeClr val="bg1"/>
                </a:solidFill>
              </a:rPr>
              <a:t>    {</a:t>
            </a:r>
          </a:p>
          <a:p>
            <a:r>
              <a:rPr lang="en-US" sz="1600" dirty="0" smtClean="0">
                <a:solidFill>
                  <a:schemeClr val="bg1"/>
                </a:solidFill>
              </a:rPr>
              <a:t>        </a:t>
            </a:r>
            <a:r>
              <a:rPr lang="en-US" sz="1600" dirty="0" smtClean="0">
                <a:solidFill>
                  <a:srgbClr val="FFC000"/>
                </a:solidFill>
              </a:rPr>
              <a:t>public void </a:t>
            </a:r>
            <a:r>
              <a:rPr lang="en-US" sz="1600" b="1" dirty="0" smtClean="0">
                <a:solidFill>
                  <a:srgbClr val="FFC000"/>
                </a:solidFill>
              </a:rPr>
              <a:t>Sleep</a:t>
            </a:r>
            <a:r>
              <a:rPr lang="en-US" sz="1600" dirty="0" smtClean="0">
                <a:solidFill>
                  <a:schemeClr val="bg1"/>
                </a:solidFill>
              </a:rPr>
              <a:t>()</a:t>
            </a:r>
          </a:p>
          <a:p>
            <a:r>
              <a:rPr lang="en-US" sz="1600" dirty="0" smtClean="0">
                <a:solidFill>
                  <a:schemeClr val="bg1"/>
                </a:solidFill>
              </a:rPr>
              <a:t>        {</a:t>
            </a:r>
          </a:p>
          <a:p>
            <a:r>
              <a:rPr lang="en-US" sz="1600" dirty="0" smtClean="0">
                <a:solidFill>
                  <a:schemeClr val="bg1"/>
                </a:solidFill>
              </a:rPr>
              <a:t>            Console.WriteLine(“Sleep");</a:t>
            </a:r>
          </a:p>
          <a:p>
            <a:r>
              <a:rPr lang="en-US" sz="1600" dirty="0" smtClean="0">
                <a:solidFill>
                  <a:schemeClr val="bg1"/>
                </a:solidFill>
              </a:rPr>
              <a:t>        }</a:t>
            </a:r>
          </a:p>
          <a:p>
            <a:endParaRPr lang="en-US" sz="1600" dirty="0" smtClean="0">
              <a:solidFill>
                <a:schemeClr val="bg1"/>
              </a:solidFill>
            </a:endParaRPr>
          </a:p>
          <a:p>
            <a:r>
              <a:rPr lang="en-US" sz="1600" dirty="0" smtClean="0">
                <a:solidFill>
                  <a:schemeClr val="bg1"/>
                </a:solidFill>
              </a:rPr>
              <a:t>        </a:t>
            </a:r>
            <a:r>
              <a:rPr lang="en-US" sz="1600" dirty="0" smtClean="0">
                <a:solidFill>
                  <a:srgbClr val="FFFF00"/>
                </a:solidFill>
              </a:rPr>
              <a:t>public virtual void </a:t>
            </a:r>
            <a:r>
              <a:rPr lang="en-US" sz="1600" dirty="0" err="1" smtClean="0">
                <a:solidFill>
                  <a:srgbClr val="FFFF00"/>
                </a:solidFill>
              </a:rPr>
              <a:t>MakeNoise</a:t>
            </a:r>
            <a:r>
              <a:rPr lang="en-US" sz="1600" dirty="0" smtClean="0">
                <a:solidFill>
                  <a:schemeClr val="bg1"/>
                </a:solidFill>
              </a:rPr>
              <a:t>()</a:t>
            </a:r>
          </a:p>
          <a:p>
            <a:r>
              <a:rPr lang="en-US" sz="1600" dirty="0" smtClean="0">
                <a:solidFill>
                  <a:schemeClr val="bg1"/>
                </a:solidFill>
              </a:rPr>
              <a:t>        {</a:t>
            </a:r>
          </a:p>
          <a:p>
            <a:r>
              <a:rPr lang="en-US" sz="1600" dirty="0" smtClean="0">
                <a:solidFill>
                  <a:schemeClr val="bg1"/>
                </a:solidFill>
              </a:rPr>
              <a:t>            </a:t>
            </a:r>
            <a:r>
              <a:rPr lang="en-US" sz="1400" dirty="0" smtClean="0">
                <a:solidFill>
                  <a:schemeClr val="bg1"/>
                </a:solidFill>
              </a:rPr>
              <a:t>Console.WriteLine(“</a:t>
            </a:r>
            <a:r>
              <a:rPr lang="en-US" sz="1400" dirty="0" err="1" smtClean="0">
                <a:solidFill>
                  <a:schemeClr val="bg1"/>
                </a:solidFill>
              </a:rPr>
              <a:t>SomeNoise</a:t>
            </a:r>
            <a:r>
              <a:rPr lang="en-US" sz="1400" dirty="0" smtClean="0">
                <a:solidFill>
                  <a:schemeClr val="bg1"/>
                </a:solidFill>
              </a:rPr>
              <a:t>");</a:t>
            </a:r>
            <a:endParaRPr lang="en-US" sz="2000" dirty="0" smtClean="0">
              <a:solidFill>
                <a:schemeClr val="bg1"/>
              </a:solidFill>
            </a:endParaRPr>
          </a:p>
          <a:p>
            <a:r>
              <a:rPr lang="en-US" sz="1600" dirty="0" smtClean="0">
                <a:solidFill>
                  <a:schemeClr val="bg1"/>
                </a:solidFill>
              </a:rPr>
              <a:t>        }</a:t>
            </a:r>
          </a:p>
          <a:p>
            <a:r>
              <a:rPr lang="en-US" sz="1600" dirty="0" smtClean="0">
                <a:solidFill>
                  <a:schemeClr val="bg1"/>
                </a:solidFill>
              </a:rPr>
              <a:t>        </a:t>
            </a:r>
            <a:r>
              <a:rPr lang="en-US" sz="1600" dirty="0" smtClean="0">
                <a:solidFill>
                  <a:srgbClr val="FFFF00"/>
                </a:solidFill>
              </a:rPr>
              <a:t>public abstract void </a:t>
            </a:r>
            <a:r>
              <a:rPr lang="en-US" sz="1600" dirty="0" err="1" smtClean="0">
                <a:solidFill>
                  <a:srgbClr val="FFFF00"/>
                </a:solidFill>
              </a:rPr>
              <a:t>DoAction</a:t>
            </a:r>
            <a:r>
              <a:rPr lang="en-US" sz="1600" dirty="0" smtClean="0">
                <a:solidFill>
                  <a:schemeClr val="bg1"/>
                </a:solidFill>
              </a:rPr>
              <a:t>();</a:t>
            </a:r>
          </a:p>
          <a:p>
            <a:r>
              <a:rPr lang="en-US" sz="1600" dirty="0" smtClean="0">
                <a:solidFill>
                  <a:schemeClr val="bg1"/>
                </a:solidFill>
              </a:rPr>
              <a:t>    }</a:t>
            </a:r>
          </a:p>
          <a:p>
            <a:endParaRPr lang="en-US" sz="1100" dirty="0" smtClean="0">
              <a:solidFill>
                <a:schemeClr val="bg1"/>
              </a:solidFill>
            </a:endParaRPr>
          </a:p>
        </p:txBody>
      </p:sp>
      <p:sp>
        <p:nvSpPr>
          <p:cNvPr id="4" name="TextBox 3"/>
          <p:cNvSpPr txBox="1"/>
          <p:nvPr/>
        </p:nvSpPr>
        <p:spPr>
          <a:xfrm>
            <a:off x="4038600" y="1067894"/>
            <a:ext cx="4267200" cy="5078313"/>
          </a:xfrm>
          <a:prstGeom prst="rect">
            <a:avLst/>
          </a:prstGeom>
          <a:noFill/>
        </p:spPr>
        <p:txBody>
          <a:bodyPr wrap="square" rtlCol="0">
            <a:spAutoFit/>
          </a:bodyPr>
          <a:lstStyle/>
          <a:p>
            <a:r>
              <a:rPr lang="en-US" sz="1200" dirty="0" smtClean="0">
                <a:solidFill>
                  <a:schemeClr val="bg1"/>
                </a:solidFill>
              </a:rPr>
              <a:t>using System;</a:t>
            </a:r>
          </a:p>
          <a:p>
            <a:r>
              <a:rPr lang="en-US" sz="1200" dirty="0" smtClean="0">
                <a:solidFill>
                  <a:schemeClr val="bg1"/>
                </a:solidFill>
              </a:rPr>
              <a:t>namespace </a:t>
            </a:r>
            <a:r>
              <a:rPr lang="en-US" sz="1200" dirty="0" err="1" smtClean="0">
                <a:solidFill>
                  <a:schemeClr val="bg1"/>
                </a:solidFill>
              </a:rPr>
              <a:t>InheritanceExample</a:t>
            </a:r>
            <a:endParaRPr lang="en-US" sz="1200" dirty="0" smtClean="0">
              <a:solidFill>
                <a:schemeClr val="bg1"/>
              </a:solidFill>
            </a:endParaRPr>
          </a:p>
          <a:p>
            <a:r>
              <a:rPr lang="en-US" sz="1200" dirty="0" smtClean="0">
                <a:solidFill>
                  <a:schemeClr val="bg1"/>
                </a:solidFill>
              </a:rPr>
              <a:t>{</a:t>
            </a:r>
          </a:p>
          <a:p>
            <a:r>
              <a:rPr lang="en-US" sz="1200" dirty="0" smtClean="0">
                <a:solidFill>
                  <a:schemeClr val="bg1"/>
                </a:solidFill>
              </a:rPr>
              <a:t>    class Dog : Animal</a:t>
            </a:r>
          </a:p>
          <a:p>
            <a:r>
              <a:rPr lang="en-US" sz="1200" dirty="0" smtClean="0">
                <a:solidFill>
                  <a:schemeClr val="bg1"/>
                </a:solidFill>
              </a:rPr>
              <a:t>    {</a:t>
            </a:r>
          </a:p>
          <a:p>
            <a:r>
              <a:rPr lang="en-US" sz="1200" dirty="0" smtClean="0">
                <a:solidFill>
                  <a:schemeClr val="bg1"/>
                </a:solidFill>
              </a:rPr>
              <a:t>        </a:t>
            </a:r>
            <a:r>
              <a:rPr lang="en-US" sz="1200" dirty="0" smtClean="0">
                <a:solidFill>
                  <a:srgbClr val="FFFF00"/>
                </a:solidFill>
              </a:rPr>
              <a:t>public override void </a:t>
            </a:r>
            <a:r>
              <a:rPr lang="en-US" sz="1200" dirty="0" err="1" smtClean="0">
                <a:solidFill>
                  <a:srgbClr val="FFFF00"/>
                </a:solidFill>
              </a:rPr>
              <a:t>MakeNoise</a:t>
            </a:r>
            <a:r>
              <a:rPr lang="en-US" sz="1200" dirty="0" smtClean="0">
                <a:solidFill>
                  <a:schemeClr val="bg1"/>
                </a:solidFill>
              </a:rPr>
              <a:t>()</a:t>
            </a:r>
          </a:p>
          <a:p>
            <a:r>
              <a:rPr lang="en-US" sz="1200" dirty="0" smtClean="0">
                <a:solidFill>
                  <a:schemeClr val="bg1"/>
                </a:solidFill>
              </a:rPr>
              <a:t>        {</a:t>
            </a:r>
          </a:p>
          <a:p>
            <a:r>
              <a:rPr lang="en-US" sz="1200" dirty="0" smtClean="0">
                <a:solidFill>
                  <a:schemeClr val="bg1"/>
                </a:solidFill>
              </a:rPr>
              <a:t>            Console.WriteLine("Woof Woof");</a:t>
            </a:r>
          </a:p>
          <a:p>
            <a:r>
              <a:rPr lang="en-US" sz="1200" dirty="0" smtClean="0">
                <a:solidFill>
                  <a:schemeClr val="bg1"/>
                </a:solidFill>
              </a:rPr>
              <a:t>        }</a:t>
            </a:r>
          </a:p>
          <a:p>
            <a:r>
              <a:rPr lang="en-US" sz="1200" dirty="0" smtClean="0">
                <a:solidFill>
                  <a:schemeClr val="bg1"/>
                </a:solidFill>
              </a:rPr>
              <a:t>        </a:t>
            </a:r>
            <a:r>
              <a:rPr lang="en-US" sz="1200" dirty="0" smtClean="0">
                <a:solidFill>
                  <a:srgbClr val="FFFF00"/>
                </a:solidFill>
              </a:rPr>
              <a:t>public void </a:t>
            </a:r>
            <a:r>
              <a:rPr lang="en-US" sz="1200" dirty="0" err="1" smtClean="0">
                <a:solidFill>
                  <a:srgbClr val="FFFF00"/>
                </a:solidFill>
              </a:rPr>
              <a:t>DoAction</a:t>
            </a:r>
            <a:r>
              <a:rPr lang="en-US" sz="1200" dirty="0" smtClean="0">
                <a:solidFill>
                  <a:schemeClr val="bg1"/>
                </a:solidFill>
              </a:rPr>
              <a:t>()</a:t>
            </a:r>
          </a:p>
          <a:p>
            <a:r>
              <a:rPr lang="en-US" sz="1200" dirty="0">
                <a:solidFill>
                  <a:schemeClr val="bg1"/>
                </a:solidFill>
              </a:rPr>
              <a:t> </a:t>
            </a:r>
            <a:r>
              <a:rPr lang="en-US" sz="1200" dirty="0" smtClean="0">
                <a:solidFill>
                  <a:schemeClr val="bg1"/>
                </a:solidFill>
              </a:rPr>
              <a:t>       {</a:t>
            </a:r>
          </a:p>
          <a:p>
            <a:r>
              <a:rPr lang="en-US" sz="1200" dirty="0">
                <a:solidFill>
                  <a:schemeClr val="bg1"/>
                </a:solidFill>
              </a:rPr>
              <a:t> </a:t>
            </a:r>
            <a:r>
              <a:rPr lang="en-US" sz="1200" dirty="0" smtClean="0">
                <a:solidFill>
                  <a:schemeClr val="bg1"/>
                </a:solidFill>
              </a:rPr>
              <a:t>          Console.WriteLine(“Dig Hole”);</a:t>
            </a:r>
          </a:p>
          <a:p>
            <a:r>
              <a:rPr lang="en-US" sz="1200" dirty="0" smtClean="0">
                <a:solidFill>
                  <a:schemeClr val="bg1"/>
                </a:solidFill>
              </a:rPr>
              <a:t>        }</a:t>
            </a:r>
          </a:p>
          <a:p>
            <a:r>
              <a:rPr lang="en-US" sz="1200" dirty="0" smtClean="0">
                <a:solidFill>
                  <a:schemeClr val="bg1"/>
                </a:solidFill>
              </a:rPr>
              <a:t>    }</a:t>
            </a:r>
          </a:p>
          <a:p>
            <a:endParaRPr lang="en-US" sz="1200" dirty="0" smtClean="0">
              <a:solidFill>
                <a:schemeClr val="bg1"/>
              </a:solidFill>
            </a:endParaRPr>
          </a:p>
          <a:p>
            <a:r>
              <a:rPr lang="en-US" sz="1200" dirty="0" smtClean="0">
                <a:solidFill>
                  <a:schemeClr val="bg1"/>
                </a:solidFill>
              </a:rPr>
              <a:t>    class Cat : Animal</a:t>
            </a:r>
          </a:p>
          <a:p>
            <a:r>
              <a:rPr lang="en-US" sz="1200" dirty="0" smtClean="0">
                <a:solidFill>
                  <a:schemeClr val="bg1"/>
                </a:solidFill>
              </a:rPr>
              <a:t>    {</a:t>
            </a:r>
          </a:p>
          <a:p>
            <a:r>
              <a:rPr lang="en-US" sz="1200" dirty="0" smtClean="0">
                <a:solidFill>
                  <a:schemeClr val="bg1"/>
                </a:solidFill>
              </a:rPr>
              <a:t>        </a:t>
            </a:r>
            <a:r>
              <a:rPr lang="en-US" sz="1200" dirty="0" smtClean="0">
                <a:solidFill>
                  <a:srgbClr val="FFFF00"/>
                </a:solidFill>
              </a:rPr>
              <a:t>public override void </a:t>
            </a:r>
            <a:r>
              <a:rPr lang="en-US" sz="1200" dirty="0" err="1" smtClean="0">
                <a:solidFill>
                  <a:srgbClr val="FFFF00"/>
                </a:solidFill>
              </a:rPr>
              <a:t>MakeNoise</a:t>
            </a:r>
            <a:r>
              <a:rPr lang="en-US" sz="1200" dirty="0" smtClean="0">
                <a:solidFill>
                  <a:schemeClr val="bg1"/>
                </a:solidFill>
              </a:rPr>
              <a:t>()</a:t>
            </a:r>
          </a:p>
          <a:p>
            <a:r>
              <a:rPr lang="en-US" sz="1200" dirty="0" smtClean="0">
                <a:solidFill>
                  <a:schemeClr val="bg1"/>
                </a:solidFill>
              </a:rPr>
              <a:t>        {</a:t>
            </a:r>
          </a:p>
          <a:p>
            <a:r>
              <a:rPr lang="en-US" sz="1200" dirty="0" smtClean="0">
                <a:solidFill>
                  <a:schemeClr val="bg1"/>
                </a:solidFill>
              </a:rPr>
              <a:t>            Console.WriteLine("</a:t>
            </a:r>
            <a:r>
              <a:rPr lang="en-US" sz="1200" dirty="0" err="1" smtClean="0">
                <a:solidFill>
                  <a:schemeClr val="bg1"/>
                </a:solidFill>
              </a:rPr>
              <a:t>Meaaooooow</a:t>
            </a:r>
            <a:r>
              <a:rPr lang="en-US" sz="1200" dirty="0" smtClean="0">
                <a:solidFill>
                  <a:schemeClr val="bg1"/>
                </a:solidFill>
              </a:rPr>
              <a:t>");</a:t>
            </a:r>
          </a:p>
          <a:p>
            <a:r>
              <a:rPr lang="en-US" sz="1200" dirty="0" smtClean="0">
                <a:solidFill>
                  <a:schemeClr val="bg1"/>
                </a:solidFill>
              </a:rPr>
              <a:t>        }</a:t>
            </a:r>
          </a:p>
          <a:p>
            <a:r>
              <a:rPr lang="en-US" sz="1200" dirty="0" smtClean="0">
                <a:solidFill>
                  <a:schemeClr val="bg1"/>
                </a:solidFill>
              </a:rPr>
              <a:t> </a:t>
            </a:r>
            <a:r>
              <a:rPr lang="en-US" sz="1200" dirty="0" smtClean="0">
                <a:solidFill>
                  <a:srgbClr val="FFFF00"/>
                </a:solidFill>
              </a:rPr>
              <a:t>public void </a:t>
            </a:r>
            <a:r>
              <a:rPr lang="en-US" sz="1200" dirty="0" err="1" smtClean="0">
                <a:solidFill>
                  <a:srgbClr val="FFFF00"/>
                </a:solidFill>
              </a:rPr>
              <a:t>DoAction</a:t>
            </a:r>
            <a:r>
              <a:rPr lang="en-US" sz="1200" dirty="0" smtClean="0">
                <a:solidFill>
                  <a:schemeClr val="bg1"/>
                </a:solidFill>
              </a:rPr>
              <a:t>()</a:t>
            </a:r>
          </a:p>
          <a:p>
            <a:r>
              <a:rPr lang="en-US" sz="1200" dirty="0" smtClean="0">
                <a:solidFill>
                  <a:schemeClr val="bg1"/>
                </a:solidFill>
              </a:rPr>
              <a:t>        {</a:t>
            </a:r>
          </a:p>
          <a:p>
            <a:r>
              <a:rPr lang="en-US" sz="1200" dirty="0" smtClean="0">
                <a:solidFill>
                  <a:schemeClr val="bg1"/>
                </a:solidFill>
              </a:rPr>
              <a:t>           Console.WriteLine(“Climb Tree”);</a:t>
            </a:r>
          </a:p>
          <a:p>
            <a:r>
              <a:rPr lang="en-US" sz="1200" dirty="0" smtClean="0">
                <a:solidFill>
                  <a:schemeClr val="bg1"/>
                </a:solidFill>
              </a:rPr>
              <a:t>        }</a:t>
            </a:r>
          </a:p>
          <a:p>
            <a:r>
              <a:rPr lang="en-US" sz="1200" dirty="0" smtClean="0">
                <a:solidFill>
                  <a:schemeClr val="bg1"/>
                </a:solidFill>
              </a:rPr>
              <a:t>    }</a:t>
            </a:r>
          </a:p>
          <a:p>
            <a:r>
              <a:rPr lang="en-US" sz="1200" dirty="0" smtClean="0">
                <a:solidFill>
                  <a:schemeClr val="bg1"/>
                </a:solidFill>
              </a:rPr>
              <a:t>}</a:t>
            </a:r>
            <a:endParaRPr lang="en-US" sz="1200" dirty="0">
              <a:solidFill>
                <a:schemeClr val="bg1"/>
              </a:solidFill>
            </a:endParaRPr>
          </a:p>
        </p:txBody>
      </p:sp>
    </p:spTree>
    <p:extLst>
      <p:ext uri="{BB962C8B-B14F-4D97-AF65-F5344CB8AC3E}">
        <p14:creationId xmlns:p14="http://schemas.microsoft.com/office/powerpoint/2010/main" val="2836367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219200"/>
            <a:ext cx="5852270" cy="2783591"/>
          </a:xfrm>
        </p:spPr>
      </p:pic>
      <p:sp>
        <p:nvSpPr>
          <p:cNvPr id="3" name="Title 2"/>
          <p:cNvSpPr>
            <a:spLocks noGrp="1"/>
          </p:cNvSpPr>
          <p:nvPr>
            <p:ph type="title"/>
          </p:nvPr>
        </p:nvSpPr>
        <p:spPr>
          <a:xfrm>
            <a:off x="457200" y="152400"/>
            <a:ext cx="8229600" cy="914400"/>
          </a:xfrm>
        </p:spPr>
        <p:txBody>
          <a:bodyPr/>
          <a:lstStyle/>
          <a:p>
            <a:pPr algn="ctr"/>
            <a:r>
              <a:rPr lang="en-US" dirty="0" smtClean="0"/>
              <a:t>Initial Program Startup</a:t>
            </a:r>
            <a:endParaRPr lang="en-US" dirty="0"/>
          </a:p>
        </p:txBody>
      </p:sp>
      <p:sp>
        <p:nvSpPr>
          <p:cNvPr id="5" name="TextBox 4"/>
          <p:cNvSpPr txBox="1"/>
          <p:nvPr/>
        </p:nvSpPr>
        <p:spPr>
          <a:xfrm>
            <a:off x="457201" y="4191000"/>
            <a:ext cx="4343400" cy="1815882"/>
          </a:xfrm>
          <a:prstGeom prst="rect">
            <a:avLst/>
          </a:prstGeom>
          <a:noFill/>
        </p:spPr>
        <p:txBody>
          <a:bodyPr wrap="square" rtlCol="0">
            <a:spAutoFit/>
          </a:bodyPr>
          <a:lstStyle/>
          <a:p>
            <a:pPr algn="ctr"/>
            <a:r>
              <a:rPr lang="en-US" dirty="0" smtClean="0"/>
              <a:t>The initial Console Application </a:t>
            </a:r>
            <a:r>
              <a:rPr lang="en-US" dirty="0" err="1" smtClean="0"/>
              <a:t>Statup</a:t>
            </a:r>
            <a:r>
              <a:rPr lang="en-US" dirty="0" smtClean="0"/>
              <a:t> is quite basic. It consists of only a </a:t>
            </a:r>
            <a:r>
              <a:rPr lang="en-US" dirty="0" err="1" smtClean="0"/>
              <a:t>Program.cs</a:t>
            </a:r>
            <a:r>
              <a:rPr lang="en-US" dirty="0" smtClean="0"/>
              <a:t> file that has the main entry point of ALL applications:</a:t>
            </a:r>
          </a:p>
          <a:p>
            <a:pPr algn="ctr"/>
            <a:endParaRPr lang="en-US" sz="2000" b="1" dirty="0">
              <a:effectLst>
                <a:outerShdw blurRad="38100" dist="38100" dir="2700000" algn="tl">
                  <a:srgbClr val="000000">
                    <a:alpha val="43137"/>
                  </a:srgbClr>
                </a:outerShdw>
              </a:effectLst>
            </a:endParaRPr>
          </a:p>
          <a:p>
            <a:pPr algn="ctr"/>
            <a:r>
              <a:rPr lang="en-US" sz="2000" b="1" dirty="0" smtClean="0">
                <a:solidFill>
                  <a:srgbClr val="FFC000"/>
                </a:solidFill>
                <a:effectLst>
                  <a:outerShdw blurRad="38100" dist="38100" dir="2700000" algn="tl">
                    <a:srgbClr val="000000">
                      <a:alpha val="43137"/>
                    </a:srgbClr>
                  </a:outerShdw>
                </a:effectLst>
              </a:rPr>
              <a:t>static void Main(string[] </a:t>
            </a:r>
            <a:r>
              <a:rPr lang="en-US" sz="2000" b="1" dirty="0" err="1" smtClean="0">
                <a:solidFill>
                  <a:srgbClr val="FFC000"/>
                </a:solidFill>
                <a:effectLst>
                  <a:outerShdw blurRad="38100" dist="38100" dir="2700000" algn="tl">
                    <a:srgbClr val="000000">
                      <a:alpha val="43137"/>
                    </a:srgbClr>
                  </a:outerShdw>
                </a:effectLst>
              </a:rPr>
              <a:t>args</a:t>
            </a:r>
            <a:r>
              <a:rPr lang="en-US" sz="2000" b="1" dirty="0" smtClean="0">
                <a:solidFill>
                  <a:srgbClr val="FFC000"/>
                </a:solidFill>
                <a:effectLst>
                  <a:outerShdw blurRad="38100" dist="38100" dir="2700000" algn="tl">
                    <a:srgbClr val="000000">
                      <a:alpha val="43137"/>
                    </a:srgbClr>
                  </a:outerShdw>
                </a:effectLst>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4630" y="1981200"/>
            <a:ext cx="3043907" cy="3463590"/>
          </a:xfrm>
          <a:prstGeom prst="rect">
            <a:avLst/>
          </a:prstGeom>
        </p:spPr>
      </p:pic>
    </p:spTree>
    <p:extLst>
      <p:ext uri="{BB962C8B-B14F-4D97-AF65-F5344CB8AC3E}">
        <p14:creationId xmlns:p14="http://schemas.microsoft.com/office/powerpoint/2010/main" val="1857029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45865" y="1219200"/>
            <a:ext cx="5852270" cy="2783591"/>
          </a:xfrm>
        </p:spPr>
      </p:pic>
      <p:sp>
        <p:nvSpPr>
          <p:cNvPr id="3" name="Title 2"/>
          <p:cNvSpPr>
            <a:spLocks noGrp="1"/>
          </p:cNvSpPr>
          <p:nvPr>
            <p:ph type="title"/>
          </p:nvPr>
        </p:nvSpPr>
        <p:spPr>
          <a:xfrm>
            <a:off x="457200" y="152400"/>
            <a:ext cx="8229600" cy="914400"/>
          </a:xfrm>
        </p:spPr>
        <p:txBody>
          <a:bodyPr/>
          <a:lstStyle/>
          <a:p>
            <a:pPr algn="ctr"/>
            <a:r>
              <a:rPr lang="en-US" dirty="0" smtClean="0"/>
              <a:t>static void Main(string[] </a:t>
            </a:r>
            <a:r>
              <a:rPr lang="en-US" dirty="0" err="1" smtClean="0"/>
              <a:t>args</a:t>
            </a:r>
            <a:r>
              <a:rPr lang="en-US" dirty="0" smtClean="0"/>
              <a:t>){}</a:t>
            </a:r>
            <a:endParaRPr lang="en-US" dirty="0"/>
          </a:p>
        </p:txBody>
      </p:sp>
      <p:sp>
        <p:nvSpPr>
          <p:cNvPr id="5" name="TextBox 4"/>
          <p:cNvSpPr txBox="1"/>
          <p:nvPr/>
        </p:nvSpPr>
        <p:spPr>
          <a:xfrm>
            <a:off x="876301" y="4191000"/>
            <a:ext cx="7391399" cy="1477328"/>
          </a:xfrm>
          <a:prstGeom prst="rect">
            <a:avLst/>
          </a:prstGeom>
          <a:noFill/>
        </p:spPr>
        <p:txBody>
          <a:bodyPr wrap="square" rtlCol="0">
            <a:spAutoFit/>
          </a:bodyPr>
          <a:lstStyle/>
          <a:p>
            <a:pPr algn="ctr"/>
            <a:r>
              <a:rPr lang="en-US" dirty="0" smtClean="0"/>
              <a:t>As mentioned, this is the starting point for ALL </a:t>
            </a:r>
            <a:r>
              <a:rPr lang="en-US" dirty="0" err="1" smtClean="0"/>
              <a:t>.Net</a:t>
            </a:r>
            <a:r>
              <a:rPr lang="en-US" dirty="0" smtClean="0"/>
              <a:t> applications.  When we run a program anywhere within </a:t>
            </a:r>
            <a:r>
              <a:rPr lang="en-US" dirty="0" err="1" smtClean="0"/>
              <a:t>.Net</a:t>
            </a:r>
            <a:r>
              <a:rPr lang="en-US" dirty="0" smtClean="0"/>
              <a:t> this is the “entry” point for the application.  Whether we run the program from the IDE, from the file explorer (by double clicking the .exe file), or from the Command Line; ALL applications will start here.</a:t>
            </a:r>
            <a:endParaRPr lang="en-US" sz="2000" b="1" dirty="0" smtClean="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60295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45865" y="1219200"/>
            <a:ext cx="5852270" cy="2783591"/>
          </a:xfrm>
        </p:spPr>
      </p:pic>
      <p:sp>
        <p:nvSpPr>
          <p:cNvPr id="3" name="Title 2"/>
          <p:cNvSpPr>
            <a:spLocks noGrp="1"/>
          </p:cNvSpPr>
          <p:nvPr>
            <p:ph type="title"/>
          </p:nvPr>
        </p:nvSpPr>
        <p:spPr>
          <a:xfrm>
            <a:off x="457200" y="152400"/>
            <a:ext cx="8229600" cy="914400"/>
          </a:xfrm>
        </p:spPr>
        <p:txBody>
          <a:bodyPr/>
          <a:lstStyle/>
          <a:p>
            <a:pPr algn="ctr"/>
            <a:r>
              <a:rPr lang="en-US" dirty="0" smtClean="0"/>
              <a:t>First things First - Namespaces</a:t>
            </a:r>
            <a:endParaRPr lang="en-US" dirty="0"/>
          </a:p>
        </p:txBody>
      </p:sp>
      <p:sp>
        <p:nvSpPr>
          <p:cNvPr id="5" name="TextBox 4"/>
          <p:cNvSpPr txBox="1"/>
          <p:nvPr/>
        </p:nvSpPr>
        <p:spPr>
          <a:xfrm>
            <a:off x="876301" y="4191000"/>
            <a:ext cx="7391399" cy="1200329"/>
          </a:xfrm>
          <a:prstGeom prst="rect">
            <a:avLst/>
          </a:prstGeom>
          <a:noFill/>
        </p:spPr>
        <p:txBody>
          <a:bodyPr wrap="square" rtlCol="0">
            <a:spAutoFit/>
          </a:bodyPr>
          <a:lstStyle/>
          <a:p>
            <a:pPr algn="ctr"/>
            <a:r>
              <a:rPr lang="en-US" b="1" dirty="0"/>
              <a:t>Namespaces</a:t>
            </a:r>
            <a:r>
              <a:rPr lang="en-US" dirty="0"/>
              <a:t> are used in </a:t>
            </a:r>
            <a:r>
              <a:rPr lang="en-US" b="1" dirty="0"/>
              <a:t>C#</a:t>
            </a:r>
            <a:r>
              <a:rPr lang="en-US" dirty="0"/>
              <a:t> to organize and provide a level of separation of codes. They can be considered as a container which consists of other </a:t>
            </a:r>
            <a:r>
              <a:rPr lang="en-US" b="1" dirty="0"/>
              <a:t>namespaces</a:t>
            </a:r>
            <a:r>
              <a:rPr lang="en-US" dirty="0"/>
              <a:t>, classes, etc. A </a:t>
            </a:r>
            <a:r>
              <a:rPr lang="en-US" b="1" dirty="0"/>
              <a:t>namespace</a:t>
            </a:r>
            <a:r>
              <a:rPr lang="en-US" dirty="0"/>
              <a:t> can have following types as its members: </a:t>
            </a:r>
            <a:r>
              <a:rPr lang="en-US" b="1" dirty="0"/>
              <a:t>Namespaces</a:t>
            </a:r>
            <a:r>
              <a:rPr lang="en-US" dirty="0"/>
              <a:t> (Nested </a:t>
            </a:r>
            <a:r>
              <a:rPr lang="en-US" b="1" dirty="0"/>
              <a:t>Namespace</a:t>
            </a:r>
            <a:r>
              <a:rPr lang="en-US" dirty="0"/>
              <a:t>)</a:t>
            </a:r>
            <a:endParaRPr lang="en-US" sz="2000" b="1" dirty="0" smtClean="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30634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92744" y="1090942"/>
            <a:ext cx="4558513" cy="3617590"/>
          </a:xfrm>
        </p:spPr>
      </p:pic>
      <p:sp>
        <p:nvSpPr>
          <p:cNvPr id="3" name="Title 2"/>
          <p:cNvSpPr>
            <a:spLocks noGrp="1"/>
          </p:cNvSpPr>
          <p:nvPr>
            <p:ph type="title"/>
          </p:nvPr>
        </p:nvSpPr>
        <p:spPr>
          <a:xfrm>
            <a:off x="457200" y="152400"/>
            <a:ext cx="8229600" cy="914400"/>
          </a:xfrm>
        </p:spPr>
        <p:txBody>
          <a:bodyPr/>
          <a:lstStyle/>
          <a:p>
            <a:pPr algn="ctr"/>
            <a:r>
              <a:rPr lang="en-US" dirty="0" smtClean="0"/>
              <a:t>How namespaces are used</a:t>
            </a:r>
            <a:endParaRPr lang="en-US" dirty="0"/>
          </a:p>
        </p:txBody>
      </p:sp>
      <p:sp>
        <p:nvSpPr>
          <p:cNvPr id="5" name="TextBox 4"/>
          <p:cNvSpPr txBox="1"/>
          <p:nvPr/>
        </p:nvSpPr>
        <p:spPr>
          <a:xfrm>
            <a:off x="914400" y="4724400"/>
            <a:ext cx="7391399" cy="1785104"/>
          </a:xfrm>
          <a:prstGeom prst="rect">
            <a:avLst/>
          </a:prstGeom>
          <a:noFill/>
        </p:spPr>
        <p:txBody>
          <a:bodyPr wrap="square" rtlCol="0">
            <a:spAutoFit/>
          </a:bodyPr>
          <a:lstStyle/>
          <a:p>
            <a:pPr algn="ctr"/>
            <a:r>
              <a:rPr lang="en-US" b="1" dirty="0" smtClean="0"/>
              <a:t>In the above example, we have two different namespaces to organize our code.  Within the “</a:t>
            </a:r>
            <a:r>
              <a:rPr lang="en-US" b="1" dirty="0" err="1" smtClean="0"/>
              <a:t>MyProgram</a:t>
            </a:r>
            <a:r>
              <a:rPr lang="en-US" b="1" dirty="0" smtClean="0"/>
              <a:t>” namespace, we have to use the namespace associated with “</a:t>
            </a:r>
            <a:r>
              <a:rPr lang="en-US" b="1" dirty="0" err="1" smtClean="0"/>
              <a:t>MyNamespace</a:t>
            </a:r>
            <a:r>
              <a:rPr lang="en-US" b="1" dirty="0" smtClean="0"/>
              <a:t>” if we want to access the items within the “</a:t>
            </a:r>
            <a:r>
              <a:rPr lang="en-US" b="1" dirty="0" err="1" smtClean="0"/>
              <a:t>MyNamespace</a:t>
            </a:r>
            <a:r>
              <a:rPr lang="en-US" b="1" dirty="0" smtClean="0"/>
              <a:t>” area.</a:t>
            </a:r>
          </a:p>
          <a:p>
            <a:pPr algn="ctr"/>
            <a:endParaRPr lang="en-US" b="1" dirty="0" smtClean="0"/>
          </a:p>
          <a:p>
            <a:pPr algn="ctr"/>
            <a:r>
              <a:rPr lang="en-US" sz="2000" b="1" dirty="0" smtClean="0">
                <a:solidFill>
                  <a:srgbClr val="FFC000"/>
                </a:solidFill>
                <a:effectLst>
                  <a:outerShdw blurRad="38100" dist="38100" dir="2700000" algn="tl">
                    <a:srgbClr val="000000">
                      <a:alpha val="43137"/>
                    </a:srgbClr>
                  </a:outerShdw>
                </a:effectLst>
              </a:rPr>
              <a:t>Example: </a:t>
            </a:r>
            <a:r>
              <a:rPr lang="en-US" sz="2000" b="1" dirty="0" err="1" smtClean="0">
                <a:solidFill>
                  <a:srgbClr val="FFC000"/>
                </a:solidFill>
                <a:effectLst>
                  <a:outerShdw blurRad="38100" dist="38100" dir="2700000" algn="tl">
                    <a:srgbClr val="000000">
                      <a:alpha val="43137"/>
                    </a:srgbClr>
                  </a:outerShdw>
                </a:effectLst>
              </a:rPr>
              <a:t>MyNamespace.SampleClass.myMethod</a:t>
            </a:r>
            <a:r>
              <a:rPr lang="en-US" sz="2000" b="1" dirty="0" smtClean="0">
                <a:solidFill>
                  <a:srgbClr val="FFC000"/>
                </a:solidFill>
                <a:effectLst>
                  <a:outerShdw blurRad="38100" dist="38100" dir="2700000" algn="tl">
                    <a:srgbClr val="000000">
                      <a:alpha val="43137"/>
                    </a:srgbClr>
                  </a:outerShdw>
                </a:effectLst>
              </a:rPr>
              <a:t>();</a:t>
            </a:r>
            <a:endParaRPr lang="en-US" sz="2000" b="1"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23077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2744" y="1579943"/>
            <a:ext cx="4558513" cy="2639587"/>
          </a:xfrm>
        </p:spPr>
      </p:pic>
      <p:sp>
        <p:nvSpPr>
          <p:cNvPr id="3" name="Title 2"/>
          <p:cNvSpPr>
            <a:spLocks noGrp="1"/>
          </p:cNvSpPr>
          <p:nvPr>
            <p:ph type="title"/>
          </p:nvPr>
        </p:nvSpPr>
        <p:spPr>
          <a:xfrm>
            <a:off x="457200" y="152400"/>
            <a:ext cx="8229600" cy="914400"/>
          </a:xfrm>
        </p:spPr>
        <p:txBody>
          <a:bodyPr/>
          <a:lstStyle/>
          <a:p>
            <a:pPr algn="ctr"/>
            <a:r>
              <a:rPr lang="en-US" dirty="0" smtClean="0"/>
              <a:t>How namespaces are used</a:t>
            </a:r>
            <a:endParaRPr lang="en-US" dirty="0"/>
          </a:p>
        </p:txBody>
      </p:sp>
      <p:sp>
        <p:nvSpPr>
          <p:cNvPr id="5" name="TextBox 4"/>
          <p:cNvSpPr txBox="1"/>
          <p:nvPr/>
        </p:nvSpPr>
        <p:spPr>
          <a:xfrm>
            <a:off x="914400" y="4724400"/>
            <a:ext cx="7391399" cy="1200329"/>
          </a:xfrm>
          <a:prstGeom prst="rect">
            <a:avLst/>
          </a:prstGeom>
          <a:noFill/>
        </p:spPr>
        <p:txBody>
          <a:bodyPr wrap="square" rtlCol="0">
            <a:spAutoFit/>
          </a:bodyPr>
          <a:lstStyle/>
          <a:p>
            <a:pPr algn="ctr"/>
            <a:r>
              <a:rPr lang="en-US" b="1" dirty="0" smtClean="0"/>
              <a:t>In our application, a namespace with the same name as our application is created.  This is to ensure that it is separate from anything else in the </a:t>
            </a:r>
            <a:r>
              <a:rPr lang="en-US" b="1" dirty="0" err="1" smtClean="0"/>
              <a:t>.Net</a:t>
            </a:r>
            <a:r>
              <a:rPr lang="en-US" b="1" dirty="0" smtClean="0"/>
              <a:t> world.  We are using the Console Class that exists within the System Namespace.</a:t>
            </a:r>
            <a:endParaRPr lang="en-US" sz="2000" b="1"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038171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797</TotalTime>
  <Words>2646</Words>
  <Application>Microsoft Office PowerPoint</Application>
  <PresentationFormat>On-screen Show (4:3)</PresentationFormat>
  <Paragraphs>290</Paragraphs>
  <Slides>47</Slides>
  <Notes>10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Paper</vt:lpstr>
      <vt:lpstr>C# Basics</vt:lpstr>
      <vt:lpstr>Creating a New Program</vt:lpstr>
      <vt:lpstr>Creating a New Program</vt:lpstr>
      <vt:lpstr>Creating a New Program</vt:lpstr>
      <vt:lpstr>Initial Program Startup</vt:lpstr>
      <vt:lpstr>static void Main(string[] args){}</vt:lpstr>
      <vt:lpstr>First things First - Namespaces</vt:lpstr>
      <vt:lpstr>How namespaces are used</vt:lpstr>
      <vt:lpstr>How namespaces are used</vt:lpstr>
      <vt:lpstr>.Net Namespaces</vt:lpstr>
      <vt:lpstr>Time to Do Some Work!</vt:lpstr>
      <vt:lpstr>Integer Math</vt:lpstr>
      <vt:lpstr>Integer Math</vt:lpstr>
      <vt:lpstr>Order of Operations</vt:lpstr>
      <vt:lpstr>int Variable Type</vt:lpstr>
      <vt:lpstr>int Precision (How accurate is it)?</vt:lpstr>
      <vt:lpstr>double Variable Type</vt:lpstr>
      <vt:lpstr>double Precision (How accurate is it)?</vt:lpstr>
      <vt:lpstr>decimal Variable Type</vt:lpstr>
      <vt:lpstr>decimal Precision (How accurate is it)?</vt:lpstr>
      <vt:lpstr>Numbers Challenge</vt:lpstr>
      <vt:lpstr>Make decisions using the if statement</vt:lpstr>
      <vt:lpstr>Make decisions using the if and else statement</vt:lpstr>
      <vt:lpstr>Using { and } with “if” and “else”</vt:lpstr>
      <vt:lpstr>Use “while” to repeat operations</vt:lpstr>
      <vt:lpstr>Use “do … while” to repeat operations</vt:lpstr>
      <vt:lpstr>The Magical “for” loop</vt:lpstr>
      <vt:lpstr>The Super Magical foreach</vt:lpstr>
      <vt:lpstr>Logic Challenge</vt:lpstr>
      <vt:lpstr>Pseudocode</vt:lpstr>
      <vt:lpstr>Examples of Pseudocode</vt:lpstr>
      <vt:lpstr>Creating Lists</vt:lpstr>
      <vt:lpstr>Modifying Lists</vt:lpstr>
      <vt:lpstr>Searching and Sorting Lists</vt:lpstr>
      <vt:lpstr>Creating Lists</vt:lpstr>
      <vt:lpstr>Final Challenge</vt:lpstr>
      <vt:lpstr>Challenge 1 Answer</vt:lpstr>
      <vt:lpstr>Challenge 2 Answer</vt:lpstr>
      <vt:lpstr>Challenge 3 Answer</vt:lpstr>
      <vt:lpstr>Classes in C#</vt:lpstr>
      <vt:lpstr>Classes in C#</vt:lpstr>
      <vt:lpstr>Classes in C#</vt:lpstr>
      <vt:lpstr>Encapsulation</vt:lpstr>
      <vt:lpstr>Members</vt:lpstr>
      <vt:lpstr>Inheritance</vt:lpstr>
      <vt:lpstr>Inheritance</vt:lpstr>
      <vt:lpstr>Inheritance Example (Animals)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Basics</dc:title>
  <dc:creator>Paul West</dc:creator>
  <cp:lastModifiedBy>Paul West</cp:lastModifiedBy>
  <cp:revision>161</cp:revision>
  <dcterms:created xsi:type="dcterms:W3CDTF">2019-09-05T03:07:57Z</dcterms:created>
  <dcterms:modified xsi:type="dcterms:W3CDTF">2019-09-07T16:54:37Z</dcterms:modified>
</cp:coreProperties>
</file>